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496" r:id="rId2"/>
    <p:sldId id="497" r:id="rId3"/>
    <p:sldId id="502" r:id="rId4"/>
    <p:sldId id="498" r:id="rId5"/>
    <p:sldId id="501" r:id="rId6"/>
    <p:sldId id="49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AE"/>
    <a:srgbClr val="0070C0"/>
    <a:srgbClr val="8DB280"/>
    <a:srgbClr val="94BA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68" autoAdjust="0"/>
    <p:restoredTop sz="93879" autoAdjust="0"/>
  </p:normalViewPr>
  <p:slideViewPr>
    <p:cSldViewPr snapToGrid="0">
      <p:cViewPr>
        <p:scale>
          <a:sx n="33" d="100"/>
          <a:sy n="33" d="100"/>
        </p:scale>
        <p:origin x="2300" y="68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A10BCF-6391-4872-8C9C-DC077DE9D1CB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05CA6-E5EA-421F-A907-2E50329F3F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398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305CA6-E5EA-421F-A907-2E50329F3F1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806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6FA53-7275-55C0-BFF1-CD7FA4FC36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2758C-8CB8-8407-EC02-20C72211C9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5FA609-B1FF-5EC3-52A3-F5D723114D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1E11C9-E3E0-53B7-08EE-1FC8331DB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EF6D27-F773-83B9-88F6-737AE907A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094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39EE-5C0A-A37F-E938-8CF8073BF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238AFB-F697-6742-5EDF-5AE8C6DCD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F9A58E-FCB4-D00D-E708-1CB5E43C1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94FE2-6EC7-00A0-F0EE-87C11D82A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CBE6B-55F3-4208-19F7-52B8007A4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132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B746A-9573-29D6-EE68-B841A2B13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533EF-2CBA-4717-82BB-E41EEF10D0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A31E09-5B1B-29F8-30F8-D66CCFCB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F11CD-C68E-F9CA-2698-D876D462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7F4A9-68C5-D9EE-F6AC-32951BA7F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548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D9197-C8EC-168D-4B2A-0F6BDEC1B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B03A1-178D-7657-6782-6F23370567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71B6B4-DB25-79D1-4B80-C3ADFF0815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134FCB-AEE5-4680-3D6F-06BD3F688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5C846-6206-D5B3-AB86-95632D013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93076-B30D-14AE-7677-1677561E42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76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F7AC1-880A-5A0E-8D19-ACFEF6CCB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2E7A2D-CDCC-860E-28DB-441C8514B5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DF1604-817B-5027-E9B4-F059F06013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A63C48-52C9-76D4-3B4A-034E1F0DE6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19D6B-50A9-E142-767F-87CC70D921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5C4CDC3-7017-4FFC-46D0-E1A2850FE1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F0246D-DBEB-1E3C-2A71-65B3F72C9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09BBAB-F0AC-1A9D-14BC-DD3905C6B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617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BEBE49-0826-D017-36AC-B2358F6BE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901CEB-8EA4-F692-7DC5-77F45F0565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165334-F6B5-769F-749D-3E191C2FD8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75ADF4-1E96-DEA7-4C86-4D9DC3D81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54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0B2544-DC61-D667-9858-52AED41AC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A66468-4C02-170F-7676-B8B82770C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97D83-82EC-8756-93D3-D208B863E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422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AB7FE-C5AA-715F-07B8-8FA1F43D6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B2ADC2-88BC-CE9D-FA28-FEDE9C6872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9517BB-09BF-00E4-0AC5-DCC9AEA19D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A249CA-BF0B-FCC1-9E9C-FF113DE5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C016A-FBCE-17FF-87B1-0DE596E65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62848-493E-9F9E-5660-F3BD85AB8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33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FC392-C3AE-60A8-88FB-999CB9D29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D6F301-B97A-F794-C4AF-9810098CF2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DC8D00-0499-27EA-C427-5E2B63231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262EC-4A85-6130-675A-77283D1C6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1833D-9D95-1B72-E51B-DD1C9C108B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885354-A0CA-D305-B741-3B5747DDC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5105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0C1DB-F028-5868-B51D-9CD9A2097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67CB5-B8F2-F277-7080-8CE47387C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A0CD6-EB3E-38A4-AD20-D586E593C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F58E9-33F3-2DDD-1131-669C4BC8B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1910D5-333D-8B9E-5BF0-6B6A2025E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5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1D8E0BF-26AC-9D81-A1B0-37A174092CB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0CD7F50-BD20-DF2E-25D8-EEA0F78CE9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62CE5-B338-1877-4C5D-0CC02C2D6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49B30-DB20-55C8-B231-B3AA4CF5C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F6649E-A147-C422-D32A-7C246D7BC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90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BCC8A5-AC94-920E-45A1-A05732B9E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40586D-7F49-3215-4C43-38EB6BE194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B6EB3-7578-13F3-756D-BF71017B15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47C140F-094C-40D9-85DF-181B2C2BA4E5}" type="datetimeFigureOut">
              <a:rPr lang="en-US" smtClean="0"/>
              <a:t>2/24/2025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A38FA9-85C6-267E-EE93-3378E7A87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9021C-B20E-31DC-053A-B5D365E174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7FE86C-9514-478E-ACB1-29E49C4E44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62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2.wdp"/><Relationship Id="rId9" Type="http://schemas.openxmlformats.org/officeDocument/2006/relationships/image" Target="../media/image9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2.png"/><Relationship Id="rId7" Type="http://schemas.openxmlformats.org/officeDocument/2006/relationships/image" Target="../media/image100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microsoft.com/office/2007/relationships/hdphoto" Target="../media/hdphoto3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microsoft.com/office/2007/relationships/hdphoto" Target="../media/hdphoto3.wdp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2591B0A7-0A6B-9A22-6F0A-4D5D65CCFF52}"/>
              </a:ext>
            </a:extLst>
          </p:cNvPr>
          <p:cNvGrpSpPr/>
          <p:nvPr/>
        </p:nvGrpSpPr>
        <p:grpSpPr>
          <a:xfrm>
            <a:off x="5056786" y="385083"/>
            <a:ext cx="648822" cy="853714"/>
            <a:chOff x="4949854" y="1530598"/>
            <a:chExt cx="456641" cy="600844"/>
          </a:xfrm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2BBA422-DB3A-E51A-50BA-AF7435E9F6DE}"/>
                </a:ext>
              </a:extLst>
            </p:cNvPr>
            <p:cNvSpPr/>
            <p:nvPr/>
          </p:nvSpPr>
          <p:spPr>
            <a:xfrm>
              <a:off x="4965877" y="1762925"/>
              <a:ext cx="424596" cy="192270"/>
            </a:xfrm>
            <a:custGeom>
              <a:avLst/>
              <a:gdLst>
                <a:gd name="connsiteX0" fmla="*/ 24034 w 424596"/>
                <a:gd name="connsiteY0" fmla="*/ 0 h 192270"/>
                <a:gd name="connsiteX1" fmla="*/ 24034 w 424596"/>
                <a:gd name="connsiteY1" fmla="*/ 144203 h 192270"/>
                <a:gd name="connsiteX2" fmla="*/ 0 w 424596"/>
                <a:gd name="connsiteY2" fmla="*/ 168236 h 192270"/>
                <a:gd name="connsiteX3" fmla="*/ 24034 w 424596"/>
                <a:gd name="connsiteY3" fmla="*/ 192270 h 192270"/>
                <a:gd name="connsiteX4" fmla="*/ 400563 w 424596"/>
                <a:gd name="connsiteY4" fmla="*/ 192270 h 192270"/>
                <a:gd name="connsiteX5" fmla="*/ 424596 w 424596"/>
                <a:gd name="connsiteY5" fmla="*/ 168236 h 192270"/>
                <a:gd name="connsiteX6" fmla="*/ 400563 w 424596"/>
                <a:gd name="connsiteY6" fmla="*/ 144203 h 192270"/>
                <a:gd name="connsiteX7" fmla="*/ 400563 w 424596"/>
                <a:gd name="connsiteY7" fmla="*/ 0 h 192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4596" h="192270">
                  <a:moveTo>
                    <a:pt x="24034" y="0"/>
                  </a:moveTo>
                  <a:lnTo>
                    <a:pt x="24034" y="144203"/>
                  </a:lnTo>
                  <a:cubicBezTo>
                    <a:pt x="10760" y="144203"/>
                    <a:pt x="0" y="154962"/>
                    <a:pt x="0" y="168236"/>
                  </a:cubicBezTo>
                  <a:cubicBezTo>
                    <a:pt x="0" y="181510"/>
                    <a:pt x="10760" y="192270"/>
                    <a:pt x="24034" y="192270"/>
                  </a:cubicBezTo>
                  <a:lnTo>
                    <a:pt x="400563" y="192270"/>
                  </a:lnTo>
                  <a:cubicBezTo>
                    <a:pt x="413836" y="192270"/>
                    <a:pt x="424596" y="181510"/>
                    <a:pt x="424596" y="168236"/>
                  </a:cubicBezTo>
                  <a:cubicBezTo>
                    <a:pt x="424596" y="154962"/>
                    <a:pt x="413836" y="144203"/>
                    <a:pt x="400563" y="144203"/>
                  </a:cubicBezTo>
                  <a:lnTo>
                    <a:pt x="400563" y="0"/>
                  </a:ln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463BE0F-EEB3-AB54-BBDD-C2D61957612C}"/>
                </a:ext>
              </a:extLst>
            </p:cNvPr>
            <p:cNvSpPr/>
            <p:nvPr/>
          </p:nvSpPr>
          <p:spPr>
            <a:xfrm>
              <a:off x="4949854" y="1530598"/>
              <a:ext cx="456641" cy="200281"/>
            </a:xfrm>
            <a:custGeom>
              <a:avLst/>
              <a:gdLst>
                <a:gd name="connsiteX0" fmla="*/ 24034 w 456641"/>
                <a:gd name="connsiteY0" fmla="*/ 72101 h 200281"/>
                <a:gd name="connsiteX1" fmla="*/ 40056 w 456641"/>
                <a:gd name="connsiteY1" fmla="*/ 72101 h 200281"/>
                <a:gd name="connsiteX2" fmla="*/ 40056 w 456641"/>
                <a:gd name="connsiteY2" fmla="*/ 152214 h 200281"/>
                <a:gd name="connsiteX3" fmla="*/ 16023 w 456641"/>
                <a:gd name="connsiteY3" fmla="*/ 176248 h 200281"/>
                <a:gd name="connsiteX4" fmla="*/ 40056 w 456641"/>
                <a:gd name="connsiteY4" fmla="*/ 200281 h 200281"/>
                <a:gd name="connsiteX5" fmla="*/ 416585 w 456641"/>
                <a:gd name="connsiteY5" fmla="*/ 200281 h 200281"/>
                <a:gd name="connsiteX6" fmla="*/ 440619 w 456641"/>
                <a:gd name="connsiteY6" fmla="*/ 176248 h 200281"/>
                <a:gd name="connsiteX7" fmla="*/ 416585 w 456641"/>
                <a:gd name="connsiteY7" fmla="*/ 152214 h 200281"/>
                <a:gd name="connsiteX8" fmla="*/ 416585 w 456641"/>
                <a:gd name="connsiteY8" fmla="*/ 72101 h 200281"/>
                <a:gd name="connsiteX9" fmla="*/ 432608 w 456641"/>
                <a:gd name="connsiteY9" fmla="*/ 72101 h 200281"/>
                <a:gd name="connsiteX10" fmla="*/ 456641 w 456641"/>
                <a:gd name="connsiteY10" fmla="*/ 48068 h 200281"/>
                <a:gd name="connsiteX11" fmla="*/ 432608 w 456641"/>
                <a:gd name="connsiteY11" fmla="*/ 24034 h 200281"/>
                <a:gd name="connsiteX12" fmla="*/ 368518 w 456641"/>
                <a:gd name="connsiteY12" fmla="*/ 24034 h 200281"/>
                <a:gd name="connsiteX13" fmla="*/ 368518 w 456641"/>
                <a:gd name="connsiteY13" fmla="*/ 0 h 200281"/>
                <a:gd name="connsiteX14" fmla="*/ 280394 w 456641"/>
                <a:gd name="connsiteY14" fmla="*/ 0 h 200281"/>
                <a:gd name="connsiteX15" fmla="*/ 280394 w 456641"/>
                <a:gd name="connsiteY15" fmla="*/ 24034 h 200281"/>
                <a:gd name="connsiteX16" fmla="*/ 24034 w 456641"/>
                <a:gd name="connsiteY16" fmla="*/ 24034 h 200281"/>
                <a:gd name="connsiteX17" fmla="*/ 0 w 456641"/>
                <a:gd name="connsiteY17" fmla="*/ 48068 h 200281"/>
                <a:gd name="connsiteX18" fmla="*/ 24034 w 456641"/>
                <a:gd name="connsiteY18" fmla="*/ 72101 h 200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56641" h="200281">
                  <a:moveTo>
                    <a:pt x="24034" y="72101"/>
                  </a:moveTo>
                  <a:lnTo>
                    <a:pt x="40056" y="72101"/>
                  </a:lnTo>
                  <a:lnTo>
                    <a:pt x="40056" y="152214"/>
                  </a:lnTo>
                  <a:cubicBezTo>
                    <a:pt x="26782" y="152214"/>
                    <a:pt x="16023" y="162974"/>
                    <a:pt x="16023" y="176248"/>
                  </a:cubicBezTo>
                  <a:cubicBezTo>
                    <a:pt x="16023" y="189521"/>
                    <a:pt x="26782" y="200281"/>
                    <a:pt x="40056" y="200281"/>
                  </a:cubicBezTo>
                  <a:lnTo>
                    <a:pt x="416585" y="200281"/>
                  </a:lnTo>
                  <a:cubicBezTo>
                    <a:pt x="429859" y="200281"/>
                    <a:pt x="440619" y="189521"/>
                    <a:pt x="440619" y="176248"/>
                  </a:cubicBezTo>
                  <a:cubicBezTo>
                    <a:pt x="440619" y="162974"/>
                    <a:pt x="429859" y="152214"/>
                    <a:pt x="416585" y="152214"/>
                  </a:cubicBezTo>
                  <a:lnTo>
                    <a:pt x="416585" y="72101"/>
                  </a:lnTo>
                  <a:lnTo>
                    <a:pt x="432608" y="72101"/>
                  </a:lnTo>
                  <a:cubicBezTo>
                    <a:pt x="445881" y="72101"/>
                    <a:pt x="456641" y="61341"/>
                    <a:pt x="456641" y="48068"/>
                  </a:cubicBezTo>
                  <a:cubicBezTo>
                    <a:pt x="456641" y="34794"/>
                    <a:pt x="445881" y="24034"/>
                    <a:pt x="432608" y="24034"/>
                  </a:cubicBezTo>
                  <a:lnTo>
                    <a:pt x="368518" y="24034"/>
                  </a:lnTo>
                  <a:lnTo>
                    <a:pt x="368518" y="0"/>
                  </a:lnTo>
                  <a:lnTo>
                    <a:pt x="280394" y="0"/>
                  </a:lnTo>
                  <a:lnTo>
                    <a:pt x="280394" y="24034"/>
                  </a:lnTo>
                  <a:lnTo>
                    <a:pt x="24034" y="24034"/>
                  </a:lnTo>
                  <a:cubicBezTo>
                    <a:pt x="10760" y="24034"/>
                    <a:pt x="0" y="34794"/>
                    <a:pt x="0" y="48068"/>
                  </a:cubicBezTo>
                  <a:cubicBezTo>
                    <a:pt x="0" y="61341"/>
                    <a:pt x="10760" y="72101"/>
                    <a:pt x="24034" y="72101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FF3FB869-B2F2-D2BB-4F49-3DD6EF3D8B02}"/>
                </a:ext>
              </a:extLst>
            </p:cNvPr>
            <p:cNvSpPr/>
            <p:nvPr/>
          </p:nvSpPr>
          <p:spPr>
            <a:xfrm>
              <a:off x="4949854" y="1987240"/>
              <a:ext cx="456641" cy="144202"/>
            </a:xfrm>
            <a:custGeom>
              <a:avLst/>
              <a:gdLst>
                <a:gd name="connsiteX0" fmla="*/ 432608 w 456641"/>
                <a:gd name="connsiteY0" fmla="*/ 96135 h 144202"/>
                <a:gd name="connsiteX1" fmla="*/ 416585 w 456641"/>
                <a:gd name="connsiteY1" fmla="*/ 96135 h 144202"/>
                <a:gd name="connsiteX2" fmla="*/ 416585 w 456641"/>
                <a:gd name="connsiteY2" fmla="*/ 0 h 144202"/>
                <a:gd name="connsiteX3" fmla="*/ 40056 w 456641"/>
                <a:gd name="connsiteY3" fmla="*/ 0 h 144202"/>
                <a:gd name="connsiteX4" fmla="*/ 40056 w 456641"/>
                <a:gd name="connsiteY4" fmla="*/ 96135 h 144202"/>
                <a:gd name="connsiteX5" fmla="*/ 24034 w 456641"/>
                <a:gd name="connsiteY5" fmla="*/ 96135 h 144202"/>
                <a:gd name="connsiteX6" fmla="*/ 0 w 456641"/>
                <a:gd name="connsiteY6" fmla="*/ 120169 h 144202"/>
                <a:gd name="connsiteX7" fmla="*/ 24034 w 456641"/>
                <a:gd name="connsiteY7" fmla="*/ 144203 h 144202"/>
                <a:gd name="connsiteX8" fmla="*/ 432608 w 456641"/>
                <a:gd name="connsiteY8" fmla="*/ 144203 h 144202"/>
                <a:gd name="connsiteX9" fmla="*/ 456641 w 456641"/>
                <a:gd name="connsiteY9" fmla="*/ 120169 h 144202"/>
                <a:gd name="connsiteX10" fmla="*/ 432608 w 456641"/>
                <a:gd name="connsiteY10" fmla="*/ 96135 h 144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6641" h="144202">
                  <a:moveTo>
                    <a:pt x="432608" y="96135"/>
                  </a:moveTo>
                  <a:lnTo>
                    <a:pt x="416585" y="96135"/>
                  </a:lnTo>
                  <a:lnTo>
                    <a:pt x="416585" y="0"/>
                  </a:lnTo>
                  <a:lnTo>
                    <a:pt x="40056" y="0"/>
                  </a:lnTo>
                  <a:lnTo>
                    <a:pt x="40056" y="96135"/>
                  </a:lnTo>
                  <a:lnTo>
                    <a:pt x="24034" y="96135"/>
                  </a:lnTo>
                  <a:cubicBezTo>
                    <a:pt x="10760" y="96135"/>
                    <a:pt x="0" y="106895"/>
                    <a:pt x="0" y="120169"/>
                  </a:cubicBezTo>
                  <a:cubicBezTo>
                    <a:pt x="0" y="133443"/>
                    <a:pt x="10760" y="144203"/>
                    <a:pt x="24034" y="144203"/>
                  </a:cubicBezTo>
                  <a:lnTo>
                    <a:pt x="432608" y="144203"/>
                  </a:lnTo>
                  <a:cubicBezTo>
                    <a:pt x="445881" y="144203"/>
                    <a:pt x="456641" y="133443"/>
                    <a:pt x="456641" y="120169"/>
                  </a:cubicBezTo>
                  <a:cubicBezTo>
                    <a:pt x="456641" y="106895"/>
                    <a:pt x="445881" y="96135"/>
                    <a:pt x="432608" y="96135"/>
                  </a:cubicBezTo>
                  <a:close/>
                </a:path>
              </a:pathLst>
            </a:custGeom>
            <a:solidFill>
              <a:srgbClr val="000000"/>
            </a:solidFill>
            <a:ln w="79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28" name="Picture 27" descr="A green circle with a leaf and text&#10;&#10;Description automatically generated">
            <a:extLst>
              <a:ext uri="{FF2B5EF4-FFF2-40B4-BE49-F238E27FC236}">
                <a16:creationId xmlns:a16="http://schemas.microsoft.com/office/drawing/2014/main" id="{1D8AEDF6-FD84-AFA7-AD3E-3AD75B18BA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2039" y="296932"/>
            <a:ext cx="1044742" cy="1075439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4FA822BC-8C3F-515C-B49F-C5BB06463BA9}"/>
              </a:ext>
            </a:extLst>
          </p:cNvPr>
          <p:cNvSpPr txBox="1"/>
          <p:nvPr/>
        </p:nvSpPr>
        <p:spPr>
          <a:xfrm>
            <a:off x="6329779" y="784351"/>
            <a:ext cx="6333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vs.</a:t>
            </a:r>
          </a:p>
        </p:txBody>
      </p:sp>
      <p:sp>
        <p:nvSpPr>
          <p:cNvPr id="29" name="Arrow: Right 28">
            <a:extLst>
              <a:ext uri="{FF2B5EF4-FFF2-40B4-BE49-F238E27FC236}">
                <a16:creationId xmlns:a16="http://schemas.microsoft.com/office/drawing/2014/main" id="{21B3F162-7DCA-E49B-5684-45A42E90FEC0}"/>
              </a:ext>
            </a:extLst>
          </p:cNvPr>
          <p:cNvSpPr/>
          <p:nvPr/>
        </p:nvSpPr>
        <p:spPr>
          <a:xfrm>
            <a:off x="3422608" y="1602224"/>
            <a:ext cx="3164727" cy="1403216"/>
          </a:xfrm>
          <a:prstGeom prst="rightArrow">
            <a:avLst>
              <a:gd name="adj1" fmla="val 50000"/>
              <a:gd name="adj2" fmla="val 539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0E1DF8D6-516E-1A22-A656-8B7C20DA5FD5}"/>
              </a:ext>
            </a:extLst>
          </p:cNvPr>
          <p:cNvSpPr txBox="1"/>
          <p:nvPr/>
        </p:nvSpPr>
        <p:spPr>
          <a:xfrm>
            <a:off x="3418428" y="1913964"/>
            <a:ext cx="288125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80% of global energy consumption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BBDB8C3E-4B32-4791-8350-D9F4D8AE400C}"/>
              </a:ext>
            </a:extLst>
          </p:cNvPr>
          <p:cNvSpPr txBox="1"/>
          <p:nvPr/>
        </p:nvSpPr>
        <p:spPr>
          <a:xfrm>
            <a:off x="3418428" y="3127962"/>
            <a:ext cx="24685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Greenhouse gas emission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B041436-6467-6A30-18F3-60E78EE146A7}"/>
              </a:ext>
            </a:extLst>
          </p:cNvPr>
          <p:cNvSpPr txBox="1"/>
          <p:nvPr/>
        </p:nvSpPr>
        <p:spPr>
          <a:xfrm>
            <a:off x="3418428" y="4693748"/>
            <a:ext cx="216580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Air pollution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8A38500F-4120-99B5-70EC-80FBD667C630}"/>
              </a:ext>
            </a:extLst>
          </p:cNvPr>
          <p:cNvSpPr txBox="1"/>
          <p:nvPr/>
        </p:nvSpPr>
        <p:spPr>
          <a:xfrm>
            <a:off x="6707714" y="4509081"/>
            <a:ext cx="17983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Clean </a:t>
            </a:r>
            <a:r>
              <a:rPr lang="en-US" altLang="zh-CN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nergy source</a:t>
            </a:r>
          </a:p>
        </p:txBody>
      </p:sp>
      <p:sp>
        <p:nvSpPr>
          <p:cNvPr id="124" name="Arrow: Right 123">
            <a:extLst>
              <a:ext uri="{FF2B5EF4-FFF2-40B4-BE49-F238E27FC236}">
                <a16:creationId xmlns:a16="http://schemas.microsoft.com/office/drawing/2014/main" id="{9C2B115B-E7ED-1B67-7D2F-495D1F70B19E}"/>
              </a:ext>
            </a:extLst>
          </p:cNvPr>
          <p:cNvSpPr/>
          <p:nvPr/>
        </p:nvSpPr>
        <p:spPr>
          <a:xfrm rot="10800000">
            <a:off x="5932249" y="4204675"/>
            <a:ext cx="3186938" cy="1403216"/>
          </a:xfrm>
          <a:prstGeom prst="rightArrow">
            <a:avLst>
              <a:gd name="adj1" fmla="val 50000"/>
              <a:gd name="adj2" fmla="val 5474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D16CBBB-3B7B-D4C1-E8C7-F3CCE8409951}"/>
              </a:ext>
            </a:extLst>
          </p:cNvPr>
          <p:cNvSpPr txBox="1"/>
          <p:nvPr/>
        </p:nvSpPr>
        <p:spPr>
          <a:xfrm>
            <a:off x="6707714" y="3139972"/>
            <a:ext cx="231401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Versatility</a:t>
            </a:r>
            <a:r>
              <a:rPr lang="en-US" sz="2400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across various fields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1D86BAE-7A5B-611A-1D6D-8B6E2FC92D7D}"/>
              </a:ext>
            </a:extLst>
          </p:cNvPr>
          <p:cNvSpPr txBox="1"/>
          <p:nvPr/>
        </p:nvSpPr>
        <p:spPr>
          <a:xfrm>
            <a:off x="6943460" y="1888333"/>
            <a:ext cx="252094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Low production rate &amp; high cost</a:t>
            </a:r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5F9D410-D583-7675-AB57-DEA98414F79B}"/>
              </a:ext>
            </a:extLst>
          </p:cNvPr>
          <p:cNvSpPr/>
          <p:nvPr/>
        </p:nvSpPr>
        <p:spPr>
          <a:xfrm>
            <a:off x="3418428" y="2838054"/>
            <a:ext cx="2888435" cy="1403216"/>
          </a:xfrm>
          <a:prstGeom prst="rightArrow">
            <a:avLst>
              <a:gd name="adj1" fmla="val 50000"/>
              <a:gd name="adj2" fmla="val 539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25B8DBC6-B36C-BCDE-C994-EFCE3920EBA7}"/>
              </a:ext>
            </a:extLst>
          </p:cNvPr>
          <p:cNvSpPr/>
          <p:nvPr/>
        </p:nvSpPr>
        <p:spPr>
          <a:xfrm>
            <a:off x="3418428" y="4188389"/>
            <a:ext cx="2490905" cy="1403216"/>
          </a:xfrm>
          <a:prstGeom prst="rightArrow">
            <a:avLst>
              <a:gd name="adj1" fmla="val 50000"/>
              <a:gd name="adj2" fmla="val 53941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Arrow: Right 26">
            <a:extLst>
              <a:ext uri="{FF2B5EF4-FFF2-40B4-BE49-F238E27FC236}">
                <a16:creationId xmlns:a16="http://schemas.microsoft.com/office/drawing/2014/main" id="{E8596294-8614-D3F7-A8E8-09D8062BB58A}"/>
              </a:ext>
            </a:extLst>
          </p:cNvPr>
          <p:cNvSpPr/>
          <p:nvPr/>
        </p:nvSpPr>
        <p:spPr>
          <a:xfrm rot="10800000">
            <a:off x="6329779" y="2838054"/>
            <a:ext cx="2789408" cy="1403216"/>
          </a:xfrm>
          <a:prstGeom prst="rightArrow">
            <a:avLst>
              <a:gd name="adj1" fmla="val 50000"/>
              <a:gd name="adj2" fmla="val 5474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Arrow: Right 33">
            <a:extLst>
              <a:ext uri="{FF2B5EF4-FFF2-40B4-BE49-F238E27FC236}">
                <a16:creationId xmlns:a16="http://schemas.microsoft.com/office/drawing/2014/main" id="{46DBD395-1144-20DF-6668-24F4D62CAF84}"/>
              </a:ext>
            </a:extLst>
          </p:cNvPr>
          <p:cNvSpPr/>
          <p:nvPr/>
        </p:nvSpPr>
        <p:spPr>
          <a:xfrm rot="10800000">
            <a:off x="6587335" y="1602224"/>
            <a:ext cx="2554768" cy="1403216"/>
          </a:xfrm>
          <a:prstGeom prst="rightArrow">
            <a:avLst>
              <a:gd name="adj1" fmla="val 50000"/>
              <a:gd name="adj2" fmla="val 54740"/>
            </a:avLst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02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B29A16A-CE89-8421-D2D6-043BA3FB1FDB}"/>
              </a:ext>
            </a:extLst>
          </p:cNvPr>
          <p:cNvGrpSpPr/>
          <p:nvPr/>
        </p:nvGrpSpPr>
        <p:grpSpPr>
          <a:xfrm>
            <a:off x="6680096" y="3608995"/>
            <a:ext cx="4972725" cy="2253276"/>
            <a:chOff x="1060552" y="591799"/>
            <a:chExt cx="4972725" cy="2253276"/>
          </a:xfrm>
        </p:grpSpPr>
        <p:pic>
          <p:nvPicPr>
            <p:cNvPr id="90" name="Picture 37" descr="A black and white sphere&#10;&#10;Description automatically generated">
              <a:extLst>
                <a:ext uri="{FF2B5EF4-FFF2-40B4-BE49-F238E27FC236}">
                  <a16:creationId xmlns:a16="http://schemas.microsoft.com/office/drawing/2014/main" id="{BCAC1A6C-61FC-E7B9-BC78-C850234B3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1951" y="694545"/>
              <a:ext cx="1097799" cy="1109484"/>
            </a:xfrm>
            <a:prstGeom prst="rect">
              <a:avLst/>
            </a:prstGeom>
          </p:spPr>
        </p:pic>
        <p:sp>
          <p:nvSpPr>
            <p:cNvPr id="93" name="文本框 61">
              <a:extLst>
                <a:ext uri="{FF2B5EF4-FFF2-40B4-BE49-F238E27FC236}">
                  <a16:creationId xmlns:a16="http://schemas.microsoft.com/office/drawing/2014/main" id="{36E5977E-CFC7-D173-B19B-9CD931A858B0}"/>
                </a:ext>
              </a:extLst>
            </p:cNvPr>
            <p:cNvSpPr txBox="1"/>
            <p:nvPr/>
          </p:nvSpPr>
          <p:spPr>
            <a:xfrm>
              <a:off x="2736390" y="913536"/>
              <a:ext cx="5986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accent6"/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r>
                <a:rPr lang="en-US" altLang="zh-CN" sz="3200" baseline="-25000" dirty="0">
                  <a:solidFill>
                    <a:schemeClr val="accent6"/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3200" baseline="-25000" dirty="0">
                <a:solidFill>
                  <a:schemeClr val="accent6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9A6F5DBD-B274-2D44-67CD-6D2DCBF74663}"/>
                </a:ext>
              </a:extLst>
            </p:cNvPr>
            <p:cNvSpPr txBox="1"/>
            <p:nvPr/>
          </p:nvSpPr>
          <p:spPr>
            <a:xfrm>
              <a:off x="1060552" y="1767857"/>
              <a:ext cx="4972725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produced using renewable energy</a:t>
              </a:r>
            </a:p>
          </p:txBody>
        </p:sp>
        <p:sp>
          <p:nvSpPr>
            <p:cNvPr id="173" name="文本框 172">
              <a:extLst>
                <a:ext uri="{FF2B5EF4-FFF2-40B4-BE49-F238E27FC236}">
                  <a16:creationId xmlns:a16="http://schemas.microsoft.com/office/drawing/2014/main" id="{1DA302E8-7BC4-4F00-4DFB-AB8AB55E66E0}"/>
                </a:ext>
              </a:extLst>
            </p:cNvPr>
            <p:cNvSpPr txBox="1"/>
            <p:nvPr/>
          </p:nvSpPr>
          <p:spPr>
            <a:xfrm>
              <a:off x="1324634" y="591799"/>
              <a:ext cx="123655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4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3200" dirty="0">
                  <a:solidFill>
                    <a:srgbClr val="00B050"/>
                  </a:solidFill>
                </a:rPr>
                <a:t>Green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531F9DC0-B3CC-F1A0-1A99-620289D7471B}"/>
              </a:ext>
            </a:extLst>
          </p:cNvPr>
          <p:cNvGrpSpPr/>
          <p:nvPr/>
        </p:nvGrpSpPr>
        <p:grpSpPr>
          <a:xfrm>
            <a:off x="965848" y="536421"/>
            <a:ext cx="6122691" cy="2291485"/>
            <a:chOff x="6565026" y="553590"/>
            <a:chExt cx="6122691" cy="2291485"/>
          </a:xfrm>
        </p:grpSpPr>
        <p:pic>
          <p:nvPicPr>
            <p:cNvPr id="96" name="Picture 37" descr="A black and white sphere&#10;&#10;Description automatically generated">
              <a:extLst>
                <a:ext uri="{FF2B5EF4-FFF2-40B4-BE49-F238E27FC236}">
                  <a16:creationId xmlns:a16="http://schemas.microsoft.com/office/drawing/2014/main" id="{6A2AE9C7-E5F7-142A-C2FB-73A85AC26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3822" y="727124"/>
              <a:ext cx="1097799" cy="1109484"/>
            </a:xfrm>
            <a:prstGeom prst="rect">
              <a:avLst/>
            </a:prstGeom>
          </p:spPr>
        </p:pic>
        <p:sp>
          <p:nvSpPr>
            <p:cNvPr id="97" name="文本框 61">
              <a:extLst>
                <a:ext uri="{FF2B5EF4-FFF2-40B4-BE49-F238E27FC236}">
                  <a16:creationId xmlns:a16="http://schemas.microsoft.com/office/drawing/2014/main" id="{E89DC985-A55F-3236-6E4E-4CFBF71E7183}"/>
                </a:ext>
              </a:extLst>
            </p:cNvPr>
            <p:cNvSpPr txBox="1"/>
            <p:nvPr/>
          </p:nvSpPr>
          <p:spPr>
            <a:xfrm>
              <a:off x="8425837" y="913536"/>
              <a:ext cx="8296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chemeClr val="bg1">
                      <a:lumMod val="65000"/>
                    </a:schemeClr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r>
                <a:rPr lang="en-US" altLang="zh-CN" sz="3200" baseline="-25000" dirty="0">
                  <a:solidFill>
                    <a:schemeClr val="bg1">
                      <a:lumMod val="65000"/>
                    </a:schemeClr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3200" baseline="-25000" dirty="0">
                <a:solidFill>
                  <a:schemeClr val="bg1">
                    <a:lumMod val="65000"/>
                  </a:schemeClr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CEFA1A38-7FF3-4465-6302-E97C127FA7E6}"/>
                </a:ext>
              </a:extLst>
            </p:cNvPr>
            <p:cNvSpPr txBox="1"/>
            <p:nvPr/>
          </p:nvSpPr>
          <p:spPr>
            <a:xfrm>
              <a:off x="6565026" y="1767857"/>
              <a:ext cx="6122691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produced from natural gas or methane </a:t>
              </a:r>
            </a:p>
          </p:txBody>
        </p:sp>
        <p:sp>
          <p:nvSpPr>
            <p:cNvPr id="174" name="文本框 173">
              <a:extLst>
                <a:ext uri="{FF2B5EF4-FFF2-40B4-BE49-F238E27FC236}">
                  <a16:creationId xmlns:a16="http://schemas.microsoft.com/office/drawing/2014/main" id="{AAF6215B-F633-DA31-6F55-983516645B2B}"/>
                </a:ext>
              </a:extLst>
            </p:cNvPr>
            <p:cNvSpPr txBox="1"/>
            <p:nvPr/>
          </p:nvSpPr>
          <p:spPr>
            <a:xfrm>
              <a:off x="6910397" y="553590"/>
              <a:ext cx="176717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4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3200" dirty="0">
                  <a:solidFill>
                    <a:schemeClr val="bg1">
                      <a:lumMod val="65000"/>
                    </a:schemeClr>
                  </a:solidFill>
                </a:rPr>
                <a:t>Grey</a:t>
              </a: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707BDEB6-4010-0DA7-465D-753CFC4ABF1E}"/>
              </a:ext>
            </a:extLst>
          </p:cNvPr>
          <p:cNvGrpSpPr/>
          <p:nvPr/>
        </p:nvGrpSpPr>
        <p:grpSpPr>
          <a:xfrm>
            <a:off x="6675966" y="389872"/>
            <a:ext cx="4476222" cy="2859134"/>
            <a:chOff x="1096892" y="3106872"/>
            <a:chExt cx="4476222" cy="2859134"/>
          </a:xfrm>
        </p:grpSpPr>
        <p:pic>
          <p:nvPicPr>
            <p:cNvPr id="99" name="Picture 37" descr="A black and white sphere&#10;&#10;Description automatically generated">
              <a:extLst>
                <a:ext uri="{FF2B5EF4-FFF2-40B4-BE49-F238E27FC236}">
                  <a16:creationId xmlns:a16="http://schemas.microsoft.com/office/drawing/2014/main" id="{5E48C6BE-03E8-58EE-2369-53F00F2CB3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rgbClr val="0070C0">
                  <a:tint val="45000"/>
                  <a:satMod val="40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1951" y="3330212"/>
              <a:ext cx="1097799" cy="1109484"/>
            </a:xfrm>
            <a:prstGeom prst="rect">
              <a:avLst/>
            </a:prstGeom>
          </p:spPr>
        </p:pic>
        <p:sp>
          <p:nvSpPr>
            <p:cNvPr id="100" name="文本框 61">
              <a:extLst>
                <a:ext uri="{FF2B5EF4-FFF2-40B4-BE49-F238E27FC236}">
                  <a16:creationId xmlns:a16="http://schemas.microsoft.com/office/drawing/2014/main" id="{26EA9EF8-4639-F1EA-23D6-6608637D7971}"/>
                </a:ext>
              </a:extLst>
            </p:cNvPr>
            <p:cNvSpPr txBox="1"/>
            <p:nvPr/>
          </p:nvSpPr>
          <p:spPr>
            <a:xfrm>
              <a:off x="2730760" y="3532605"/>
              <a:ext cx="5986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0070C0"/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r>
                <a:rPr lang="en-US" altLang="zh-CN" sz="3200" baseline="-25000" dirty="0">
                  <a:solidFill>
                    <a:srgbClr val="0070C0"/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3200" baseline="-25000" dirty="0">
                <a:solidFill>
                  <a:srgbClr val="0070C0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7186FD89-0877-7D6F-C63F-7D2C96E11FD7}"/>
                </a:ext>
              </a:extLst>
            </p:cNvPr>
            <p:cNvSpPr txBox="1"/>
            <p:nvPr/>
          </p:nvSpPr>
          <p:spPr>
            <a:xfrm>
              <a:off x="1096892" y="4396346"/>
              <a:ext cx="4476222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produced from natural gas, but carbon dioxide emissions are captured</a:t>
              </a:r>
            </a:p>
          </p:txBody>
        </p:sp>
        <p:sp>
          <p:nvSpPr>
            <p:cNvPr id="175" name="文本框 174">
              <a:extLst>
                <a:ext uri="{FF2B5EF4-FFF2-40B4-BE49-F238E27FC236}">
                  <a16:creationId xmlns:a16="http://schemas.microsoft.com/office/drawing/2014/main" id="{0DBF13A6-994D-06FB-8B87-3999F498D769}"/>
                </a:ext>
              </a:extLst>
            </p:cNvPr>
            <p:cNvSpPr txBox="1"/>
            <p:nvPr/>
          </p:nvSpPr>
          <p:spPr>
            <a:xfrm>
              <a:off x="1530953" y="3106872"/>
              <a:ext cx="105262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40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3200" dirty="0">
                  <a:solidFill>
                    <a:srgbClr val="0070C0"/>
                  </a:solidFill>
                </a:rPr>
                <a:t>Blue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37EE672-8D74-4925-DBCD-FFD731E5E28A}"/>
              </a:ext>
            </a:extLst>
          </p:cNvPr>
          <p:cNvGrpSpPr/>
          <p:nvPr/>
        </p:nvGrpSpPr>
        <p:grpSpPr>
          <a:xfrm>
            <a:off x="1081109" y="3558478"/>
            <a:ext cx="3777102" cy="2419835"/>
            <a:chOff x="6618888" y="3053729"/>
            <a:chExt cx="3777102" cy="2419835"/>
          </a:xfrm>
        </p:grpSpPr>
        <p:pic>
          <p:nvPicPr>
            <p:cNvPr id="102" name="Picture 37" descr="A black and white sphere&#10;&#10;Description automatically generated">
              <a:extLst>
                <a:ext uri="{FF2B5EF4-FFF2-40B4-BE49-F238E27FC236}">
                  <a16:creationId xmlns:a16="http://schemas.microsoft.com/office/drawing/2014/main" id="{0D4DEBDE-3D06-411C-16FF-13670028F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4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53822" y="3330212"/>
              <a:ext cx="1097799" cy="1109484"/>
            </a:xfrm>
            <a:prstGeom prst="rect">
              <a:avLst/>
            </a:prstGeom>
          </p:spPr>
        </p:pic>
        <p:sp>
          <p:nvSpPr>
            <p:cNvPr id="103" name="文本框 61">
              <a:extLst>
                <a:ext uri="{FF2B5EF4-FFF2-40B4-BE49-F238E27FC236}">
                  <a16:creationId xmlns:a16="http://schemas.microsoft.com/office/drawing/2014/main" id="{D2CCBBDF-B469-DAA5-3937-24EE732E5241}"/>
                </a:ext>
              </a:extLst>
            </p:cNvPr>
            <p:cNvSpPr txBox="1"/>
            <p:nvPr/>
          </p:nvSpPr>
          <p:spPr>
            <a:xfrm>
              <a:off x="8563320" y="3532605"/>
              <a:ext cx="5986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solidFill>
                    <a:srgbClr val="00B0F0"/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H</a:t>
              </a:r>
              <a:r>
                <a:rPr lang="en-US" altLang="zh-CN" sz="3200" baseline="-25000" dirty="0">
                  <a:solidFill>
                    <a:srgbClr val="00B0F0"/>
                  </a:solidFill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3200" baseline="-25000" dirty="0">
                <a:solidFill>
                  <a:srgbClr val="00B0F0"/>
                </a:solidFill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D489CF94-FE37-EEF1-A868-ECF4F3B3BE53}"/>
                </a:ext>
              </a:extLst>
            </p:cNvPr>
            <p:cNvSpPr txBox="1"/>
            <p:nvPr/>
          </p:nvSpPr>
          <p:spPr>
            <a:xfrm>
              <a:off x="6618888" y="4396346"/>
              <a:ext cx="377710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200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produced by pyrolyzing methane</a:t>
              </a:r>
            </a:p>
          </p:txBody>
        </p:sp>
        <p:sp>
          <p:nvSpPr>
            <p:cNvPr id="177" name="文本框 176">
              <a:extLst>
                <a:ext uri="{FF2B5EF4-FFF2-40B4-BE49-F238E27FC236}">
                  <a16:creationId xmlns:a16="http://schemas.microsoft.com/office/drawing/2014/main" id="{99EA1B5E-6E44-F3BC-3E3B-8C972C1FFB68}"/>
                </a:ext>
              </a:extLst>
            </p:cNvPr>
            <p:cNvSpPr txBox="1"/>
            <p:nvPr/>
          </p:nvSpPr>
          <p:spPr>
            <a:xfrm>
              <a:off x="6618888" y="3053729"/>
              <a:ext cx="222175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>
                <a:defRPr sz="1400">
                  <a:solidFill>
                    <a:srgbClr val="00B0F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defRPr>
              </a:lvl1pPr>
            </a:lstStyle>
            <a:p>
              <a:r>
                <a:rPr lang="en-US" sz="3200" dirty="0">
                  <a:solidFill>
                    <a:srgbClr val="0080AE"/>
                  </a:solidFill>
                </a:rPr>
                <a:t>Turquoise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5152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弧形 25">
            <a:extLst>
              <a:ext uri="{FF2B5EF4-FFF2-40B4-BE49-F238E27FC236}">
                <a16:creationId xmlns:a16="http://schemas.microsoft.com/office/drawing/2014/main" id="{351F7F4F-F7C1-E8B9-D148-756E97760630}"/>
              </a:ext>
            </a:extLst>
          </p:cNvPr>
          <p:cNvSpPr/>
          <p:nvPr/>
        </p:nvSpPr>
        <p:spPr>
          <a:xfrm rot="3154186">
            <a:off x="5000864" y="3700661"/>
            <a:ext cx="408487" cy="408487"/>
          </a:xfrm>
          <a:prstGeom prst="arc">
            <a:avLst>
              <a:gd name="adj1" fmla="val 2757399"/>
              <a:gd name="adj2" fmla="val 11603169"/>
            </a:avLst>
          </a:prstGeom>
          <a:ln w="9525" cap="rnd">
            <a:solidFill>
              <a:schemeClr val="tx1"/>
            </a:solidFill>
            <a:prstDash val="sysDot"/>
            <a:head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1AE7941-CF82-A9D0-B033-689C2FB52940}"/>
              </a:ext>
            </a:extLst>
          </p:cNvPr>
          <p:cNvSpPr txBox="1"/>
          <p:nvPr/>
        </p:nvSpPr>
        <p:spPr>
          <a:xfrm>
            <a:off x="5068552" y="3576526"/>
            <a:ext cx="85828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2O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+ 4H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1A7B0DB-F819-10A6-1DC4-656A5AA583A1}"/>
              </a:ext>
            </a:extLst>
          </p:cNvPr>
          <p:cNvSpPr txBox="1"/>
          <p:nvPr/>
        </p:nvSpPr>
        <p:spPr>
          <a:xfrm>
            <a:off x="5117022" y="3987062"/>
            <a:ext cx="62771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2H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1678ADF9-5358-188B-9EF4-FD99AD7179D5}"/>
              </a:ext>
            </a:extLst>
          </p:cNvPr>
          <p:cNvGrpSpPr/>
          <p:nvPr/>
        </p:nvGrpSpPr>
        <p:grpSpPr>
          <a:xfrm>
            <a:off x="3234164" y="1539716"/>
            <a:ext cx="3715059" cy="3782491"/>
            <a:chOff x="12525768" y="-1960496"/>
            <a:chExt cx="3715059" cy="3782491"/>
          </a:xfrm>
        </p:grpSpPr>
        <p:pic>
          <p:nvPicPr>
            <p:cNvPr id="4" name="图片 3" descr="图片包含 图标&#10;&#10;描述已自动生成">
              <a:extLst>
                <a:ext uri="{FF2B5EF4-FFF2-40B4-BE49-F238E27FC236}">
                  <a16:creationId xmlns:a16="http://schemas.microsoft.com/office/drawing/2014/main" id="{8DACCC10-4AEB-E50D-8F83-0DD95DAE0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25768" y="-1821996"/>
              <a:ext cx="3483993" cy="3643991"/>
            </a:xfrm>
            <a:prstGeom prst="rect">
              <a:avLst/>
            </a:prstGeom>
            <a:noFill/>
          </p:spPr>
        </p:pic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B145417A-4B0E-CB8D-9452-DD88D3360C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3860565" y="-1789747"/>
              <a:ext cx="1078142" cy="15952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直接箭头连接符 11">
              <a:extLst>
                <a:ext uri="{FF2B5EF4-FFF2-40B4-BE49-F238E27FC236}">
                  <a16:creationId xmlns:a16="http://schemas.microsoft.com/office/drawing/2014/main" id="{ABFC2CCD-DD80-3A55-7EE5-576CA5C7F93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262023" y="-1619034"/>
              <a:ext cx="303669" cy="55152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7569AC6-CAFF-747F-B3BD-1C35DBA31897}"/>
                </a:ext>
              </a:extLst>
            </p:cNvPr>
            <p:cNvSpPr txBox="1"/>
            <p:nvPr/>
          </p:nvSpPr>
          <p:spPr>
            <a:xfrm>
              <a:off x="14253049" y="-1960496"/>
              <a:ext cx="73635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</a:p>
          </p:txBody>
        </p:sp>
        <p:pic>
          <p:nvPicPr>
            <p:cNvPr id="28" name="图片 27" descr="夜晚的星空&#10;&#10;中度可信度描述已自动生成">
              <a:extLst>
                <a:ext uri="{FF2B5EF4-FFF2-40B4-BE49-F238E27FC236}">
                  <a16:creationId xmlns:a16="http://schemas.microsoft.com/office/drawing/2014/main" id="{688A1CE1-6770-DCCE-9D8D-7C44CBDCC9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Marker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373030">
              <a:off x="13931376" y="-963136"/>
              <a:ext cx="1379705" cy="3239196"/>
            </a:xfrm>
            <a:prstGeom prst="rect">
              <a:avLst/>
            </a:prstGeom>
            <a:noFill/>
          </p:spPr>
        </p:pic>
        <p:sp>
          <p:nvSpPr>
            <p:cNvPr id="6" name="弧形 25">
              <a:extLst>
                <a:ext uri="{FF2B5EF4-FFF2-40B4-BE49-F238E27FC236}">
                  <a16:creationId xmlns:a16="http://schemas.microsoft.com/office/drawing/2014/main" id="{F44DD168-A131-A924-5F49-7694A4F29F9C}"/>
                </a:ext>
              </a:extLst>
            </p:cNvPr>
            <p:cNvSpPr/>
            <p:nvPr/>
          </p:nvSpPr>
          <p:spPr>
            <a:xfrm rot="3154186">
              <a:off x="13471264" y="456999"/>
              <a:ext cx="408487" cy="408487"/>
            </a:xfrm>
            <a:prstGeom prst="arc">
              <a:avLst>
                <a:gd name="adj1" fmla="val 13930672"/>
                <a:gd name="adj2" fmla="val 1433015"/>
              </a:avLst>
            </a:prstGeom>
            <a:ln w="9525" cap="rnd">
              <a:solidFill>
                <a:schemeClr val="tx1"/>
              </a:solidFill>
              <a:prstDash val="sysDot"/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078CB1BE-5705-781C-64C3-471276BCFB03}"/>
                </a:ext>
              </a:extLst>
            </p:cNvPr>
            <p:cNvSpPr txBox="1"/>
            <p:nvPr/>
          </p:nvSpPr>
          <p:spPr>
            <a:xfrm>
              <a:off x="13182200" y="742673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2H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12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959B8DA0-40F2-D03F-3910-4BCB580D6506}"/>
                </a:ext>
              </a:extLst>
            </p:cNvPr>
            <p:cNvSpPr txBox="1"/>
            <p:nvPr/>
          </p:nvSpPr>
          <p:spPr>
            <a:xfrm>
              <a:off x="13325497" y="358975"/>
              <a:ext cx="73635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弧形 25">
              <a:extLst>
                <a:ext uri="{FF2B5EF4-FFF2-40B4-BE49-F238E27FC236}">
                  <a16:creationId xmlns:a16="http://schemas.microsoft.com/office/drawing/2014/main" id="{7456ECBB-4818-15A9-37D5-9ABC631C4402}"/>
                </a:ext>
              </a:extLst>
            </p:cNvPr>
            <p:cNvSpPr/>
            <p:nvPr/>
          </p:nvSpPr>
          <p:spPr>
            <a:xfrm rot="3154186">
              <a:off x="14448136" y="393703"/>
              <a:ext cx="408487" cy="408487"/>
            </a:xfrm>
            <a:prstGeom prst="arc">
              <a:avLst>
                <a:gd name="adj1" fmla="val 13930672"/>
                <a:gd name="adj2" fmla="val 1433015"/>
              </a:avLst>
            </a:prstGeom>
            <a:ln w="9525" cap="rnd">
              <a:solidFill>
                <a:schemeClr val="tx1"/>
              </a:solidFill>
              <a:prstDash val="sysDot"/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21480521-C9E2-F73E-1609-F4E6DCE8B6E5}"/>
                </a:ext>
              </a:extLst>
            </p:cNvPr>
            <p:cNvSpPr txBox="1"/>
            <p:nvPr/>
          </p:nvSpPr>
          <p:spPr>
            <a:xfrm>
              <a:off x="14208741" y="705359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altLang="zh-CN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en-US" sz="12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F4233F7-9C5E-21B8-492B-BA6E4970654A}"/>
                </a:ext>
              </a:extLst>
            </p:cNvPr>
            <p:cNvSpPr txBox="1"/>
            <p:nvPr/>
          </p:nvSpPr>
          <p:spPr>
            <a:xfrm>
              <a:off x="14302369" y="295679"/>
              <a:ext cx="73635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45" name="图片 44" descr="图片包含 图标&#10;&#10;描述已自动生成">
            <a:extLst>
              <a:ext uri="{FF2B5EF4-FFF2-40B4-BE49-F238E27FC236}">
                <a16:creationId xmlns:a16="http://schemas.microsoft.com/office/drawing/2014/main" id="{9C05CF27-64FB-CD9B-D244-65F85A944E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85" y="1672957"/>
            <a:ext cx="3483993" cy="3643991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9BBFB6B3-122F-FF5B-6DB7-8FE04D89A66B}"/>
              </a:ext>
            </a:extLst>
          </p:cNvPr>
          <p:cNvCxnSpPr>
            <a:cxnSpLocks/>
          </p:cNvCxnSpPr>
          <p:nvPr/>
        </p:nvCxnSpPr>
        <p:spPr>
          <a:xfrm flipV="1">
            <a:off x="1656782" y="1705206"/>
            <a:ext cx="1078142" cy="1595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44877283-5B60-FCBA-2928-BC03DA4D773B}"/>
              </a:ext>
            </a:extLst>
          </p:cNvPr>
          <p:cNvCxnSpPr>
            <a:cxnSpLocks/>
          </p:cNvCxnSpPr>
          <p:nvPr/>
        </p:nvCxnSpPr>
        <p:spPr>
          <a:xfrm flipV="1">
            <a:off x="1469822" y="1887891"/>
            <a:ext cx="0" cy="249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E6FDA8B7-FAB7-690B-EC17-B271166BD982}"/>
              </a:ext>
            </a:extLst>
          </p:cNvPr>
          <p:cNvSpPr txBox="1"/>
          <p:nvPr/>
        </p:nvSpPr>
        <p:spPr>
          <a:xfrm>
            <a:off x="1175264" y="1933980"/>
            <a:ext cx="7363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50" name="弧形 25">
            <a:extLst>
              <a:ext uri="{FF2B5EF4-FFF2-40B4-BE49-F238E27FC236}">
                <a16:creationId xmlns:a16="http://schemas.microsoft.com/office/drawing/2014/main" id="{F3788B0C-800F-A90A-8E2A-90D8978A7C12}"/>
              </a:ext>
            </a:extLst>
          </p:cNvPr>
          <p:cNvSpPr/>
          <p:nvPr/>
        </p:nvSpPr>
        <p:spPr>
          <a:xfrm rot="3154186">
            <a:off x="1267481" y="3951952"/>
            <a:ext cx="408487" cy="408487"/>
          </a:xfrm>
          <a:prstGeom prst="arc">
            <a:avLst>
              <a:gd name="adj1" fmla="val 13930672"/>
              <a:gd name="adj2" fmla="val 1433015"/>
            </a:avLst>
          </a:prstGeom>
          <a:ln w="9525" cap="rnd">
            <a:solidFill>
              <a:schemeClr val="tx1"/>
            </a:solidFill>
            <a:prstDash val="sysDot"/>
            <a:head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38C10332-497D-BDC8-D279-F06476EDBF3B}"/>
              </a:ext>
            </a:extLst>
          </p:cNvPr>
          <p:cNvSpPr txBox="1"/>
          <p:nvPr/>
        </p:nvSpPr>
        <p:spPr>
          <a:xfrm>
            <a:off x="978417" y="4237626"/>
            <a:ext cx="6260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2H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endParaRPr lang="en-US" sz="1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590B901-3D39-2BF0-63E8-1682DE98069D}"/>
              </a:ext>
            </a:extLst>
          </p:cNvPr>
          <p:cNvSpPr txBox="1"/>
          <p:nvPr/>
        </p:nvSpPr>
        <p:spPr>
          <a:xfrm>
            <a:off x="1121714" y="3853928"/>
            <a:ext cx="7363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弧形 25">
            <a:extLst>
              <a:ext uri="{FF2B5EF4-FFF2-40B4-BE49-F238E27FC236}">
                <a16:creationId xmlns:a16="http://schemas.microsoft.com/office/drawing/2014/main" id="{5CF838E1-3313-9CDA-1DEB-D1C8129D3DDF}"/>
              </a:ext>
            </a:extLst>
          </p:cNvPr>
          <p:cNvSpPr/>
          <p:nvPr/>
        </p:nvSpPr>
        <p:spPr>
          <a:xfrm rot="3154186">
            <a:off x="2244353" y="3888656"/>
            <a:ext cx="408487" cy="408487"/>
          </a:xfrm>
          <a:prstGeom prst="arc">
            <a:avLst>
              <a:gd name="adj1" fmla="val 13930672"/>
              <a:gd name="adj2" fmla="val 1433015"/>
            </a:avLst>
          </a:prstGeom>
          <a:ln w="9525" cap="rnd">
            <a:solidFill>
              <a:schemeClr val="tx1"/>
            </a:solidFill>
            <a:prstDash val="sysDot"/>
            <a:head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200"/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FF49E462-DBD3-7E8B-A1FC-EB84A47AA7D0}"/>
              </a:ext>
            </a:extLst>
          </p:cNvPr>
          <p:cNvSpPr txBox="1"/>
          <p:nvPr/>
        </p:nvSpPr>
        <p:spPr>
          <a:xfrm>
            <a:off x="2004958" y="4200312"/>
            <a:ext cx="6260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altLang="zh-CN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id="{5D305574-B01F-84B3-00BE-101D80794667}"/>
              </a:ext>
            </a:extLst>
          </p:cNvPr>
          <p:cNvSpPr txBox="1"/>
          <p:nvPr/>
        </p:nvSpPr>
        <p:spPr>
          <a:xfrm>
            <a:off x="2098586" y="3790632"/>
            <a:ext cx="7363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9CF0502D-ABDF-C2BD-AE9E-438B7538EEE8}"/>
              </a:ext>
            </a:extLst>
          </p:cNvPr>
          <p:cNvGrpSpPr/>
          <p:nvPr/>
        </p:nvGrpSpPr>
        <p:grpSpPr>
          <a:xfrm>
            <a:off x="6118167" y="2246049"/>
            <a:ext cx="3165088" cy="2996113"/>
            <a:chOff x="7685388" y="2077577"/>
            <a:chExt cx="3165088" cy="2996113"/>
          </a:xfrm>
        </p:grpSpPr>
        <p:pic>
          <p:nvPicPr>
            <p:cNvPr id="44" name="图片 43" descr="桌子上放着杯子&#10;&#10;中度可信度描述已自动生成">
              <a:extLst>
                <a:ext uri="{FF2B5EF4-FFF2-40B4-BE49-F238E27FC236}">
                  <a16:creationId xmlns:a16="http://schemas.microsoft.com/office/drawing/2014/main" id="{1BBD78BC-F3F3-8D10-FBF7-EEFE2A806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5388" y="2077577"/>
              <a:ext cx="3165088" cy="2996113"/>
            </a:xfrm>
            <a:prstGeom prst="rect">
              <a:avLst/>
            </a:prstGeom>
          </p:spPr>
        </p:pic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C0FE524E-1144-62F5-D91D-1F5CDF076EA8}"/>
                </a:ext>
              </a:extLst>
            </p:cNvPr>
            <p:cNvSpPr txBox="1"/>
            <p:nvPr/>
          </p:nvSpPr>
          <p:spPr>
            <a:xfrm>
              <a:off x="8140357" y="4156674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2H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12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2FE5D3AA-AEC4-AA9D-A126-E68506EFDA31}"/>
                </a:ext>
              </a:extLst>
            </p:cNvPr>
            <p:cNvSpPr txBox="1"/>
            <p:nvPr/>
          </p:nvSpPr>
          <p:spPr>
            <a:xfrm>
              <a:off x="8283654" y="3772976"/>
              <a:ext cx="73635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弧形 25">
              <a:extLst>
                <a:ext uri="{FF2B5EF4-FFF2-40B4-BE49-F238E27FC236}">
                  <a16:creationId xmlns:a16="http://schemas.microsoft.com/office/drawing/2014/main" id="{64896FC3-418E-E179-BA63-C0CB386A0D27}"/>
                </a:ext>
              </a:extLst>
            </p:cNvPr>
            <p:cNvSpPr/>
            <p:nvPr/>
          </p:nvSpPr>
          <p:spPr>
            <a:xfrm rot="3154186">
              <a:off x="8384194" y="3897486"/>
              <a:ext cx="408487" cy="408487"/>
            </a:xfrm>
            <a:prstGeom prst="arc">
              <a:avLst>
                <a:gd name="adj1" fmla="val 13930672"/>
                <a:gd name="adj2" fmla="val 1433015"/>
              </a:avLst>
            </a:prstGeom>
            <a:ln w="9525" cap="rnd">
              <a:solidFill>
                <a:schemeClr val="tx1"/>
              </a:solidFill>
              <a:prstDash val="sysDot"/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60" name="弧形 25">
              <a:extLst>
                <a:ext uri="{FF2B5EF4-FFF2-40B4-BE49-F238E27FC236}">
                  <a16:creationId xmlns:a16="http://schemas.microsoft.com/office/drawing/2014/main" id="{E6AA5D37-B0D2-BF40-AB91-528B3FC88D95}"/>
                </a:ext>
              </a:extLst>
            </p:cNvPr>
            <p:cNvSpPr/>
            <p:nvPr/>
          </p:nvSpPr>
          <p:spPr>
            <a:xfrm rot="13500000">
              <a:off x="9731344" y="3857577"/>
              <a:ext cx="408487" cy="408487"/>
            </a:xfrm>
            <a:prstGeom prst="arc">
              <a:avLst>
                <a:gd name="adj1" fmla="val 13930672"/>
                <a:gd name="adj2" fmla="val 1433015"/>
              </a:avLst>
            </a:prstGeom>
            <a:ln w="9525" cap="rnd">
              <a:solidFill>
                <a:schemeClr val="tx1"/>
              </a:solidFill>
              <a:prstDash val="sysDot"/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61" name="文本框 60">
              <a:extLst>
                <a:ext uri="{FF2B5EF4-FFF2-40B4-BE49-F238E27FC236}">
                  <a16:creationId xmlns:a16="http://schemas.microsoft.com/office/drawing/2014/main" id="{314039CB-AECB-6C59-ADD3-FBCB004DA944}"/>
                </a:ext>
              </a:extLst>
            </p:cNvPr>
            <p:cNvSpPr txBox="1"/>
            <p:nvPr/>
          </p:nvSpPr>
          <p:spPr>
            <a:xfrm>
              <a:off x="9831563" y="3691194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26465A8A-7416-D51D-7798-1C004F845DEB}"/>
                </a:ext>
              </a:extLst>
            </p:cNvPr>
            <p:cNvSpPr txBox="1"/>
            <p:nvPr/>
          </p:nvSpPr>
          <p:spPr>
            <a:xfrm>
              <a:off x="9860825" y="4127607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cxnSp>
        <p:nvCxnSpPr>
          <p:cNvPr id="74" name="直接箭头连接符 73">
            <a:extLst>
              <a:ext uri="{FF2B5EF4-FFF2-40B4-BE49-F238E27FC236}">
                <a16:creationId xmlns:a16="http://schemas.microsoft.com/office/drawing/2014/main" id="{60D043EE-C40A-198C-3187-E2FD94960EA0}"/>
              </a:ext>
            </a:extLst>
          </p:cNvPr>
          <p:cNvCxnSpPr>
            <a:cxnSpLocks/>
          </p:cNvCxnSpPr>
          <p:nvPr/>
        </p:nvCxnSpPr>
        <p:spPr>
          <a:xfrm>
            <a:off x="2834943" y="1717923"/>
            <a:ext cx="0" cy="2495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90B4ADD0-71AE-15C8-CB2F-F5E39CFD6CF4}"/>
              </a:ext>
            </a:extLst>
          </p:cNvPr>
          <p:cNvSpPr txBox="1"/>
          <p:nvPr/>
        </p:nvSpPr>
        <p:spPr>
          <a:xfrm>
            <a:off x="2859249" y="1664689"/>
            <a:ext cx="7363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lang="en-US" sz="1200" baseline="30000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042E7981-B49B-1ED8-1B17-D3954AFD412C}"/>
              </a:ext>
            </a:extLst>
          </p:cNvPr>
          <p:cNvSpPr txBox="1"/>
          <p:nvPr/>
        </p:nvSpPr>
        <p:spPr>
          <a:xfrm>
            <a:off x="1331667" y="4583921"/>
            <a:ext cx="7363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Anode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文本框 78">
            <a:extLst>
              <a:ext uri="{FF2B5EF4-FFF2-40B4-BE49-F238E27FC236}">
                <a16:creationId xmlns:a16="http://schemas.microsoft.com/office/drawing/2014/main" id="{1E32EF4E-18EC-8D98-D8FD-0782516E897B}"/>
              </a:ext>
            </a:extLst>
          </p:cNvPr>
          <p:cNvSpPr txBox="1"/>
          <p:nvPr/>
        </p:nvSpPr>
        <p:spPr>
          <a:xfrm>
            <a:off x="2454931" y="4442523"/>
            <a:ext cx="9280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Cathode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文本框 80">
            <a:extLst>
              <a:ext uri="{FF2B5EF4-FFF2-40B4-BE49-F238E27FC236}">
                <a16:creationId xmlns:a16="http://schemas.microsoft.com/office/drawing/2014/main" id="{2C73247A-C280-CD4B-BC1F-4D018F712EFF}"/>
              </a:ext>
            </a:extLst>
          </p:cNvPr>
          <p:cNvSpPr txBox="1"/>
          <p:nvPr/>
        </p:nvSpPr>
        <p:spPr>
          <a:xfrm>
            <a:off x="4906191" y="4435480"/>
            <a:ext cx="13605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(Photo)Cathode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文本框 81">
            <a:extLst>
              <a:ext uri="{FF2B5EF4-FFF2-40B4-BE49-F238E27FC236}">
                <a16:creationId xmlns:a16="http://schemas.microsoft.com/office/drawing/2014/main" id="{FA4D700C-0529-202C-C4CE-87EE9EC5522C}"/>
              </a:ext>
            </a:extLst>
          </p:cNvPr>
          <p:cNvSpPr txBox="1"/>
          <p:nvPr/>
        </p:nvSpPr>
        <p:spPr>
          <a:xfrm>
            <a:off x="3893425" y="4672885"/>
            <a:ext cx="136059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(Photo)anode</a:t>
            </a:r>
            <a:endParaRPr lang="en-US" sz="12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F3E6DEE6-ECFB-12A7-176E-B29351768857}"/>
              </a:ext>
            </a:extLst>
          </p:cNvPr>
          <p:cNvSpPr txBox="1"/>
          <p:nvPr/>
        </p:nvSpPr>
        <p:spPr>
          <a:xfrm>
            <a:off x="2472224" y="315339"/>
            <a:ext cx="748588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sz="3200" dirty="0">
                <a:solidFill>
                  <a:srgbClr val="00B050"/>
                </a:solidFill>
              </a:rPr>
              <a:t>Advanced H</a:t>
            </a:r>
            <a:r>
              <a:rPr lang="en-US" sz="3200" baseline="-25000" dirty="0">
                <a:solidFill>
                  <a:srgbClr val="00B050"/>
                </a:solidFill>
              </a:rPr>
              <a:t>2</a:t>
            </a:r>
            <a:r>
              <a:rPr lang="en-US" sz="3200" dirty="0">
                <a:solidFill>
                  <a:srgbClr val="00B050"/>
                </a:solidFill>
              </a:rPr>
              <a:t> Generation </a:t>
            </a:r>
            <a:r>
              <a:rPr lang="en-US" altLang="zh-CN" sz="3200" dirty="0">
                <a:solidFill>
                  <a:srgbClr val="00B050"/>
                </a:solidFill>
              </a:rPr>
              <a:t>Methods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:a16="http://schemas.microsoft.com/office/drawing/2014/main" id="{6C5B3C01-2168-A3B9-D0D6-1F11363A495A}"/>
              </a:ext>
            </a:extLst>
          </p:cNvPr>
          <p:cNvSpPr txBox="1"/>
          <p:nvPr/>
        </p:nvSpPr>
        <p:spPr>
          <a:xfrm>
            <a:off x="757978" y="5322207"/>
            <a:ext cx="237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Electrochemical Water Splitting</a:t>
            </a: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id="{6357BADF-9B2F-4F72-75BA-4ADD5D968B2C}"/>
              </a:ext>
            </a:extLst>
          </p:cNvPr>
          <p:cNvSpPr txBox="1"/>
          <p:nvPr/>
        </p:nvSpPr>
        <p:spPr>
          <a:xfrm>
            <a:off x="3699400" y="5365946"/>
            <a:ext cx="237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Photoelectrochemical Water Splitting </a:t>
            </a:r>
          </a:p>
        </p:txBody>
      </p:sp>
      <p:sp>
        <p:nvSpPr>
          <p:cNvPr id="87" name="文本框 86">
            <a:extLst>
              <a:ext uri="{FF2B5EF4-FFF2-40B4-BE49-F238E27FC236}">
                <a16:creationId xmlns:a16="http://schemas.microsoft.com/office/drawing/2014/main" id="{9DCCFCA6-D389-92C1-2CC3-617DA56845C3}"/>
              </a:ext>
            </a:extLst>
          </p:cNvPr>
          <p:cNvSpPr txBox="1"/>
          <p:nvPr/>
        </p:nvSpPr>
        <p:spPr>
          <a:xfrm>
            <a:off x="9378443" y="5306300"/>
            <a:ext cx="237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Photocatalytic </a:t>
            </a:r>
          </a:p>
          <a:p>
            <a:r>
              <a:rPr lang="en-US" dirty="0"/>
              <a:t>Water Splitting 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87257D0A-0DD6-9714-E4A9-E7E9AE9AD882}"/>
              </a:ext>
            </a:extLst>
          </p:cNvPr>
          <p:cNvGrpSpPr/>
          <p:nvPr/>
        </p:nvGrpSpPr>
        <p:grpSpPr>
          <a:xfrm>
            <a:off x="8923474" y="1792393"/>
            <a:ext cx="3165088" cy="3488554"/>
            <a:chOff x="7685388" y="1585136"/>
            <a:chExt cx="3165088" cy="3488554"/>
          </a:xfrm>
        </p:grpSpPr>
        <p:pic>
          <p:nvPicPr>
            <p:cNvPr id="3" name="图片 2" descr="桌子上放着杯子&#10;&#10;中度可信度描述已自动生成">
              <a:extLst>
                <a:ext uri="{FF2B5EF4-FFF2-40B4-BE49-F238E27FC236}">
                  <a16:creationId xmlns:a16="http://schemas.microsoft.com/office/drawing/2014/main" id="{B6B2F7B9-52DA-8B09-90EE-92DB8FDF3A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5388" y="2077577"/>
              <a:ext cx="3165088" cy="2996113"/>
            </a:xfrm>
            <a:prstGeom prst="rect">
              <a:avLst/>
            </a:prstGeom>
          </p:spPr>
        </p:pic>
        <p:pic>
          <p:nvPicPr>
            <p:cNvPr id="14" name="图片 13" descr="夜晚的星空&#10;&#10;中度可信度描述已自动生成">
              <a:extLst>
                <a:ext uri="{FF2B5EF4-FFF2-40B4-BE49-F238E27FC236}">
                  <a16:creationId xmlns:a16="http://schemas.microsoft.com/office/drawing/2014/main" id="{C441DE19-6E83-9718-3243-226460102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Marker/>
                      </a14:imgEffect>
                      <a14:imgEffect>
                        <a14:colorTemperature colorTemp="11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5388" y="1585136"/>
              <a:ext cx="3117879" cy="3247136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8FC7FA3-35B7-8C75-A378-949A74075D44}"/>
                </a:ext>
              </a:extLst>
            </p:cNvPr>
            <p:cNvSpPr txBox="1"/>
            <p:nvPr/>
          </p:nvSpPr>
          <p:spPr>
            <a:xfrm>
              <a:off x="8140357" y="4156674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2H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endParaRPr lang="en-US" sz="1200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5AF0AEB-0FD9-8160-397C-E455CB5E7DBD}"/>
                </a:ext>
              </a:extLst>
            </p:cNvPr>
            <p:cNvSpPr txBox="1"/>
            <p:nvPr/>
          </p:nvSpPr>
          <p:spPr>
            <a:xfrm>
              <a:off x="8283654" y="3772976"/>
              <a:ext cx="73635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endParaRPr lang="en-US" sz="12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弧形 25">
              <a:extLst>
                <a:ext uri="{FF2B5EF4-FFF2-40B4-BE49-F238E27FC236}">
                  <a16:creationId xmlns:a16="http://schemas.microsoft.com/office/drawing/2014/main" id="{91D90299-8AEB-C6E1-FE71-59509A09F69F}"/>
                </a:ext>
              </a:extLst>
            </p:cNvPr>
            <p:cNvSpPr/>
            <p:nvPr/>
          </p:nvSpPr>
          <p:spPr>
            <a:xfrm rot="3154186">
              <a:off x="8384194" y="3897486"/>
              <a:ext cx="408487" cy="408487"/>
            </a:xfrm>
            <a:prstGeom prst="arc">
              <a:avLst>
                <a:gd name="adj1" fmla="val 13930672"/>
                <a:gd name="adj2" fmla="val 1433015"/>
              </a:avLst>
            </a:prstGeom>
            <a:ln w="9525" cap="rnd">
              <a:solidFill>
                <a:schemeClr val="tx1"/>
              </a:solidFill>
              <a:prstDash val="sysDot"/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8" name="弧形 25">
              <a:extLst>
                <a:ext uri="{FF2B5EF4-FFF2-40B4-BE49-F238E27FC236}">
                  <a16:creationId xmlns:a16="http://schemas.microsoft.com/office/drawing/2014/main" id="{EAEB2091-17D7-900F-17EB-363EB8673985}"/>
                </a:ext>
              </a:extLst>
            </p:cNvPr>
            <p:cNvSpPr/>
            <p:nvPr/>
          </p:nvSpPr>
          <p:spPr>
            <a:xfrm rot="13500000">
              <a:off x="9731344" y="3857577"/>
              <a:ext cx="408487" cy="408487"/>
            </a:xfrm>
            <a:prstGeom prst="arc">
              <a:avLst>
                <a:gd name="adj1" fmla="val 13930672"/>
                <a:gd name="adj2" fmla="val 1433015"/>
              </a:avLst>
            </a:prstGeom>
            <a:ln w="9525" cap="rnd">
              <a:solidFill>
                <a:schemeClr val="tx1"/>
              </a:solidFill>
              <a:prstDash val="sysDot"/>
              <a:head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00CBF019-B890-6145-655C-580B87BB8D6E}"/>
                </a:ext>
              </a:extLst>
            </p:cNvPr>
            <p:cNvSpPr txBox="1"/>
            <p:nvPr/>
          </p:nvSpPr>
          <p:spPr>
            <a:xfrm>
              <a:off x="9831563" y="3691194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200" baseline="30000" dirty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8713DE07-75B6-17EE-C03B-B6BA6D00CA52}"/>
                </a:ext>
              </a:extLst>
            </p:cNvPr>
            <p:cNvSpPr txBox="1"/>
            <p:nvPr/>
          </p:nvSpPr>
          <p:spPr>
            <a:xfrm>
              <a:off x="9860825" y="4127607"/>
              <a:ext cx="6260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</a:t>
              </a:r>
              <a:r>
                <a:rPr lang="en-US" sz="1200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22" name="图形 21" descr="昏暗小太阳 纯色填充">
            <a:extLst>
              <a:ext uri="{FF2B5EF4-FFF2-40B4-BE49-F238E27FC236}">
                <a16:creationId xmlns:a16="http://schemas.microsoft.com/office/drawing/2014/main" id="{D2DEABFC-1EB8-F90A-1EB3-0846513F47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4247" y="1282032"/>
            <a:ext cx="914400" cy="914400"/>
          </a:xfrm>
          <a:prstGeom prst="rect">
            <a:avLst/>
          </a:prstGeom>
        </p:spPr>
      </p:pic>
      <p:pic>
        <p:nvPicPr>
          <p:cNvPr id="23" name="图片 22" descr="夜晚的星空&#10;&#10;中度可信度描述已自动生成">
            <a:extLst>
              <a:ext uri="{FF2B5EF4-FFF2-40B4-BE49-F238E27FC236}">
                <a16:creationId xmlns:a16="http://schemas.microsoft.com/office/drawing/2014/main" id="{F1BF4142-AE29-9B80-9BB8-420553E80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1339" y="1941688"/>
            <a:ext cx="3117879" cy="3247136"/>
          </a:xfrm>
          <a:prstGeom prst="rect">
            <a:avLst/>
          </a:prstGeom>
        </p:spPr>
      </p:pic>
      <p:pic>
        <p:nvPicPr>
          <p:cNvPr id="24" name="图形 23" descr="昏暗小太阳 纯色填充">
            <a:extLst>
              <a:ext uri="{FF2B5EF4-FFF2-40B4-BE49-F238E27FC236}">
                <a16:creationId xmlns:a16="http://schemas.microsoft.com/office/drawing/2014/main" id="{CF28F2A2-3A21-855A-8C9D-D20E4F0019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04480" y="1297454"/>
            <a:ext cx="914400" cy="914400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28D2134E-36AE-324E-513A-5514E9945AF2}"/>
              </a:ext>
            </a:extLst>
          </p:cNvPr>
          <p:cNvSpPr txBox="1"/>
          <p:nvPr/>
        </p:nvSpPr>
        <p:spPr>
          <a:xfrm>
            <a:off x="6573136" y="5356529"/>
            <a:ext cx="2373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Photothermal </a:t>
            </a:r>
          </a:p>
          <a:p>
            <a:r>
              <a:rPr lang="en-US" dirty="0"/>
              <a:t>Water Splitting </a:t>
            </a:r>
          </a:p>
        </p:txBody>
      </p:sp>
      <p:pic>
        <p:nvPicPr>
          <p:cNvPr id="34" name="图形 33" descr="温度计 纯色填充">
            <a:extLst>
              <a:ext uri="{FF2B5EF4-FFF2-40B4-BE49-F238E27FC236}">
                <a16:creationId xmlns:a16="http://schemas.microsoft.com/office/drawing/2014/main" id="{3BCA6BFB-EFE5-3C10-8C08-7A7474BA45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721549" y="3285547"/>
            <a:ext cx="340312" cy="340312"/>
          </a:xfrm>
          <a:prstGeom prst="rect">
            <a:avLst/>
          </a:prstGeom>
        </p:spPr>
      </p:pic>
      <p:sp>
        <p:nvSpPr>
          <p:cNvPr id="38" name="任意多边形: 形状 37">
            <a:extLst>
              <a:ext uri="{FF2B5EF4-FFF2-40B4-BE49-F238E27FC236}">
                <a16:creationId xmlns:a16="http://schemas.microsoft.com/office/drawing/2014/main" id="{4B3B3037-7453-228D-B348-8A3C021C412B}"/>
              </a:ext>
            </a:extLst>
          </p:cNvPr>
          <p:cNvSpPr/>
          <p:nvPr/>
        </p:nvSpPr>
        <p:spPr>
          <a:xfrm>
            <a:off x="7289819" y="3186613"/>
            <a:ext cx="198728" cy="277508"/>
          </a:xfrm>
          <a:custGeom>
            <a:avLst/>
            <a:gdLst>
              <a:gd name="connsiteX0" fmla="*/ 331067 w 351948"/>
              <a:gd name="connsiteY0" fmla="*/ 264795 h 515302"/>
              <a:gd name="connsiteX1" fmla="*/ 252962 w 351948"/>
              <a:gd name="connsiteY1" fmla="*/ 333375 h 515302"/>
              <a:gd name="connsiteX2" fmla="*/ 227245 w 351948"/>
              <a:gd name="connsiteY2" fmla="*/ 240030 h 515302"/>
              <a:gd name="connsiteX3" fmla="*/ 146282 w 351948"/>
              <a:gd name="connsiteY3" fmla="*/ 0 h 515302"/>
              <a:gd name="connsiteX4" fmla="*/ 84370 w 351948"/>
              <a:gd name="connsiteY4" fmla="*/ 190500 h 515302"/>
              <a:gd name="connsiteX5" fmla="*/ 12932 w 351948"/>
              <a:gd name="connsiteY5" fmla="*/ 274320 h 515302"/>
              <a:gd name="connsiteX6" fmla="*/ 71987 w 351948"/>
              <a:gd name="connsiteY6" fmla="*/ 481013 h 515302"/>
              <a:gd name="connsiteX7" fmla="*/ 108182 w 351948"/>
              <a:gd name="connsiteY7" fmla="*/ 289560 h 515302"/>
              <a:gd name="connsiteX8" fmla="*/ 131995 w 351948"/>
              <a:gd name="connsiteY8" fmla="*/ 421005 h 515302"/>
              <a:gd name="connsiteX9" fmla="*/ 175810 w 351948"/>
              <a:gd name="connsiteY9" fmla="*/ 515303 h 515302"/>
              <a:gd name="connsiteX10" fmla="*/ 337735 w 351948"/>
              <a:gd name="connsiteY10" fmla="*/ 406718 h 515302"/>
              <a:gd name="connsiteX11" fmla="*/ 331067 w 351948"/>
              <a:gd name="connsiteY11" fmla="*/ 264795 h 515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1948" h="515302">
                <a:moveTo>
                  <a:pt x="331067" y="264795"/>
                </a:moveTo>
                <a:cubicBezTo>
                  <a:pt x="341545" y="308610"/>
                  <a:pt x="296777" y="351473"/>
                  <a:pt x="252962" y="333375"/>
                </a:cubicBezTo>
                <a:cubicBezTo>
                  <a:pt x="215815" y="320040"/>
                  <a:pt x="201527" y="277178"/>
                  <a:pt x="227245" y="240030"/>
                </a:cubicBezTo>
                <a:cubicBezTo>
                  <a:pt x="285347" y="162878"/>
                  <a:pt x="242485" y="41910"/>
                  <a:pt x="146282" y="0"/>
                </a:cubicBezTo>
                <a:cubicBezTo>
                  <a:pt x="190097" y="82868"/>
                  <a:pt x="123422" y="158115"/>
                  <a:pt x="84370" y="190500"/>
                </a:cubicBezTo>
                <a:cubicBezTo>
                  <a:pt x="46270" y="221933"/>
                  <a:pt x="20552" y="255270"/>
                  <a:pt x="12932" y="274320"/>
                </a:cubicBezTo>
                <a:cubicBezTo>
                  <a:pt x="-26120" y="368618"/>
                  <a:pt x="31982" y="459105"/>
                  <a:pt x="71987" y="481013"/>
                </a:cubicBezTo>
                <a:cubicBezTo>
                  <a:pt x="53890" y="440055"/>
                  <a:pt x="37697" y="362903"/>
                  <a:pt x="108182" y="289560"/>
                </a:cubicBezTo>
                <a:cubicBezTo>
                  <a:pt x="108182" y="289560"/>
                  <a:pt x="88180" y="367665"/>
                  <a:pt x="131995" y="421005"/>
                </a:cubicBezTo>
                <a:cubicBezTo>
                  <a:pt x="175810" y="475298"/>
                  <a:pt x="175810" y="515303"/>
                  <a:pt x="175810" y="515303"/>
                </a:cubicBezTo>
                <a:cubicBezTo>
                  <a:pt x="244390" y="515303"/>
                  <a:pt x="310112" y="474345"/>
                  <a:pt x="337735" y="406718"/>
                </a:cubicBezTo>
                <a:cubicBezTo>
                  <a:pt x="356785" y="365760"/>
                  <a:pt x="358690" y="301943"/>
                  <a:pt x="331067" y="264795"/>
                </a:cubicBezTo>
              </a:path>
            </a:pathLst>
          </a:custGeom>
          <a:solidFill>
            <a:srgbClr val="FF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42" name="连接符: 曲线 41">
            <a:extLst>
              <a:ext uri="{FF2B5EF4-FFF2-40B4-BE49-F238E27FC236}">
                <a16:creationId xmlns:a16="http://schemas.microsoft.com/office/drawing/2014/main" id="{89C9BFF9-A72A-4FBB-8EB5-550866B09934}"/>
              </a:ext>
            </a:extLst>
          </p:cNvPr>
          <p:cNvCxnSpPr/>
          <p:nvPr/>
        </p:nvCxnSpPr>
        <p:spPr>
          <a:xfrm rot="16200000" flipH="1">
            <a:off x="7199859" y="3556277"/>
            <a:ext cx="424525" cy="284599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连接符: 曲线 48">
            <a:extLst>
              <a:ext uri="{FF2B5EF4-FFF2-40B4-BE49-F238E27FC236}">
                <a16:creationId xmlns:a16="http://schemas.microsoft.com/office/drawing/2014/main" id="{7133DADB-1B83-95E7-8121-DB982F20CFD4}"/>
              </a:ext>
            </a:extLst>
          </p:cNvPr>
          <p:cNvCxnSpPr/>
          <p:nvPr/>
        </p:nvCxnSpPr>
        <p:spPr>
          <a:xfrm rot="16200000" flipH="1">
            <a:off x="7373315" y="3556276"/>
            <a:ext cx="424525" cy="284599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连接符: 曲线 62">
            <a:extLst>
              <a:ext uri="{FF2B5EF4-FFF2-40B4-BE49-F238E27FC236}">
                <a16:creationId xmlns:a16="http://schemas.microsoft.com/office/drawing/2014/main" id="{89E4CC2F-AA71-A262-615A-37EB6BFC1757}"/>
              </a:ext>
            </a:extLst>
          </p:cNvPr>
          <p:cNvCxnSpPr/>
          <p:nvPr/>
        </p:nvCxnSpPr>
        <p:spPr>
          <a:xfrm rot="16200000" flipH="1">
            <a:off x="7560515" y="3543889"/>
            <a:ext cx="424525" cy="284599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9769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yellow ball with a black background&#10;&#10;Description automatically generated">
            <a:extLst>
              <a:ext uri="{FF2B5EF4-FFF2-40B4-BE49-F238E27FC236}">
                <a16:creationId xmlns:a16="http://schemas.microsoft.com/office/drawing/2014/main" id="{9F9F1187-1AEA-DC87-F8D1-E5869654E3A9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0455" y="550155"/>
            <a:ext cx="3617835" cy="3683855"/>
          </a:xfrm>
          <a:prstGeom prst="rect">
            <a:avLst/>
          </a:prstGeom>
        </p:spPr>
      </p:pic>
      <p:pic>
        <p:nvPicPr>
          <p:cNvPr id="43" name="Picture 37" descr="A black and white sphere&#10;&#10;Description automatically generated">
            <a:extLst>
              <a:ext uri="{FF2B5EF4-FFF2-40B4-BE49-F238E27FC236}">
                <a16:creationId xmlns:a16="http://schemas.microsoft.com/office/drawing/2014/main" id="{AFCCECE5-B9C5-2F95-B2EE-24E8195E4AE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4900" y="2940969"/>
            <a:ext cx="1137469" cy="1149578"/>
          </a:xfrm>
          <a:prstGeom prst="rect">
            <a:avLst/>
          </a:prstGeom>
        </p:spPr>
      </p:pic>
      <p:sp>
        <p:nvSpPr>
          <p:cNvPr id="45" name="弧形 38">
            <a:extLst>
              <a:ext uri="{FF2B5EF4-FFF2-40B4-BE49-F238E27FC236}">
                <a16:creationId xmlns:a16="http://schemas.microsoft.com/office/drawing/2014/main" id="{7D61C4D3-BAE9-1E0C-F7BF-A7D3D268B761}"/>
              </a:ext>
            </a:extLst>
          </p:cNvPr>
          <p:cNvSpPr/>
          <p:nvPr/>
        </p:nvSpPr>
        <p:spPr>
          <a:xfrm rot="5400000">
            <a:off x="2432057" y="1479298"/>
            <a:ext cx="2399014" cy="2399014"/>
          </a:xfrm>
          <a:prstGeom prst="arc">
            <a:avLst>
              <a:gd name="adj1" fmla="val 10912409"/>
              <a:gd name="adj2" fmla="val 0"/>
            </a:avLst>
          </a:prstGeom>
          <a:ln w="38100">
            <a:solidFill>
              <a:schemeClr val="tx1"/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文本框 61">
            <a:extLst>
              <a:ext uri="{FF2B5EF4-FFF2-40B4-BE49-F238E27FC236}">
                <a16:creationId xmlns:a16="http://schemas.microsoft.com/office/drawing/2014/main" id="{4AAEAB8E-4094-98E8-7FAB-B3F0692FDBE0}"/>
              </a:ext>
            </a:extLst>
          </p:cNvPr>
          <p:cNvSpPr txBox="1"/>
          <p:nvPr/>
        </p:nvSpPr>
        <p:spPr>
          <a:xfrm>
            <a:off x="2620106" y="1186910"/>
            <a:ext cx="837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zh-CN" sz="3200" baseline="-25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CN" altLang="en-US" sz="3200" baseline="-250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文本框 61">
            <a:extLst>
              <a:ext uri="{FF2B5EF4-FFF2-40B4-BE49-F238E27FC236}">
                <a16:creationId xmlns:a16="http://schemas.microsoft.com/office/drawing/2014/main" id="{C42C43B4-4B44-3219-F1BD-9F84C3A7EE5A}"/>
              </a:ext>
            </a:extLst>
          </p:cNvPr>
          <p:cNvSpPr txBox="1"/>
          <p:nvPr/>
        </p:nvSpPr>
        <p:spPr>
          <a:xfrm>
            <a:off x="2523949" y="3563774"/>
            <a:ext cx="1029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zh-CN" sz="3200" baseline="30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zh-CN" altLang="en-US" sz="3200" baseline="300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8" name="弧形 38">
            <a:extLst>
              <a:ext uri="{FF2B5EF4-FFF2-40B4-BE49-F238E27FC236}">
                <a16:creationId xmlns:a16="http://schemas.microsoft.com/office/drawing/2014/main" id="{A2984EF3-3186-3790-FD76-C7DB858E8A88}"/>
              </a:ext>
            </a:extLst>
          </p:cNvPr>
          <p:cNvSpPr/>
          <p:nvPr/>
        </p:nvSpPr>
        <p:spPr>
          <a:xfrm rot="16200000">
            <a:off x="7893301" y="1064900"/>
            <a:ext cx="2399014" cy="2399014"/>
          </a:xfrm>
          <a:prstGeom prst="arc">
            <a:avLst>
              <a:gd name="adj1" fmla="val 10912409"/>
              <a:gd name="adj2" fmla="val 0"/>
            </a:avLst>
          </a:prstGeom>
          <a:ln w="38100">
            <a:solidFill>
              <a:schemeClr val="tx1"/>
            </a:solidFill>
            <a:prstDash val="sysDash"/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320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9D63A797-1989-BCAF-2B2E-E60895B27AEF}"/>
              </a:ext>
            </a:extLst>
          </p:cNvPr>
          <p:cNvGrpSpPr/>
          <p:nvPr/>
        </p:nvGrpSpPr>
        <p:grpSpPr>
          <a:xfrm>
            <a:off x="3838116" y="3851637"/>
            <a:ext cx="5283085" cy="1060138"/>
            <a:chOff x="3838116" y="3851637"/>
            <a:chExt cx="5283085" cy="1060138"/>
          </a:xfrm>
        </p:grpSpPr>
        <p:sp>
          <p:nvSpPr>
            <p:cNvPr id="53" name="文本框 61">
              <a:extLst>
                <a:ext uri="{FF2B5EF4-FFF2-40B4-BE49-F238E27FC236}">
                  <a16:creationId xmlns:a16="http://schemas.microsoft.com/office/drawing/2014/main" id="{8A526E52-65F2-CF03-1B19-7392DD8BA1E8}"/>
                </a:ext>
              </a:extLst>
            </p:cNvPr>
            <p:cNvSpPr txBox="1"/>
            <p:nvPr/>
          </p:nvSpPr>
          <p:spPr>
            <a:xfrm>
              <a:off x="3838116" y="4081143"/>
              <a:ext cx="152478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2H</a:t>
              </a:r>
              <a:r>
                <a:rPr lang="en-US" altLang="zh-CN" sz="3200" baseline="-250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</a:t>
              </a:r>
              <a:endParaRPr lang="zh-CN" altLang="en-US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8FE550C1-FC88-BDEB-9F4C-1CD7BC65E6A7}"/>
                </a:ext>
              </a:extLst>
            </p:cNvPr>
            <p:cNvCxnSpPr>
              <a:cxnSpLocks/>
            </p:cNvCxnSpPr>
            <p:nvPr/>
          </p:nvCxnSpPr>
          <p:spPr>
            <a:xfrm>
              <a:off x="5303174" y="4381706"/>
              <a:ext cx="213744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6" name="文本框 61">
              <a:extLst>
                <a:ext uri="{FF2B5EF4-FFF2-40B4-BE49-F238E27FC236}">
                  <a16:creationId xmlns:a16="http://schemas.microsoft.com/office/drawing/2014/main" id="{CF3DE2EA-FF0C-B200-97E7-7E6F78CDBDE9}"/>
                </a:ext>
              </a:extLst>
            </p:cNvPr>
            <p:cNvSpPr txBox="1"/>
            <p:nvPr/>
          </p:nvSpPr>
          <p:spPr>
            <a:xfrm>
              <a:off x="5810378" y="3851637"/>
              <a:ext cx="112303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Light</a:t>
              </a:r>
              <a:endParaRPr lang="zh-CN" altLang="en-US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文本框 61">
              <a:extLst>
                <a:ext uri="{FF2B5EF4-FFF2-40B4-BE49-F238E27FC236}">
                  <a16:creationId xmlns:a16="http://schemas.microsoft.com/office/drawing/2014/main" id="{844942D8-33B2-181D-D2F3-B1CEB6801028}"/>
                </a:ext>
              </a:extLst>
            </p:cNvPr>
            <p:cNvSpPr txBox="1"/>
            <p:nvPr/>
          </p:nvSpPr>
          <p:spPr>
            <a:xfrm>
              <a:off x="4941061" y="4327000"/>
              <a:ext cx="28616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Photocatalyst</a:t>
              </a:r>
              <a:endParaRPr lang="zh-CN" altLang="en-US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9" name="文本框 61">
              <a:extLst>
                <a:ext uri="{FF2B5EF4-FFF2-40B4-BE49-F238E27FC236}">
                  <a16:creationId xmlns:a16="http://schemas.microsoft.com/office/drawing/2014/main" id="{C7B3CEE6-48A7-0C3B-A494-2C20735CCF74}"/>
                </a:ext>
              </a:extLst>
            </p:cNvPr>
            <p:cNvSpPr txBox="1"/>
            <p:nvPr/>
          </p:nvSpPr>
          <p:spPr>
            <a:xfrm>
              <a:off x="7406032" y="4060615"/>
              <a:ext cx="171516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2H</a:t>
              </a:r>
              <a:r>
                <a:rPr lang="en-US" altLang="zh-CN" sz="3200" baseline="-250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+O</a:t>
              </a:r>
              <a:r>
                <a:rPr lang="en-US" altLang="zh-CN" sz="3200" baseline="-250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3200" baseline="-25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1" name="文本框 61">
            <a:extLst>
              <a:ext uri="{FF2B5EF4-FFF2-40B4-BE49-F238E27FC236}">
                <a16:creationId xmlns:a16="http://schemas.microsoft.com/office/drawing/2014/main" id="{01C9BFD8-E940-32D7-7A1F-FCDC5F33143E}"/>
              </a:ext>
            </a:extLst>
          </p:cNvPr>
          <p:cNvSpPr txBox="1"/>
          <p:nvPr/>
        </p:nvSpPr>
        <p:spPr>
          <a:xfrm>
            <a:off x="9154059" y="779705"/>
            <a:ext cx="95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zh-CN" sz="3200" baseline="-25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r>
              <a:rPr lang="en-US" altLang="zh-CN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endParaRPr lang="zh-CN" altLang="en-US" sz="32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B6CD0C5E-25F1-9527-737F-A8F69A3C9969}"/>
              </a:ext>
            </a:extLst>
          </p:cNvPr>
          <p:cNvSpPr txBox="1"/>
          <p:nvPr/>
        </p:nvSpPr>
        <p:spPr>
          <a:xfrm>
            <a:off x="9239525" y="3136612"/>
            <a:ext cx="7882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n-US" altLang="zh-CN" sz="3200" baseline="-25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zh-CN" altLang="en-US" sz="3200" baseline="-250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文本框 61">
            <a:extLst>
              <a:ext uri="{FF2B5EF4-FFF2-40B4-BE49-F238E27FC236}">
                <a16:creationId xmlns:a16="http://schemas.microsoft.com/office/drawing/2014/main" id="{0B4FE21E-1B29-9B0B-104B-2367A2E48F38}"/>
              </a:ext>
            </a:extLst>
          </p:cNvPr>
          <p:cNvSpPr txBox="1"/>
          <p:nvPr/>
        </p:nvSpPr>
        <p:spPr>
          <a:xfrm>
            <a:off x="4440509" y="2356194"/>
            <a:ext cx="1577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zh-CN" sz="3200" baseline="30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zh-CN" altLang="en-US" sz="3200" baseline="300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文本框 61">
            <a:extLst>
              <a:ext uri="{FF2B5EF4-FFF2-40B4-BE49-F238E27FC236}">
                <a16:creationId xmlns:a16="http://schemas.microsoft.com/office/drawing/2014/main" id="{C82E251A-477E-FD9C-4FC7-744BE92A5339}"/>
              </a:ext>
            </a:extLst>
          </p:cNvPr>
          <p:cNvSpPr txBox="1"/>
          <p:nvPr/>
        </p:nvSpPr>
        <p:spPr>
          <a:xfrm>
            <a:off x="6741823" y="1872106"/>
            <a:ext cx="1577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zh-CN" sz="3200" baseline="30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zh-CN" altLang="en-US" sz="3200" baseline="300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" name="连接符: 曲线 11">
            <a:extLst>
              <a:ext uri="{FF2B5EF4-FFF2-40B4-BE49-F238E27FC236}">
                <a16:creationId xmlns:a16="http://schemas.microsoft.com/office/drawing/2014/main" id="{7AE8114A-8155-4347-537C-C7753EAB030E}"/>
              </a:ext>
            </a:extLst>
          </p:cNvPr>
          <p:cNvCxnSpPr>
            <a:cxnSpLocks/>
          </p:cNvCxnSpPr>
          <p:nvPr/>
        </p:nvCxnSpPr>
        <p:spPr>
          <a:xfrm rot="10800000" flipV="1">
            <a:off x="5421948" y="1872105"/>
            <a:ext cx="859956" cy="821813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连接符: 曲线 19">
            <a:extLst>
              <a:ext uri="{FF2B5EF4-FFF2-40B4-BE49-F238E27FC236}">
                <a16:creationId xmlns:a16="http://schemas.microsoft.com/office/drawing/2014/main" id="{8C450E13-8DAA-AB33-6443-21F60733748B}"/>
              </a:ext>
            </a:extLst>
          </p:cNvPr>
          <p:cNvCxnSpPr>
            <a:cxnSpLocks/>
          </p:cNvCxnSpPr>
          <p:nvPr/>
        </p:nvCxnSpPr>
        <p:spPr>
          <a:xfrm>
            <a:off x="6281904" y="1872104"/>
            <a:ext cx="919535" cy="344046"/>
          </a:xfrm>
          <a:prstGeom prst="curvedConnector3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40" name="Picture 43" descr="A light shining through the dark&#10;&#10;Description automatically generated">
            <a:extLst>
              <a:ext uri="{FF2B5EF4-FFF2-40B4-BE49-F238E27FC236}">
                <a16:creationId xmlns:a16="http://schemas.microsoft.com/office/drawing/2014/main" id="{E7F7BAE2-B99F-48D3-3D9F-F7B240E3AD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143" y="130825"/>
            <a:ext cx="3590753" cy="3998377"/>
          </a:xfrm>
          <a:prstGeom prst="rect">
            <a:avLst/>
          </a:prstGeom>
        </p:spPr>
      </p:pic>
      <p:pic>
        <p:nvPicPr>
          <p:cNvPr id="37" name="Picture 37" descr="A black and white sphere&#10;&#10;Description automatically generated">
            <a:extLst>
              <a:ext uri="{FF2B5EF4-FFF2-40B4-BE49-F238E27FC236}">
                <a16:creationId xmlns:a16="http://schemas.microsoft.com/office/drawing/2014/main" id="{19D21D8C-49FE-A2BF-F591-2A7A937C9DD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9940" y="916784"/>
            <a:ext cx="1137469" cy="1149578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2CC28956-649F-7929-59C9-71F835D54425}"/>
              </a:ext>
            </a:extLst>
          </p:cNvPr>
          <p:cNvGrpSpPr/>
          <p:nvPr/>
        </p:nvGrpSpPr>
        <p:grpSpPr>
          <a:xfrm>
            <a:off x="5362903" y="939372"/>
            <a:ext cx="403218" cy="402664"/>
            <a:chOff x="6096000" y="1531634"/>
            <a:chExt cx="403218" cy="402664"/>
          </a:xfrm>
        </p:grpSpPr>
        <p:pic>
          <p:nvPicPr>
            <p:cNvPr id="2" name="图片 1" descr="形状, 圆圈&#10;&#10;描述已自动生成">
              <a:extLst>
                <a:ext uri="{FF2B5EF4-FFF2-40B4-BE49-F238E27FC236}">
                  <a16:creationId xmlns:a16="http://schemas.microsoft.com/office/drawing/2014/main" id="{3198D6D3-1B9F-35D4-F55C-32100D8C09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1531634"/>
              <a:ext cx="403218" cy="402664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DC4B696-1823-71F1-BCEA-3A1FCB49D3C6}"/>
                </a:ext>
              </a:extLst>
            </p:cNvPr>
            <p:cNvSpPr txBox="1"/>
            <p:nvPr/>
          </p:nvSpPr>
          <p:spPr>
            <a:xfrm flipH="1">
              <a:off x="6210567" y="1587893"/>
              <a:ext cx="174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</a:rPr>
                <a:t>1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5CF121E1-E7E9-7E7F-C53C-27AE9C1487AC}"/>
              </a:ext>
            </a:extLst>
          </p:cNvPr>
          <p:cNvGrpSpPr/>
          <p:nvPr/>
        </p:nvGrpSpPr>
        <p:grpSpPr>
          <a:xfrm>
            <a:off x="6125113" y="1480737"/>
            <a:ext cx="403218" cy="402664"/>
            <a:chOff x="7024664" y="2253702"/>
            <a:chExt cx="403218" cy="402664"/>
          </a:xfrm>
        </p:grpSpPr>
        <p:pic>
          <p:nvPicPr>
            <p:cNvPr id="13" name="图片 12" descr="形状, 圆圈&#10;&#10;描述已自动生成">
              <a:extLst>
                <a:ext uri="{FF2B5EF4-FFF2-40B4-BE49-F238E27FC236}">
                  <a16:creationId xmlns:a16="http://schemas.microsoft.com/office/drawing/2014/main" id="{8955316D-B41E-43DE-CD85-A950CDE6E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24664" y="2253702"/>
              <a:ext cx="403218" cy="402664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F276C35F-DC15-3668-E123-56E168C8CBD6}"/>
                </a:ext>
              </a:extLst>
            </p:cNvPr>
            <p:cNvSpPr txBox="1"/>
            <p:nvPr/>
          </p:nvSpPr>
          <p:spPr>
            <a:xfrm flipH="1">
              <a:off x="7139231" y="2309961"/>
              <a:ext cx="174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</a:rPr>
                <a:t>2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21B584CD-0BCF-D151-6B61-EC2E0AAEB3B6}"/>
              </a:ext>
            </a:extLst>
          </p:cNvPr>
          <p:cNvGrpSpPr/>
          <p:nvPr/>
        </p:nvGrpSpPr>
        <p:grpSpPr>
          <a:xfrm>
            <a:off x="6786640" y="2186059"/>
            <a:ext cx="403218" cy="402664"/>
            <a:chOff x="8748995" y="2719917"/>
            <a:chExt cx="403218" cy="402664"/>
          </a:xfrm>
        </p:grpSpPr>
        <p:pic>
          <p:nvPicPr>
            <p:cNvPr id="15" name="图片 14" descr="形状, 圆圈&#10;&#10;描述已自动生成">
              <a:extLst>
                <a:ext uri="{FF2B5EF4-FFF2-40B4-BE49-F238E27FC236}">
                  <a16:creationId xmlns:a16="http://schemas.microsoft.com/office/drawing/2014/main" id="{963477D8-4958-82FE-5DBE-A04BE57E3B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995" y="2719917"/>
              <a:ext cx="403218" cy="402664"/>
            </a:xfrm>
            <a:prstGeom prst="rect">
              <a:avLst/>
            </a:prstGeom>
          </p:spPr>
        </p:pic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7A85EC12-92C0-51A8-E820-39C99EC02B48}"/>
                </a:ext>
              </a:extLst>
            </p:cNvPr>
            <p:cNvSpPr txBox="1"/>
            <p:nvPr/>
          </p:nvSpPr>
          <p:spPr>
            <a:xfrm flipH="1">
              <a:off x="8863562" y="2776176"/>
              <a:ext cx="174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</a:rPr>
                <a:t>3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DDF03006-36DE-95C1-5638-98AD82ACD680}"/>
              </a:ext>
            </a:extLst>
          </p:cNvPr>
          <p:cNvGrpSpPr/>
          <p:nvPr/>
        </p:nvGrpSpPr>
        <p:grpSpPr>
          <a:xfrm>
            <a:off x="8070892" y="2143834"/>
            <a:ext cx="403218" cy="402664"/>
            <a:chOff x="8748995" y="2719917"/>
            <a:chExt cx="403218" cy="402664"/>
          </a:xfrm>
        </p:grpSpPr>
        <p:pic>
          <p:nvPicPr>
            <p:cNvPr id="22" name="图片 21" descr="形状, 圆圈&#10;&#10;描述已自动生成">
              <a:extLst>
                <a:ext uri="{FF2B5EF4-FFF2-40B4-BE49-F238E27FC236}">
                  <a16:creationId xmlns:a16="http://schemas.microsoft.com/office/drawing/2014/main" id="{BFADD5BF-289A-147A-B3CF-98B26DC2FF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995" y="2719917"/>
              <a:ext cx="403218" cy="402664"/>
            </a:xfrm>
            <a:prstGeom prst="rect">
              <a:avLst/>
            </a:prstGeom>
          </p:spPr>
        </p:pic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9F8763E4-FF63-FE07-3E67-94136EFC6640}"/>
                </a:ext>
              </a:extLst>
            </p:cNvPr>
            <p:cNvSpPr txBox="1"/>
            <p:nvPr/>
          </p:nvSpPr>
          <p:spPr>
            <a:xfrm flipH="1">
              <a:off x="8863562" y="2776176"/>
              <a:ext cx="174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</a:rPr>
                <a:t>4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1B7C4CB1-6921-4C5C-45E9-4CED9AFAA578}"/>
              </a:ext>
            </a:extLst>
          </p:cNvPr>
          <p:cNvSpPr txBox="1"/>
          <p:nvPr/>
        </p:nvSpPr>
        <p:spPr>
          <a:xfrm>
            <a:off x="1279414" y="4976393"/>
            <a:ext cx="10004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320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Apparent Quantum Efficiency (AQE):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26543EE3-3B88-483B-BBFF-4A4E4DBCA6F3}"/>
              </a:ext>
            </a:extLst>
          </p:cNvPr>
          <p:cNvGrpSpPr/>
          <p:nvPr/>
        </p:nvGrpSpPr>
        <p:grpSpPr>
          <a:xfrm>
            <a:off x="2404215" y="5684151"/>
            <a:ext cx="8238293" cy="808924"/>
            <a:chOff x="2054021" y="5625786"/>
            <a:chExt cx="8238293" cy="808924"/>
          </a:xfrm>
        </p:grpSpPr>
        <p:sp>
          <p:nvSpPr>
            <p:cNvPr id="32" name="文本框 61">
              <a:extLst>
                <a:ext uri="{FF2B5EF4-FFF2-40B4-BE49-F238E27FC236}">
                  <a16:creationId xmlns:a16="http://schemas.microsoft.com/office/drawing/2014/main" id="{301D1B7C-339C-EE63-F984-8C2C14C3311C}"/>
                </a:ext>
              </a:extLst>
            </p:cNvPr>
            <p:cNvSpPr txBox="1"/>
            <p:nvPr/>
          </p:nvSpPr>
          <p:spPr>
            <a:xfrm>
              <a:off x="2054021" y="5671090"/>
              <a:ext cx="19693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AQE(%)=</a:t>
              </a:r>
              <a:endParaRPr lang="zh-CN" altLang="en-US" sz="32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53A1D4E0-331F-7915-5033-D3EC8E6F887F}"/>
                    </a:ext>
                  </a:extLst>
                </p:cNvPr>
                <p:cNvSpPr txBox="1"/>
                <p:nvPr/>
              </p:nvSpPr>
              <p:spPr>
                <a:xfrm>
                  <a:off x="8474109" y="5743471"/>
                  <a:ext cx="1818205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z="3200" i="0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sz="3200" dirty="0"/>
                    <a:t> 100</a:t>
                  </a:r>
                </a:p>
              </p:txBody>
            </p:sp>
          </mc:Choice>
          <mc:Fallback xmlns="">
            <p:sp>
              <p:nvSpPr>
                <p:cNvPr id="38" name="文本框 37">
                  <a:extLst>
                    <a:ext uri="{FF2B5EF4-FFF2-40B4-BE49-F238E27FC236}">
                      <a16:creationId xmlns:a16="http://schemas.microsoft.com/office/drawing/2014/main" id="{53A1D4E0-331F-7915-5033-D3EC8E6F887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74109" y="5743471"/>
                  <a:ext cx="1818205" cy="584775"/>
                </a:xfrm>
                <a:prstGeom prst="rect">
                  <a:avLst/>
                </a:prstGeom>
                <a:blipFill>
                  <a:blip r:embed="rId7"/>
                  <a:stretch>
                    <a:fillRect t="-12500" b="-343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2CE45708-5683-A187-2F9F-729F54CDBBB0}"/>
                    </a:ext>
                  </a:extLst>
                </p:cNvPr>
                <p:cNvSpPr txBox="1"/>
                <p:nvPr/>
              </p:nvSpPr>
              <p:spPr>
                <a:xfrm>
                  <a:off x="3885414" y="5625786"/>
                  <a:ext cx="4689626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14:m>
                    <m:oMath xmlns:m="http://schemas.openxmlformats.org/officeDocument/2006/math">
                      <m:r>
                        <a:rPr lang="en-US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i="0" smtClean="0">
                          <a:latin typeface="Cambria Math" panose="02040503050406030204" pitchFamily="18" charset="0"/>
                        </a:rPr>
                        <m:t>×</m:t>
                      </m:r>
                    </m:oMath>
                  </a14:m>
                  <a:r>
                    <a:rPr lang="en-US" dirty="0">
                      <a:latin typeface="Calibri" panose="020F0502020204030204" pitchFamily="34" charset="0"/>
                    </a:rPr>
                    <a:t> Number of hydrogen molecules generated</a:t>
                  </a: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2CE45708-5683-A187-2F9F-729F54CDBBB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85414" y="5625786"/>
                  <a:ext cx="4689626" cy="369332"/>
                </a:xfrm>
                <a:prstGeom prst="rect">
                  <a:avLst/>
                </a:prstGeom>
                <a:blipFill>
                  <a:blip r:embed="rId8"/>
                  <a:stretch>
                    <a:fillRect t="-8197" b="-245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id="{AD613DC6-6B92-0F17-2AEF-CA62817921DE}"/>
                </a:ext>
              </a:extLst>
            </p:cNvPr>
            <p:cNvCxnSpPr/>
            <p:nvPr/>
          </p:nvCxnSpPr>
          <p:spPr>
            <a:xfrm>
              <a:off x="3885414" y="6006440"/>
              <a:ext cx="4511709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004DD6DF-A212-7E20-D1C0-145F67EC3637}"/>
                </a:ext>
              </a:extLst>
            </p:cNvPr>
            <p:cNvSpPr txBox="1"/>
            <p:nvPr/>
          </p:nvSpPr>
          <p:spPr>
            <a:xfrm>
              <a:off x="4294098" y="6065378"/>
              <a:ext cx="387457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Calibri" panose="020F0502020204030204" pitchFamily="34" charset="0"/>
                </a:rPr>
                <a:t>Number of incident photons in light</a:t>
              </a:r>
            </a:p>
          </p:txBody>
        </p:sp>
      </p:grpSp>
      <p:sp>
        <p:nvSpPr>
          <p:cNvPr id="54" name="文本框 53">
            <a:extLst>
              <a:ext uri="{FF2B5EF4-FFF2-40B4-BE49-F238E27FC236}">
                <a16:creationId xmlns:a16="http://schemas.microsoft.com/office/drawing/2014/main" id="{0D48E80B-9D00-B364-C411-3F9897B07E5E}"/>
              </a:ext>
            </a:extLst>
          </p:cNvPr>
          <p:cNvSpPr txBox="1"/>
          <p:nvPr/>
        </p:nvSpPr>
        <p:spPr>
          <a:xfrm>
            <a:off x="4528066" y="32361"/>
            <a:ext cx="1036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Photons</a:t>
            </a:r>
            <a:endParaRPr 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EE65450-E2CA-47FA-FAC2-A0D8F2C6EFA7}"/>
              </a:ext>
            </a:extLst>
          </p:cNvPr>
          <p:cNvSpPr txBox="1"/>
          <p:nvPr/>
        </p:nvSpPr>
        <p:spPr>
          <a:xfrm>
            <a:off x="5700707" y="593990"/>
            <a:ext cx="22580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  <a:latin typeface="Calibri" panose="020F0502020204030204" pitchFamily="34" charset="0"/>
              </a:rPr>
              <a:t>Light Absorption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F5F5075-3B24-33A3-D899-74D2F8C86CA1}"/>
              </a:ext>
            </a:extLst>
          </p:cNvPr>
          <p:cNvSpPr txBox="1"/>
          <p:nvPr/>
        </p:nvSpPr>
        <p:spPr>
          <a:xfrm>
            <a:off x="6354719" y="1186910"/>
            <a:ext cx="158538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Photoexcitation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0E45AD43-D35B-6B2E-78B2-6001FE1DBD0C}"/>
              </a:ext>
            </a:extLst>
          </p:cNvPr>
          <p:cNvSpPr txBox="1"/>
          <p:nvPr/>
        </p:nvSpPr>
        <p:spPr>
          <a:xfrm>
            <a:off x="5996984" y="2576263"/>
            <a:ext cx="19825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0000"/>
                </a:solidFill>
                <a:latin typeface="Calibri" panose="020F0502020204030204" pitchFamily="34" charset="0"/>
              </a:defRPr>
            </a:lvl1pPr>
          </a:lstStyle>
          <a:p>
            <a:pPr algn="ctr"/>
            <a:r>
              <a:rPr lang="en-US" dirty="0"/>
              <a:t>Charge Separation/Migration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79D5713-B47F-7B1F-B75E-1E259912963F}"/>
              </a:ext>
            </a:extLst>
          </p:cNvPr>
          <p:cNvSpPr txBox="1"/>
          <p:nvPr/>
        </p:nvSpPr>
        <p:spPr>
          <a:xfrm>
            <a:off x="8533696" y="1987034"/>
            <a:ext cx="14903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Surface Redox Reactions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C90147A-D962-4478-0278-A51D569E5437}"/>
              </a:ext>
            </a:extLst>
          </p:cNvPr>
          <p:cNvGrpSpPr/>
          <p:nvPr/>
        </p:nvGrpSpPr>
        <p:grpSpPr>
          <a:xfrm>
            <a:off x="4116574" y="2588723"/>
            <a:ext cx="403218" cy="402664"/>
            <a:chOff x="8748995" y="2719917"/>
            <a:chExt cx="403218" cy="402664"/>
          </a:xfrm>
        </p:grpSpPr>
        <p:pic>
          <p:nvPicPr>
            <p:cNvPr id="33" name="图片 32" descr="形状, 圆圈&#10;&#10;描述已自动生成">
              <a:extLst>
                <a:ext uri="{FF2B5EF4-FFF2-40B4-BE49-F238E27FC236}">
                  <a16:creationId xmlns:a16="http://schemas.microsoft.com/office/drawing/2014/main" id="{4ED3AE2A-445C-CAF8-8B60-8C5F35BEB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48995" y="2719917"/>
              <a:ext cx="403218" cy="402664"/>
            </a:xfrm>
            <a:prstGeom prst="rect">
              <a:avLst/>
            </a:prstGeom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A550A87C-D03B-6774-6914-89F865305287}"/>
                </a:ext>
              </a:extLst>
            </p:cNvPr>
            <p:cNvSpPr txBox="1"/>
            <p:nvPr/>
          </p:nvSpPr>
          <p:spPr>
            <a:xfrm flipH="1">
              <a:off x="8863562" y="2776176"/>
              <a:ext cx="17408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1"/>
                  </a:solidFill>
                </a:rPr>
                <a:t>4</a:t>
              </a:r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文本框 38">
            <a:extLst>
              <a:ext uri="{FF2B5EF4-FFF2-40B4-BE49-F238E27FC236}">
                <a16:creationId xmlns:a16="http://schemas.microsoft.com/office/drawing/2014/main" id="{CA32E0D4-6D23-4FD0-02C6-54DCCB8C56CA}"/>
              </a:ext>
            </a:extLst>
          </p:cNvPr>
          <p:cNvSpPr txBox="1"/>
          <p:nvPr/>
        </p:nvSpPr>
        <p:spPr>
          <a:xfrm>
            <a:off x="2757451" y="2581959"/>
            <a:ext cx="14903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FF0000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Surface Redox Reactions</a:t>
            </a:r>
          </a:p>
        </p:txBody>
      </p:sp>
    </p:spTree>
    <p:extLst>
      <p:ext uri="{BB962C8B-B14F-4D97-AF65-F5344CB8AC3E}">
        <p14:creationId xmlns:p14="http://schemas.microsoft.com/office/powerpoint/2010/main" val="367949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Oval 3">
            <a:extLst>
              <a:ext uri="{FF2B5EF4-FFF2-40B4-BE49-F238E27FC236}">
                <a16:creationId xmlns:a16="http://schemas.microsoft.com/office/drawing/2014/main" id="{8ACCD8F5-1075-8558-ABFD-79B7FC3D67C7}"/>
              </a:ext>
            </a:extLst>
          </p:cNvPr>
          <p:cNvSpPr/>
          <p:nvPr/>
        </p:nvSpPr>
        <p:spPr>
          <a:xfrm rot="10800000">
            <a:off x="7113859" y="340951"/>
            <a:ext cx="4148485" cy="4375667"/>
          </a:xfrm>
          <a:prstGeom prst="roundRect">
            <a:avLst/>
          </a:prstGeom>
          <a:solidFill>
            <a:schemeClr val="bg1">
              <a:lumMod val="95000"/>
              <a:alpha val="6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</p:sp>
      <p:grpSp>
        <p:nvGrpSpPr>
          <p:cNvPr id="74" name="Group 15">
            <a:extLst>
              <a:ext uri="{FF2B5EF4-FFF2-40B4-BE49-F238E27FC236}">
                <a16:creationId xmlns:a16="http://schemas.microsoft.com/office/drawing/2014/main" id="{82B44FB4-02F8-77D6-72E0-DA4CC36525D1}"/>
              </a:ext>
            </a:extLst>
          </p:cNvPr>
          <p:cNvGrpSpPr/>
          <p:nvPr/>
        </p:nvGrpSpPr>
        <p:grpSpPr>
          <a:xfrm>
            <a:off x="8771668" y="3186485"/>
            <a:ext cx="2229848" cy="764186"/>
            <a:chOff x="4436223" y="2957509"/>
            <a:chExt cx="2568129" cy="880117"/>
          </a:xfrm>
        </p:grpSpPr>
        <p:sp>
          <p:nvSpPr>
            <p:cNvPr id="75" name="Freeform 117">
              <a:extLst>
                <a:ext uri="{FF2B5EF4-FFF2-40B4-BE49-F238E27FC236}">
                  <a16:creationId xmlns:a16="http://schemas.microsoft.com/office/drawing/2014/main" id="{ADD79D37-FD00-2C5B-FAFB-E1F51BF81D85}"/>
                </a:ext>
              </a:extLst>
            </p:cNvPr>
            <p:cNvSpPr/>
            <p:nvPr/>
          </p:nvSpPr>
          <p:spPr bwMode="auto">
            <a:xfrm>
              <a:off x="4436223" y="2957509"/>
              <a:ext cx="2568129" cy="770414"/>
            </a:xfrm>
            <a:custGeom>
              <a:avLst/>
              <a:gdLst>
                <a:gd name="T0" fmla="*/ 618 w 2585"/>
                <a:gd name="T1" fmla="*/ 618 h 618"/>
                <a:gd name="T2" fmla="*/ 2585 w 2585"/>
                <a:gd name="T3" fmla="*/ 618 h 618"/>
                <a:gd name="T4" fmla="*/ 1967 w 2585"/>
                <a:gd name="T5" fmla="*/ 0 h 618"/>
                <a:gd name="T6" fmla="*/ 0 w 2585"/>
                <a:gd name="T7" fmla="*/ 0 h 618"/>
                <a:gd name="T8" fmla="*/ 618 w 2585"/>
                <a:gd name="T9" fmla="*/ 618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8">
                  <a:moveTo>
                    <a:pt x="618" y="618"/>
                  </a:moveTo>
                  <a:lnTo>
                    <a:pt x="2585" y="618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8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lumMod val="50000"/>
                      </a:prstClr>
                    </a:gs>
                    <a:gs pos="100000">
                      <a:prstClr val="white">
                        <a:lumMod val="50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Calibri" panose="020F0502020204030204"/>
                <a:ea typeface="Roboto Condensed Regular"/>
                <a:cs typeface="+mn-cs"/>
              </a:endParaRPr>
            </a:p>
          </p:txBody>
        </p:sp>
        <p:sp>
          <p:nvSpPr>
            <p:cNvPr id="76" name="Freeform 118">
              <a:extLst>
                <a:ext uri="{FF2B5EF4-FFF2-40B4-BE49-F238E27FC236}">
                  <a16:creationId xmlns:a16="http://schemas.microsoft.com/office/drawing/2014/main" id="{111DA49D-398A-BFAC-A2A7-052A09D490D7}"/>
                </a:ext>
              </a:extLst>
            </p:cNvPr>
            <p:cNvSpPr/>
            <p:nvPr/>
          </p:nvSpPr>
          <p:spPr bwMode="auto">
            <a:xfrm>
              <a:off x="4436223" y="2957509"/>
              <a:ext cx="613967" cy="88011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7 h 706"/>
                <a:gd name="T4" fmla="*/ 618 w 618"/>
                <a:gd name="T5" fmla="*/ 706 h 706"/>
                <a:gd name="T6" fmla="*/ 618 w 618"/>
                <a:gd name="T7" fmla="*/ 618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7"/>
                  </a:lnTo>
                  <a:lnTo>
                    <a:pt x="618" y="706"/>
                  </a:lnTo>
                  <a:lnTo>
                    <a:pt x="618" y="6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  <p:sp>
          <p:nvSpPr>
            <p:cNvPr id="77" name="Rectangle 119">
              <a:extLst>
                <a:ext uri="{FF2B5EF4-FFF2-40B4-BE49-F238E27FC236}">
                  <a16:creationId xmlns:a16="http://schemas.microsoft.com/office/drawing/2014/main" id="{6BE398EF-94D7-A02C-4BF8-263B2FC688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190" y="3727923"/>
              <a:ext cx="1954162" cy="10970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</p:grpSp>
      <p:grpSp>
        <p:nvGrpSpPr>
          <p:cNvPr id="4" name="Group 27">
            <a:extLst>
              <a:ext uri="{FF2B5EF4-FFF2-40B4-BE49-F238E27FC236}">
                <a16:creationId xmlns:a16="http://schemas.microsoft.com/office/drawing/2014/main" id="{E514383C-3631-FBC9-2A7D-B17B8318654C}"/>
              </a:ext>
            </a:extLst>
          </p:cNvPr>
          <p:cNvGrpSpPr/>
          <p:nvPr/>
        </p:nvGrpSpPr>
        <p:grpSpPr>
          <a:xfrm>
            <a:off x="2183764" y="4952793"/>
            <a:ext cx="1088658" cy="1711720"/>
            <a:chOff x="4083912" y="4986179"/>
            <a:chExt cx="1088658" cy="1711720"/>
          </a:xfrm>
        </p:grpSpPr>
        <p:sp>
          <p:nvSpPr>
            <p:cNvPr id="5" name="文本框 61">
              <a:extLst>
                <a:ext uri="{FF2B5EF4-FFF2-40B4-BE49-F238E27FC236}">
                  <a16:creationId xmlns:a16="http://schemas.microsoft.com/office/drawing/2014/main" id="{BC7D9CF4-384F-EDCF-5323-C5FA0741F4F5}"/>
                </a:ext>
              </a:extLst>
            </p:cNvPr>
            <p:cNvSpPr txBox="1"/>
            <p:nvPr/>
          </p:nvSpPr>
          <p:spPr>
            <a:xfrm>
              <a:off x="4083912" y="6113124"/>
              <a:ext cx="10886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TiO</a:t>
              </a:r>
              <a:r>
                <a:rPr lang="en-US" altLang="zh-CN" sz="3200" baseline="-250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zh-CN" altLang="en-US" sz="3200" baseline="-25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6" name="图片 2" descr="图片包含 桌子, 蛋糕, 食物, 片&#10;&#10;描述已自动生成">
              <a:extLst>
                <a:ext uri="{FF2B5EF4-FFF2-40B4-BE49-F238E27FC236}">
                  <a16:creationId xmlns:a16="http://schemas.microsoft.com/office/drawing/2014/main" id="{9D81EFF8-DCBE-B67B-81B7-FDF3A43C52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772" t="28715" r="13069" b="16016"/>
            <a:stretch/>
          </p:blipFill>
          <p:spPr>
            <a:xfrm>
              <a:off x="4114935" y="4986179"/>
              <a:ext cx="1026612" cy="1078312"/>
            </a:xfrm>
            <a:prstGeom prst="rect">
              <a:avLst/>
            </a:prstGeom>
          </p:spPr>
        </p:pic>
      </p:grpSp>
      <p:grpSp>
        <p:nvGrpSpPr>
          <p:cNvPr id="7" name="Group 28">
            <a:extLst>
              <a:ext uri="{FF2B5EF4-FFF2-40B4-BE49-F238E27FC236}">
                <a16:creationId xmlns:a16="http://schemas.microsoft.com/office/drawing/2014/main" id="{B2F66C0C-AE4F-A8DA-63E7-E2BD6A7965FA}"/>
              </a:ext>
            </a:extLst>
          </p:cNvPr>
          <p:cNvGrpSpPr/>
          <p:nvPr/>
        </p:nvGrpSpPr>
        <p:grpSpPr>
          <a:xfrm>
            <a:off x="3417723" y="4952793"/>
            <a:ext cx="1441238" cy="1727407"/>
            <a:chOff x="5723494" y="4970492"/>
            <a:chExt cx="1441238" cy="1727407"/>
          </a:xfrm>
        </p:grpSpPr>
        <p:sp>
          <p:nvSpPr>
            <p:cNvPr id="8" name="文本框 61">
              <a:extLst>
                <a:ext uri="{FF2B5EF4-FFF2-40B4-BE49-F238E27FC236}">
                  <a16:creationId xmlns:a16="http://schemas.microsoft.com/office/drawing/2014/main" id="{FA3AD3E2-5334-EF1A-E109-DC6D8E5D7A83}"/>
                </a:ext>
              </a:extLst>
            </p:cNvPr>
            <p:cNvSpPr txBox="1"/>
            <p:nvPr/>
          </p:nvSpPr>
          <p:spPr>
            <a:xfrm>
              <a:off x="5723494" y="6113124"/>
              <a:ext cx="14412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g-C</a:t>
              </a:r>
              <a:r>
                <a:rPr lang="en-US" altLang="zh-CN" sz="3200" baseline="-250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N</a:t>
              </a:r>
              <a:r>
                <a:rPr lang="en-US" altLang="zh-CN" sz="3200" baseline="-250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4</a:t>
              </a:r>
              <a:endParaRPr lang="zh-CN" altLang="en-US" sz="3200" baseline="-25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9" name="图片 8" descr="在地上&#10;&#10;中度可信度描述已自动生成">
              <a:extLst>
                <a:ext uri="{FF2B5EF4-FFF2-40B4-BE49-F238E27FC236}">
                  <a16:creationId xmlns:a16="http://schemas.microsoft.com/office/drawing/2014/main" id="{0CDC52D1-0F2F-48BB-0497-6BD7A82C46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23" t="30479" r="40186" b="19895"/>
            <a:stretch/>
          </p:blipFill>
          <p:spPr>
            <a:xfrm rot="10800000">
              <a:off x="5932388" y="4970492"/>
              <a:ext cx="1023451" cy="1073319"/>
            </a:xfrm>
            <a:prstGeom prst="rect">
              <a:avLst/>
            </a:prstGeom>
          </p:spPr>
        </p:pic>
      </p:grpSp>
      <p:grpSp>
        <p:nvGrpSpPr>
          <p:cNvPr id="10" name="Group 29">
            <a:extLst>
              <a:ext uri="{FF2B5EF4-FFF2-40B4-BE49-F238E27FC236}">
                <a16:creationId xmlns:a16="http://schemas.microsoft.com/office/drawing/2014/main" id="{156FE0D9-83E5-BF89-1200-B5319BD9F944}"/>
              </a:ext>
            </a:extLst>
          </p:cNvPr>
          <p:cNvGrpSpPr/>
          <p:nvPr/>
        </p:nvGrpSpPr>
        <p:grpSpPr>
          <a:xfrm>
            <a:off x="4858961" y="4952793"/>
            <a:ext cx="1530125" cy="1711720"/>
            <a:chOff x="7893301" y="4986179"/>
            <a:chExt cx="1530125" cy="1711720"/>
          </a:xfrm>
        </p:grpSpPr>
        <p:sp>
          <p:nvSpPr>
            <p:cNvPr id="11" name="文本框 61">
              <a:extLst>
                <a:ext uri="{FF2B5EF4-FFF2-40B4-BE49-F238E27FC236}">
                  <a16:creationId xmlns:a16="http://schemas.microsoft.com/office/drawing/2014/main" id="{C4216710-65AC-CF8F-8ACB-29BB788EAB8F}"/>
                </a:ext>
              </a:extLst>
            </p:cNvPr>
            <p:cNvSpPr txBox="1"/>
            <p:nvPr/>
          </p:nvSpPr>
          <p:spPr>
            <a:xfrm>
              <a:off x="7893301" y="6113124"/>
              <a:ext cx="153012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SrTiO</a:t>
              </a:r>
              <a:r>
                <a:rPr lang="en-US" altLang="zh-CN" sz="3200" baseline="-25000" dirty="0">
                  <a:effectLst>
                    <a:innerShdw blurRad="38100" dist="25400" dir="13500000">
                      <a:prstClr val="black">
                        <a:alpha val="50000"/>
                      </a:prstClr>
                    </a:innerShd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zh-CN" altLang="en-US" sz="3200" baseline="-25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2" name="图片 11" descr="躺在地上&#10;&#10;描述已自动生成">
              <a:extLst>
                <a:ext uri="{FF2B5EF4-FFF2-40B4-BE49-F238E27FC236}">
                  <a16:creationId xmlns:a16="http://schemas.microsoft.com/office/drawing/2014/main" id="{775791CB-980C-9A62-DDE1-3B3B77599D2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50" t="44995" r="39986" b="25626"/>
            <a:stretch/>
          </p:blipFill>
          <p:spPr>
            <a:xfrm>
              <a:off x="8152360" y="4986179"/>
              <a:ext cx="1012006" cy="1078312"/>
            </a:xfrm>
            <a:prstGeom prst="rect">
              <a:avLst/>
            </a:prstGeom>
          </p:spPr>
        </p:pic>
      </p:grp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8F5D892E-8412-E6CF-E6DF-2D6BC18D20B7}"/>
              </a:ext>
            </a:extLst>
          </p:cNvPr>
          <p:cNvCxnSpPr>
            <a:cxnSpLocks/>
          </p:cNvCxnSpPr>
          <p:nvPr/>
        </p:nvCxnSpPr>
        <p:spPr>
          <a:xfrm flipV="1">
            <a:off x="1851416" y="326195"/>
            <a:ext cx="0" cy="4610911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43CE75BB-A5DF-7C7A-98DC-4AC565143970}"/>
              </a:ext>
            </a:extLst>
          </p:cNvPr>
          <p:cNvCxnSpPr>
            <a:cxnSpLocks/>
          </p:cNvCxnSpPr>
          <p:nvPr/>
        </p:nvCxnSpPr>
        <p:spPr>
          <a:xfrm>
            <a:off x="1622486" y="1213678"/>
            <a:ext cx="233464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4D3C134-9CA5-1A19-FA23-FC902E2D974F}"/>
              </a:ext>
            </a:extLst>
          </p:cNvPr>
          <p:cNvCxnSpPr>
            <a:cxnSpLocks/>
          </p:cNvCxnSpPr>
          <p:nvPr/>
        </p:nvCxnSpPr>
        <p:spPr>
          <a:xfrm>
            <a:off x="1622486" y="4923829"/>
            <a:ext cx="233464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DEFED077-E6DE-999D-6DF6-803CB97404F5}"/>
              </a:ext>
            </a:extLst>
          </p:cNvPr>
          <p:cNvCxnSpPr>
            <a:cxnSpLocks/>
          </p:cNvCxnSpPr>
          <p:nvPr/>
        </p:nvCxnSpPr>
        <p:spPr>
          <a:xfrm>
            <a:off x="1622486" y="1832036"/>
            <a:ext cx="233464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25DC423-A021-9C66-0DA1-5E60CBBFC11F}"/>
              </a:ext>
            </a:extLst>
          </p:cNvPr>
          <p:cNvCxnSpPr>
            <a:cxnSpLocks/>
          </p:cNvCxnSpPr>
          <p:nvPr/>
        </p:nvCxnSpPr>
        <p:spPr>
          <a:xfrm>
            <a:off x="1622486" y="3068752"/>
            <a:ext cx="233464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422479E-FABD-BC33-71B7-852354E74470}"/>
              </a:ext>
            </a:extLst>
          </p:cNvPr>
          <p:cNvCxnSpPr>
            <a:cxnSpLocks/>
          </p:cNvCxnSpPr>
          <p:nvPr/>
        </p:nvCxnSpPr>
        <p:spPr>
          <a:xfrm>
            <a:off x="1622486" y="3687110"/>
            <a:ext cx="233464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E5209DBC-B212-C310-26C3-27EFE7973EA8}"/>
              </a:ext>
            </a:extLst>
          </p:cNvPr>
          <p:cNvCxnSpPr>
            <a:cxnSpLocks/>
          </p:cNvCxnSpPr>
          <p:nvPr/>
        </p:nvCxnSpPr>
        <p:spPr>
          <a:xfrm>
            <a:off x="1622486" y="4305468"/>
            <a:ext cx="233464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6204C733-4597-BF4F-984E-27069FD155E3}"/>
              </a:ext>
            </a:extLst>
          </p:cNvPr>
          <p:cNvSpPr txBox="1"/>
          <p:nvPr/>
        </p:nvSpPr>
        <p:spPr>
          <a:xfrm>
            <a:off x="1052142" y="4739163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4.0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6ABEFC4C-AD2F-0ADD-A216-F8445957A99F}"/>
              </a:ext>
            </a:extLst>
          </p:cNvPr>
          <p:cNvSpPr txBox="1"/>
          <p:nvPr/>
        </p:nvSpPr>
        <p:spPr>
          <a:xfrm>
            <a:off x="749459" y="-46620"/>
            <a:ext cx="2212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Potential (V vs. NHE)</a:t>
            </a:r>
            <a:endParaRPr 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D8E453DB-A77E-0843-2F04-A91C11A15783}"/>
              </a:ext>
            </a:extLst>
          </p:cNvPr>
          <p:cNvSpPr txBox="1"/>
          <p:nvPr/>
        </p:nvSpPr>
        <p:spPr>
          <a:xfrm>
            <a:off x="1052142" y="4120802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3.0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CF3142BE-B379-A9AB-4202-E7EC0DD32995}"/>
              </a:ext>
            </a:extLst>
          </p:cNvPr>
          <p:cNvSpPr txBox="1"/>
          <p:nvPr/>
        </p:nvSpPr>
        <p:spPr>
          <a:xfrm>
            <a:off x="1052142" y="3434908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2.0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45F315C-2C92-C7B2-9B51-29D936F88C5E}"/>
              </a:ext>
            </a:extLst>
          </p:cNvPr>
          <p:cNvSpPr txBox="1"/>
          <p:nvPr/>
        </p:nvSpPr>
        <p:spPr>
          <a:xfrm>
            <a:off x="1052142" y="2884086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1.0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024C2B90-6097-C83C-3C05-3144B63C5971}"/>
              </a:ext>
            </a:extLst>
          </p:cNvPr>
          <p:cNvSpPr txBox="1"/>
          <p:nvPr/>
        </p:nvSpPr>
        <p:spPr>
          <a:xfrm>
            <a:off x="1052142" y="2270899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0.0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E190A5CD-2405-7E3D-047C-777F443550AA}"/>
              </a:ext>
            </a:extLst>
          </p:cNvPr>
          <p:cNvCxnSpPr>
            <a:cxnSpLocks/>
          </p:cNvCxnSpPr>
          <p:nvPr/>
        </p:nvCxnSpPr>
        <p:spPr>
          <a:xfrm>
            <a:off x="1622486" y="2450394"/>
            <a:ext cx="233464" cy="0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796003A0-4F08-7381-F9AB-043D66155EB4}"/>
              </a:ext>
            </a:extLst>
          </p:cNvPr>
          <p:cNvSpPr txBox="1"/>
          <p:nvPr/>
        </p:nvSpPr>
        <p:spPr>
          <a:xfrm>
            <a:off x="1032505" y="1645099"/>
            <a:ext cx="558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-1.0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E3361F9-53EC-1100-54BF-78D0B55B2582}"/>
              </a:ext>
            </a:extLst>
          </p:cNvPr>
          <p:cNvSpPr txBox="1"/>
          <p:nvPr/>
        </p:nvSpPr>
        <p:spPr>
          <a:xfrm>
            <a:off x="1012869" y="1009559"/>
            <a:ext cx="5757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-2.0</a:t>
            </a: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A9F3BF55-8690-13A0-0A3D-027869CA8FAE}"/>
              </a:ext>
            </a:extLst>
          </p:cNvPr>
          <p:cNvCxnSpPr>
            <a:cxnSpLocks/>
            <a:endCxn id="38" idx="1"/>
          </p:cNvCxnSpPr>
          <p:nvPr/>
        </p:nvCxnSpPr>
        <p:spPr>
          <a:xfrm flipV="1">
            <a:off x="1851416" y="2446679"/>
            <a:ext cx="4249561" cy="3715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C63719C3-03BA-2AC7-7A50-955040C31C1F}"/>
              </a:ext>
            </a:extLst>
          </p:cNvPr>
          <p:cNvCxnSpPr>
            <a:cxnSpLocks/>
          </p:cNvCxnSpPr>
          <p:nvPr/>
        </p:nvCxnSpPr>
        <p:spPr>
          <a:xfrm>
            <a:off x="1851416" y="3213775"/>
            <a:ext cx="4249561" cy="0"/>
          </a:xfrm>
          <a:prstGeom prst="line">
            <a:avLst/>
          </a:prstGeom>
          <a:ln w="19050">
            <a:prstDash val="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5F148E75-79B2-2662-A23D-0C8AAD029327}"/>
              </a:ext>
            </a:extLst>
          </p:cNvPr>
          <p:cNvSpPr txBox="1"/>
          <p:nvPr/>
        </p:nvSpPr>
        <p:spPr>
          <a:xfrm>
            <a:off x="6100977" y="2262013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H</a:t>
            </a:r>
            <a:r>
              <a:rPr lang="en-US" altLang="zh-CN" baseline="30000" dirty="0"/>
              <a:t>+</a:t>
            </a:r>
            <a:r>
              <a:rPr lang="en-US" altLang="zh-CN" dirty="0"/>
              <a:t>/H</a:t>
            </a:r>
            <a:r>
              <a:rPr lang="en-US" altLang="zh-CN" baseline="-25000" dirty="0"/>
              <a:t>2</a:t>
            </a:r>
            <a:endParaRPr lang="en-US" baseline="-25000" dirty="0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F824EDFC-49A5-C22D-F501-278289119A99}"/>
              </a:ext>
            </a:extLst>
          </p:cNvPr>
          <p:cNvSpPr txBox="1"/>
          <p:nvPr/>
        </p:nvSpPr>
        <p:spPr>
          <a:xfrm>
            <a:off x="6100977" y="2992263"/>
            <a:ext cx="9268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O</a:t>
            </a:r>
            <a:r>
              <a:rPr lang="en-US" altLang="zh-CN" baseline="-25000" dirty="0"/>
              <a:t>2</a:t>
            </a:r>
            <a:r>
              <a:rPr lang="en-US" altLang="zh-CN" dirty="0"/>
              <a:t>/H</a:t>
            </a:r>
            <a:r>
              <a:rPr lang="en-US" altLang="zh-CN" baseline="-25000" dirty="0"/>
              <a:t>2</a:t>
            </a:r>
            <a:r>
              <a:rPr lang="en-US" altLang="zh-CN" dirty="0"/>
              <a:t>O</a:t>
            </a:r>
            <a:endParaRPr lang="en-US" dirty="0"/>
          </a:p>
        </p:txBody>
      </p:sp>
      <p:sp>
        <p:nvSpPr>
          <p:cNvPr id="43" name="任意多边形: 形状 42">
            <a:extLst>
              <a:ext uri="{FF2B5EF4-FFF2-40B4-BE49-F238E27FC236}">
                <a16:creationId xmlns:a16="http://schemas.microsoft.com/office/drawing/2014/main" id="{EA79A7C5-9F2C-11DF-9A85-EC3319ACAE0E}"/>
              </a:ext>
            </a:extLst>
          </p:cNvPr>
          <p:cNvSpPr>
            <a:spLocks noChangeAspect="1"/>
          </p:cNvSpPr>
          <p:nvPr/>
        </p:nvSpPr>
        <p:spPr>
          <a:xfrm rot="5400000" flipH="1">
            <a:off x="7307864" y="4347615"/>
            <a:ext cx="869348" cy="1932404"/>
          </a:xfrm>
          <a:custGeom>
            <a:avLst/>
            <a:gdLst>
              <a:gd name="connsiteX0" fmla="*/ 881904 w 881904"/>
              <a:gd name="connsiteY0" fmla="*/ 1960311 h 1960311"/>
              <a:gd name="connsiteX1" fmla="*/ 548685 w 881904"/>
              <a:gd name="connsiteY1" fmla="*/ 807882 h 1960311"/>
              <a:gd name="connsiteX2" fmla="*/ 551361 w 881904"/>
              <a:gd name="connsiteY2" fmla="*/ 622169 h 1960311"/>
              <a:gd name="connsiteX3" fmla="*/ 721716 w 881904"/>
              <a:gd name="connsiteY3" fmla="*/ 622169 h 1960311"/>
              <a:gd name="connsiteX4" fmla="*/ 360858 w 881904"/>
              <a:gd name="connsiteY4" fmla="*/ 0 h 1960311"/>
              <a:gd name="connsiteX5" fmla="*/ 0 w 881904"/>
              <a:gd name="connsiteY5" fmla="*/ 622169 h 1960311"/>
              <a:gd name="connsiteX6" fmla="*/ 154928 w 881904"/>
              <a:gd name="connsiteY6" fmla="*/ 622169 h 1960311"/>
              <a:gd name="connsiteX7" fmla="*/ 152855 w 881904"/>
              <a:gd name="connsiteY7" fmla="*/ 729769 h 1960311"/>
              <a:gd name="connsiteX8" fmla="*/ 881904 w 881904"/>
              <a:gd name="connsiteY8" fmla="*/ 1960311 h 1960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1904" h="1960311">
                <a:moveTo>
                  <a:pt x="881904" y="1960311"/>
                </a:moveTo>
                <a:cubicBezTo>
                  <a:pt x="677319" y="1675362"/>
                  <a:pt x="558022" y="1257696"/>
                  <a:pt x="548685" y="807882"/>
                </a:cubicBezTo>
                <a:lnTo>
                  <a:pt x="551361" y="622169"/>
                </a:lnTo>
                <a:lnTo>
                  <a:pt x="721716" y="622169"/>
                </a:lnTo>
                <a:lnTo>
                  <a:pt x="360858" y="0"/>
                </a:lnTo>
                <a:lnTo>
                  <a:pt x="0" y="622169"/>
                </a:lnTo>
                <a:lnTo>
                  <a:pt x="154928" y="622169"/>
                </a:lnTo>
                <a:lnTo>
                  <a:pt x="152855" y="729769"/>
                </a:lnTo>
                <a:cubicBezTo>
                  <a:pt x="160337" y="1401078"/>
                  <a:pt x="471817" y="1940044"/>
                  <a:pt x="881904" y="1960311"/>
                </a:cubicBezTo>
                <a:close/>
              </a:path>
            </a:pathLst>
          </a:custGeom>
          <a:solidFill>
            <a:srgbClr val="FF5050"/>
          </a:solidFill>
          <a:ln>
            <a:noFill/>
          </a:ln>
          <a:scene3d>
            <a:camera prst="perspectiveRelaxed">
              <a:rot lat="19829542" lon="20508696" rev="3716398"/>
            </a:camera>
            <a:lightRig rig="balanced" dir="t"/>
          </a:scene3d>
          <a:sp3d extrusionH="2540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400FC78B-C6CC-0CFB-1DA8-D9C477332F6B}"/>
              </a:ext>
            </a:extLst>
          </p:cNvPr>
          <p:cNvSpPr txBox="1"/>
          <p:nvPr/>
        </p:nvSpPr>
        <p:spPr>
          <a:xfrm>
            <a:off x="7711404" y="408605"/>
            <a:ext cx="29533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4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Photocatalyst Characterization </a:t>
            </a:r>
          </a:p>
          <a:p>
            <a:pPr algn="ctr"/>
            <a:r>
              <a:rPr lang="en-US" altLang="zh-CN" sz="2400" dirty="0">
                <a:solidFill>
                  <a:srgbClr val="FF0000"/>
                </a:solidFill>
              </a:rPr>
              <a:t>Methods</a:t>
            </a:r>
            <a:endParaRPr lang="en-US" sz="2400" dirty="0">
              <a:solidFill>
                <a:srgbClr val="FF0000"/>
              </a:solidFill>
            </a:endParaRPr>
          </a:p>
        </p:txBody>
      </p: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EA787115-605B-FC2C-6FF4-CB1F01D30E6C}"/>
              </a:ext>
            </a:extLst>
          </p:cNvPr>
          <p:cNvGrpSpPr/>
          <p:nvPr/>
        </p:nvGrpSpPr>
        <p:grpSpPr>
          <a:xfrm>
            <a:off x="2618873" y="2300131"/>
            <a:ext cx="218440" cy="2075187"/>
            <a:chOff x="3964940" y="2333517"/>
            <a:chExt cx="218440" cy="2075187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A46009A2-9240-39AC-F135-F4D9A614732A}"/>
                </a:ext>
              </a:extLst>
            </p:cNvPr>
            <p:cNvCxnSpPr>
              <a:cxnSpLocks/>
            </p:cNvCxnSpPr>
            <p:nvPr/>
          </p:nvCxnSpPr>
          <p:spPr>
            <a:xfrm>
              <a:off x="4074160" y="2333517"/>
              <a:ext cx="0" cy="20751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B2199A51-B480-A883-2F63-D250CA74001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64940" y="4408704"/>
              <a:ext cx="218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869B6D7B-1DFC-1E1D-535F-E1E304675A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64940" y="2333517"/>
              <a:ext cx="218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id="{9E914EE4-7382-9E31-C1AB-3FBF08FA8A6B}"/>
              </a:ext>
            </a:extLst>
          </p:cNvPr>
          <p:cNvGrpSpPr/>
          <p:nvPr/>
        </p:nvGrpSpPr>
        <p:grpSpPr>
          <a:xfrm>
            <a:off x="5514808" y="2173736"/>
            <a:ext cx="218431" cy="2201582"/>
            <a:chOff x="6911340" y="2249210"/>
            <a:chExt cx="218440" cy="2075187"/>
          </a:xfrm>
        </p:grpSpPr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id="{622E0B34-EC75-D8F9-8F76-D0080CEDB2C1}"/>
                </a:ext>
              </a:extLst>
            </p:cNvPr>
            <p:cNvCxnSpPr>
              <a:cxnSpLocks/>
            </p:cNvCxnSpPr>
            <p:nvPr/>
          </p:nvCxnSpPr>
          <p:spPr>
            <a:xfrm>
              <a:off x="7020560" y="2249210"/>
              <a:ext cx="0" cy="20751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3F5A81CD-08BD-0DCF-EE00-3BAE35BEAE9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11340" y="4324397"/>
              <a:ext cx="218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4" name="直接连接符 53">
              <a:extLst>
                <a:ext uri="{FF2B5EF4-FFF2-40B4-BE49-F238E27FC236}">
                  <a16:creationId xmlns:a16="http://schemas.microsoft.com/office/drawing/2014/main" id="{5D8048D9-AF9D-FE09-989B-A515A80E13D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911340" y="2249210"/>
              <a:ext cx="218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688DE401-D1FB-95F2-A2B5-14217EF45145}"/>
              </a:ext>
            </a:extLst>
          </p:cNvPr>
          <p:cNvGrpSpPr/>
          <p:nvPr/>
        </p:nvGrpSpPr>
        <p:grpSpPr>
          <a:xfrm>
            <a:off x="4029122" y="1789979"/>
            <a:ext cx="218440" cy="2075187"/>
            <a:chOff x="3964940" y="2333517"/>
            <a:chExt cx="218440" cy="2075187"/>
          </a:xfrm>
        </p:grpSpPr>
        <p:cxnSp>
          <p:nvCxnSpPr>
            <p:cNvPr id="58" name="直接连接符 57">
              <a:extLst>
                <a:ext uri="{FF2B5EF4-FFF2-40B4-BE49-F238E27FC236}">
                  <a16:creationId xmlns:a16="http://schemas.microsoft.com/office/drawing/2014/main" id="{517F076F-0B93-60E8-8F69-6850AF3720B8}"/>
                </a:ext>
              </a:extLst>
            </p:cNvPr>
            <p:cNvCxnSpPr>
              <a:cxnSpLocks/>
            </p:cNvCxnSpPr>
            <p:nvPr/>
          </p:nvCxnSpPr>
          <p:spPr>
            <a:xfrm>
              <a:off x="4074160" y="2333517"/>
              <a:ext cx="0" cy="2075187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9" name="直接连接符 58">
              <a:extLst>
                <a:ext uri="{FF2B5EF4-FFF2-40B4-BE49-F238E27FC236}">
                  <a16:creationId xmlns:a16="http://schemas.microsoft.com/office/drawing/2014/main" id="{C948B5B7-30F0-4205-E97E-546B19B73D8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64940" y="4408704"/>
              <a:ext cx="218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11473747-A2DA-C6D6-00A3-566950BCEEE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64940" y="2333517"/>
              <a:ext cx="218440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7" name="文本框 66">
            <a:extLst>
              <a:ext uri="{FF2B5EF4-FFF2-40B4-BE49-F238E27FC236}">
                <a16:creationId xmlns:a16="http://schemas.microsoft.com/office/drawing/2014/main" id="{CD61B214-9D40-C0F7-5211-D7FDEBF0D7A4}"/>
              </a:ext>
            </a:extLst>
          </p:cNvPr>
          <p:cNvSpPr txBox="1"/>
          <p:nvPr/>
        </p:nvSpPr>
        <p:spPr>
          <a:xfrm>
            <a:off x="2566462" y="1920713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</a:t>
            </a:r>
            <a:r>
              <a:rPr lang="en-US" altLang="zh-CN" baseline="30000" dirty="0"/>
              <a:t>-</a:t>
            </a:r>
            <a:endParaRPr lang="en-US" baseline="30000" dirty="0"/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EA6543CD-D9EE-96DF-B760-2D506F2E0FA6}"/>
              </a:ext>
            </a:extLst>
          </p:cNvPr>
          <p:cNvSpPr txBox="1"/>
          <p:nvPr/>
        </p:nvSpPr>
        <p:spPr>
          <a:xfrm>
            <a:off x="2566462" y="4347286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</a:p>
        </p:txBody>
      </p:sp>
      <p:grpSp>
        <p:nvGrpSpPr>
          <p:cNvPr id="70" name="Group 17">
            <a:extLst>
              <a:ext uri="{FF2B5EF4-FFF2-40B4-BE49-F238E27FC236}">
                <a16:creationId xmlns:a16="http://schemas.microsoft.com/office/drawing/2014/main" id="{BE889ABD-3EC3-0810-9034-61DEBDD742B7}"/>
              </a:ext>
            </a:extLst>
          </p:cNvPr>
          <p:cNvGrpSpPr/>
          <p:nvPr/>
        </p:nvGrpSpPr>
        <p:grpSpPr>
          <a:xfrm>
            <a:off x="7404107" y="2621517"/>
            <a:ext cx="2229849" cy="764186"/>
            <a:chOff x="5377043" y="3544668"/>
            <a:chExt cx="2568130" cy="880117"/>
          </a:xfrm>
        </p:grpSpPr>
        <p:sp>
          <p:nvSpPr>
            <p:cNvPr id="71" name="Freeform 114">
              <a:extLst>
                <a:ext uri="{FF2B5EF4-FFF2-40B4-BE49-F238E27FC236}">
                  <a16:creationId xmlns:a16="http://schemas.microsoft.com/office/drawing/2014/main" id="{CE1809C1-26D2-B7E2-A49A-0DC97C0021DC}"/>
                </a:ext>
              </a:extLst>
            </p:cNvPr>
            <p:cNvSpPr/>
            <p:nvPr/>
          </p:nvSpPr>
          <p:spPr bwMode="auto">
            <a:xfrm>
              <a:off x="5377044" y="3544668"/>
              <a:ext cx="2568129" cy="77166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4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lumMod val="50000"/>
                      </a:prstClr>
                    </a:gs>
                    <a:gs pos="100000">
                      <a:prstClr val="white">
                        <a:lumMod val="50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Calibri" panose="020F0502020204030204"/>
                <a:ea typeface="Roboto Condensed Regular"/>
                <a:cs typeface="+mn-cs"/>
              </a:endParaRPr>
            </a:p>
          </p:txBody>
        </p:sp>
        <p:sp>
          <p:nvSpPr>
            <p:cNvPr id="72" name="Freeform 115">
              <a:extLst>
                <a:ext uri="{FF2B5EF4-FFF2-40B4-BE49-F238E27FC236}">
                  <a16:creationId xmlns:a16="http://schemas.microsoft.com/office/drawing/2014/main" id="{426DF0B2-7505-7DE6-B65F-CB1929E68299}"/>
                </a:ext>
              </a:extLst>
            </p:cNvPr>
            <p:cNvSpPr/>
            <p:nvPr/>
          </p:nvSpPr>
          <p:spPr bwMode="auto">
            <a:xfrm>
              <a:off x="5377043" y="3544668"/>
              <a:ext cx="613967" cy="88011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  <p:sp>
          <p:nvSpPr>
            <p:cNvPr id="73" name="Rectangle 116">
              <a:extLst>
                <a:ext uri="{FF2B5EF4-FFF2-40B4-BE49-F238E27FC236}">
                  <a16:creationId xmlns:a16="http://schemas.microsoft.com/office/drawing/2014/main" id="{149B6EE7-E96A-F82A-BE79-436BA7B529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1010" y="4316326"/>
              <a:ext cx="1954161" cy="108457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</p:grpSp>
      <p:sp>
        <p:nvSpPr>
          <p:cNvPr id="93" name="文本框 92">
            <a:extLst>
              <a:ext uri="{FF2B5EF4-FFF2-40B4-BE49-F238E27FC236}">
                <a16:creationId xmlns:a16="http://schemas.microsoft.com/office/drawing/2014/main" id="{69244272-63B8-14E5-C584-6DAED4D001F0}"/>
              </a:ext>
            </a:extLst>
          </p:cNvPr>
          <p:cNvSpPr txBox="1"/>
          <p:nvPr/>
        </p:nvSpPr>
        <p:spPr>
          <a:xfrm>
            <a:off x="8079317" y="2752669"/>
            <a:ext cx="9268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XRD </a:t>
            </a: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6088307A-A5EB-4474-57ED-EC9FFDB3B112}"/>
              </a:ext>
            </a:extLst>
          </p:cNvPr>
          <p:cNvSpPr txBox="1"/>
          <p:nvPr/>
        </p:nvSpPr>
        <p:spPr>
          <a:xfrm>
            <a:off x="9191945" y="3196458"/>
            <a:ext cx="16711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PL Spectroscopy</a:t>
            </a: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BE6ECC1B-7CB2-DAFE-6DBA-32A75C18D291}"/>
              </a:ext>
            </a:extLst>
          </p:cNvPr>
          <p:cNvSpPr txBox="1"/>
          <p:nvPr/>
        </p:nvSpPr>
        <p:spPr>
          <a:xfrm>
            <a:off x="8291966" y="4058226"/>
            <a:ext cx="27489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/>
              <a:t>and many other methods</a:t>
            </a:r>
          </a:p>
        </p:txBody>
      </p:sp>
      <p:sp>
        <p:nvSpPr>
          <p:cNvPr id="102" name="文本框 101">
            <a:extLst>
              <a:ext uri="{FF2B5EF4-FFF2-40B4-BE49-F238E27FC236}">
                <a16:creationId xmlns:a16="http://schemas.microsoft.com/office/drawing/2014/main" id="{BB40072C-F60D-95FF-EA19-50A634947DF0}"/>
              </a:ext>
            </a:extLst>
          </p:cNvPr>
          <p:cNvSpPr txBox="1"/>
          <p:nvPr/>
        </p:nvSpPr>
        <p:spPr>
          <a:xfrm>
            <a:off x="2526162" y="533363"/>
            <a:ext cx="33756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Photocatalyst Bandgap Diagram</a:t>
            </a:r>
            <a:endParaRPr lang="en-US" dirty="0"/>
          </a:p>
        </p:txBody>
      </p:sp>
      <p:sp>
        <p:nvSpPr>
          <p:cNvPr id="103" name="文本框 102">
            <a:extLst>
              <a:ext uri="{FF2B5EF4-FFF2-40B4-BE49-F238E27FC236}">
                <a16:creationId xmlns:a16="http://schemas.microsoft.com/office/drawing/2014/main" id="{602C1857-8E99-8EFC-EF17-3D094AEE5E7C}"/>
              </a:ext>
            </a:extLst>
          </p:cNvPr>
          <p:cNvSpPr txBox="1"/>
          <p:nvPr/>
        </p:nvSpPr>
        <p:spPr>
          <a:xfrm>
            <a:off x="3976196" y="3855415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0182457B-090A-3B93-03DB-270A8F6CC4E6}"/>
              </a:ext>
            </a:extLst>
          </p:cNvPr>
          <p:cNvSpPr txBox="1"/>
          <p:nvPr/>
        </p:nvSpPr>
        <p:spPr>
          <a:xfrm>
            <a:off x="5427495" y="4412164"/>
            <a:ext cx="393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</a:t>
            </a:r>
            <a:r>
              <a:rPr lang="en-US" baseline="30000" dirty="0"/>
              <a:t>+</a:t>
            </a:r>
          </a:p>
        </p:txBody>
      </p:sp>
      <p:sp>
        <p:nvSpPr>
          <p:cNvPr id="105" name="文本框 104">
            <a:extLst>
              <a:ext uri="{FF2B5EF4-FFF2-40B4-BE49-F238E27FC236}">
                <a16:creationId xmlns:a16="http://schemas.microsoft.com/office/drawing/2014/main" id="{3A35667C-004E-552B-8C61-4A9D6D11BC38}"/>
              </a:ext>
            </a:extLst>
          </p:cNvPr>
          <p:cNvSpPr txBox="1"/>
          <p:nvPr/>
        </p:nvSpPr>
        <p:spPr>
          <a:xfrm>
            <a:off x="3993027" y="1456454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</a:t>
            </a:r>
            <a:r>
              <a:rPr lang="en-US" altLang="zh-CN" baseline="30000" dirty="0"/>
              <a:t>-</a:t>
            </a:r>
            <a:endParaRPr lang="en-US" baseline="30000" dirty="0"/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EF759F28-02C8-4EDA-882E-7BFEC73F4481}"/>
              </a:ext>
            </a:extLst>
          </p:cNvPr>
          <p:cNvSpPr txBox="1"/>
          <p:nvPr/>
        </p:nvSpPr>
        <p:spPr>
          <a:xfrm>
            <a:off x="5491543" y="1851539"/>
            <a:ext cx="3593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e</a:t>
            </a:r>
            <a:r>
              <a:rPr lang="en-US" altLang="zh-CN" baseline="30000" dirty="0"/>
              <a:t>-</a:t>
            </a:r>
            <a:endParaRPr lang="en-US" baseline="30000" dirty="0"/>
          </a:p>
        </p:txBody>
      </p:sp>
      <p:sp>
        <p:nvSpPr>
          <p:cNvPr id="107" name="Freeform 129">
            <a:extLst>
              <a:ext uri="{FF2B5EF4-FFF2-40B4-BE49-F238E27FC236}">
                <a16:creationId xmlns:a16="http://schemas.microsoft.com/office/drawing/2014/main" id="{3A01D9B8-75FA-85CA-A55E-959B964634D7}"/>
              </a:ext>
            </a:extLst>
          </p:cNvPr>
          <p:cNvSpPr/>
          <p:nvPr/>
        </p:nvSpPr>
        <p:spPr bwMode="auto">
          <a:xfrm>
            <a:off x="8914384" y="2628174"/>
            <a:ext cx="1092915" cy="419270"/>
          </a:xfrm>
          <a:custGeom>
            <a:avLst/>
            <a:gdLst>
              <a:gd name="T0" fmla="*/ 0 w 1042"/>
              <a:gd name="T1" fmla="*/ 0 h 317"/>
              <a:gd name="T2" fmla="*/ 325 w 1042"/>
              <a:gd name="T3" fmla="*/ 317 h 317"/>
              <a:gd name="T4" fmla="*/ 1042 w 1042"/>
              <a:gd name="T5" fmla="*/ 317 h 317"/>
              <a:gd name="T6" fmla="*/ 962 w 1042"/>
              <a:gd name="T7" fmla="*/ 234 h 317"/>
              <a:gd name="T8" fmla="*/ 325 w 1042"/>
              <a:gd name="T9" fmla="*/ 234 h 317"/>
              <a:gd name="T10" fmla="*/ 90 w 1042"/>
              <a:gd name="T11" fmla="*/ 0 h 317"/>
              <a:gd name="T12" fmla="*/ 0 w 1042"/>
              <a:gd name="T13" fmla="*/ 0 h 3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42" h="317">
                <a:moveTo>
                  <a:pt x="0" y="0"/>
                </a:moveTo>
                <a:lnTo>
                  <a:pt x="325" y="317"/>
                </a:lnTo>
                <a:lnTo>
                  <a:pt x="1042" y="317"/>
                </a:lnTo>
                <a:lnTo>
                  <a:pt x="962" y="234"/>
                </a:lnTo>
                <a:lnTo>
                  <a:pt x="325" y="234"/>
                </a:lnTo>
                <a:lnTo>
                  <a:pt x="9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1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10000"/>
                      <a:lumOff val="90000"/>
                    </a:prstClr>
                  </a:gs>
                  <a:gs pos="100000">
                    <a:prstClr val="black">
                      <a:lumMod val="10000"/>
                      <a:lumOff val="90000"/>
                    </a:prstClr>
                  </a:gs>
                </a:gsLst>
                <a:lin ang="5400000" scaled="0"/>
              </a:gradFill>
              <a:effectLst/>
              <a:uLnTx/>
              <a:uFillTx/>
              <a:latin typeface="Calibri" panose="020F0502020204030204"/>
              <a:ea typeface="Malgun Gothic" panose="020B0503020000020004" pitchFamily="34" charset="-127"/>
              <a:cs typeface="+mn-cs"/>
            </a:endParaRPr>
          </a:p>
        </p:txBody>
      </p:sp>
      <p:grpSp>
        <p:nvGrpSpPr>
          <p:cNvPr id="78" name="Group 14">
            <a:extLst>
              <a:ext uri="{FF2B5EF4-FFF2-40B4-BE49-F238E27FC236}">
                <a16:creationId xmlns:a16="http://schemas.microsoft.com/office/drawing/2014/main" id="{47FE00D7-319A-9F69-96D8-41D8CF924DEF}"/>
              </a:ext>
            </a:extLst>
          </p:cNvPr>
          <p:cNvGrpSpPr/>
          <p:nvPr/>
        </p:nvGrpSpPr>
        <p:grpSpPr>
          <a:xfrm>
            <a:off x="8805274" y="2281829"/>
            <a:ext cx="2196242" cy="752669"/>
            <a:chOff x="5377044" y="2369103"/>
            <a:chExt cx="2568129" cy="880117"/>
          </a:xfrm>
        </p:grpSpPr>
        <p:sp>
          <p:nvSpPr>
            <p:cNvPr id="79" name="Freeform 120">
              <a:extLst>
                <a:ext uri="{FF2B5EF4-FFF2-40B4-BE49-F238E27FC236}">
                  <a16:creationId xmlns:a16="http://schemas.microsoft.com/office/drawing/2014/main" id="{4A7C4A2A-6C33-D8A6-60F3-6D2C15FE74DA}"/>
                </a:ext>
              </a:extLst>
            </p:cNvPr>
            <p:cNvSpPr/>
            <p:nvPr/>
          </p:nvSpPr>
          <p:spPr bwMode="auto">
            <a:xfrm>
              <a:off x="5377044" y="2369103"/>
              <a:ext cx="2568129" cy="771661"/>
            </a:xfrm>
            <a:custGeom>
              <a:avLst/>
              <a:gdLst>
                <a:gd name="T0" fmla="*/ 618 w 2585"/>
                <a:gd name="T1" fmla="*/ 619 h 619"/>
                <a:gd name="T2" fmla="*/ 2585 w 2585"/>
                <a:gd name="T3" fmla="*/ 619 h 619"/>
                <a:gd name="T4" fmla="*/ 1967 w 2585"/>
                <a:gd name="T5" fmla="*/ 0 h 619"/>
                <a:gd name="T6" fmla="*/ 0 w 2585"/>
                <a:gd name="T7" fmla="*/ 0 h 619"/>
                <a:gd name="T8" fmla="*/ 618 w 2585"/>
                <a:gd name="T9" fmla="*/ 619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19">
                  <a:moveTo>
                    <a:pt x="618" y="619"/>
                  </a:moveTo>
                  <a:lnTo>
                    <a:pt x="2585" y="619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19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>
                        <a:lumMod val="50000"/>
                      </a:prstClr>
                    </a:gs>
                    <a:gs pos="100000">
                      <a:prstClr val="white">
                        <a:lumMod val="50000"/>
                      </a:prstClr>
                    </a:gs>
                  </a:gsLst>
                  <a:lin ang="5400000" scaled="0"/>
                </a:gradFill>
                <a:effectLst/>
                <a:uLnTx/>
                <a:uFillTx/>
                <a:latin typeface="Calibri" panose="020F0502020204030204"/>
                <a:ea typeface="Roboto Condensed Regular"/>
                <a:cs typeface="+mn-cs"/>
              </a:endParaRPr>
            </a:p>
          </p:txBody>
        </p:sp>
        <p:sp>
          <p:nvSpPr>
            <p:cNvPr id="80" name="Freeform 121">
              <a:extLst>
                <a:ext uri="{FF2B5EF4-FFF2-40B4-BE49-F238E27FC236}">
                  <a16:creationId xmlns:a16="http://schemas.microsoft.com/office/drawing/2014/main" id="{10555949-04CC-FD82-A50A-384A106322A3}"/>
                </a:ext>
              </a:extLst>
            </p:cNvPr>
            <p:cNvSpPr/>
            <p:nvPr/>
          </p:nvSpPr>
          <p:spPr bwMode="auto">
            <a:xfrm>
              <a:off x="5377044" y="2369103"/>
              <a:ext cx="613967" cy="880117"/>
            </a:xfrm>
            <a:custGeom>
              <a:avLst/>
              <a:gdLst>
                <a:gd name="T0" fmla="*/ 0 w 618"/>
                <a:gd name="T1" fmla="*/ 0 h 706"/>
                <a:gd name="T2" fmla="*/ 0 w 618"/>
                <a:gd name="T3" fmla="*/ 88 h 706"/>
                <a:gd name="T4" fmla="*/ 618 w 618"/>
                <a:gd name="T5" fmla="*/ 706 h 706"/>
                <a:gd name="T6" fmla="*/ 618 w 618"/>
                <a:gd name="T7" fmla="*/ 619 h 706"/>
                <a:gd name="T8" fmla="*/ 0 w 618"/>
                <a:gd name="T9" fmla="*/ 0 h 7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6">
                  <a:moveTo>
                    <a:pt x="0" y="0"/>
                  </a:moveTo>
                  <a:lnTo>
                    <a:pt x="0" y="88"/>
                  </a:lnTo>
                  <a:lnTo>
                    <a:pt x="618" y="706"/>
                  </a:lnTo>
                  <a:lnTo>
                    <a:pt x="618" y="6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  <p:sp>
          <p:nvSpPr>
            <p:cNvPr id="81" name="Rectangle 122">
              <a:extLst>
                <a:ext uri="{FF2B5EF4-FFF2-40B4-BE49-F238E27FC236}">
                  <a16:creationId xmlns:a16="http://schemas.microsoft.com/office/drawing/2014/main" id="{B75768A7-889D-610B-A57F-BF6D3C7115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991011" y="3140763"/>
              <a:ext cx="1954162" cy="10845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 w="3175"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</p:grpSp>
      <p:sp>
        <p:nvSpPr>
          <p:cNvPr id="89" name="文本框 88">
            <a:extLst>
              <a:ext uri="{FF2B5EF4-FFF2-40B4-BE49-F238E27FC236}">
                <a16:creationId xmlns:a16="http://schemas.microsoft.com/office/drawing/2014/main" id="{C8FB5BA9-8C4B-8AD6-BF8A-249E6B7FC42C}"/>
              </a:ext>
            </a:extLst>
          </p:cNvPr>
          <p:cNvSpPr txBox="1"/>
          <p:nvPr/>
        </p:nvSpPr>
        <p:spPr>
          <a:xfrm>
            <a:off x="9057185" y="2254506"/>
            <a:ext cx="185911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UV-Vis Spectroscopy </a:t>
            </a:r>
          </a:p>
        </p:txBody>
      </p:sp>
      <p:grpSp>
        <p:nvGrpSpPr>
          <p:cNvPr id="82" name="Group 7">
            <a:extLst>
              <a:ext uri="{FF2B5EF4-FFF2-40B4-BE49-F238E27FC236}">
                <a16:creationId xmlns:a16="http://schemas.microsoft.com/office/drawing/2014/main" id="{6162E30E-9677-8D4A-DD63-41810FAD08BB}"/>
              </a:ext>
            </a:extLst>
          </p:cNvPr>
          <p:cNvGrpSpPr/>
          <p:nvPr/>
        </p:nvGrpSpPr>
        <p:grpSpPr>
          <a:xfrm>
            <a:off x="7220607" y="1661421"/>
            <a:ext cx="2181035" cy="749574"/>
            <a:chOff x="4436223" y="1779449"/>
            <a:chExt cx="2568129" cy="882610"/>
          </a:xfrm>
        </p:grpSpPr>
        <p:sp>
          <p:nvSpPr>
            <p:cNvPr id="83" name="Freeform 123">
              <a:extLst>
                <a:ext uri="{FF2B5EF4-FFF2-40B4-BE49-F238E27FC236}">
                  <a16:creationId xmlns:a16="http://schemas.microsoft.com/office/drawing/2014/main" id="{1AF9E527-86C5-6845-4FFC-E0D3A252B68E}"/>
                </a:ext>
              </a:extLst>
            </p:cNvPr>
            <p:cNvSpPr/>
            <p:nvPr/>
          </p:nvSpPr>
          <p:spPr bwMode="auto">
            <a:xfrm>
              <a:off x="4436223" y="1779449"/>
              <a:ext cx="2568129" cy="772907"/>
            </a:xfrm>
            <a:custGeom>
              <a:avLst/>
              <a:gdLst>
                <a:gd name="T0" fmla="*/ 618 w 2585"/>
                <a:gd name="T1" fmla="*/ 620 h 620"/>
                <a:gd name="T2" fmla="*/ 2585 w 2585"/>
                <a:gd name="T3" fmla="*/ 620 h 620"/>
                <a:gd name="T4" fmla="*/ 1967 w 2585"/>
                <a:gd name="T5" fmla="*/ 0 h 620"/>
                <a:gd name="T6" fmla="*/ 0 w 2585"/>
                <a:gd name="T7" fmla="*/ 0 h 620"/>
                <a:gd name="T8" fmla="*/ 618 w 2585"/>
                <a:gd name="T9" fmla="*/ 620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5" h="620">
                  <a:moveTo>
                    <a:pt x="618" y="620"/>
                  </a:moveTo>
                  <a:lnTo>
                    <a:pt x="2585" y="620"/>
                  </a:lnTo>
                  <a:lnTo>
                    <a:pt x="1967" y="0"/>
                  </a:lnTo>
                  <a:lnTo>
                    <a:pt x="0" y="0"/>
                  </a:lnTo>
                  <a:lnTo>
                    <a:pt x="618" y="620"/>
                  </a:lnTo>
                  <a:close/>
                </a:path>
              </a:pathLst>
            </a:custGeom>
            <a:solidFill>
              <a:schemeClr val="accent1"/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  <p:sp>
          <p:nvSpPr>
            <p:cNvPr id="84" name="Freeform 124">
              <a:extLst>
                <a:ext uri="{FF2B5EF4-FFF2-40B4-BE49-F238E27FC236}">
                  <a16:creationId xmlns:a16="http://schemas.microsoft.com/office/drawing/2014/main" id="{B0218CCB-FE48-B753-136F-B656CCB3EAC1}"/>
                </a:ext>
              </a:extLst>
            </p:cNvPr>
            <p:cNvSpPr/>
            <p:nvPr/>
          </p:nvSpPr>
          <p:spPr bwMode="auto">
            <a:xfrm>
              <a:off x="4436223" y="1779449"/>
              <a:ext cx="613967" cy="882610"/>
            </a:xfrm>
            <a:custGeom>
              <a:avLst/>
              <a:gdLst>
                <a:gd name="T0" fmla="*/ 0 w 618"/>
                <a:gd name="T1" fmla="*/ 0 h 708"/>
                <a:gd name="T2" fmla="*/ 0 w 618"/>
                <a:gd name="T3" fmla="*/ 87 h 708"/>
                <a:gd name="T4" fmla="*/ 618 w 618"/>
                <a:gd name="T5" fmla="*/ 708 h 708"/>
                <a:gd name="T6" fmla="*/ 618 w 618"/>
                <a:gd name="T7" fmla="*/ 620 h 708"/>
                <a:gd name="T8" fmla="*/ 0 w 618"/>
                <a:gd name="T9" fmla="*/ 0 h 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8" h="708">
                  <a:moveTo>
                    <a:pt x="0" y="0"/>
                  </a:moveTo>
                  <a:lnTo>
                    <a:pt x="0" y="87"/>
                  </a:lnTo>
                  <a:lnTo>
                    <a:pt x="618" y="708"/>
                  </a:lnTo>
                  <a:lnTo>
                    <a:pt x="618" y="6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6350" cap="rnd" cmpd="sng" algn="ctr">
              <a:solidFill>
                <a:schemeClr val="accent1">
                  <a:lumMod val="75000"/>
                </a:schemeClr>
              </a:solidFill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  <p:sp>
          <p:nvSpPr>
            <p:cNvPr id="85" name="Rectangle 125">
              <a:extLst>
                <a:ext uri="{FF2B5EF4-FFF2-40B4-BE49-F238E27FC236}">
                  <a16:creationId xmlns:a16="http://schemas.microsoft.com/office/drawing/2014/main" id="{59234341-702E-6D1B-476D-7D66B07152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50190" y="2552356"/>
              <a:ext cx="1954162" cy="10970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6350" cap="rnd" cmpd="sng" algn="ctr">
              <a:noFill/>
              <a:prstDash val="soli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defRPr/>
              </a:pPr>
              <a:endParaRPr kumimoji="0" lang="ko-KR" altLang="en-US" sz="1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prstClr val="white"/>
                    </a:gs>
                    <a:gs pos="100000">
                      <a:prstClr val="white"/>
                    </a:gs>
                  </a:gsLst>
                  <a:lin ang="5400000" scaled="0"/>
                </a:gradFill>
                <a:effectLst/>
                <a:uLnTx/>
                <a:uFillTx/>
                <a:latin typeface="Calibri" panose="020F0502020204030204"/>
                <a:ea typeface="Malgun Gothic" panose="020B0503020000020004" pitchFamily="34" charset="-127"/>
                <a:cs typeface="+mn-cs"/>
              </a:endParaRPr>
            </a:p>
          </p:txBody>
        </p:sp>
      </p:grpSp>
      <p:sp>
        <p:nvSpPr>
          <p:cNvPr id="87" name="文本框 86">
            <a:extLst>
              <a:ext uri="{FF2B5EF4-FFF2-40B4-BE49-F238E27FC236}">
                <a16:creationId xmlns:a16="http://schemas.microsoft.com/office/drawing/2014/main" id="{B9628E90-0758-4B36-9B8D-651FAE8A2950}"/>
              </a:ext>
            </a:extLst>
          </p:cNvPr>
          <p:cNvSpPr txBox="1"/>
          <p:nvPr/>
        </p:nvSpPr>
        <p:spPr>
          <a:xfrm>
            <a:off x="7629095" y="1804407"/>
            <a:ext cx="15301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</a:rPr>
              <a:t>SEM/TEM</a:t>
            </a:r>
          </a:p>
        </p:txBody>
      </p:sp>
      <p:sp>
        <p:nvSpPr>
          <p:cNvPr id="108" name="Freeform 126">
            <a:extLst>
              <a:ext uri="{FF2B5EF4-FFF2-40B4-BE49-F238E27FC236}">
                <a16:creationId xmlns:a16="http://schemas.microsoft.com/office/drawing/2014/main" id="{980E5796-CC00-70BF-724A-BD4694FF45DF}"/>
              </a:ext>
            </a:extLst>
          </p:cNvPr>
          <p:cNvSpPr/>
          <p:nvPr/>
        </p:nvSpPr>
        <p:spPr bwMode="auto">
          <a:xfrm>
            <a:off x="8858717" y="2382771"/>
            <a:ext cx="542925" cy="155673"/>
          </a:xfrm>
          <a:custGeom>
            <a:avLst/>
            <a:gdLst>
              <a:gd name="T0" fmla="*/ 1415 w 1491"/>
              <a:gd name="T1" fmla="*/ 0 h 161"/>
              <a:gd name="T2" fmla="*/ 0 w 1491"/>
              <a:gd name="T3" fmla="*/ 0 h 161"/>
              <a:gd name="T4" fmla="*/ 163 w 1491"/>
              <a:gd name="T5" fmla="*/ 161 h 161"/>
              <a:gd name="T6" fmla="*/ 163 w 1491"/>
              <a:gd name="T7" fmla="*/ 73 h 161"/>
              <a:gd name="T8" fmla="*/ 1491 w 1491"/>
              <a:gd name="T9" fmla="*/ 73 h 161"/>
              <a:gd name="T10" fmla="*/ 1415 w 1491"/>
              <a:gd name="T11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1" h="161">
                <a:moveTo>
                  <a:pt x="1415" y="0"/>
                </a:moveTo>
                <a:lnTo>
                  <a:pt x="0" y="0"/>
                </a:lnTo>
                <a:lnTo>
                  <a:pt x="163" y="161"/>
                </a:lnTo>
                <a:lnTo>
                  <a:pt x="163" y="73"/>
                </a:lnTo>
                <a:lnTo>
                  <a:pt x="1491" y="73"/>
                </a:lnTo>
                <a:lnTo>
                  <a:pt x="1415" y="0"/>
                </a:lnTo>
                <a:close/>
              </a:path>
            </a:pathLst>
          </a:custGeom>
          <a:solidFill>
            <a:srgbClr val="000000">
              <a:alpha val="1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10000"/>
                      <a:lumOff val="90000"/>
                    </a:prstClr>
                  </a:gs>
                  <a:gs pos="100000">
                    <a:prstClr val="black">
                      <a:lumMod val="10000"/>
                      <a:lumOff val="90000"/>
                    </a:prstClr>
                  </a:gs>
                </a:gsLst>
                <a:lin ang="5400000" scaled="0"/>
              </a:gradFill>
              <a:effectLst/>
              <a:uLnTx/>
              <a:uFillTx/>
              <a:latin typeface="Calibri" panose="020F0502020204030204"/>
              <a:ea typeface="Malgun Gothic" panose="020B0503020000020004" pitchFamily="34" charset="-127"/>
              <a:cs typeface="+mn-cs"/>
            </a:endParaRPr>
          </a:p>
        </p:txBody>
      </p:sp>
      <p:sp>
        <p:nvSpPr>
          <p:cNvPr id="109" name="Freeform 126">
            <a:extLst>
              <a:ext uri="{FF2B5EF4-FFF2-40B4-BE49-F238E27FC236}">
                <a16:creationId xmlns:a16="http://schemas.microsoft.com/office/drawing/2014/main" id="{4649EF8B-20C3-4082-4D93-81FF55253279}"/>
              </a:ext>
            </a:extLst>
          </p:cNvPr>
          <p:cNvSpPr/>
          <p:nvPr/>
        </p:nvSpPr>
        <p:spPr bwMode="auto">
          <a:xfrm>
            <a:off x="8920482" y="3380843"/>
            <a:ext cx="713473" cy="165519"/>
          </a:xfrm>
          <a:custGeom>
            <a:avLst/>
            <a:gdLst>
              <a:gd name="T0" fmla="*/ 1415 w 1491"/>
              <a:gd name="T1" fmla="*/ 0 h 161"/>
              <a:gd name="T2" fmla="*/ 0 w 1491"/>
              <a:gd name="T3" fmla="*/ 0 h 161"/>
              <a:gd name="T4" fmla="*/ 163 w 1491"/>
              <a:gd name="T5" fmla="*/ 161 h 161"/>
              <a:gd name="T6" fmla="*/ 163 w 1491"/>
              <a:gd name="T7" fmla="*/ 73 h 161"/>
              <a:gd name="T8" fmla="*/ 1491 w 1491"/>
              <a:gd name="T9" fmla="*/ 73 h 161"/>
              <a:gd name="T10" fmla="*/ 1415 w 1491"/>
              <a:gd name="T11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91" h="161">
                <a:moveTo>
                  <a:pt x="1415" y="0"/>
                </a:moveTo>
                <a:lnTo>
                  <a:pt x="0" y="0"/>
                </a:lnTo>
                <a:lnTo>
                  <a:pt x="163" y="161"/>
                </a:lnTo>
                <a:lnTo>
                  <a:pt x="163" y="73"/>
                </a:lnTo>
                <a:lnTo>
                  <a:pt x="1491" y="73"/>
                </a:lnTo>
                <a:lnTo>
                  <a:pt x="1415" y="0"/>
                </a:lnTo>
                <a:close/>
              </a:path>
            </a:pathLst>
          </a:custGeom>
          <a:solidFill>
            <a:srgbClr val="000000">
              <a:alpha val="10196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ko-KR" altLang="en-US" sz="1800" b="0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prstClr val="black">
                      <a:lumMod val="10000"/>
                      <a:lumOff val="90000"/>
                    </a:prstClr>
                  </a:gs>
                  <a:gs pos="100000">
                    <a:prstClr val="black">
                      <a:lumMod val="10000"/>
                      <a:lumOff val="90000"/>
                    </a:prstClr>
                  </a:gs>
                </a:gsLst>
                <a:lin ang="5400000" scaled="0"/>
              </a:gradFill>
              <a:effectLst/>
              <a:uLnTx/>
              <a:uFillTx/>
              <a:latin typeface="Calibri" panose="020F0502020204030204"/>
              <a:ea typeface="Malgun Gothic" panose="020B0503020000020004" pitchFamily="34" charset="-127"/>
              <a:cs typeface="+mn-cs"/>
            </a:endParaRPr>
          </a:p>
        </p:txBody>
      </p:sp>
      <p:pic>
        <p:nvPicPr>
          <p:cNvPr id="3" name="Picture 43" descr="A light shining through the dark&#10;&#10;Description automatically generated">
            <a:extLst>
              <a:ext uri="{FF2B5EF4-FFF2-40B4-BE49-F238E27FC236}">
                <a16:creationId xmlns:a16="http://schemas.microsoft.com/office/drawing/2014/main" id="{085243F8-8C05-1C81-9807-60991208CE08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1975" y="1107033"/>
            <a:ext cx="3590753" cy="3998377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270F281F-6402-B42F-9E70-FADAB6D75302}"/>
              </a:ext>
            </a:extLst>
          </p:cNvPr>
          <p:cNvSpPr txBox="1"/>
          <p:nvPr/>
        </p:nvSpPr>
        <p:spPr>
          <a:xfrm>
            <a:off x="1800867" y="964055"/>
            <a:ext cx="10364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Calibri" panose="020F0502020204030204" pitchFamily="34" charset="0"/>
              </a:rPr>
              <a:t>Photons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5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7" grpId="0" animBg="1"/>
          <p:bldP spid="108" grpId="0" animBg="1"/>
          <p:bldP spid="10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33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7" grpId="0" animBg="1"/>
          <p:bldP spid="108" grpId="0" animBg="1"/>
          <p:bldP spid="109" grpId="0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 descr="图表&#10;&#10;低可信度描述已自动生成">
            <a:extLst>
              <a:ext uri="{FF2B5EF4-FFF2-40B4-BE49-F238E27FC236}">
                <a16:creationId xmlns:a16="http://schemas.microsoft.com/office/drawing/2014/main" id="{34AAA36A-05FD-8B13-04A8-D16D5F5C5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771" y="1531131"/>
            <a:ext cx="2776696" cy="2047723"/>
          </a:xfrm>
          <a:prstGeom prst="rect">
            <a:avLst/>
          </a:prstGeom>
        </p:spPr>
      </p:pic>
      <p:pic>
        <p:nvPicPr>
          <p:cNvPr id="85" name="Picture 43" descr="A light shining through the dark&#10;&#10;Description automatically generated">
            <a:extLst>
              <a:ext uri="{FF2B5EF4-FFF2-40B4-BE49-F238E27FC236}">
                <a16:creationId xmlns:a16="http://schemas.microsoft.com/office/drawing/2014/main" id="{AFCE461C-B3FD-A3B4-E32D-4E1CFDE2628E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266" y="1549014"/>
            <a:ext cx="3106108" cy="1985053"/>
          </a:xfrm>
          <a:prstGeom prst="rect">
            <a:avLst/>
          </a:prstGeom>
        </p:spPr>
      </p:pic>
      <p:sp>
        <p:nvSpPr>
          <p:cNvPr id="67" name="文本框 66">
            <a:extLst>
              <a:ext uri="{FF2B5EF4-FFF2-40B4-BE49-F238E27FC236}">
                <a16:creationId xmlns:a16="http://schemas.microsoft.com/office/drawing/2014/main" id="{76AD8218-6CF8-E5CD-730A-827E252B2A0C}"/>
              </a:ext>
            </a:extLst>
          </p:cNvPr>
          <p:cNvSpPr txBox="1"/>
          <p:nvPr/>
        </p:nvSpPr>
        <p:spPr>
          <a:xfrm>
            <a:off x="0" y="184013"/>
            <a:ext cx="120846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effectLst/>
                <a:latin typeface="Calibri" panose="020F0502020204030204" pitchFamily="34" charset="0"/>
                <a:ea typeface="Microsoft YaHei UI" panose="020B0503020204020204" pitchFamily="34" charset="-122"/>
              </a:rPr>
              <a:t>Key Factors </a:t>
            </a:r>
            <a:r>
              <a:rPr lang="en-US" sz="3200" dirty="0">
                <a:latin typeface="Calibri" panose="020F0502020204030204" pitchFamily="34" charset="0"/>
                <a:ea typeface="Microsoft YaHei UI" panose="020B0503020204020204" pitchFamily="34" charset="-122"/>
              </a:rPr>
              <a:t>A</a:t>
            </a:r>
            <a:r>
              <a:rPr lang="en-US" altLang="zh-CN" sz="3200" dirty="0">
                <a:effectLst/>
                <a:latin typeface="Calibri" panose="020F0502020204030204" pitchFamily="34" charset="0"/>
                <a:ea typeface="Microsoft YaHei UI" panose="020B0503020204020204" pitchFamily="34" charset="-122"/>
              </a:rPr>
              <a:t>ffecting </a:t>
            </a:r>
            <a:r>
              <a:rPr lang="en-US" sz="3200" dirty="0">
                <a:effectLst/>
                <a:latin typeface="Calibri" panose="020F0502020204030204" pitchFamily="34" charset="0"/>
                <a:ea typeface="Microsoft YaHei UI" panose="020B0503020204020204" pitchFamily="34" charset="-122"/>
              </a:rPr>
              <a:t>Photocatalyst Efficiency</a:t>
            </a:r>
            <a:endParaRPr lang="en-US" sz="3200" dirty="0">
              <a:latin typeface="Calibri" panose="020F0502020204030204" pitchFamily="34" charset="0"/>
            </a:endParaRPr>
          </a:p>
        </p:txBody>
      </p:sp>
      <p:sp>
        <p:nvSpPr>
          <p:cNvPr id="72" name="矩形: 圆角 71">
            <a:extLst>
              <a:ext uri="{FF2B5EF4-FFF2-40B4-BE49-F238E27FC236}">
                <a16:creationId xmlns:a16="http://schemas.microsoft.com/office/drawing/2014/main" id="{6CAF9FDA-74B5-E2C4-BBFC-3E51EEFF98AF}"/>
              </a:ext>
            </a:extLst>
          </p:cNvPr>
          <p:cNvSpPr/>
          <p:nvPr/>
        </p:nvSpPr>
        <p:spPr>
          <a:xfrm>
            <a:off x="1919280" y="1434914"/>
            <a:ext cx="3163998" cy="217325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5" name="Picture 15" descr="A white sphere with a black background&#10;&#10;Description automatically generated">
            <a:extLst>
              <a:ext uri="{FF2B5EF4-FFF2-40B4-BE49-F238E27FC236}">
                <a16:creationId xmlns:a16="http://schemas.microsoft.com/office/drawing/2014/main" id="{A517853A-1933-F2FE-2BD7-A241CC03140D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8535" y="4728241"/>
            <a:ext cx="1305488" cy="1305488"/>
          </a:xfrm>
          <a:prstGeom prst="rect">
            <a:avLst/>
          </a:prstGeom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5E819B2-EA12-65E8-2017-814F66C2C79D}"/>
              </a:ext>
            </a:extLst>
          </p:cNvPr>
          <p:cNvGrpSpPr/>
          <p:nvPr/>
        </p:nvGrpSpPr>
        <p:grpSpPr>
          <a:xfrm>
            <a:off x="7515926" y="2303664"/>
            <a:ext cx="1187807" cy="1028881"/>
            <a:chOff x="7584252" y="4200048"/>
            <a:chExt cx="463612" cy="401582"/>
          </a:xfrm>
        </p:grpSpPr>
        <p:pic>
          <p:nvPicPr>
            <p:cNvPr id="76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2C3FCE70-91E6-F5A9-0295-A94D68DAB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84252" y="4329392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77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A8112ADB-64EA-28D1-9DF3-09D5E8E53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7653" y="4200048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78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79C180FF-DA28-DE67-DF57-F7B670096AE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2717" y="4253093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79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25CA3E4B-362E-57BF-24AE-A7FD244B8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42170" y="4309445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80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295B8B94-D530-5C24-AEA5-B86289363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2923" y="4382836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81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A271CEAB-3E46-7381-F1D5-F9D7747745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4500" y="4434509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82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44A0F04E-F324-8610-8854-AA13C1E90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989" y="4508807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83" name="Picture 15" descr="A white sphere with a black background&#10;&#10;Description automatically generated">
              <a:extLst>
                <a:ext uri="{FF2B5EF4-FFF2-40B4-BE49-F238E27FC236}">
                  <a16:creationId xmlns:a16="http://schemas.microsoft.com/office/drawing/2014/main" id="{8C2D6353-32A0-AD51-AB94-FA372D8515E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5041" y="4336424"/>
              <a:ext cx="92823" cy="92823"/>
            </a:xfrm>
            <a:prstGeom prst="rect">
              <a:avLst/>
            </a:prstGeom>
            <a:effectLst>
              <a:outerShdw blurRad="76200" dist="12700" dir="2700000" sy="-23000" kx="-800400" algn="bl" rotWithShape="0">
                <a:prstClr val="black">
                  <a:alpha val="20000"/>
                </a:prstClr>
              </a:outerShdw>
            </a:effectLst>
          </p:spPr>
        </p:pic>
      </p:grpSp>
      <p:pic>
        <p:nvPicPr>
          <p:cNvPr id="84" name="Picture 43" descr="A light shining through the dark&#10;&#10;Description automatically generated">
            <a:extLst>
              <a:ext uri="{FF2B5EF4-FFF2-40B4-BE49-F238E27FC236}">
                <a16:creationId xmlns:a16="http://schemas.microsoft.com/office/drawing/2014/main" id="{101EB976-F95B-B61D-1667-580F7B11AC7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1658" y="1549014"/>
            <a:ext cx="2228015" cy="1860779"/>
          </a:xfrm>
          <a:prstGeom prst="rect">
            <a:avLst/>
          </a:prstGeom>
        </p:spPr>
      </p:pic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69320234-9F3D-B6C6-FE46-77DA197EB1CC}"/>
              </a:ext>
            </a:extLst>
          </p:cNvPr>
          <p:cNvSpPr/>
          <p:nvPr/>
        </p:nvSpPr>
        <p:spPr>
          <a:xfrm>
            <a:off x="7379675" y="1435554"/>
            <a:ext cx="3162132" cy="21719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矩形: 圆角 35">
            <a:extLst>
              <a:ext uri="{FF2B5EF4-FFF2-40B4-BE49-F238E27FC236}">
                <a16:creationId xmlns:a16="http://schemas.microsoft.com/office/drawing/2014/main" id="{F341B8A3-5E14-AB10-7048-C1D098809D29}"/>
              </a:ext>
            </a:extLst>
          </p:cNvPr>
          <p:cNvSpPr/>
          <p:nvPr/>
        </p:nvSpPr>
        <p:spPr>
          <a:xfrm>
            <a:off x="1911885" y="4287518"/>
            <a:ext cx="3178789" cy="2191115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矩形: 圆角 37">
            <a:extLst>
              <a:ext uri="{FF2B5EF4-FFF2-40B4-BE49-F238E27FC236}">
                <a16:creationId xmlns:a16="http://schemas.microsoft.com/office/drawing/2014/main" id="{D80E9BE7-4F7E-8AA4-B1E6-3CFDED135D7E}"/>
              </a:ext>
            </a:extLst>
          </p:cNvPr>
          <p:cNvSpPr/>
          <p:nvPr/>
        </p:nvSpPr>
        <p:spPr>
          <a:xfrm>
            <a:off x="7379675" y="4297089"/>
            <a:ext cx="3162132" cy="21719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图片 57" descr="图片包含 室内, 桌子, 前, 小&#10;&#10;描述已自动生成">
            <a:extLst>
              <a:ext uri="{FF2B5EF4-FFF2-40B4-BE49-F238E27FC236}">
                <a16:creationId xmlns:a16="http://schemas.microsoft.com/office/drawing/2014/main" id="{70084466-D137-D5EA-F1EB-DD435560E5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6836" y="2554992"/>
            <a:ext cx="1568273" cy="646283"/>
          </a:xfrm>
          <a:prstGeom prst="rect">
            <a:avLst/>
          </a:prstGeom>
        </p:spPr>
      </p:pic>
      <p:sp>
        <p:nvSpPr>
          <p:cNvPr id="69" name="文本框 68">
            <a:extLst>
              <a:ext uri="{FF2B5EF4-FFF2-40B4-BE49-F238E27FC236}">
                <a16:creationId xmlns:a16="http://schemas.microsoft.com/office/drawing/2014/main" id="{7CE36FE1-ED73-7CAC-1DA4-7FB28A2D6B60}"/>
              </a:ext>
            </a:extLst>
          </p:cNvPr>
          <p:cNvSpPr txBox="1"/>
          <p:nvPr/>
        </p:nvSpPr>
        <p:spPr>
          <a:xfrm>
            <a:off x="1068071" y="787968"/>
            <a:ext cx="48664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Light Absorption</a:t>
            </a:r>
            <a:r>
              <a:rPr lang="en-US" altLang="zh-CN" sz="3200" dirty="0">
                <a:solidFill>
                  <a:srgbClr val="FF0000"/>
                </a:solidFill>
              </a:rPr>
              <a:t>/</a:t>
            </a:r>
            <a:r>
              <a:rPr lang="en-US" sz="3200" dirty="0">
                <a:solidFill>
                  <a:srgbClr val="FF0000"/>
                </a:solidFill>
              </a:rPr>
              <a:t>Intensity</a:t>
            </a:r>
            <a:endParaRPr lang="en-US" sz="32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:a16="http://schemas.microsoft.com/office/drawing/2014/main" id="{AA71CABC-0D2E-CE4E-7A50-501F96F28F94}"/>
              </a:ext>
            </a:extLst>
          </p:cNvPr>
          <p:cNvSpPr txBox="1"/>
          <p:nvPr/>
        </p:nvSpPr>
        <p:spPr>
          <a:xfrm>
            <a:off x="6527533" y="787968"/>
            <a:ext cx="48664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  <a:latin typeface="Calibri" panose="020F0502020204030204" pitchFamily="34" charset="0"/>
              </a:rPr>
              <a:t>Exposed Area to Light</a:t>
            </a:r>
          </a:p>
        </p:txBody>
      </p:sp>
      <p:sp>
        <p:nvSpPr>
          <p:cNvPr id="115" name="文本框 114">
            <a:extLst>
              <a:ext uri="{FF2B5EF4-FFF2-40B4-BE49-F238E27FC236}">
                <a16:creationId xmlns:a16="http://schemas.microsoft.com/office/drawing/2014/main" id="{76FE50AF-3D4A-3396-B081-4AA7B1BA89F1}"/>
              </a:ext>
            </a:extLst>
          </p:cNvPr>
          <p:cNvSpPr txBox="1"/>
          <p:nvPr/>
        </p:nvSpPr>
        <p:spPr>
          <a:xfrm>
            <a:off x="-14166" y="3698075"/>
            <a:ext cx="703089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rgbClr val="FF0000"/>
                </a:solidFill>
              </a:rPr>
              <a:t>Charge Carrier Dynamics</a:t>
            </a:r>
          </a:p>
        </p:txBody>
      </p:sp>
      <p:sp>
        <p:nvSpPr>
          <p:cNvPr id="116" name="文本框 61">
            <a:extLst>
              <a:ext uri="{FF2B5EF4-FFF2-40B4-BE49-F238E27FC236}">
                <a16:creationId xmlns:a16="http://schemas.microsoft.com/office/drawing/2014/main" id="{E652F68C-23BB-0FE5-6020-D326C9C1E615}"/>
              </a:ext>
            </a:extLst>
          </p:cNvPr>
          <p:cNvSpPr txBox="1"/>
          <p:nvPr/>
        </p:nvSpPr>
        <p:spPr>
          <a:xfrm>
            <a:off x="2819240" y="5269016"/>
            <a:ext cx="598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n-US" altLang="zh-CN" sz="2800" baseline="30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</a:t>
            </a:r>
            <a:endParaRPr lang="zh-CN" altLang="en-US" sz="2800" baseline="300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3" name="文本框 61">
            <a:extLst>
              <a:ext uri="{FF2B5EF4-FFF2-40B4-BE49-F238E27FC236}">
                <a16:creationId xmlns:a16="http://schemas.microsoft.com/office/drawing/2014/main" id="{5EEE3E60-F0F7-FA90-D345-AD2EEAA9A937}"/>
              </a:ext>
            </a:extLst>
          </p:cNvPr>
          <p:cNvSpPr txBox="1"/>
          <p:nvPr/>
        </p:nvSpPr>
        <p:spPr>
          <a:xfrm>
            <a:off x="3589496" y="4850637"/>
            <a:ext cx="5986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r>
              <a:rPr lang="en-US" altLang="zh-CN" sz="2800" baseline="30000" dirty="0">
                <a:effectLst>
                  <a:innerShdw blurRad="38100" dist="25400" dir="13500000">
                    <a:prstClr val="black">
                      <a:alpha val="50000"/>
                    </a:prstClr>
                  </a:innerShd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zh-CN" altLang="en-US" sz="2800" baseline="30000" dirty="0">
              <a:effectLst>
                <a:innerShdw blurRad="38100" dist="25400" dir="13500000">
                  <a:prstClr val="black">
                    <a:alpha val="50000"/>
                  </a:prstClr>
                </a:inn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27" name="直接箭头连接符 126">
            <a:extLst>
              <a:ext uri="{FF2B5EF4-FFF2-40B4-BE49-F238E27FC236}">
                <a16:creationId xmlns:a16="http://schemas.microsoft.com/office/drawing/2014/main" id="{AA17ED2A-EAB1-A248-8D36-D4523F773789}"/>
              </a:ext>
            </a:extLst>
          </p:cNvPr>
          <p:cNvCxnSpPr>
            <a:cxnSpLocks/>
          </p:cNvCxnSpPr>
          <p:nvPr/>
        </p:nvCxnSpPr>
        <p:spPr>
          <a:xfrm flipV="1">
            <a:off x="3357942" y="5269107"/>
            <a:ext cx="251089" cy="22375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0" name="文本框 129">
            <a:extLst>
              <a:ext uri="{FF2B5EF4-FFF2-40B4-BE49-F238E27FC236}">
                <a16:creationId xmlns:a16="http://schemas.microsoft.com/office/drawing/2014/main" id="{2EF7E2F1-B106-80EB-C73C-2DE4583E34E8}"/>
              </a:ext>
            </a:extLst>
          </p:cNvPr>
          <p:cNvSpPr txBox="1"/>
          <p:nvPr/>
        </p:nvSpPr>
        <p:spPr>
          <a:xfrm>
            <a:off x="6462916" y="3705921"/>
            <a:ext cx="499565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rgbClr val="FF0000"/>
                </a:solidFill>
              </a:rPr>
              <a:t>Reaction Environments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66" name="Graphic 173" descr="Beaker with solid fill">
            <a:extLst>
              <a:ext uri="{FF2B5EF4-FFF2-40B4-BE49-F238E27FC236}">
                <a16:creationId xmlns:a16="http://schemas.microsoft.com/office/drawing/2014/main" id="{DAEAC57C-AEC6-FCB4-CF40-3E6048E51E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1840" y="5122262"/>
            <a:ext cx="1102548" cy="1102548"/>
          </a:xfrm>
          <a:prstGeom prst="rect">
            <a:avLst/>
          </a:prstGeom>
        </p:spPr>
      </p:pic>
      <p:sp>
        <p:nvSpPr>
          <p:cNvPr id="167" name="文本框 166">
            <a:extLst>
              <a:ext uri="{FF2B5EF4-FFF2-40B4-BE49-F238E27FC236}">
                <a16:creationId xmlns:a16="http://schemas.microsoft.com/office/drawing/2014/main" id="{EBACF095-1B71-302E-1484-F02E2E807E29}"/>
              </a:ext>
            </a:extLst>
          </p:cNvPr>
          <p:cNvSpPr txBox="1"/>
          <p:nvPr/>
        </p:nvSpPr>
        <p:spPr>
          <a:xfrm>
            <a:off x="7566070" y="4433339"/>
            <a:ext cx="28479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/>
              <a:t>pH, temperature, </a:t>
            </a:r>
          </a:p>
          <a:p>
            <a:r>
              <a:rPr lang="en-US" altLang="zh-CN" sz="2800" dirty="0"/>
              <a:t>ions, etc.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35000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9818</TotalTime>
  <Words>252</Words>
  <Application>Microsoft Office PowerPoint</Application>
  <PresentationFormat>宽屏</PresentationFormat>
  <Paragraphs>115</Paragraphs>
  <Slides>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Cambria Math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Han Fu</dc:creator>
  <cp:lastModifiedBy>Han Fu</cp:lastModifiedBy>
  <cp:revision>57</cp:revision>
  <dcterms:created xsi:type="dcterms:W3CDTF">2024-07-31T03:56:33Z</dcterms:created>
  <dcterms:modified xsi:type="dcterms:W3CDTF">2025-02-24T16:56:32Z</dcterms:modified>
</cp:coreProperties>
</file>