
<file path=[Content_Types].xml><?xml version="1.0" encoding="utf-8"?>
<Types xmlns="http://schemas.openxmlformats.org/package/2006/content-types">
  <Default Extension="tiff" ContentType="image/tif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"/>
  </p:notesMasterIdLst>
  <p:sldIdLst>
    <p:sldId id="267" r:id="rId3"/>
    <p:sldId id="268" r:id="rId4"/>
    <p:sldId id="274" r:id="rId5"/>
    <p:sldId id="275" r:id="rId6"/>
  </p:sldIdLst>
  <p:sldSz cx="9903460" cy="6858000" type="A4"/>
  <p:notesSz cx="6760845" cy="9942195"/>
  <p:custDataLst>
    <p:tags r:id="rId1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7" userDrawn="1">
          <p15:clr>
            <a:srgbClr val="A4A3A4"/>
          </p15:clr>
        </p15:guide>
        <p15:guide id="2" pos="307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7B26C5-4107-4FEC-AEDC-1716B250A1EF}" styleName="浅色样式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2" autoAdjust="0"/>
    <p:restoredTop sz="94972" autoAdjust="0"/>
  </p:normalViewPr>
  <p:slideViewPr>
    <p:cSldViewPr>
      <p:cViewPr varScale="1">
        <p:scale>
          <a:sx n="48" d="100"/>
          <a:sy n="48" d="100"/>
        </p:scale>
        <p:origin x="1662" y="42"/>
      </p:cViewPr>
      <p:guideLst>
        <p:guide orient="horz" pos="2187"/>
        <p:guide pos="307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viewProps" Target="viewProps.xml"/><Relationship Id="rId8" Type="http://schemas.openxmlformats.org/officeDocument/2006/relationships/presProps" Target="presProps.xml"/><Relationship Id="rId7" Type="http://schemas.openxmlformats.org/officeDocument/2006/relationships/notesMaster" Target="notesMasters/notesMaster1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1" Type="http://schemas.openxmlformats.org/officeDocument/2006/relationships/tags" Target="tags/tag3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C0CE99-8CE9-4479-86A1-85F3B6EE98AF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957409" y="1243013"/>
            <a:ext cx="4846345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76117" y="4784835"/>
            <a:ext cx="5408930" cy="3914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1906F6-421A-47E4-901A-6116DE509565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742770" y="2130431"/>
            <a:ext cx="841806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485540" y="3886202"/>
            <a:ext cx="693252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F125A-7F08-44C3-AD90-C76EBCE83C1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8249C-8681-4B15-A6A3-46CA58C34B2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F125A-7F08-44C3-AD90-C76EBCE83C1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8249C-8681-4B15-A6A3-46CA58C34B2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7180110" y="274643"/>
            <a:ext cx="222831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95180" y="274643"/>
            <a:ext cx="651987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F125A-7F08-44C3-AD90-C76EBCE83C1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8249C-8681-4B15-A6A3-46CA58C34B2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F125A-7F08-44C3-AD90-C76EBCE83C1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8249C-8681-4B15-A6A3-46CA58C34B2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82317" y="4406903"/>
            <a:ext cx="841806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82317" y="2906718"/>
            <a:ext cx="841806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F125A-7F08-44C3-AD90-C76EBCE83C1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8249C-8681-4B15-A6A3-46CA58C34B2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95180" y="1600203"/>
            <a:ext cx="437409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034330" y="1600203"/>
            <a:ext cx="437409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F125A-7F08-44C3-AD90-C76EBCE83C13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8249C-8681-4B15-A6A3-46CA58C34B2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95184" y="1535115"/>
            <a:ext cx="437581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95184" y="2174875"/>
            <a:ext cx="437581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5030897" y="1535115"/>
            <a:ext cx="437752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5030897" y="2174875"/>
            <a:ext cx="437752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F125A-7F08-44C3-AD90-C76EBCE83C13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8249C-8681-4B15-A6A3-46CA58C34B2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F125A-7F08-44C3-AD90-C76EBCE83C13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8249C-8681-4B15-A6A3-46CA58C34B2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F125A-7F08-44C3-AD90-C76EBCE83C13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8249C-8681-4B15-A6A3-46CA58C34B2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95184" y="273051"/>
            <a:ext cx="3258217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72036" y="273055"/>
            <a:ext cx="5536388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95184" y="1435103"/>
            <a:ext cx="3258217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F125A-7F08-44C3-AD90-C76EBCE83C13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8249C-8681-4B15-A6A3-46CA58C34B2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941175" y="4800600"/>
            <a:ext cx="594216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941175" y="612775"/>
            <a:ext cx="594216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941175" y="5367338"/>
            <a:ext cx="594216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F125A-7F08-44C3-AD90-C76EBCE83C13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8249C-8681-4B15-A6A3-46CA58C34B2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95180" y="274638"/>
            <a:ext cx="891324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95180" y="1600203"/>
            <a:ext cx="891324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95180" y="6356355"/>
            <a:ext cx="23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0F125A-7F08-44C3-AD90-C76EBCE83C1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383730" y="6356355"/>
            <a:ext cx="31361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7097580" y="6356355"/>
            <a:ext cx="23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68249C-8681-4B15-A6A3-46CA58C34B22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13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315" indent="-285115" algn="l" defTabSz="914400" rtl="0" eaLnBrk="1" latinLnBrk="0" hangingPunct="1">
        <a:spcBef>
          <a:spcPts val="13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ts val="13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ts val="13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ts val="13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ts val="13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ts val="13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ts val="13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ts val="13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3.tiff"/><Relationship Id="rId2" Type="http://schemas.openxmlformats.org/officeDocument/2006/relationships/image" Target="../media/image2.tiff"/><Relationship Id="rId1" Type="http://schemas.openxmlformats.org/officeDocument/2006/relationships/image" Target="../media/image1.tif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359660" y="4292600"/>
            <a:ext cx="5459095" cy="6483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6311" tIns="33155" rIns="66311" bIns="33155" numCol="1" anchor="ctr" anchorCtr="0" compatLnSpc="1"/>
          <a:lstStyle>
            <a:lvl1pPr algn="ctr" defTabSz="95758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defTabSz="95758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algn="ctr" defTabSz="95758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algn="ctr" defTabSz="95758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algn="ctr" defTabSz="95758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457200" algn="ctr" defTabSz="95758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914400" algn="ctr" defTabSz="95758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1371600" algn="ctr" defTabSz="95758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1828800" algn="ctr" defTabSz="95758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zh-CN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Supporting information</a:t>
            </a:r>
            <a:endParaRPr lang="en-US" altLang="zh-CN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052195" y="1085850"/>
            <a:ext cx="7945120" cy="27419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6311" tIns="33155" rIns="66311" bIns="33155" numCol="1" anchor="ctr" anchorCtr="0" compatLnSpc="1"/>
          <a:lstStyle>
            <a:lvl1pPr algn="ctr" defTabSz="95758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defTabSz="95758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algn="ctr" defTabSz="95758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algn="ctr" defTabSz="95758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algn="ctr" defTabSz="95758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457200" algn="ctr" defTabSz="95758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914400" algn="ctr" defTabSz="95758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1371600" algn="ctr" defTabSz="95758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1828800" algn="ctr" defTabSz="95758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zh-CN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Soyasaponin </a:t>
            </a:r>
            <a:r>
              <a:rPr lang="en-US" altLang="zh-CN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Bb Has </a:t>
            </a:r>
            <a:r>
              <a:rPr lang="en-US" altLang="zh-C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Poor</a:t>
            </a:r>
            <a:r>
              <a:rPr lang="en-US" altLang="zh-CN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Absorption and Bioavailability in Sprague-Dawley Rats and Caco-2 Intestinal Epithelial Cell Model</a:t>
            </a:r>
            <a:r>
              <a:rPr lang="en-US" altLang="zh-CN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zh-CN" altLang="zh-CN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480" y="1036320"/>
            <a:ext cx="2339975" cy="212661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3305" y="1176655"/>
            <a:ext cx="2564130" cy="188976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3665" y="899795"/>
            <a:ext cx="2710180" cy="215773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063625" y="4581525"/>
            <a:ext cx="7881620" cy="10147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Fig. S1 The chemical </a:t>
            </a:r>
            <a:r>
              <a:rPr lang="en-US" altLang="zh-C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structure of soyasaponin </a:t>
            </a:r>
            <a:r>
              <a:rPr lang="en-US" altLang="zh-CN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Bb, </a:t>
            </a:r>
            <a:r>
              <a:rPr lang="en-US" altLang="zh-C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soyasapogenol B a</a:t>
            </a:r>
            <a:r>
              <a:rPr lang="en-US" altLang="zh-CN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nd </a:t>
            </a:r>
            <a:r>
              <a:rPr lang="en-US" altLang="zh-CN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glycyrrhizic</a:t>
            </a:r>
            <a:r>
              <a:rPr lang="en-US" altLang="zh-CN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acid </a:t>
            </a:r>
            <a:endParaRPr lang="zh-CN" alt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919480" y="3284855"/>
            <a:ext cx="1998345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Soyasaponin Bb</a:t>
            </a:r>
            <a:endParaRPr lang="en-US" altLang="zh-CN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3511550" y="3284855"/>
            <a:ext cx="2029460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Soyasapogenol B</a:t>
            </a:r>
            <a:endParaRPr lang="en-US" altLang="zh-CN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6320155" y="3284855"/>
            <a:ext cx="2258695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Glycyrrhizic acid</a:t>
            </a:r>
            <a:endParaRPr lang="en-US" altLang="zh-CN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2" name="表格 1"/>
          <p:cNvGraphicFramePr/>
          <p:nvPr>
            <p:custDataLst>
              <p:tags r:id="rId1"/>
            </p:custDataLst>
          </p:nvPr>
        </p:nvGraphicFramePr>
        <p:xfrm>
          <a:off x="347345" y="1852930"/>
          <a:ext cx="8994140" cy="375031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428365"/>
                <a:gridCol w="1736090"/>
                <a:gridCol w="1916430"/>
                <a:gridCol w="1913255"/>
              </a:tblGrid>
              <a:tr h="60198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8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P</a:t>
                      </a:r>
                      <a:r>
                        <a:rPr lang="en-US" sz="18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arameter </a:t>
                      </a:r>
                      <a:endParaRPr lang="en-US" altLang="en-US" sz="18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>
                      <a:noFill/>
                    </a:lnL>
                    <a:lnR>
                      <a:noFill/>
                    </a:lnR>
                    <a:lnT w="1905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Soyasaponin Bb</a:t>
                      </a:r>
                      <a:endParaRPr lang="en-US" altLang="en-US" sz="1800" b="1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horz" anchor="ctr" anchorCtr="0">
                    <a:lnL>
                      <a:noFill/>
                    </a:lnL>
                    <a:lnR>
                      <a:noFill/>
                    </a:lnR>
                    <a:lnT w="1905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8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Soyasapogenol B</a:t>
                      </a:r>
                      <a:endParaRPr lang="en-US" altLang="en-US" sz="1800" b="1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horz" anchor="ctr" anchorCtr="0">
                    <a:lnL>
                      <a:noFill/>
                    </a:lnL>
                    <a:lnR>
                      <a:noFill/>
                    </a:lnR>
                    <a:lnT w="1905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8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Glycyrrhizic acid</a:t>
                      </a:r>
                      <a:endParaRPr lang="en-US" altLang="en-US" sz="1800" b="1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horz" anchor="ctr" anchorCtr="0">
                    <a:lnL>
                      <a:noFill/>
                    </a:lnL>
                    <a:lnR cap="flat">
                      <a:noFill/>
                    </a:lnR>
                    <a:lnT w="1905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1345">
                <a:tc>
                  <a:txBody>
                    <a:bodyPr/>
                    <a:p>
                      <a:pPr indent="0" algn="l">
                        <a:buNone/>
                      </a:pPr>
                      <a:r>
                        <a:rPr lang="en-US" sz="1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P</a:t>
                      </a:r>
                      <a:r>
                        <a:rPr lang="en-US" sz="1800" b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recursor ion </a:t>
                      </a:r>
                      <a:r>
                        <a:rPr lang="en-US" sz="1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(</a:t>
                      </a:r>
                      <a:r>
                        <a:rPr lang="en-US" sz="1800" b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m/z)</a:t>
                      </a:r>
                      <a:endParaRPr lang="en-US" altLang="en-US" sz="18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>
                      <a:noFill/>
                    </a:lnL>
                    <a:lnR>
                      <a:noFill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800" b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941.4</a:t>
                      </a:r>
                      <a:r>
                        <a:rPr lang="en-US" sz="1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6</a:t>
                      </a:r>
                      <a:endParaRPr lang="en-US" altLang="en-US" sz="1800" b="0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horz" anchor="ctr" anchorCtr="0">
                    <a:lnL>
                      <a:noFill/>
                    </a:lnL>
                    <a:lnR>
                      <a:noFill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800" b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441.3</a:t>
                      </a:r>
                      <a:r>
                        <a:rPr lang="en-US" sz="1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7</a:t>
                      </a:r>
                      <a:endParaRPr lang="en-US" altLang="en-US" sz="1800" b="0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horz" anchor="ctr" anchorCtr="0">
                    <a:lnL>
                      <a:noFill/>
                    </a:lnL>
                    <a:lnR>
                      <a:noFill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800" b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821.3</a:t>
                      </a:r>
                      <a:r>
                        <a:rPr lang="en-US" sz="1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7</a:t>
                      </a:r>
                      <a:endParaRPr lang="en-US" altLang="en-US" sz="1800" b="0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horz" anchor="ctr" anchorCtr="0">
                    <a:lnL>
                      <a:noFill/>
                    </a:lnL>
                    <a:lnR cap="flat">
                      <a:noFill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71830">
                <a:tc>
                  <a:txBody>
                    <a:bodyPr/>
                    <a:p>
                      <a:pPr indent="0" algn="l">
                        <a:buNone/>
                      </a:pPr>
                      <a:r>
                        <a:rPr lang="en-US" sz="1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P</a:t>
                      </a:r>
                      <a:r>
                        <a:rPr lang="en-US" sz="1800" b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roduct ion for quantification</a:t>
                      </a:r>
                      <a:r>
                        <a:rPr lang="en-US" sz="1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(</a:t>
                      </a:r>
                      <a:r>
                        <a:rPr lang="en-US" sz="1800" b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m/z)</a:t>
                      </a:r>
                      <a:endParaRPr lang="en-US" altLang="en-US" sz="18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800" b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615.4</a:t>
                      </a:r>
                      <a:r>
                        <a:rPr lang="en-US" sz="1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2</a:t>
                      </a:r>
                      <a:endParaRPr lang="en-US" altLang="en-US" sz="1800" b="0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203.13</a:t>
                      </a:r>
                      <a:endParaRPr lang="en-US" altLang="en-US" sz="18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800" b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351</a:t>
                      </a:r>
                      <a:r>
                        <a:rPr lang="en-US" sz="1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.</a:t>
                      </a:r>
                      <a:r>
                        <a:rPr lang="en-US" sz="1800" b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en-US" altLang="en-US" sz="1800" b="0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horz" anchor="ctr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71830">
                <a:tc>
                  <a:txBody>
                    <a:bodyPr/>
                    <a:p>
                      <a:pPr indent="0" algn="l">
                        <a:buNone/>
                      </a:pPr>
                      <a:r>
                        <a:rPr lang="en-US" sz="1800" b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Additional product ions</a:t>
                      </a:r>
                      <a:r>
                        <a:rPr lang="en-US" sz="1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(</a:t>
                      </a:r>
                      <a:r>
                        <a:rPr lang="en-US" sz="1800" b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m/z)</a:t>
                      </a:r>
                      <a:endParaRPr lang="en-US" altLang="en-US" sz="1800" b="0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923.39,</a:t>
                      </a:r>
                      <a:r>
                        <a:rPr lang="en-US" sz="1800" b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733.33</a:t>
                      </a:r>
                      <a:endParaRPr lang="en-US" altLang="en-US" sz="18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r>
                        <a:rPr lang="en-US" sz="1800" b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23.58, 247.16</a:t>
                      </a:r>
                      <a:endParaRPr lang="en-US" altLang="en-US" sz="18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6</a:t>
                      </a:r>
                      <a:r>
                        <a:rPr lang="en-US" sz="1800" b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45.28, 759.22</a:t>
                      </a:r>
                      <a:endParaRPr lang="en-US" altLang="en-US" sz="18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1345">
                <a:tc>
                  <a:txBody>
                    <a:bodyPr/>
                    <a:p>
                      <a:pPr indent="0" algn="l">
                        <a:buNone/>
                      </a:pPr>
                      <a:r>
                        <a:rPr lang="en-US" sz="1800" b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Collision voltage</a:t>
                      </a:r>
                      <a:r>
                        <a:rPr lang="en-US" sz="1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(</a:t>
                      </a:r>
                      <a:r>
                        <a:rPr lang="en-US" sz="1800" b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V)</a:t>
                      </a:r>
                      <a:endParaRPr lang="en-US" altLang="en-US" sz="1800" b="0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800" b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43.07</a:t>
                      </a:r>
                      <a:endParaRPr lang="en-US" altLang="en-US" sz="1800" b="0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19.00</a:t>
                      </a:r>
                      <a:endParaRPr lang="en-US" altLang="en-US" sz="18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800" b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37.76</a:t>
                      </a:r>
                      <a:endParaRPr lang="en-US" altLang="en-US" sz="1800" b="0"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horz" anchor="ctr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1980">
                <a:tc>
                  <a:txBody>
                    <a:bodyPr/>
                    <a:p>
                      <a:pPr indent="0" algn="l">
                        <a:buNone/>
                      </a:pPr>
                      <a:r>
                        <a:rPr lang="en-US" sz="1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R</a:t>
                      </a:r>
                      <a:r>
                        <a:rPr lang="en-US" sz="1800" b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etention time (min)</a:t>
                      </a:r>
                      <a:endParaRPr lang="en-US" altLang="en-US" sz="18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905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r>
                        <a:rPr lang="en-US" sz="1800" b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.50</a:t>
                      </a:r>
                      <a:endParaRPr lang="en-US" altLang="en-US" sz="18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905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r>
                        <a:rPr lang="en-US" sz="1800" b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.59</a:t>
                      </a:r>
                      <a:endParaRPr lang="en-US" altLang="en-US" sz="18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905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4</a:t>
                      </a:r>
                      <a:r>
                        <a:rPr lang="en-US" sz="1800" b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.88</a:t>
                      </a:r>
                      <a:endParaRPr lang="en-US" altLang="en-US" sz="18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1905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00" name="文本框 99"/>
          <p:cNvSpPr txBox="1"/>
          <p:nvPr/>
        </p:nvSpPr>
        <p:spPr>
          <a:xfrm>
            <a:off x="784860" y="1268730"/>
            <a:ext cx="8349615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 algn="ctr"/>
            <a:r>
              <a:rPr lang="en-US" sz="2000" b="1">
                <a:latin typeface="Times New Roman" panose="02020603050405020304" pitchFamily="18" charset="0"/>
                <a:ea typeface="宋体" panose="02010600030101010101" pitchFamily="2" charset="-122"/>
              </a:rPr>
              <a:t>Table S1 The optimized mass spectrum parameters</a:t>
            </a:r>
            <a:endParaRPr lang="zh-CN" altLang="en-US" sz="20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 17"/>
          <p:cNvSpPr/>
          <p:nvPr/>
        </p:nvSpPr>
        <p:spPr>
          <a:xfrm>
            <a:off x="415290" y="-33655"/>
            <a:ext cx="9163050" cy="10147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Table. S2 The precision and recovery  of soyasaponin Bb and soyasapogenol B </a:t>
            </a:r>
            <a:r>
              <a:rPr lang="en-US" altLang="zh-C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sample </a:t>
            </a:r>
            <a:r>
              <a:rPr lang="en-US" altLang="zh-CN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altLang="zh-CN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olutions </a:t>
            </a:r>
            <a:r>
              <a:rPr lang="en-US" altLang="zh-C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(n=3).</a:t>
            </a:r>
            <a:endParaRPr lang="zh-CN" alt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9" name="表格 18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59435" y="909320"/>
          <a:ext cx="8898890" cy="5592445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878840"/>
                <a:gridCol w="1698625"/>
                <a:gridCol w="2002790"/>
                <a:gridCol w="1607820"/>
                <a:gridCol w="1304925"/>
                <a:gridCol w="1405890"/>
              </a:tblGrid>
              <a:tr h="332105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1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Sample</a:t>
                      </a:r>
                      <a:endParaRPr lang="en-US" altLang="zh-CN" sz="11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3304" marR="63304" marT="31652" marB="31652" anchor="ctr"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1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Chemicals</a:t>
                      </a:r>
                      <a:endParaRPr lang="en-US" altLang="zh-CN" sz="11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3304" marR="63304" marT="31652" marB="31652" anchor="ctr"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1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Standard samples (ng/mL)</a:t>
                      </a:r>
                      <a:endParaRPr lang="en-US" altLang="zh-CN" sz="11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3304" marR="63304" marT="31652" marB="31652" anchor="ctr"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Mean </a:t>
                      </a:r>
                      <a:r>
                        <a:rPr lang="en-US" sz="11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11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ng/mL)</a:t>
                      </a:r>
                      <a:endParaRPr lang="en-US" sz="11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3080" marR="23080" marT="13188" marB="13188" anchor="ctr"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RSD </a:t>
                      </a:r>
                      <a:r>
                        <a:rPr lang="en-US" sz="11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(%)</a:t>
                      </a:r>
                      <a:endParaRPr lang="en-US" sz="11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3080" marR="23080" marT="13188" marB="13188" anchor="ctr"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Mean recovery  (%)</a:t>
                      </a:r>
                      <a:endParaRPr lang="en-US" sz="11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3080" marR="23080" marT="13188" marB="13188" anchor="ctr"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algn="ctr"/>
                      <a:endParaRPr lang="zh-CN" altLang="en-US" sz="1100" kern="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04" marR="63304" marT="31652" marB="31652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kern="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478" marR="47478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20</a:t>
                      </a:r>
                      <a:endParaRPr lang="en-US" sz="1100" kern="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478" marR="47478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14.6±1.7</a:t>
                      </a:r>
                      <a:endParaRPr lang="en-US" sz="1100" kern="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478" marR="47478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11.7</a:t>
                      </a:r>
                      <a:endParaRPr lang="en-US" sz="1100" kern="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478" marR="47478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72.8</a:t>
                      </a:r>
                      <a:endParaRPr lang="en-US" sz="1100" kern="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478" marR="47478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</a:tr>
              <a:tr h="236855">
                <a:tc>
                  <a:txBody>
                    <a:bodyPr/>
                    <a:lstStyle/>
                    <a:p>
                      <a:pPr algn="ctr"/>
                      <a:endParaRPr lang="zh-CN" altLang="en-US" sz="1100" kern="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04" marR="63304" marT="31652" marB="31652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Soyasaponin Bb</a:t>
                      </a:r>
                      <a:endParaRPr lang="en-US" sz="1100" kern="100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478" marR="474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100</a:t>
                      </a:r>
                      <a:endParaRPr lang="en-US" sz="1100" kern="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478" marR="474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97.7±14.0</a:t>
                      </a:r>
                      <a:endParaRPr lang="en-US" sz="1100" kern="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478" marR="474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14.3</a:t>
                      </a:r>
                      <a:endParaRPr lang="en-US" sz="1100" kern="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478" marR="474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97.7</a:t>
                      </a:r>
                      <a:endParaRPr lang="en-US" sz="1100" kern="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478" marR="47478" marT="0" marB="0"/>
                </a:tc>
              </a:tr>
              <a:tr h="236220"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1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Plasma</a:t>
                      </a:r>
                      <a:endParaRPr lang="en-US" altLang="zh-CN" sz="1100" b="1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3304" marR="63304" marT="31652" marB="31652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kern="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478" marR="47478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500</a:t>
                      </a:r>
                      <a:endParaRPr lang="en-US" sz="1100" kern="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478" marR="47478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599.3±80.6</a:t>
                      </a:r>
                      <a:endParaRPr lang="en-US" sz="1100" kern="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478" marR="47478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13.5</a:t>
                      </a:r>
                      <a:endParaRPr lang="en-US" sz="1100" kern="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478" marR="47478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119.9</a:t>
                      </a:r>
                      <a:endParaRPr lang="en-US" sz="1100" kern="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478" marR="47478" marT="0" marB="0">
                    <a:noFill/>
                  </a:tcPr>
                </a:tc>
              </a:tr>
              <a:tr h="236220">
                <a:tc>
                  <a:txBody>
                    <a:bodyPr/>
                    <a:lstStyle/>
                    <a:p>
                      <a:pPr algn="ctr"/>
                      <a:endParaRPr lang="zh-CN" altLang="en-US" sz="1100" kern="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04" marR="63304" marT="31652" marB="31652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kern="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478" marR="47478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20</a:t>
                      </a:r>
                      <a:endParaRPr lang="en-US" sz="1100" kern="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478" marR="47478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20.1±1.8</a:t>
                      </a:r>
                      <a:endParaRPr lang="en-US" sz="1100" kern="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478" marR="47478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8.7</a:t>
                      </a:r>
                      <a:endParaRPr lang="en-US" sz="1100" kern="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478" marR="47478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100.6</a:t>
                      </a:r>
                      <a:endParaRPr lang="en-US" sz="1100" kern="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478" marR="47478" marT="0" marB="0">
                    <a:noFill/>
                  </a:tcPr>
                </a:tc>
              </a:tr>
              <a:tr h="236220">
                <a:tc>
                  <a:txBody>
                    <a:bodyPr/>
                    <a:lstStyle/>
                    <a:p>
                      <a:pPr algn="ctr"/>
                      <a:endParaRPr lang="zh-CN" altLang="en-US" sz="1100" kern="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04" marR="63304" marT="31652" marB="31652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altLang="zh-CN" sz="1100" kern="1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Soyasapogenol B</a:t>
                      </a:r>
                      <a:endParaRPr lang="en-US" altLang="zh-CN" sz="1100" kern="100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478" marR="47478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100</a:t>
                      </a:r>
                      <a:endParaRPr lang="en-US" sz="1100" kern="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478" marR="47478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119.3±10.7</a:t>
                      </a:r>
                      <a:endParaRPr lang="en-US" sz="1100" kern="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478" marR="47478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8.9</a:t>
                      </a:r>
                      <a:endParaRPr lang="en-US" sz="1100" kern="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478" marR="47478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119.3</a:t>
                      </a:r>
                      <a:endParaRPr lang="en-US" sz="1100" kern="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478" marR="47478" marT="0" marB="0">
                    <a:noFill/>
                  </a:tcPr>
                </a:tc>
              </a:tr>
              <a:tr h="235585">
                <a:tc>
                  <a:txBody>
                    <a:bodyPr/>
                    <a:lstStyle/>
                    <a:p>
                      <a:pPr algn="ctr"/>
                      <a:endParaRPr lang="zh-CN" altLang="en-US" sz="1100" kern="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04" marR="63304" marT="31652" marB="31652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kern="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478" marR="47478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500</a:t>
                      </a:r>
                      <a:endParaRPr lang="en-US" sz="1100" kern="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478" marR="47478" marT="0" marB="0" anchor="ctr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516.4±121.2</a:t>
                      </a:r>
                      <a:endParaRPr lang="en-US" sz="1100" kern="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478" marR="47478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23.5</a:t>
                      </a:r>
                      <a:endParaRPr lang="en-US" sz="1100" kern="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478" marR="47478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103.3</a:t>
                      </a:r>
                      <a:endParaRPr lang="en-US" sz="1100" kern="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478" marR="47478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9400">
                <a:tc>
                  <a:txBody>
                    <a:bodyPr/>
                    <a:lstStyle/>
                    <a:p>
                      <a:pPr algn="ctr"/>
                      <a:endParaRPr lang="zh-CN" altLang="en-US" sz="1100" kern="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04" marR="63304" marT="31652" marB="31652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kern="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478" marR="47478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20</a:t>
                      </a:r>
                      <a:endParaRPr lang="en-US" sz="1100" kern="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478" marR="47478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14.8±1.4</a:t>
                      </a:r>
                      <a:endParaRPr lang="en-US" sz="1100" kern="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478" marR="47478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9.7</a:t>
                      </a:r>
                      <a:endParaRPr lang="en-US" sz="1100" kern="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478" marR="47478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73.8</a:t>
                      </a:r>
                      <a:endParaRPr lang="en-US" sz="1100" kern="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478" marR="47478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</a:tr>
              <a:tr h="279400">
                <a:tc>
                  <a:txBody>
                    <a:bodyPr/>
                    <a:lstStyle/>
                    <a:p>
                      <a:pPr algn="ctr"/>
                      <a:endParaRPr lang="zh-CN" altLang="en-US" sz="1100" kern="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04" marR="63304" marT="31652" marB="31652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Soyasaponin Bb</a:t>
                      </a:r>
                      <a:endParaRPr lang="en-US" sz="1100" kern="100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478" marR="47478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100</a:t>
                      </a:r>
                      <a:endParaRPr lang="en-US" sz="1100" kern="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478" marR="47478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71.8±11.4</a:t>
                      </a:r>
                      <a:endParaRPr lang="en-US" sz="1100" kern="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478" marR="47478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15.9</a:t>
                      </a:r>
                      <a:endParaRPr lang="en-US" sz="1100" kern="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478" marR="47478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71.8</a:t>
                      </a:r>
                      <a:endParaRPr lang="en-US" sz="1100" kern="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478" marR="47478" marT="0" marB="0">
                    <a:noFill/>
                  </a:tcPr>
                </a:tc>
              </a:tr>
              <a:tr h="27940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1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Urine</a:t>
                      </a:r>
                      <a:endParaRPr lang="en-US" altLang="zh-CN" sz="1100" b="1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3304" marR="63304" marT="31652" marB="31652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kern="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478" marR="47478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500</a:t>
                      </a:r>
                      <a:endParaRPr lang="en-US" sz="1100" kern="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478" marR="47478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320.8±96.8</a:t>
                      </a:r>
                      <a:endParaRPr lang="en-US" sz="1100" kern="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478" marR="47478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30.2</a:t>
                      </a:r>
                      <a:endParaRPr lang="en-US" sz="1100" kern="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478" marR="47478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64.2</a:t>
                      </a:r>
                      <a:endParaRPr lang="en-US" sz="1100" kern="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478" marR="47478" marT="0" marB="0">
                    <a:noFill/>
                  </a:tcPr>
                </a:tc>
              </a:tr>
              <a:tr h="279400">
                <a:tc>
                  <a:txBody>
                    <a:bodyPr/>
                    <a:lstStyle/>
                    <a:p>
                      <a:pPr algn="ctr"/>
                      <a:endParaRPr lang="zh-CN" altLang="en-US" sz="1100" kern="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04" marR="63304" marT="31652" marB="31652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kern="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478" marR="47478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10</a:t>
                      </a:r>
                      <a:endParaRPr lang="en-US" sz="1100" kern="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478" marR="47478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11.3±0.3</a:t>
                      </a:r>
                      <a:endParaRPr lang="en-US" sz="1100" kern="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478" marR="47478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2.7</a:t>
                      </a:r>
                      <a:endParaRPr lang="en-US" sz="1100" kern="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478" marR="47478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112.7</a:t>
                      </a:r>
                      <a:endParaRPr lang="en-US" sz="1100" kern="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478" marR="47478" marT="0" marB="0">
                    <a:noFill/>
                  </a:tcPr>
                </a:tc>
              </a:tr>
              <a:tr h="279400">
                <a:tc>
                  <a:txBody>
                    <a:bodyPr/>
                    <a:lstStyle/>
                    <a:p>
                      <a:pPr algn="ctr"/>
                      <a:endParaRPr lang="zh-CN" altLang="en-US" sz="1100" kern="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04" marR="63304" marT="31652" marB="31652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altLang="zh-CN" sz="1100" kern="1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Soyasapogenol B</a:t>
                      </a:r>
                      <a:endParaRPr lang="en-US" altLang="zh-CN" sz="1100" kern="100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478" marR="47478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100</a:t>
                      </a:r>
                      <a:endParaRPr lang="en-US" sz="1100" kern="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478" marR="47478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78.3±22.1</a:t>
                      </a:r>
                      <a:endParaRPr lang="en-US" sz="1100" kern="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478" marR="47478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28.3</a:t>
                      </a:r>
                      <a:endParaRPr lang="en-US" sz="1100" kern="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478" marR="47478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78.3</a:t>
                      </a:r>
                      <a:endParaRPr lang="en-US" sz="1100" kern="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478" marR="47478" marT="0" marB="0">
                    <a:noFill/>
                  </a:tcPr>
                </a:tc>
              </a:tr>
              <a:tr h="279400">
                <a:tc>
                  <a:txBody>
                    <a:bodyPr/>
                    <a:lstStyle/>
                    <a:p>
                      <a:pPr algn="ctr"/>
                      <a:endParaRPr lang="zh-CN" altLang="en-US" sz="1100" kern="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04" marR="63304" marT="31652" marB="31652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kern="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478" marR="47478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500</a:t>
                      </a:r>
                      <a:endParaRPr lang="en-US" sz="1100" kern="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478" marR="47478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333.0±117.8</a:t>
                      </a:r>
                      <a:endParaRPr lang="en-US" sz="1100" kern="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478" marR="47478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35.4</a:t>
                      </a:r>
                      <a:endParaRPr lang="en-US" sz="1100" kern="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478" marR="47478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66.6</a:t>
                      </a:r>
                      <a:endParaRPr lang="en-US" sz="1100" kern="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478" marR="47478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37490">
                <a:tc>
                  <a:txBody>
                    <a:bodyPr/>
                    <a:lstStyle/>
                    <a:p>
                      <a:pPr algn="ctr"/>
                      <a:endParaRPr lang="zh-CN" altLang="en-US" sz="1100" kern="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04" marR="63304" marT="31652" marB="31652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kern="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478" marR="47478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20</a:t>
                      </a:r>
                      <a:endParaRPr lang="en-US" sz="1100" kern="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478" marR="47478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17.9±0.7</a:t>
                      </a:r>
                      <a:endParaRPr lang="en-US" sz="1100" kern="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478" marR="47478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4.1</a:t>
                      </a:r>
                      <a:endParaRPr lang="en-US" sz="1100" kern="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478" marR="47478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89.6</a:t>
                      </a:r>
                      <a:endParaRPr lang="en-US" sz="1100" kern="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478" marR="47478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</a:tr>
              <a:tr h="235585">
                <a:tc>
                  <a:txBody>
                    <a:bodyPr/>
                    <a:lstStyle/>
                    <a:p>
                      <a:pPr algn="ctr"/>
                      <a:endParaRPr lang="zh-CN" altLang="en-US" sz="1100" kern="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04" marR="63304" marT="31652" marB="31652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Soyasaponin Bb</a:t>
                      </a:r>
                      <a:endParaRPr lang="en-US" sz="1100" kern="100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478" marR="47478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100</a:t>
                      </a:r>
                      <a:endParaRPr lang="en-US" sz="1100" kern="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478" marR="47478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103.5±5.9</a:t>
                      </a:r>
                      <a:endParaRPr lang="en-US" sz="1100" kern="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478" marR="47478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5.7</a:t>
                      </a:r>
                      <a:endParaRPr lang="en-US" sz="1100" kern="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478" marR="47478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103.5</a:t>
                      </a:r>
                      <a:endParaRPr lang="en-US" sz="1100" kern="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478" marR="47478" marT="0" marB="0">
                    <a:noFill/>
                  </a:tcPr>
                </a:tc>
              </a:tr>
              <a:tr h="236855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1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Feces</a:t>
                      </a:r>
                      <a:endParaRPr lang="en-US" altLang="zh-CN" sz="1100" b="1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3304" marR="63304" marT="31652" marB="31652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kern="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478" marR="47478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500</a:t>
                      </a:r>
                      <a:endParaRPr lang="en-US" sz="1100" kern="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478" marR="47478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521.2±33.8</a:t>
                      </a:r>
                      <a:endParaRPr lang="en-US" sz="1100" kern="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478" marR="47478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6.5</a:t>
                      </a:r>
                      <a:endParaRPr lang="en-US" sz="1100" kern="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478" marR="47478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104.2</a:t>
                      </a:r>
                      <a:endParaRPr lang="en-US" sz="1100" kern="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478" marR="47478" marT="0" marB="0">
                    <a:noFill/>
                  </a:tcPr>
                </a:tc>
              </a:tr>
              <a:tr h="236220">
                <a:tc>
                  <a:txBody>
                    <a:bodyPr/>
                    <a:lstStyle/>
                    <a:p>
                      <a:pPr algn="ctr"/>
                      <a:endParaRPr lang="zh-CN" altLang="en-US" sz="1100" kern="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04" marR="63304" marT="31652" marB="31652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kern="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478" marR="47478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10</a:t>
                      </a:r>
                      <a:endParaRPr lang="en-US" sz="1100" kern="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478" marR="47478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5.7±0.5</a:t>
                      </a:r>
                      <a:endParaRPr lang="en-US" sz="1100" kern="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478" marR="47478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9.5</a:t>
                      </a:r>
                      <a:endParaRPr lang="en-US" sz="1100" kern="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478" marR="47478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56.5</a:t>
                      </a:r>
                      <a:endParaRPr lang="en-US" sz="1100" kern="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478" marR="47478" marT="0" marB="0">
                    <a:noFill/>
                  </a:tcPr>
                </a:tc>
              </a:tr>
              <a:tr h="236220">
                <a:tc>
                  <a:txBody>
                    <a:bodyPr/>
                    <a:lstStyle/>
                    <a:p>
                      <a:pPr algn="ctr"/>
                      <a:endParaRPr lang="zh-CN" altLang="en-US" sz="1100" kern="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04" marR="63304" marT="31652" marB="31652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altLang="zh-CN" sz="1100" kern="1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Soyasapogenol B</a:t>
                      </a:r>
                      <a:endParaRPr lang="en-US" altLang="zh-CN" sz="1100" kern="100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478" marR="47478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100</a:t>
                      </a:r>
                      <a:endParaRPr lang="en-US" sz="1100" kern="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478" marR="47478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103.2±1.1</a:t>
                      </a:r>
                      <a:endParaRPr lang="en-US" sz="1100" kern="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478" marR="47478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1.1</a:t>
                      </a:r>
                      <a:endParaRPr lang="en-US" sz="1100" kern="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478" marR="47478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103.2</a:t>
                      </a:r>
                      <a:endParaRPr lang="en-US" sz="1100" kern="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478" marR="47478" marT="0" marB="0">
                    <a:noFill/>
                  </a:tcPr>
                </a:tc>
              </a:tr>
              <a:tr h="236855">
                <a:tc>
                  <a:txBody>
                    <a:bodyPr/>
                    <a:lstStyle/>
                    <a:p>
                      <a:pPr algn="ctr"/>
                      <a:endParaRPr lang="zh-CN" altLang="en-US" sz="1100" kern="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3304" marR="63304" marT="31652" marB="31652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kern="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478" marR="47478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500</a:t>
                      </a:r>
                      <a:endParaRPr lang="en-US" sz="1100" kern="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478" marR="47478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526.9±9.0</a:t>
                      </a:r>
                      <a:endParaRPr lang="en-US" sz="1100" kern="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478" marR="47478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1.7</a:t>
                      </a:r>
                      <a:endParaRPr lang="en-US" sz="1100" kern="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478" marR="47478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105.4</a:t>
                      </a:r>
                      <a:endParaRPr lang="en-US" sz="1100" kern="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478" marR="47478" marT="0" marB="0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36855">
                <a:tc>
                  <a:txBody>
                    <a:bodyPr/>
                    <a:lstStyle/>
                    <a:p>
                      <a:pPr algn="ctr"/>
                      <a:endParaRPr lang="zh-CN" altLang="en-US" sz="11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3304" marR="63304" marT="31652" marB="31652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kern="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478" marR="47478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20</a:t>
                      </a:r>
                      <a:endParaRPr lang="en-US" sz="1100" kern="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478" marR="47478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16.8±1.9</a:t>
                      </a:r>
                      <a:endParaRPr lang="en-US" sz="1100" kern="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478" marR="47478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11.2</a:t>
                      </a:r>
                      <a:endParaRPr lang="en-US" sz="1100" kern="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478" marR="47478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83.8</a:t>
                      </a:r>
                      <a:endParaRPr lang="en-US" sz="1100" kern="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478" marR="47478" marT="0" marB="0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</a:tr>
              <a:tr h="23622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1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HBSS</a:t>
                      </a:r>
                      <a:endParaRPr lang="en-US" altLang="zh-CN" sz="1100" b="1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3304" marR="63304" marT="31652" marB="31652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altLang="zh-CN" sz="1100" kern="1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Soyasaponin Bb</a:t>
                      </a:r>
                      <a:endParaRPr lang="en-US" altLang="zh-CN" sz="1100" kern="100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7478" marR="47478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100</a:t>
                      </a:r>
                      <a:endParaRPr lang="en-US" sz="1100" kern="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478" marR="47478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92.5±5.8</a:t>
                      </a:r>
                      <a:endParaRPr lang="en-US" sz="1100" kern="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478" marR="47478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6.3</a:t>
                      </a:r>
                      <a:endParaRPr lang="en-US" sz="1100" kern="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478" marR="47478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92.5</a:t>
                      </a:r>
                      <a:endParaRPr lang="en-US" sz="1100" kern="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478" marR="47478" marT="0" marB="0">
                    <a:noFill/>
                  </a:tcPr>
                </a:tc>
              </a:tr>
              <a:tr h="236220">
                <a:tc>
                  <a:txBody>
                    <a:bodyPr/>
                    <a:lstStyle/>
                    <a:p>
                      <a:pPr algn="ctr"/>
                      <a:endParaRPr lang="zh-CN" altLang="en-US" sz="11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3304" marR="63304" marT="31652" marB="31652"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kern="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478" marR="47478" marT="0" marB="0"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500</a:t>
                      </a:r>
                      <a:endParaRPr lang="en-US" sz="1100" kern="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478" marR="47478" marT="0" marB="0"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420.8±57.5</a:t>
                      </a:r>
                      <a:endParaRPr lang="en-US" sz="1100" kern="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478" marR="47478" marT="0" marB="0"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13.7</a:t>
                      </a:r>
                      <a:endParaRPr lang="en-US" sz="1100" kern="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478" marR="47478" marT="0" marB="0"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79.5</a:t>
                      </a:r>
                      <a:endParaRPr lang="en-US" sz="1100" kern="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7478" marR="47478" marT="0" marB="0"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M_UNIT_TABLE_BEAUTIFY" val="smartTable{55591cd0-aed1-434a-919b-0c7d1ff5de22}"/>
  <p:tag name="TABLE_ENDDRAG_ORIGIN_RECT" val="688*290"/>
  <p:tag name="TABLE_ENDDRAG_RECT" val="46*145*688*290"/>
</p:tagLst>
</file>

<file path=ppt/tags/tag2.xml><?xml version="1.0" encoding="utf-8"?>
<p:tagLst xmlns:p="http://schemas.openxmlformats.org/presentationml/2006/main">
  <p:tag name="KSO_WM_UNIT_TABLE_BEAUTIFY" val="smartTable{3d3f19f7-7fda-41a9-bf1f-f15e55105dfe}"/>
  <p:tag name="TABLE_ENDDRAG_ORIGIN_RECT" val="700*446"/>
  <p:tag name="TABLE_ENDDRAG_RECT" val="23*58*700*446"/>
</p:tagLst>
</file>

<file path=ppt/tags/tag3.xml><?xml version="1.0" encoding="utf-8"?>
<p:tagLst xmlns:p="http://schemas.openxmlformats.org/presentationml/2006/main">
  <p:tag name="COMMONDATA" val="eyJoZGlkIjoiYjg5YTlmYzI3YTBmNzYxMzE2MjE0ZGUwN2VhYjkwMzMifQ==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1332</Words>
  <Application>WPS 演示</Application>
  <PresentationFormat>A4 纸张(210x297 毫米)</PresentationFormat>
  <Paragraphs>294</Paragraphs>
  <Slides>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14" baseType="lpstr">
      <vt:lpstr>Arial</vt:lpstr>
      <vt:lpstr>宋体</vt:lpstr>
      <vt:lpstr>Wingdings</vt:lpstr>
      <vt:lpstr>Times New Roman</vt:lpstr>
      <vt:lpstr>微软雅黑</vt:lpstr>
      <vt:lpstr>Cambria Math</vt:lpstr>
      <vt:lpstr>等线</vt:lpstr>
      <vt:lpstr>Arial Unicode MS</vt:lpstr>
      <vt:lpstr>Calibri</vt:lpstr>
      <vt:lpstr>Office 主题​​</vt:lpstr>
      <vt:lpstr>PowerPoint 演示文稿</vt:lpstr>
      <vt:lpstr>PowerPoint 演示文稿</vt:lpstr>
      <vt:lpstr>PowerPoint 演示文稿</vt:lpstr>
      <vt:lpstr>PowerPoint 演示文稿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Windows</dc:creator>
  <cp:lastModifiedBy>LUCASLONG</cp:lastModifiedBy>
  <cp:revision>573</cp:revision>
  <cp:lastPrinted>2019-12-12T01:34:00Z</cp:lastPrinted>
  <dcterms:created xsi:type="dcterms:W3CDTF">2019-01-04T07:27:00Z</dcterms:created>
  <dcterms:modified xsi:type="dcterms:W3CDTF">2025-01-07T16:45:14Z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2052-12.1.0.19770</vt:lpwstr>
  </property>
  <property fmtid="{D5CDD505-2E9C-101B-9397-08002B2CF9AE}" pid="3" name="ICV">
    <vt:lpwstr>A2CF921251284A99B1C1A543D0415D31</vt:lpwstr>
  </property>
</Properties>
</file>