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12" r:id="rId2"/>
  </p:sldIdLst>
  <p:sldSz cx="6858000" cy="9906000" type="A4"/>
  <p:notesSz cx="6797675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璐璐 潘" initials="璐潘" lastIdx="1" clrIdx="0">
    <p:extLst>
      <p:ext uri="{19B8F6BF-5375-455C-9EA6-DF929625EA0E}">
        <p15:presenceInfo xmlns:p15="http://schemas.microsoft.com/office/powerpoint/2012/main" userId="9a9eddc450867b4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BAB"/>
    <a:srgbClr val="8B90CE"/>
    <a:srgbClr val="FF8585"/>
    <a:srgbClr val="0F99B2"/>
    <a:srgbClr val="FF8080"/>
    <a:srgbClr val="FFFFFF"/>
    <a:srgbClr val="A0A0A4"/>
    <a:srgbClr val="90BFF9"/>
    <a:srgbClr val="FFC080"/>
    <a:srgbClr val="B07F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5059" autoAdjust="0"/>
  </p:normalViewPr>
  <p:slideViewPr>
    <p:cSldViewPr snapToGrid="0">
      <p:cViewPr varScale="1">
        <p:scale>
          <a:sx n="84" d="100"/>
          <a:sy n="84" d="100"/>
        </p:scale>
        <p:origin x="3360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6C4AA-E91D-4792-A87D-4D61AF20B044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208BB-722B-40AD-8FBC-6DC18335C7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2829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0D19-0A98-4887-8261-1A6C43347420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DD879-3AAB-44C9-A668-EA3720F832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5777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0D19-0A98-4887-8261-1A6C43347420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DD879-3AAB-44C9-A668-EA3720F832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916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0D19-0A98-4887-8261-1A6C43347420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DD879-3AAB-44C9-A668-EA3720F832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878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0D19-0A98-4887-8261-1A6C43347420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DD879-3AAB-44C9-A668-EA3720F832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5843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0D19-0A98-4887-8261-1A6C43347420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DD879-3AAB-44C9-A668-EA3720F832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6704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0D19-0A98-4887-8261-1A6C43347420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DD879-3AAB-44C9-A668-EA3720F832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48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0D19-0A98-4887-8261-1A6C43347420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DD879-3AAB-44C9-A668-EA3720F832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4410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0D19-0A98-4887-8261-1A6C43347420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DD879-3AAB-44C9-A668-EA3720F832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2921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0D19-0A98-4887-8261-1A6C43347420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DD879-3AAB-44C9-A668-EA3720F832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1846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0D19-0A98-4887-8261-1A6C43347420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DD879-3AAB-44C9-A668-EA3720F832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3297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0D19-0A98-4887-8261-1A6C43347420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DD879-3AAB-44C9-A668-EA3720F832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3441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70D19-0A98-4887-8261-1A6C43347420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DD879-3AAB-44C9-A668-EA3720F832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1549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png"/><Relationship Id="rId18" Type="http://schemas.microsoft.com/office/2007/relationships/hdphoto" Target="../media/hdphoto4.wdp"/><Relationship Id="rId26" Type="http://schemas.openxmlformats.org/officeDocument/2006/relationships/image" Target="../media/image13.emf"/><Relationship Id="rId39" Type="http://schemas.openxmlformats.org/officeDocument/2006/relationships/image" Target="../media/image25.emf"/><Relationship Id="rId21" Type="http://schemas.openxmlformats.org/officeDocument/2006/relationships/image" Target="../media/image10.emf"/><Relationship Id="rId34" Type="http://schemas.openxmlformats.org/officeDocument/2006/relationships/image" Target="../media/image20.emf"/><Relationship Id="rId7" Type="http://schemas.openxmlformats.org/officeDocument/2006/relationships/image" Target="../media/image1.png"/><Relationship Id="rId12" Type="http://schemas.microsoft.com/office/2007/relationships/hdphoto" Target="../media/hdphoto1.wdp"/><Relationship Id="rId17" Type="http://schemas.openxmlformats.org/officeDocument/2006/relationships/image" Target="../media/image8.png"/><Relationship Id="rId25" Type="http://schemas.openxmlformats.org/officeDocument/2006/relationships/oleObject" Target="../embeddings/oleObject2.bin"/><Relationship Id="rId33" Type="http://schemas.openxmlformats.org/officeDocument/2006/relationships/oleObject" Target="../embeddings/oleObject3.bin"/><Relationship Id="rId38" Type="http://schemas.openxmlformats.org/officeDocument/2006/relationships/image" Target="../media/image24.png"/><Relationship Id="rId2" Type="http://schemas.openxmlformats.org/officeDocument/2006/relationships/tags" Target="../tags/tag2.xml"/><Relationship Id="rId16" Type="http://schemas.microsoft.com/office/2007/relationships/hdphoto" Target="../media/hdphoto3.wdp"/><Relationship Id="rId20" Type="http://schemas.microsoft.com/office/2007/relationships/hdphoto" Target="../media/hdphoto5.wdp"/><Relationship Id="rId29" Type="http://schemas.openxmlformats.org/officeDocument/2006/relationships/image" Target="../media/image16.png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5.png"/><Relationship Id="rId24" Type="http://schemas.openxmlformats.org/officeDocument/2006/relationships/image" Target="../media/image12.emf"/><Relationship Id="rId32" Type="http://schemas.openxmlformats.org/officeDocument/2006/relationships/image" Target="../media/image19.emf"/><Relationship Id="rId37" Type="http://schemas.openxmlformats.org/officeDocument/2006/relationships/image" Target="../media/image23.png"/><Relationship Id="rId40" Type="http://schemas.openxmlformats.org/officeDocument/2006/relationships/image" Target="../media/image26.emf"/><Relationship Id="rId5" Type="http://schemas.openxmlformats.org/officeDocument/2006/relationships/tags" Target="../tags/tag5.xml"/><Relationship Id="rId15" Type="http://schemas.openxmlformats.org/officeDocument/2006/relationships/image" Target="../media/image7.png"/><Relationship Id="rId23" Type="http://schemas.openxmlformats.org/officeDocument/2006/relationships/oleObject" Target="../embeddings/oleObject1.bin"/><Relationship Id="rId28" Type="http://schemas.openxmlformats.org/officeDocument/2006/relationships/image" Target="../media/image15.emf"/><Relationship Id="rId36" Type="http://schemas.openxmlformats.org/officeDocument/2006/relationships/image" Target="../media/image22.emf"/><Relationship Id="rId10" Type="http://schemas.openxmlformats.org/officeDocument/2006/relationships/image" Target="../media/image4.png"/><Relationship Id="rId19" Type="http://schemas.openxmlformats.org/officeDocument/2006/relationships/image" Target="../media/image9.png"/><Relationship Id="rId31" Type="http://schemas.openxmlformats.org/officeDocument/2006/relationships/image" Target="../media/image18.emf"/><Relationship Id="rId4" Type="http://schemas.openxmlformats.org/officeDocument/2006/relationships/tags" Target="../tags/tag4.xml"/><Relationship Id="rId9" Type="http://schemas.openxmlformats.org/officeDocument/2006/relationships/image" Target="../media/image3.png"/><Relationship Id="rId14" Type="http://schemas.microsoft.com/office/2007/relationships/hdphoto" Target="../media/hdphoto2.wdp"/><Relationship Id="rId22" Type="http://schemas.openxmlformats.org/officeDocument/2006/relationships/image" Target="../media/image11.emf"/><Relationship Id="rId27" Type="http://schemas.openxmlformats.org/officeDocument/2006/relationships/image" Target="../media/image14.emf"/><Relationship Id="rId30" Type="http://schemas.openxmlformats.org/officeDocument/2006/relationships/image" Target="../media/image17.jpg"/><Relationship Id="rId35" Type="http://schemas.openxmlformats.org/officeDocument/2006/relationships/image" Target="../media/image21.emf"/><Relationship Id="rId8" Type="http://schemas.openxmlformats.org/officeDocument/2006/relationships/image" Target="../media/image2.png"/><Relationship Id="rId3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文本框 59">
            <a:extLst>
              <a:ext uri="{FF2B5EF4-FFF2-40B4-BE49-F238E27FC236}">
                <a16:creationId xmlns:a16="http://schemas.microsoft.com/office/drawing/2014/main" id="{3EC53101-5DDA-BF41-7B01-7B4F54CA31CA}"/>
              </a:ext>
            </a:extLst>
          </p:cNvPr>
          <p:cNvSpPr txBox="1"/>
          <p:nvPr/>
        </p:nvSpPr>
        <p:spPr>
          <a:xfrm>
            <a:off x="71139" y="5286"/>
            <a:ext cx="67377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Fig. 1 </a:t>
            </a:r>
            <a:r>
              <a:rPr lang="en-US" altLang="zh-CN" sz="700" b="1" dirty="0" err="1">
                <a:latin typeface="Arial" panose="020B0604020202020204" pitchFamily="34" charset="0"/>
                <a:cs typeface="Arial" panose="020B0604020202020204" pitchFamily="34" charset="0"/>
              </a:rPr>
              <a:t>FOXO1</a:t>
            </a:r>
            <a:r>
              <a:rPr lang="en-US" altLang="zh-CN" sz="700" b="1" dirty="0">
                <a:latin typeface="Arial" panose="020B0604020202020204" pitchFamily="34" charset="0"/>
                <a:cs typeface="Arial" panose="020B0604020202020204" pitchFamily="34" charset="0"/>
              </a:rPr>
              <a:t> transcriptionally regulates </a:t>
            </a:r>
            <a:r>
              <a:rPr lang="en-US" altLang="zh-CN" sz="700" b="1" dirty="0" err="1">
                <a:latin typeface="Arial" panose="020B0604020202020204" pitchFamily="34" charset="0"/>
                <a:cs typeface="Arial" panose="020B0604020202020204" pitchFamily="34" charset="0"/>
              </a:rPr>
              <a:t>KLHL6</a:t>
            </a:r>
            <a:r>
              <a:rPr lang="en-US" altLang="zh-CN" sz="700" b="1" dirty="0">
                <a:latin typeface="Arial" panose="020B0604020202020204" pitchFamily="34" charset="0"/>
                <a:cs typeface="Arial" panose="020B0604020202020204" pitchFamily="34" charset="0"/>
              </a:rPr>
              <a:t> expression in </a:t>
            </a:r>
            <a:r>
              <a:rPr lang="en-US" altLang="zh-CN" sz="700" b="1" dirty="0" err="1">
                <a:latin typeface="Arial" panose="020B0604020202020204" pitchFamily="34" charset="0"/>
                <a:cs typeface="Arial" panose="020B0604020202020204" pitchFamily="34" charset="0"/>
              </a:rPr>
              <a:t>CD8</a:t>
            </a:r>
            <a:r>
              <a:rPr lang="en-US" altLang="zh-CN" sz="7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altLang="zh-CN" sz="700" b="1" dirty="0">
                <a:latin typeface="Arial" panose="020B0604020202020204" pitchFamily="34" charset="0"/>
                <a:cs typeface="Arial" panose="020B0604020202020204" pitchFamily="34" charset="0"/>
              </a:rPr>
              <a:t> T cells, related to Figure 1</a:t>
            </a:r>
            <a:endParaRPr lang="zh-CN" alt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8682C5ED-DFA3-FBC5-A763-79DE4DB81223}"/>
              </a:ext>
            </a:extLst>
          </p:cNvPr>
          <p:cNvGrpSpPr/>
          <p:nvPr/>
        </p:nvGrpSpPr>
        <p:grpSpPr>
          <a:xfrm>
            <a:off x="118873" y="297182"/>
            <a:ext cx="6642308" cy="7538166"/>
            <a:chOff x="0" y="297182"/>
            <a:chExt cx="6642308" cy="7538166"/>
          </a:xfrm>
        </p:grpSpPr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id="{87644C4F-9F1B-72DD-2D7C-BA38AA18838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3603" y="3519292"/>
              <a:ext cx="1605782" cy="1237766"/>
              <a:chOff x="4991272" y="2853974"/>
              <a:chExt cx="1297863" cy="1000416"/>
            </a:xfrm>
          </p:grpSpPr>
          <p:pic>
            <p:nvPicPr>
              <p:cNvPr id="46" name="Picture 11" descr="A picture containing text, screenshot, line, plot&#10;&#10;Description automatically generated">
                <a:extLst>
                  <a:ext uri="{FF2B5EF4-FFF2-40B4-BE49-F238E27FC236}">
                    <a16:creationId xmlns:a16="http://schemas.microsoft.com/office/drawing/2014/main" id="{CCE61329-4870-320B-03DE-9494C0A919FC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372" t="10235" r="1" b="39437"/>
              <a:stretch/>
            </p:blipFill>
            <p:spPr>
              <a:xfrm>
                <a:off x="5253779" y="2999180"/>
                <a:ext cx="1029600" cy="720000"/>
              </a:xfrm>
              <a:prstGeom prst="rect">
                <a:avLst/>
              </a:prstGeom>
            </p:spPr>
          </p:pic>
          <p:grpSp>
            <p:nvGrpSpPr>
              <p:cNvPr id="47" name="组合 46">
                <a:extLst>
                  <a:ext uri="{FF2B5EF4-FFF2-40B4-BE49-F238E27FC236}">
                    <a16:creationId xmlns:a16="http://schemas.microsoft.com/office/drawing/2014/main" id="{DB94D70E-3C0D-8698-71F6-4299481F9FA7}"/>
                  </a:ext>
                </a:extLst>
              </p:cNvPr>
              <p:cNvGrpSpPr/>
              <p:nvPr/>
            </p:nvGrpSpPr>
            <p:grpSpPr>
              <a:xfrm>
                <a:off x="4991272" y="2853974"/>
                <a:ext cx="1297863" cy="1000416"/>
                <a:chOff x="4991272" y="2853974"/>
                <a:chExt cx="1297863" cy="1000416"/>
              </a:xfrm>
            </p:grpSpPr>
            <p:grpSp>
              <p:nvGrpSpPr>
                <p:cNvPr id="48" name="组合 47">
                  <a:extLst>
                    <a:ext uri="{FF2B5EF4-FFF2-40B4-BE49-F238E27FC236}">
                      <a16:creationId xmlns:a16="http://schemas.microsoft.com/office/drawing/2014/main" id="{0605FA51-8900-9B29-34F8-6A267260ADB5}"/>
                    </a:ext>
                  </a:extLst>
                </p:cNvPr>
                <p:cNvGrpSpPr/>
                <p:nvPr/>
              </p:nvGrpSpPr>
              <p:grpSpPr>
                <a:xfrm>
                  <a:off x="4991272" y="2965184"/>
                  <a:ext cx="326192" cy="474465"/>
                  <a:chOff x="4991272" y="2965184"/>
                  <a:chExt cx="326192" cy="474465"/>
                </a:xfrm>
              </p:grpSpPr>
              <p:sp>
                <p:nvSpPr>
                  <p:cNvPr id="54" name="TextBox 6">
                    <a:extLst>
                      <a:ext uri="{FF2B5EF4-FFF2-40B4-BE49-F238E27FC236}">
                        <a16:creationId xmlns:a16="http://schemas.microsoft.com/office/drawing/2014/main" id="{C1413FE0-6CFE-4BA9-8916-79677ED44F6B}"/>
                      </a:ext>
                    </a:extLst>
                  </p:cNvPr>
                  <p:cNvSpPr txBox="1"/>
                  <p:nvPr/>
                </p:nvSpPr>
                <p:spPr>
                  <a:xfrm>
                    <a:off x="5016793" y="2965184"/>
                    <a:ext cx="300671" cy="14991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en-US" sz="7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0.2</a:t>
                    </a:r>
                  </a:p>
                </p:txBody>
              </p:sp>
              <p:sp>
                <p:nvSpPr>
                  <p:cNvPr id="55" name="TextBox 6">
                    <a:extLst>
                      <a:ext uri="{FF2B5EF4-FFF2-40B4-BE49-F238E27FC236}">
                        <a16:creationId xmlns:a16="http://schemas.microsoft.com/office/drawing/2014/main" id="{33946ECB-D19E-CE60-5B51-79BA9A3C31D4}"/>
                      </a:ext>
                    </a:extLst>
                  </p:cNvPr>
                  <p:cNvSpPr txBox="1"/>
                  <p:nvPr/>
                </p:nvSpPr>
                <p:spPr>
                  <a:xfrm>
                    <a:off x="5016793" y="3130239"/>
                    <a:ext cx="300671" cy="14991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en-US" sz="7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0.0</a:t>
                    </a:r>
                  </a:p>
                </p:txBody>
              </p:sp>
              <p:sp>
                <p:nvSpPr>
                  <p:cNvPr id="56" name="TextBox 6">
                    <a:extLst>
                      <a:ext uri="{FF2B5EF4-FFF2-40B4-BE49-F238E27FC236}">
                        <a16:creationId xmlns:a16="http://schemas.microsoft.com/office/drawing/2014/main" id="{8C4A967E-950D-DC8C-8A42-14AC0B21C5F3}"/>
                      </a:ext>
                    </a:extLst>
                  </p:cNvPr>
                  <p:cNvSpPr txBox="1"/>
                  <p:nvPr/>
                </p:nvSpPr>
                <p:spPr>
                  <a:xfrm>
                    <a:off x="4991272" y="3289732"/>
                    <a:ext cx="326192" cy="14991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en-US" sz="7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-0.2</a:t>
                    </a:r>
                  </a:p>
                </p:txBody>
              </p:sp>
            </p:grpSp>
            <p:sp>
              <p:nvSpPr>
                <p:cNvPr id="49" name="TextBox 6">
                  <a:extLst>
                    <a:ext uri="{FF2B5EF4-FFF2-40B4-BE49-F238E27FC236}">
                      <a16:creationId xmlns:a16="http://schemas.microsoft.com/office/drawing/2014/main" id="{0B848F99-86B2-48A6-8A5B-1942F1638F60}"/>
                    </a:ext>
                  </a:extLst>
                </p:cNvPr>
                <p:cNvSpPr txBox="1"/>
                <p:nvPr/>
              </p:nvSpPr>
              <p:spPr>
                <a:xfrm>
                  <a:off x="5237539" y="3199887"/>
                  <a:ext cx="468732" cy="2306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NES=-1.38</a:t>
                  </a:r>
                </a:p>
                <a:p>
                  <a:r>
                    <a:rPr lang="en-US" sz="700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</a:t>
                  </a:r>
                  <a:r>
                    <a:rPr lang="en-US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=0.0097</a:t>
                  </a:r>
                </a:p>
              </p:txBody>
            </p:sp>
            <p:cxnSp>
              <p:nvCxnSpPr>
                <p:cNvPr id="50" name="直接连接符 49">
                  <a:extLst>
                    <a:ext uri="{FF2B5EF4-FFF2-40B4-BE49-F238E27FC236}">
                      <a16:creationId xmlns:a16="http://schemas.microsoft.com/office/drawing/2014/main" id="{7BABF967-593E-1059-46E2-38F90971A49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252356" y="3203222"/>
                  <a:ext cx="993323" cy="0"/>
                </a:xfrm>
                <a:prstGeom prst="line">
                  <a:avLst/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" name="TextBox 3">
                  <a:extLst>
                    <a:ext uri="{FF2B5EF4-FFF2-40B4-BE49-F238E27FC236}">
                      <a16:creationId xmlns:a16="http://schemas.microsoft.com/office/drawing/2014/main" id="{29FB60B0-998C-7061-541D-F29F48B3545A}"/>
                    </a:ext>
                  </a:extLst>
                </p:cNvPr>
                <p:cNvSpPr txBox="1"/>
                <p:nvPr/>
              </p:nvSpPr>
              <p:spPr>
                <a:xfrm>
                  <a:off x="5191226" y="3704473"/>
                  <a:ext cx="332989" cy="14991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700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Naïve </a:t>
                  </a:r>
                  <a:endParaRPr lang="en-US" sz="7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" name="TextBox 4">
                  <a:extLst>
                    <a:ext uri="{FF2B5EF4-FFF2-40B4-BE49-F238E27FC236}">
                      <a16:creationId xmlns:a16="http://schemas.microsoft.com/office/drawing/2014/main" id="{F524678E-6687-225C-14B8-870B96B61DA2}"/>
                    </a:ext>
                  </a:extLst>
                </p:cNvPr>
                <p:cNvSpPr txBox="1"/>
                <p:nvPr/>
              </p:nvSpPr>
              <p:spPr>
                <a:xfrm>
                  <a:off x="5860044" y="3704473"/>
                  <a:ext cx="429091" cy="14991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700" dirty="0">
                      <a:solidFill>
                        <a:schemeClr val="accent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Activation</a:t>
                  </a:r>
                </a:p>
              </p:txBody>
            </p:sp>
            <p:sp>
              <p:nvSpPr>
                <p:cNvPr id="53" name="TextBox 8">
                  <a:extLst>
                    <a:ext uri="{FF2B5EF4-FFF2-40B4-BE49-F238E27FC236}">
                      <a16:creationId xmlns:a16="http://schemas.microsoft.com/office/drawing/2014/main" id="{C394C2E4-73B6-4E37-AF2D-4696B77BD4C9}"/>
                    </a:ext>
                  </a:extLst>
                </p:cNvPr>
                <p:cNvSpPr txBox="1"/>
                <p:nvPr/>
              </p:nvSpPr>
              <p:spPr>
                <a:xfrm>
                  <a:off x="5405151" y="2853974"/>
                  <a:ext cx="712588" cy="14991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PI3K-AKT Pathway</a:t>
                  </a:r>
                </a:p>
              </p:txBody>
            </p:sp>
          </p:grpSp>
        </p:grpSp>
        <p:sp>
          <p:nvSpPr>
            <p:cNvPr id="219" name="文本框 218">
              <a:extLst>
                <a:ext uri="{FF2B5EF4-FFF2-40B4-BE49-F238E27FC236}">
                  <a16:creationId xmlns:a16="http://schemas.microsoft.com/office/drawing/2014/main" id="{16636C96-A9CA-2E7F-5FCC-DC2943868955}"/>
                </a:ext>
              </a:extLst>
            </p:cNvPr>
            <p:cNvSpPr txBox="1"/>
            <p:nvPr/>
          </p:nvSpPr>
          <p:spPr>
            <a:xfrm>
              <a:off x="3287597" y="3454728"/>
              <a:ext cx="2359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2" name="文本框 251">
              <a:extLst>
                <a:ext uri="{FF2B5EF4-FFF2-40B4-BE49-F238E27FC236}">
                  <a16:creationId xmlns:a16="http://schemas.microsoft.com/office/drawing/2014/main" id="{72A5A35A-450B-F227-3127-51A4A2DA6D88}"/>
                </a:ext>
              </a:extLst>
            </p:cNvPr>
            <p:cNvSpPr txBox="1"/>
            <p:nvPr/>
          </p:nvSpPr>
          <p:spPr>
            <a:xfrm>
              <a:off x="7108" y="6410743"/>
              <a:ext cx="21672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endPara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id="{097FA76E-B0B4-146A-D268-857AB2BE57E7}"/>
                </a:ext>
              </a:extLst>
            </p:cNvPr>
            <p:cNvSpPr txBox="1"/>
            <p:nvPr/>
          </p:nvSpPr>
          <p:spPr>
            <a:xfrm>
              <a:off x="19869" y="1970302"/>
              <a:ext cx="24878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文本框 146">
              <a:extLst>
                <a:ext uri="{FF2B5EF4-FFF2-40B4-BE49-F238E27FC236}">
                  <a16:creationId xmlns:a16="http://schemas.microsoft.com/office/drawing/2014/main" id="{C48B9B07-3089-69A8-8D37-13408043CB5E}"/>
                </a:ext>
              </a:extLst>
            </p:cNvPr>
            <p:cNvSpPr txBox="1"/>
            <p:nvPr/>
          </p:nvSpPr>
          <p:spPr>
            <a:xfrm>
              <a:off x="4264" y="3454728"/>
              <a:ext cx="2551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endPara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" name="文本框 191">
              <a:extLst>
                <a:ext uri="{FF2B5EF4-FFF2-40B4-BE49-F238E27FC236}">
                  <a16:creationId xmlns:a16="http://schemas.microsoft.com/office/drawing/2014/main" id="{8A5E822A-5103-4862-028E-48B0610797A9}"/>
                </a:ext>
              </a:extLst>
            </p:cNvPr>
            <p:cNvSpPr txBox="1"/>
            <p:nvPr/>
          </p:nvSpPr>
          <p:spPr>
            <a:xfrm>
              <a:off x="5643184" y="297182"/>
              <a:ext cx="22313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endPara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" name="文本框 192">
              <a:extLst>
                <a:ext uri="{FF2B5EF4-FFF2-40B4-BE49-F238E27FC236}">
                  <a16:creationId xmlns:a16="http://schemas.microsoft.com/office/drawing/2014/main" id="{C8B7867B-EF9B-18AA-C9FD-D430996E6052}"/>
                </a:ext>
              </a:extLst>
            </p:cNvPr>
            <p:cNvSpPr txBox="1"/>
            <p:nvPr/>
          </p:nvSpPr>
          <p:spPr>
            <a:xfrm>
              <a:off x="1355575" y="4838570"/>
              <a:ext cx="21672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j</a:t>
              </a:r>
              <a:endPara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8E6F7211-DEE8-7290-FD4B-489DAE4096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592074" y="3507246"/>
              <a:ext cx="1656512" cy="1238179"/>
              <a:chOff x="4991272" y="2876753"/>
              <a:chExt cx="1307941" cy="977638"/>
            </a:xfrm>
          </p:grpSpPr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0EDDB526-2F88-5B34-5627-69B2CF4CBC94}"/>
                  </a:ext>
                </a:extLst>
              </p:cNvPr>
              <p:cNvGrpSpPr/>
              <p:nvPr/>
            </p:nvGrpSpPr>
            <p:grpSpPr>
              <a:xfrm>
                <a:off x="4991272" y="2999180"/>
                <a:ext cx="1275974" cy="720000"/>
                <a:chOff x="4991272" y="2999180"/>
                <a:chExt cx="1275974" cy="720000"/>
              </a:xfrm>
            </p:grpSpPr>
            <p:pic>
              <p:nvPicPr>
                <p:cNvPr id="40" name="Picture 2" descr="A picture containing text, line, screenshot, plot&#10;&#10;Description automatically generated">
                  <a:extLst>
                    <a:ext uri="{FF2B5EF4-FFF2-40B4-BE49-F238E27FC236}">
                      <a16:creationId xmlns:a16="http://schemas.microsoft.com/office/drawing/2014/main" id="{2A534393-8FEB-D90C-7B74-5FB8C5F72BF5}"/>
                    </a:ext>
                  </a:extLst>
                </p:cNvPr>
                <p:cNvPicPr>
                  <a:picLocks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1326" t="11028" r="1387" b="40544"/>
                <a:stretch/>
              </p:blipFill>
              <p:spPr>
                <a:xfrm>
                  <a:off x="5252356" y="2999180"/>
                  <a:ext cx="1014890" cy="720000"/>
                </a:xfrm>
                <a:prstGeom prst="rect">
                  <a:avLst/>
                </a:prstGeom>
              </p:spPr>
            </p:pic>
            <p:sp>
              <p:nvSpPr>
                <p:cNvPr id="41" name="TextBox 6">
                  <a:extLst>
                    <a:ext uri="{FF2B5EF4-FFF2-40B4-BE49-F238E27FC236}">
                      <a16:creationId xmlns:a16="http://schemas.microsoft.com/office/drawing/2014/main" id="{D45A4D24-BF71-4E7E-97CA-8474D82DA049}"/>
                    </a:ext>
                  </a:extLst>
                </p:cNvPr>
                <p:cNvSpPr txBox="1"/>
                <p:nvPr/>
              </p:nvSpPr>
              <p:spPr>
                <a:xfrm>
                  <a:off x="5016798" y="3069898"/>
                  <a:ext cx="300671" cy="1499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0.2</a:t>
                  </a:r>
                </a:p>
              </p:txBody>
            </p:sp>
            <p:sp>
              <p:nvSpPr>
                <p:cNvPr id="42" name="TextBox 6">
                  <a:extLst>
                    <a:ext uri="{FF2B5EF4-FFF2-40B4-BE49-F238E27FC236}">
                      <a16:creationId xmlns:a16="http://schemas.microsoft.com/office/drawing/2014/main" id="{2C47326F-56E4-B799-FBEB-E6B4156915CD}"/>
                    </a:ext>
                  </a:extLst>
                </p:cNvPr>
                <p:cNvSpPr txBox="1"/>
                <p:nvPr/>
              </p:nvSpPr>
              <p:spPr>
                <a:xfrm>
                  <a:off x="5016798" y="3219629"/>
                  <a:ext cx="300671" cy="1499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0.0</a:t>
                  </a:r>
                </a:p>
              </p:txBody>
            </p:sp>
            <p:sp>
              <p:nvSpPr>
                <p:cNvPr id="44" name="TextBox 6">
                  <a:extLst>
                    <a:ext uri="{FF2B5EF4-FFF2-40B4-BE49-F238E27FC236}">
                      <a16:creationId xmlns:a16="http://schemas.microsoft.com/office/drawing/2014/main" id="{52BF8961-3424-30D3-DF33-7C4DB9CAD329}"/>
                    </a:ext>
                  </a:extLst>
                </p:cNvPr>
                <p:cNvSpPr txBox="1"/>
                <p:nvPr/>
              </p:nvSpPr>
              <p:spPr>
                <a:xfrm>
                  <a:off x="4991272" y="3371459"/>
                  <a:ext cx="326192" cy="1499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-0.2</a:t>
                  </a:r>
                </a:p>
              </p:txBody>
            </p:sp>
          </p:grpSp>
          <p:sp>
            <p:nvSpPr>
              <p:cNvPr id="35" name="TextBox 6">
                <a:extLst>
                  <a:ext uri="{FF2B5EF4-FFF2-40B4-BE49-F238E27FC236}">
                    <a16:creationId xmlns:a16="http://schemas.microsoft.com/office/drawing/2014/main" id="{C53715F1-2E7E-D1FB-892F-B3501301F94A}"/>
                  </a:ext>
                </a:extLst>
              </p:cNvPr>
              <p:cNvSpPr txBox="1"/>
              <p:nvPr/>
            </p:nvSpPr>
            <p:spPr>
              <a:xfrm>
                <a:off x="5681803" y="3033266"/>
                <a:ext cx="445909" cy="2306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NES=1.23</a:t>
                </a:r>
              </a:p>
              <a:p>
                <a:r>
                  <a:rPr lang="en-US" sz="7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=0.0211</a:t>
                </a:r>
              </a:p>
            </p:txBody>
          </p:sp>
          <p:cxnSp>
            <p:nvCxnSpPr>
              <p:cNvPr id="36" name="直接连接符 35">
                <a:extLst>
                  <a:ext uri="{FF2B5EF4-FFF2-40B4-BE49-F238E27FC236}">
                    <a16:creationId xmlns:a16="http://schemas.microsoft.com/office/drawing/2014/main" id="{7043868F-9FF3-45AB-18DE-A91AD58A17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52356" y="3295171"/>
                <a:ext cx="993323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">
                <a:extLst>
                  <a:ext uri="{FF2B5EF4-FFF2-40B4-BE49-F238E27FC236}">
                    <a16:creationId xmlns:a16="http://schemas.microsoft.com/office/drawing/2014/main" id="{A86AD8B3-7B7D-90DC-E466-303D19B1CAC7}"/>
                  </a:ext>
                </a:extLst>
              </p:cNvPr>
              <p:cNvSpPr txBox="1"/>
              <p:nvPr/>
            </p:nvSpPr>
            <p:spPr>
              <a:xfrm>
                <a:off x="5194582" y="3704473"/>
                <a:ext cx="332990" cy="1499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Naïve </a:t>
                </a:r>
                <a:endParaRPr lang="en-US" sz="7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TextBox 4">
                <a:extLst>
                  <a:ext uri="{FF2B5EF4-FFF2-40B4-BE49-F238E27FC236}">
                    <a16:creationId xmlns:a16="http://schemas.microsoft.com/office/drawing/2014/main" id="{A99090D1-B5BA-9698-1886-8103607C4385}"/>
                  </a:ext>
                </a:extLst>
              </p:cNvPr>
              <p:cNvSpPr txBox="1"/>
              <p:nvPr/>
            </p:nvSpPr>
            <p:spPr>
              <a:xfrm>
                <a:off x="5870122" y="3704473"/>
                <a:ext cx="429091" cy="1499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700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Activation</a:t>
                </a:r>
              </a:p>
            </p:txBody>
          </p:sp>
          <p:sp>
            <p:nvSpPr>
              <p:cNvPr id="39" name="TextBox 8">
                <a:extLst>
                  <a:ext uri="{FF2B5EF4-FFF2-40B4-BE49-F238E27FC236}">
                    <a16:creationId xmlns:a16="http://schemas.microsoft.com/office/drawing/2014/main" id="{B3A639F2-2BD7-9144-2ED5-56F4777AFD14}"/>
                  </a:ext>
                </a:extLst>
              </p:cNvPr>
              <p:cNvSpPr txBox="1"/>
              <p:nvPr/>
            </p:nvSpPr>
            <p:spPr>
              <a:xfrm>
                <a:off x="5457823" y="2876753"/>
                <a:ext cx="614085" cy="1499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FOXO1 Targets</a:t>
                </a:r>
              </a:p>
            </p:txBody>
          </p:sp>
        </p:grp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6ACC6ABF-7D24-41F1-1C5C-023DA6BDF26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028794" y="3485975"/>
              <a:ext cx="1613514" cy="1247853"/>
              <a:chOff x="6275854" y="620500"/>
              <a:chExt cx="1428852" cy="1105042"/>
            </a:xfrm>
          </p:grpSpPr>
          <p:pic>
            <p:nvPicPr>
              <p:cNvPr id="64" name="Picture 2" descr="A picture containing text, line, plot, screenshot&#10;&#10;Description automatically generated">
                <a:extLst>
                  <a:ext uri="{FF2B5EF4-FFF2-40B4-BE49-F238E27FC236}">
                    <a16:creationId xmlns:a16="http://schemas.microsoft.com/office/drawing/2014/main" id="{F8EA90B4-0320-8376-567D-18DA77997F1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508" t="10719" r="1112" b="39554"/>
              <a:stretch/>
            </p:blipFill>
            <p:spPr>
              <a:xfrm>
                <a:off x="6534713" y="774107"/>
                <a:ext cx="1169993" cy="828589"/>
              </a:xfrm>
              <a:prstGeom prst="rect">
                <a:avLst/>
              </a:prstGeom>
            </p:spPr>
          </p:pic>
          <p:sp>
            <p:nvSpPr>
              <p:cNvPr id="65" name="TextBox 6">
                <a:extLst>
                  <a:ext uri="{FF2B5EF4-FFF2-40B4-BE49-F238E27FC236}">
                    <a16:creationId xmlns:a16="http://schemas.microsoft.com/office/drawing/2014/main" id="{FA81E409-F707-DADA-D4EA-C090CC722E57}"/>
                  </a:ext>
                </a:extLst>
              </p:cNvPr>
              <p:cNvSpPr txBox="1"/>
              <p:nvPr/>
            </p:nvSpPr>
            <p:spPr>
              <a:xfrm>
                <a:off x="6301370" y="752461"/>
                <a:ext cx="300671" cy="164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0.</a:t>
                </a:r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6" name="TextBox 6">
                <a:extLst>
                  <a:ext uri="{FF2B5EF4-FFF2-40B4-BE49-F238E27FC236}">
                    <a16:creationId xmlns:a16="http://schemas.microsoft.com/office/drawing/2014/main" id="{4D23BDCD-32E3-222D-7104-0E4C584802F0}"/>
                  </a:ext>
                </a:extLst>
              </p:cNvPr>
              <p:cNvSpPr txBox="1"/>
              <p:nvPr/>
            </p:nvSpPr>
            <p:spPr>
              <a:xfrm>
                <a:off x="6301376" y="1037702"/>
                <a:ext cx="300671" cy="164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0.0</a:t>
                </a:r>
              </a:p>
            </p:txBody>
          </p:sp>
          <p:sp>
            <p:nvSpPr>
              <p:cNvPr id="67" name="TextBox 6">
                <a:extLst>
                  <a:ext uri="{FF2B5EF4-FFF2-40B4-BE49-F238E27FC236}">
                    <a16:creationId xmlns:a16="http://schemas.microsoft.com/office/drawing/2014/main" id="{9D8555FE-73D9-9130-34AD-D8BC406D6D11}"/>
                  </a:ext>
                </a:extLst>
              </p:cNvPr>
              <p:cNvSpPr txBox="1"/>
              <p:nvPr/>
            </p:nvSpPr>
            <p:spPr>
              <a:xfrm>
                <a:off x="6275854" y="1180322"/>
                <a:ext cx="326192" cy="164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-0.2</a:t>
                </a:r>
              </a:p>
            </p:txBody>
          </p:sp>
          <p:sp>
            <p:nvSpPr>
              <p:cNvPr id="70" name="TextBox 6">
                <a:extLst>
                  <a:ext uri="{FF2B5EF4-FFF2-40B4-BE49-F238E27FC236}">
                    <a16:creationId xmlns:a16="http://schemas.microsoft.com/office/drawing/2014/main" id="{D8C91533-6A15-CB0E-A098-410B2D9630BA}"/>
                  </a:ext>
                </a:extLst>
              </p:cNvPr>
              <p:cNvSpPr txBox="1"/>
              <p:nvPr/>
            </p:nvSpPr>
            <p:spPr>
              <a:xfrm>
                <a:off x="7120197" y="850172"/>
                <a:ext cx="489001" cy="2529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NES=1.74</a:t>
                </a:r>
              </a:p>
              <a:p>
                <a:r>
                  <a:rPr lang="en-US" sz="7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=0.0000</a:t>
                </a:r>
              </a:p>
            </p:txBody>
          </p:sp>
          <p:cxnSp>
            <p:nvCxnSpPr>
              <p:cNvPr id="77" name="直接连接符 76">
                <a:extLst>
                  <a:ext uri="{FF2B5EF4-FFF2-40B4-BE49-F238E27FC236}">
                    <a16:creationId xmlns:a16="http://schemas.microsoft.com/office/drawing/2014/main" id="{5F4DA9A1-1E26-0111-66E7-6BC0343FE1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39357" y="1116429"/>
                <a:ext cx="1131737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TextBox 3">
                <a:extLst>
                  <a:ext uri="{FF2B5EF4-FFF2-40B4-BE49-F238E27FC236}">
                    <a16:creationId xmlns:a16="http://schemas.microsoft.com/office/drawing/2014/main" id="{81768406-14A6-B0AD-7114-F992ADF50B8B}"/>
                  </a:ext>
                </a:extLst>
              </p:cNvPr>
              <p:cNvSpPr txBox="1"/>
              <p:nvPr/>
            </p:nvSpPr>
            <p:spPr>
              <a:xfrm>
                <a:off x="6464532" y="1561135"/>
                <a:ext cx="544330" cy="1644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PD-1</a:t>
                </a:r>
                <a:r>
                  <a:rPr lang="en-US" altLang="zh-CN" sz="700" baseline="30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r>
                  <a:rPr lang="en-US" altLang="zh-CN" sz="7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TIM-3</a:t>
                </a:r>
                <a:r>
                  <a:rPr lang="en-US" altLang="zh-CN" sz="700" baseline="30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en-US" sz="7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9" name="TextBox 4">
                <a:extLst>
                  <a:ext uri="{FF2B5EF4-FFF2-40B4-BE49-F238E27FC236}">
                    <a16:creationId xmlns:a16="http://schemas.microsoft.com/office/drawing/2014/main" id="{8208B484-BB0D-BB78-EF92-C1F4BE4897D8}"/>
                  </a:ext>
                </a:extLst>
              </p:cNvPr>
              <p:cNvSpPr txBox="1"/>
              <p:nvPr/>
            </p:nvSpPr>
            <p:spPr>
              <a:xfrm>
                <a:off x="7126480" y="1561136"/>
                <a:ext cx="570677" cy="1644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700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PD-1</a:t>
                </a:r>
                <a:r>
                  <a:rPr lang="en-US" altLang="zh-CN" sz="700" baseline="30000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r>
                  <a:rPr lang="en-US" altLang="zh-CN" sz="700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TIM-3</a:t>
                </a:r>
                <a:r>
                  <a:rPr lang="en-US" altLang="zh-CN" sz="700" baseline="30000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80" name="TextBox 8">
                <a:extLst>
                  <a:ext uri="{FF2B5EF4-FFF2-40B4-BE49-F238E27FC236}">
                    <a16:creationId xmlns:a16="http://schemas.microsoft.com/office/drawing/2014/main" id="{A5F32A64-0D45-3160-8ABE-B6F35121F1B9}"/>
                  </a:ext>
                </a:extLst>
              </p:cNvPr>
              <p:cNvSpPr txBox="1"/>
              <p:nvPr/>
            </p:nvSpPr>
            <p:spPr>
              <a:xfrm>
                <a:off x="6790653" y="620500"/>
                <a:ext cx="673430" cy="1644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FOXO1 Targets</a:t>
                </a:r>
              </a:p>
            </p:txBody>
          </p:sp>
          <p:sp>
            <p:nvSpPr>
              <p:cNvPr id="81" name="TextBox 6">
                <a:extLst>
                  <a:ext uri="{FF2B5EF4-FFF2-40B4-BE49-F238E27FC236}">
                    <a16:creationId xmlns:a16="http://schemas.microsoft.com/office/drawing/2014/main" id="{8EFB71F9-957C-C1D7-4E5B-681CFA3EA1DE}"/>
                  </a:ext>
                </a:extLst>
              </p:cNvPr>
              <p:cNvSpPr txBox="1"/>
              <p:nvPr/>
            </p:nvSpPr>
            <p:spPr>
              <a:xfrm>
                <a:off x="6301370" y="895081"/>
                <a:ext cx="300671" cy="164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0.2</a:t>
                </a:r>
              </a:p>
            </p:txBody>
          </p:sp>
        </p:grpSp>
        <p:grpSp>
          <p:nvGrpSpPr>
            <p:cNvPr id="82" name="组合 81">
              <a:extLst>
                <a:ext uri="{FF2B5EF4-FFF2-40B4-BE49-F238E27FC236}">
                  <a16:creationId xmlns:a16="http://schemas.microsoft.com/office/drawing/2014/main" id="{3E68F3A6-F475-21BC-1FF7-B792CF3B2AD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350100" y="3515721"/>
              <a:ext cx="1681163" cy="1217357"/>
              <a:chOff x="4981584" y="1782092"/>
              <a:chExt cx="1480919" cy="1072356"/>
            </a:xfrm>
          </p:grpSpPr>
          <p:pic>
            <p:nvPicPr>
              <p:cNvPr id="83" name="Picture 7" descr="A picture containing text, screenshot, line, plot&#10;&#10;Description automatically generated">
                <a:extLst>
                  <a:ext uri="{FF2B5EF4-FFF2-40B4-BE49-F238E27FC236}">
                    <a16:creationId xmlns:a16="http://schemas.microsoft.com/office/drawing/2014/main" id="{220CB9C5-A028-1EE8-DEBD-6C3A08F22D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09" t="11103" b="39530"/>
              <a:stretch/>
            </p:blipFill>
            <p:spPr>
              <a:xfrm>
                <a:off x="5269063" y="1907020"/>
                <a:ext cx="1162141" cy="812686"/>
              </a:xfrm>
              <a:prstGeom prst="rect">
                <a:avLst/>
              </a:prstGeom>
            </p:spPr>
          </p:pic>
          <p:sp>
            <p:nvSpPr>
              <p:cNvPr id="84" name="TextBox 6">
                <a:extLst>
                  <a:ext uri="{FF2B5EF4-FFF2-40B4-BE49-F238E27FC236}">
                    <a16:creationId xmlns:a16="http://schemas.microsoft.com/office/drawing/2014/main" id="{E8DB1334-6AA8-AC7A-B2D1-EBB20935A9F6}"/>
                  </a:ext>
                </a:extLst>
              </p:cNvPr>
              <p:cNvSpPr txBox="1"/>
              <p:nvPr/>
            </p:nvSpPr>
            <p:spPr>
              <a:xfrm>
                <a:off x="5032178" y="1883693"/>
                <a:ext cx="300671" cy="169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0.1</a:t>
                </a:r>
              </a:p>
            </p:txBody>
          </p:sp>
          <p:sp>
            <p:nvSpPr>
              <p:cNvPr id="85" name="TextBox 6">
                <a:extLst>
                  <a:ext uri="{FF2B5EF4-FFF2-40B4-BE49-F238E27FC236}">
                    <a16:creationId xmlns:a16="http://schemas.microsoft.com/office/drawing/2014/main" id="{5A23B4B4-7F75-4237-BC90-50139F900DE5}"/>
                  </a:ext>
                </a:extLst>
              </p:cNvPr>
              <p:cNvSpPr txBox="1"/>
              <p:nvPr/>
            </p:nvSpPr>
            <p:spPr>
              <a:xfrm>
                <a:off x="5032178" y="2001533"/>
                <a:ext cx="300671" cy="169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0.0</a:t>
                </a:r>
              </a:p>
            </p:txBody>
          </p:sp>
          <p:sp>
            <p:nvSpPr>
              <p:cNvPr id="86" name="TextBox 6">
                <a:extLst>
                  <a:ext uri="{FF2B5EF4-FFF2-40B4-BE49-F238E27FC236}">
                    <a16:creationId xmlns:a16="http://schemas.microsoft.com/office/drawing/2014/main" id="{7830CD93-25C6-DB22-D7ED-18D94F51712F}"/>
                  </a:ext>
                </a:extLst>
              </p:cNvPr>
              <p:cNvSpPr txBox="1"/>
              <p:nvPr/>
            </p:nvSpPr>
            <p:spPr>
              <a:xfrm>
                <a:off x="5006658" y="2237210"/>
                <a:ext cx="326192" cy="169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-0.2</a:t>
                </a:r>
              </a:p>
            </p:txBody>
          </p:sp>
          <p:sp>
            <p:nvSpPr>
              <p:cNvPr id="87" name="TextBox 6">
                <a:extLst>
                  <a:ext uri="{FF2B5EF4-FFF2-40B4-BE49-F238E27FC236}">
                    <a16:creationId xmlns:a16="http://schemas.microsoft.com/office/drawing/2014/main" id="{08221FCF-0C5A-6AD5-B19D-59C1B5EA4224}"/>
                  </a:ext>
                </a:extLst>
              </p:cNvPr>
              <p:cNvSpPr txBox="1"/>
              <p:nvPr/>
            </p:nvSpPr>
            <p:spPr>
              <a:xfrm>
                <a:off x="5235644" y="2076428"/>
                <a:ext cx="528585" cy="2600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NES=-1.43</a:t>
                </a:r>
              </a:p>
              <a:p>
                <a:r>
                  <a:rPr lang="en-US" sz="7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=0.0152</a:t>
                </a:r>
              </a:p>
            </p:txBody>
          </p:sp>
          <p:cxnSp>
            <p:nvCxnSpPr>
              <p:cNvPr id="88" name="直接连接符 87">
                <a:extLst>
                  <a:ext uri="{FF2B5EF4-FFF2-40B4-BE49-F238E27FC236}">
                    <a16:creationId xmlns:a16="http://schemas.microsoft.com/office/drawing/2014/main" id="{653F6F3E-7433-EC6C-3714-1A773B3A3F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60512" y="2081208"/>
                <a:ext cx="1125405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TextBox 3">
                <a:extLst>
                  <a:ext uri="{FF2B5EF4-FFF2-40B4-BE49-F238E27FC236}">
                    <a16:creationId xmlns:a16="http://schemas.microsoft.com/office/drawing/2014/main" id="{B463B985-9ECF-45AE-70F3-A0C84116E092}"/>
                  </a:ext>
                </a:extLst>
              </p:cNvPr>
              <p:cNvSpPr txBox="1"/>
              <p:nvPr/>
            </p:nvSpPr>
            <p:spPr>
              <a:xfrm>
                <a:off x="5193210" y="2685388"/>
                <a:ext cx="559742" cy="1690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PD-1</a:t>
                </a:r>
                <a:r>
                  <a:rPr lang="en-US" altLang="zh-CN" sz="700" baseline="30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r>
                  <a:rPr lang="en-US" altLang="zh-CN" sz="7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TIM-3</a:t>
                </a:r>
                <a:r>
                  <a:rPr lang="en-US" altLang="zh-CN" sz="700" baseline="30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en-US" sz="700" baseline="30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0" name="TextBox 4">
                <a:extLst>
                  <a:ext uri="{FF2B5EF4-FFF2-40B4-BE49-F238E27FC236}">
                    <a16:creationId xmlns:a16="http://schemas.microsoft.com/office/drawing/2014/main" id="{CE2FA60A-50CE-4E54-BA3F-A78E32D95117}"/>
                  </a:ext>
                </a:extLst>
              </p:cNvPr>
              <p:cNvSpPr txBox="1"/>
              <p:nvPr/>
            </p:nvSpPr>
            <p:spPr>
              <a:xfrm>
                <a:off x="5875668" y="2685388"/>
                <a:ext cx="586835" cy="1690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700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PD-1</a:t>
                </a:r>
                <a:r>
                  <a:rPr lang="en-US" sz="700" baseline="30000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r>
                  <a:rPr lang="en-US" sz="700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TIM-3</a:t>
                </a:r>
                <a:r>
                  <a:rPr lang="en-US" sz="700" baseline="30000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91" name="TextBox 8">
                <a:extLst>
                  <a:ext uri="{FF2B5EF4-FFF2-40B4-BE49-F238E27FC236}">
                    <a16:creationId xmlns:a16="http://schemas.microsoft.com/office/drawing/2014/main" id="{028BA7A3-6411-852B-05EF-7E30BAC46469}"/>
                  </a:ext>
                </a:extLst>
              </p:cNvPr>
              <p:cNvSpPr txBox="1"/>
              <p:nvPr/>
            </p:nvSpPr>
            <p:spPr>
              <a:xfrm>
                <a:off x="5475707" y="1782092"/>
                <a:ext cx="803578" cy="1690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PI3K-AKT Pathway</a:t>
                </a:r>
              </a:p>
            </p:txBody>
          </p:sp>
          <p:sp>
            <p:nvSpPr>
              <p:cNvPr id="92" name="TextBox 6">
                <a:extLst>
                  <a:ext uri="{FF2B5EF4-FFF2-40B4-BE49-F238E27FC236}">
                    <a16:creationId xmlns:a16="http://schemas.microsoft.com/office/drawing/2014/main" id="{6213383F-F186-DF7C-DE74-B0A88CF851BB}"/>
                  </a:ext>
                </a:extLst>
              </p:cNvPr>
              <p:cNvSpPr txBox="1"/>
              <p:nvPr/>
            </p:nvSpPr>
            <p:spPr>
              <a:xfrm>
                <a:off x="4981584" y="2119371"/>
                <a:ext cx="351266" cy="169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-0.1</a:t>
                </a:r>
              </a:p>
            </p:txBody>
          </p:sp>
          <p:sp>
            <p:nvSpPr>
              <p:cNvPr id="93" name="TextBox 6">
                <a:extLst>
                  <a:ext uri="{FF2B5EF4-FFF2-40B4-BE49-F238E27FC236}">
                    <a16:creationId xmlns:a16="http://schemas.microsoft.com/office/drawing/2014/main" id="{23787620-3293-F0EC-EE71-74CFDCBF64A0}"/>
                  </a:ext>
                </a:extLst>
              </p:cNvPr>
              <p:cNvSpPr txBox="1"/>
              <p:nvPr/>
            </p:nvSpPr>
            <p:spPr>
              <a:xfrm>
                <a:off x="5006658" y="2355048"/>
                <a:ext cx="326192" cy="169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-0.3</a:t>
                </a:r>
              </a:p>
            </p:txBody>
          </p:sp>
        </p:grpSp>
        <p:grpSp>
          <p:nvGrpSpPr>
            <p:cNvPr id="119" name="组合 118">
              <a:extLst>
                <a:ext uri="{FF2B5EF4-FFF2-40B4-BE49-F238E27FC236}">
                  <a16:creationId xmlns:a16="http://schemas.microsoft.com/office/drawing/2014/main" id="{B13D926E-B7E8-E4DD-4867-561457707F1C}"/>
                </a:ext>
              </a:extLst>
            </p:cNvPr>
            <p:cNvGrpSpPr/>
            <p:nvPr/>
          </p:nvGrpSpPr>
          <p:grpSpPr>
            <a:xfrm>
              <a:off x="3355790" y="4832089"/>
              <a:ext cx="1920960" cy="1421872"/>
              <a:chOff x="5667" y="5526217"/>
              <a:chExt cx="2150412" cy="1656766"/>
            </a:xfrm>
          </p:grpSpPr>
          <p:sp>
            <p:nvSpPr>
              <p:cNvPr id="217" name="文本框 216">
                <a:extLst>
                  <a:ext uri="{FF2B5EF4-FFF2-40B4-BE49-F238E27FC236}">
                    <a16:creationId xmlns:a16="http://schemas.microsoft.com/office/drawing/2014/main" id="{DE959A90-D4D4-E49D-4831-3AB8019EED56}"/>
                  </a:ext>
                </a:extLst>
              </p:cNvPr>
              <p:cNvSpPr txBox="1"/>
              <p:nvPr/>
            </p:nvSpPr>
            <p:spPr>
              <a:xfrm>
                <a:off x="5667" y="5687173"/>
                <a:ext cx="51270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:r>
                  <a:rPr lang="en-US" altLang="zh-CN" sz="7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kDa</a:t>
                </a:r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3" name="文本框 142">
                <a:extLst>
                  <a:ext uri="{FF2B5EF4-FFF2-40B4-BE49-F238E27FC236}">
                    <a16:creationId xmlns:a16="http://schemas.microsoft.com/office/drawing/2014/main" id="{34CFEE32-24FD-D60C-FA22-B28696D29E51}"/>
                  </a:ext>
                </a:extLst>
              </p:cNvPr>
              <p:cNvSpPr txBox="1"/>
              <p:nvPr/>
            </p:nvSpPr>
            <p:spPr>
              <a:xfrm>
                <a:off x="977417" y="5694820"/>
                <a:ext cx="280564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7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zh-CN" altLang="en-US" sz="7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4" name="文本框 143">
                <a:extLst>
                  <a:ext uri="{FF2B5EF4-FFF2-40B4-BE49-F238E27FC236}">
                    <a16:creationId xmlns:a16="http://schemas.microsoft.com/office/drawing/2014/main" id="{E69C4506-9328-B279-2D50-C2E1375523C5}"/>
                  </a:ext>
                </a:extLst>
              </p:cNvPr>
              <p:cNvSpPr txBox="1"/>
              <p:nvPr/>
            </p:nvSpPr>
            <p:spPr>
              <a:xfrm>
                <a:off x="692268" y="5685942"/>
                <a:ext cx="331930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7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zh-CN" altLang="en-US" sz="7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8" name="文本框 147">
                <a:extLst>
                  <a:ext uri="{FF2B5EF4-FFF2-40B4-BE49-F238E27FC236}">
                    <a16:creationId xmlns:a16="http://schemas.microsoft.com/office/drawing/2014/main" id="{A387533B-81A0-9676-D086-58B592AC0A12}"/>
                  </a:ext>
                </a:extLst>
              </p:cNvPr>
              <p:cNvSpPr txBox="1"/>
              <p:nvPr/>
            </p:nvSpPr>
            <p:spPr>
              <a:xfrm>
                <a:off x="442269" y="5679377"/>
                <a:ext cx="282699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7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7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56" name="图片 155">
                <a:extLst>
                  <a:ext uri="{FF2B5EF4-FFF2-40B4-BE49-F238E27FC236}">
                    <a16:creationId xmlns:a16="http://schemas.microsoft.com/office/drawing/2014/main" id="{377B3397-5C2B-977F-5990-AF3C9C79FCD3}"/>
                  </a:ext>
                </a:extLst>
              </p:cNvPr>
              <p:cNvPicPr>
                <a:picLocks/>
              </p:cNvPicPr>
              <p:nvPr/>
            </p:nvPicPr>
            <p:blipFill>
              <a:blip r:embed="rId11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rightnessContrast contrast="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415138" y="6944986"/>
                <a:ext cx="810000" cy="216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159" name="图片 158">
                <a:extLst>
                  <a:ext uri="{FF2B5EF4-FFF2-40B4-BE49-F238E27FC236}">
                    <a16:creationId xmlns:a16="http://schemas.microsoft.com/office/drawing/2014/main" id="{48E78E2B-B5EA-DD2B-E4F2-D81A76CB6E05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13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rightnessContrast contrast="20000"/>
                        </a14:imgEffect>
                      </a14:imgLayer>
                    </a14:imgProps>
                  </a:ext>
                </a:extLst>
              </a:blip>
              <a:srcRect l="2903" t="-1767" r="4163" b="-2697"/>
              <a:stretch/>
            </p:blipFill>
            <p:spPr>
              <a:xfrm>
                <a:off x="415138" y="6164352"/>
                <a:ext cx="810000" cy="216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169" name="图片 168">
                <a:extLst>
                  <a:ext uri="{FF2B5EF4-FFF2-40B4-BE49-F238E27FC236}">
                    <a16:creationId xmlns:a16="http://schemas.microsoft.com/office/drawing/2014/main" id="{56B3F2F0-C9F6-66D0-219C-6E946FC1FCC0}"/>
                  </a:ext>
                </a:extLst>
              </p:cNvPr>
              <p:cNvPicPr>
                <a:picLocks/>
              </p:cNvPicPr>
              <p:nvPr/>
            </p:nvPicPr>
            <p:blipFill>
              <a:blip r:embed="rId15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brightnessContrast contrast="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415138" y="5901875"/>
                <a:ext cx="810000" cy="216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179" name="图片 178">
                <a:extLst>
                  <a:ext uri="{FF2B5EF4-FFF2-40B4-BE49-F238E27FC236}">
                    <a16:creationId xmlns:a16="http://schemas.microsoft.com/office/drawing/2014/main" id="{0B5BE801-8E0C-AC42-90DE-BF2ED1C1E379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17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18">
                        <a14:imgEffect>
                          <a14:brightnessContrast contrast="20000"/>
                        </a14:imgEffect>
                      </a14:imgLayer>
                    </a14:imgProps>
                  </a:ext>
                </a:extLst>
              </a:blip>
              <a:srcRect t="12311" r="8809" b="15957"/>
              <a:stretch/>
            </p:blipFill>
            <p:spPr>
              <a:xfrm>
                <a:off x="415138" y="6689306"/>
                <a:ext cx="810000" cy="216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180" name="图片 179">
                <a:extLst>
                  <a:ext uri="{FF2B5EF4-FFF2-40B4-BE49-F238E27FC236}">
                    <a16:creationId xmlns:a16="http://schemas.microsoft.com/office/drawing/2014/main" id="{21F76FA8-0B82-2C8A-E292-24A32B559EE6}"/>
                  </a:ext>
                </a:extLst>
              </p:cNvPr>
              <p:cNvPicPr>
                <a:picLocks/>
              </p:cNvPicPr>
              <p:nvPr/>
            </p:nvPicPr>
            <p:blipFill>
              <a:blip r:embed="rId19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20">
                        <a14:imgEffect>
                          <a14:brightnessContrast contrast="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415138" y="6426829"/>
                <a:ext cx="810000" cy="216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186" name="文本框 185">
                <a:extLst>
                  <a:ext uri="{FF2B5EF4-FFF2-40B4-BE49-F238E27FC236}">
                    <a16:creationId xmlns:a16="http://schemas.microsoft.com/office/drawing/2014/main" id="{91C7DE89-02F9-0ACD-43D9-D9D7BDA3AAAD}"/>
                  </a:ext>
                </a:extLst>
              </p:cNvPr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1183237" y="5902835"/>
                <a:ext cx="663710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KLHL6</a:t>
                </a:r>
              </a:p>
            </p:txBody>
          </p:sp>
          <p:sp>
            <p:nvSpPr>
              <p:cNvPr id="191" name="文本框 190">
                <a:extLst>
                  <a:ext uri="{FF2B5EF4-FFF2-40B4-BE49-F238E27FC236}">
                    <a16:creationId xmlns:a16="http://schemas.microsoft.com/office/drawing/2014/main" id="{FB4CA1FD-F39D-4588-886A-4BEE5421AB0F}"/>
                  </a:ext>
                </a:extLst>
              </p:cNvPr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1183237" y="6939983"/>
                <a:ext cx="701665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Actin</a:t>
                </a:r>
              </a:p>
            </p:txBody>
          </p:sp>
          <p:sp>
            <p:nvSpPr>
              <p:cNvPr id="194" name="文本框 193">
                <a:extLst>
                  <a:ext uri="{FF2B5EF4-FFF2-40B4-BE49-F238E27FC236}">
                    <a16:creationId xmlns:a16="http://schemas.microsoft.com/office/drawing/2014/main" id="{55084E6C-B2EC-F4CD-800B-02794F824423}"/>
                  </a:ext>
                </a:extLst>
              </p:cNvPr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1183237" y="6425405"/>
                <a:ext cx="972842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p-FOXO1-T24</a:t>
                </a:r>
              </a:p>
            </p:txBody>
          </p:sp>
          <p:sp>
            <p:nvSpPr>
              <p:cNvPr id="199" name="文本框 198">
                <a:extLst>
                  <a:ext uri="{FF2B5EF4-FFF2-40B4-BE49-F238E27FC236}">
                    <a16:creationId xmlns:a16="http://schemas.microsoft.com/office/drawing/2014/main" id="{4C7516DA-1D65-78B9-1826-D2BA3411E37A}"/>
                  </a:ext>
                </a:extLst>
              </p:cNvPr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1183237" y="6686690"/>
                <a:ext cx="773378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p-AKT-S473</a:t>
                </a:r>
              </a:p>
            </p:txBody>
          </p:sp>
          <p:sp>
            <p:nvSpPr>
              <p:cNvPr id="213" name="文本框 212">
                <a:extLst>
                  <a:ext uri="{FF2B5EF4-FFF2-40B4-BE49-F238E27FC236}">
                    <a16:creationId xmlns:a16="http://schemas.microsoft.com/office/drawing/2014/main" id="{25FCE7CD-D997-455C-47CB-86F4BB3EF007}"/>
                  </a:ext>
                </a:extLst>
              </p:cNvPr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1183237" y="6164120"/>
                <a:ext cx="972842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p-FOXO1-S319</a:t>
                </a:r>
              </a:p>
            </p:txBody>
          </p:sp>
          <p:sp>
            <p:nvSpPr>
              <p:cNvPr id="216" name="文本框 215">
                <a:extLst>
                  <a:ext uri="{FF2B5EF4-FFF2-40B4-BE49-F238E27FC236}">
                    <a16:creationId xmlns:a16="http://schemas.microsoft.com/office/drawing/2014/main" id="{03EB0215-6AB7-13E2-4391-2D8FE40C2344}"/>
                  </a:ext>
                </a:extLst>
              </p:cNvPr>
              <p:cNvSpPr txBox="1"/>
              <p:nvPr/>
            </p:nvSpPr>
            <p:spPr>
              <a:xfrm>
                <a:off x="1183237" y="5699985"/>
                <a:ext cx="727598" cy="233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α</a:t>
                </a:r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CD3 (48h)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36" name="直接连接符 235">
                <a:extLst>
                  <a:ext uri="{FF2B5EF4-FFF2-40B4-BE49-F238E27FC236}">
                    <a16:creationId xmlns:a16="http://schemas.microsoft.com/office/drawing/2014/main" id="{39C47500-C11E-728A-38DB-2A3D84D7D86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47364" y="6578968"/>
                <a:ext cx="5956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0" name="直接连接符 239">
                <a:extLst>
                  <a:ext uri="{FF2B5EF4-FFF2-40B4-BE49-F238E27FC236}">
                    <a16:creationId xmlns:a16="http://schemas.microsoft.com/office/drawing/2014/main" id="{26C25567-0021-238E-FC45-BBF5BBB0CA2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47364" y="7095442"/>
                <a:ext cx="5956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1" name="文本框 240">
                <a:extLst>
                  <a:ext uri="{FF2B5EF4-FFF2-40B4-BE49-F238E27FC236}">
                    <a16:creationId xmlns:a16="http://schemas.microsoft.com/office/drawing/2014/main" id="{15FAAE59-52DD-D476-D241-B9DA1AFE70D9}"/>
                  </a:ext>
                </a:extLst>
              </p:cNvPr>
              <p:cNvSpPr txBox="1"/>
              <p:nvPr/>
            </p:nvSpPr>
            <p:spPr>
              <a:xfrm>
                <a:off x="89317" y="6982929"/>
                <a:ext cx="344631" cy="200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40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3" name="文本框 242">
                <a:extLst>
                  <a:ext uri="{FF2B5EF4-FFF2-40B4-BE49-F238E27FC236}">
                    <a16:creationId xmlns:a16="http://schemas.microsoft.com/office/drawing/2014/main" id="{C88E6BFE-C4F5-D11F-0D3D-C5C58975208C}"/>
                  </a:ext>
                </a:extLst>
              </p:cNvPr>
              <p:cNvSpPr txBox="1"/>
              <p:nvPr/>
            </p:nvSpPr>
            <p:spPr>
              <a:xfrm>
                <a:off x="86651" y="6468922"/>
                <a:ext cx="34463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70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49" name="直接连接符 248">
                <a:extLst>
                  <a:ext uri="{FF2B5EF4-FFF2-40B4-BE49-F238E27FC236}">
                    <a16:creationId xmlns:a16="http://schemas.microsoft.com/office/drawing/2014/main" id="{62CB91ED-3E80-85FE-A5ED-FC8A342628B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47364" y="6315041"/>
                <a:ext cx="5956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0" name="文本框 249">
                <a:extLst>
                  <a:ext uri="{FF2B5EF4-FFF2-40B4-BE49-F238E27FC236}">
                    <a16:creationId xmlns:a16="http://schemas.microsoft.com/office/drawing/2014/main" id="{C58B89A3-627A-1ADF-6E4D-28B70568D5EC}"/>
                  </a:ext>
                </a:extLst>
              </p:cNvPr>
              <p:cNvSpPr txBox="1"/>
              <p:nvPr/>
            </p:nvSpPr>
            <p:spPr>
              <a:xfrm>
                <a:off x="86651" y="6204995"/>
                <a:ext cx="34463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70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51" name="直接连接符 250">
                <a:extLst>
                  <a:ext uri="{FF2B5EF4-FFF2-40B4-BE49-F238E27FC236}">
                    <a16:creationId xmlns:a16="http://schemas.microsoft.com/office/drawing/2014/main" id="{A9008ACE-572C-643E-0345-C66DB09BC4F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47363" y="5951721"/>
                <a:ext cx="5956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3" name="文本框 252">
                <a:extLst>
                  <a:ext uri="{FF2B5EF4-FFF2-40B4-BE49-F238E27FC236}">
                    <a16:creationId xmlns:a16="http://schemas.microsoft.com/office/drawing/2014/main" id="{CBA19636-4DEF-6FD0-87A6-251FEEF05C33}"/>
                  </a:ext>
                </a:extLst>
              </p:cNvPr>
              <p:cNvSpPr txBox="1"/>
              <p:nvPr/>
            </p:nvSpPr>
            <p:spPr>
              <a:xfrm>
                <a:off x="88057" y="5841752"/>
                <a:ext cx="344631" cy="200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70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54" name="直接连接符 253">
                <a:extLst>
                  <a:ext uri="{FF2B5EF4-FFF2-40B4-BE49-F238E27FC236}">
                    <a16:creationId xmlns:a16="http://schemas.microsoft.com/office/drawing/2014/main" id="{0D6E427E-6C8B-F32A-1563-28AA82AB48C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47364" y="6839082"/>
                <a:ext cx="5956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5" name="文本框 254">
                <a:extLst>
                  <a:ext uri="{FF2B5EF4-FFF2-40B4-BE49-F238E27FC236}">
                    <a16:creationId xmlns:a16="http://schemas.microsoft.com/office/drawing/2014/main" id="{30138A2D-36B3-59F9-B694-28DE943687B1}"/>
                  </a:ext>
                </a:extLst>
              </p:cNvPr>
              <p:cNvSpPr txBox="1"/>
              <p:nvPr/>
            </p:nvSpPr>
            <p:spPr>
              <a:xfrm>
                <a:off x="86651" y="6727804"/>
                <a:ext cx="34463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55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6" name="文本框 255">
                <a:extLst>
                  <a:ext uri="{FF2B5EF4-FFF2-40B4-BE49-F238E27FC236}">
                    <a16:creationId xmlns:a16="http://schemas.microsoft.com/office/drawing/2014/main" id="{066EB955-71D6-23E2-898D-E5F3E0E47A23}"/>
                  </a:ext>
                </a:extLst>
              </p:cNvPr>
              <p:cNvSpPr txBox="1"/>
              <p:nvPr/>
            </p:nvSpPr>
            <p:spPr>
              <a:xfrm>
                <a:off x="1183237" y="5534419"/>
                <a:ext cx="547614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7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AKTi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7" name="文本框 256">
                <a:extLst>
                  <a:ext uri="{FF2B5EF4-FFF2-40B4-BE49-F238E27FC236}">
                    <a16:creationId xmlns:a16="http://schemas.microsoft.com/office/drawing/2014/main" id="{F5172E32-3453-62E9-E527-26F9475871AE}"/>
                  </a:ext>
                </a:extLst>
              </p:cNvPr>
              <p:cNvSpPr txBox="1"/>
              <p:nvPr/>
            </p:nvSpPr>
            <p:spPr>
              <a:xfrm>
                <a:off x="977102" y="5534380"/>
                <a:ext cx="280564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7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zh-CN" altLang="en-US" sz="7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8" name="文本框 257">
                <a:extLst>
                  <a:ext uri="{FF2B5EF4-FFF2-40B4-BE49-F238E27FC236}">
                    <a16:creationId xmlns:a16="http://schemas.microsoft.com/office/drawing/2014/main" id="{28434FD3-35AA-4542-EE80-94CF29694FB5}"/>
                  </a:ext>
                </a:extLst>
              </p:cNvPr>
              <p:cNvSpPr txBox="1"/>
              <p:nvPr/>
            </p:nvSpPr>
            <p:spPr>
              <a:xfrm>
                <a:off x="705015" y="5526217"/>
                <a:ext cx="331930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7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7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9" name="文本框 258">
                <a:extLst>
                  <a:ext uri="{FF2B5EF4-FFF2-40B4-BE49-F238E27FC236}">
                    <a16:creationId xmlns:a16="http://schemas.microsoft.com/office/drawing/2014/main" id="{58F1C0C9-0857-A819-61B0-ADE510BDF9A7}"/>
                  </a:ext>
                </a:extLst>
              </p:cNvPr>
              <p:cNvSpPr txBox="1"/>
              <p:nvPr/>
            </p:nvSpPr>
            <p:spPr>
              <a:xfrm>
                <a:off x="441954" y="5527815"/>
                <a:ext cx="282699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7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7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9" name="组合 98">
              <a:extLst>
                <a:ext uri="{FF2B5EF4-FFF2-40B4-BE49-F238E27FC236}">
                  <a16:creationId xmlns:a16="http://schemas.microsoft.com/office/drawing/2014/main" id="{2A5A882C-79DB-7711-B7D3-22487C6159D0}"/>
                </a:ext>
              </a:extLst>
            </p:cNvPr>
            <p:cNvGrpSpPr/>
            <p:nvPr/>
          </p:nvGrpSpPr>
          <p:grpSpPr>
            <a:xfrm>
              <a:off x="4945250" y="4760644"/>
              <a:ext cx="1696163" cy="1705855"/>
              <a:chOff x="-113930" y="7646881"/>
              <a:chExt cx="1696163" cy="1705855"/>
            </a:xfrm>
          </p:grpSpPr>
          <p:pic>
            <p:nvPicPr>
              <p:cNvPr id="105" name="图片 104">
                <a:extLst>
                  <a:ext uri="{FF2B5EF4-FFF2-40B4-BE49-F238E27FC236}">
                    <a16:creationId xmlns:a16="http://schemas.microsoft.com/office/drawing/2014/main" id="{192C7F88-6E98-E97F-1CFA-2BBBCE8E119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1"/>
              <a:srcRect l="7518" t="5122" r="12652" b="14280"/>
              <a:stretch/>
            </p:blipFill>
            <p:spPr>
              <a:xfrm>
                <a:off x="290308" y="7715123"/>
                <a:ext cx="1291925" cy="1213448"/>
              </a:xfrm>
              <a:prstGeom prst="rect">
                <a:avLst/>
              </a:prstGeom>
            </p:spPr>
          </p:pic>
          <p:sp>
            <p:nvSpPr>
              <p:cNvPr id="263" name="文本框 262">
                <a:extLst>
                  <a:ext uri="{FF2B5EF4-FFF2-40B4-BE49-F238E27FC236}">
                    <a16:creationId xmlns:a16="http://schemas.microsoft.com/office/drawing/2014/main" id="{730CF0F1-4636-730C-D2A0-51E4F78F6EE6}"/>
                  </a:ext>
                </a:extLst>
              </p:cNvPr>
              <p:cNvSpPr txBox="1"/>
              <p:nvPr/>
            </p:nvSpPr>
            <p:spPr>
              <a:xfrm rot="18900000">
                <a:off x="747747" y="9113412"/>
                <a:ext cx="830836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p-FOXO1-T24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4" name="文本框 263">
                <a:extLst>
                  <a:ext uri="{FF2B5EF4-FFF2-40B4-BE49-F238E27FC236}">
                    <a16:creationId xmlns:a16="http://schemas.microsoft.com/office/drawing/2014/main" id="{164FAC10-9BB6-925A-1CCC-8F29BEFB6A11}"/>
                  </a:ext>
                </a:extLst>
              </p:cNvPr>
              <p:cNvSpPr txBox="1"/>
              <p:nvPr/>
            </p:nvSpPr>
            <p:spPr>
              <a:xfrm rot="18900000">
                <a:off x="260499" y="9152681"/>
                <a:ext cx="941905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p-FOXO1-S319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5" name="文本框 264">
                <a:extLst>
                  <a:ext uri="{FF2B5EF4-FFF2-40B4-BE49-F238E27FC236}">
                    <a16:creationId xmlns:a16="http://schemas.microsoft.com/office/drawing/2014/main" id="{70F4A9B1-3897-7324-04CF-D7E3A45DCAE2}"/>
                  </a:ext>
                </a:extLst>
              </p:cNvPr>
              <p:cNvSpPr txBox="1"/>
              <p:nvPr/>
            </p:nvSpPr>
            <p:spPr>
              <a:xfrm rot="16200000">
                <a:off x="-393406" y="8233711"/>
                <a:ext cx="1251399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Relative protein level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6" name="文本框 265">
                <a:extLst>
                  <a:ext uri="{FF2B5EF4-FFF2-40B4-BE49-F238E27FC236}">
                    <a16:creationId xmlns:a16="http://schemas.microsoft.com/office/drawing/2014/main" id="{6B090218-7A21-634D-A907-09AE39BEA3BF}"/>
                  </a:ext>
                </a:extLst>
              </p:cNvPr>
              <p:cNvSpPr txBox="1"/>
              <p:nvPr/>
            </p:nvSpPr>
            <p:spPr>
              <a:xfrm rot="18900000">
                <a:off x="-113930" y="9152681"/>
                <a:ext cx="941905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KLHL6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7" name="文本框 266">
                <a:extLst>
                  <a:ext uri="{FF2B5EF4-FFF2-40B4-BE49-F238E27FC236}">
                    <a16:creationId xmlns:a16="http://schemas.microsoft.com/office/drawing/2014/main" id="{33CD850A-6C68-C255-CAEA-AA5CF8B41DF8}"/>
                  </a:ext>
                </a:extLst>
              </p:cNvPr>
              <p:cNvSpPr txBox="1"/>
              <p:nvPr/>
            </p:nvSpPr>
            <p:spPr>
              <a:xfrm>
                <a:off x="546602" y="7761621"/>
                <a:ext cx="547614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α</a:t>
                </a:r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CD3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8" name="文本框 267">
                <a:extLst>
                  <a:ext uri="{FF2B5EF4-FFF2-40B4-BE49-F238E27FC236}">
                    <a16:creationId xmlns:a16="http://schemas.microsoft.com/office/drawing/2014/main" id="{1172855F-AC1D-E34F-5BCE-0C099A638D66}"/>
                  </a:ext>
                </a:extLst>
              </p:cNvPr>
              <p:cNvSpPr txBox="1"/>
              <p:nvPr/>
            </p:nvSpPr>
            <p:spPr>
              <a:xfrm>
                <a:off x="546601" y="7877995"/>
                <a:ext cx="754119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α</a:t>
                </a:r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CD3+AKTi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9" name="文本框 268">
                <a:extLst>
                  <a:ext uri="{FF2B5EF4-FFF2-40B4-BE49-F238E27FC236}">
                    <a16:creationId xmlns:a16="http://schemas.microsoft.com/office/drawing/2014/main" id="{964E5EB0-C00D-20EE-C603-E676122D23AF}"/>
                  </a:ext>
                </a:extLst>
              </p:cNvPr>
              <p:cNvSpPr txBox="1"/>
              <p:nvPr/>
            </p:nvSpPr>
            <p:spPr>
              <a:xfrm>
                <a:off x="546602" y="7646881"/>
                <a:ext cx="547614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No stim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49E66750-5075-C68D-BDE3-5BFB83F4E817}"/>
                </a:ext>
              </a:extLst>
            </p:cNvPr>
            <p:cNvSpPr txBox="1"/>
            <p:nvPr/>
          </p:nvSpPr>
          <p:spPr>
            <a:xfrm>
              <a:off x="6886" y="4838570"/>
              <a:ext cx="21672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04" name="组合 103">
              <a:extLst>
                <a:ext uri="{FF2B5EF4-FFF2-40B4-BE49-F238E27FC236}">
                  <a16:creationId xmlns:a16="http://schemas.microsoft.com/office/drawing/2014/main" id="{3558AA0C-ACB9-4CC6-F8E6-C0D80503DE5D}"/>
                </a:ext>
              </a:extLst>
            </p:cNvPr>
            <p:cNvGrpSpPr/>
            <p:nvPr/>
          </p:nvGrpSpPr>
          <p:grpSpPr>
            <a:xfrm>
              <a:off x="5803972" y="586357"/>
              <a:ext cx="822796" cy="1273831"/>
              <a:chOff x="5259308" y="2269948"/>
              <a:chExt cx="965604" cy="1423352"/>
            </a:xfrm>
          </p:grpSpPr>
          <p:pic>
            <p:nvPicPr>
              <p:cNvPr id="103" name="图片 102">
                <a:extLst>
                  <a:ext uri="{FF2B5EF4-FFF2-40B4-BE49-F238E27FC236}">
                    <a16:creationId xmlns:a16="http://schemas.microsoft.com/office/drawing/2014/main" id="{8A230118-B823-65C0-192F-2951915F76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407479" y="2302258"/>
                <a:ext cx="792000" cy="1056000"/>
              </a:xfrm>
              <a:prstGeom prst="rect">
                <a:avLst/>
              </a:prstGeom>
            </p:spPr>
          </p:pic>
          <p:grpSp>
            <p:nvGrpSpPr>
              <p:cNvPr id="61" name="组合 60">
                <a:extLst>
                  <a:ext uri="{FF2B5EF4-FFF2-40B4-BE49-F238E27FC236}">
                    <a16:creationId xmlns:a16="http://schemas.microsoft.com/office/drawing/2014/main" id="{C6C36AE5-88C1-8F4F-54AB-71751B10C8BE}"/>
                  </a:ext>
                </a:extLst>
              </p:cNvPr>
              <p:cNvGrpSpPr/>
              <p:nvPr/>
            </p:nvGrpSpPr>
            <p:grpSpPr>
              <a:xfrm>
                <a:off x="5259308" y="2269948"/>
                <a:ext cx="965604" cy="1423352"/>
                <a:chOff x="5255980" y="605776"/>
                <a:chExt cx="965604" cy="1423352"/>
              </a:xfrm>
            </p:grpSpPr>
            <p:sp>
              <p:nvSpPr>
                <p:cNvPr id="69" name="文本框 68">
                  <a:extLst>
                    <a:ext uri="{FF2B5EF4-FFF2-40B4-BE49-F238E27FC236}">
                      <a16:creationId xmlns:a16="http://schemas.microsoft.com/office/drawing/2014/main" id="{6364291D-AD05-E6C5-35C7-796B22AD9F4C}"/>
                    </a:ext>
                  </a:extLst>
                </p:cNvPr>
                <p:cNvSpPr txBox="1"/>
                <p:nvPr/>
              </p:nvSpPr>
              <p:spPr>
                <a:xfrm rot="18900000">
                  <a:off x="5262295" y="1805591"/>
                  <a:ext cx="959289" cy="2235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Three </a:t>
                  </a:r>
                  <a:r>
                    <a:rPr lang="en-US" altLang="zh-CN" sz="7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restim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1" name="文本框 70">
                  <a:extLst>
                    <a:ext uri="{FF2B5EF4-FFF2-40B4-BE49-F238E27FC236}">
                      <a16:creationId xmlns:a16="http://schemas.microsoft.com/office/drawing/2014/main" id="{B6FC7E3A-632E-C282-FBD1-59234DD9E757}"/>
                    </a:ext>
                  </a:extLst>
                </p:cNvPr>
                <p:cNvSpPr txBox="1"/>
                <p:nvPr/>
              </p:nvSpPr>
              <p:spPr>
                <a:xfrm rot="18900000">
                  <a:off x="5265401" y="1711657"/>
                  <a:ext cx="670746" cy="2235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No </a:t>
                  </a:r>
                  <a:r>
                    <a:rPr lang="en-US" altLang="zh-CN" sz="7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restim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2" name="文本框 71">
                  <a:extLst>
                    <a:ext uri="{FF2B5EF4-FFF2-40B4-BE49-F238E27FC236}">
                      <a16:creationId xmlns:a16="http://schemas.microsoft.com/office/drawing/2014/main" id="{1383F8FC-B67A-028E-3000-CF53B2AF8471}"/>
                    </a:ext>
                  </a:extLst>
                </p:cNvPr>
                <p:cNvSpPr txBox="1"/>
                <p:nvPr/>
              </p:nvSpPr>
              <p:spPr>
                <a:xfrm rot="16200000">
                  <a:off x="4801857" y="1059899"/>
                  <a:ext cx="1108302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519288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altLang="zh-CN" sz="700" i="1" kern="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Klhl6</a:t>
                  </a:r>
                  <a:r>
                    <a:rPr kumimoji="0" lang="en-US" altLang="zh-CN" sz="70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rPr>
                    <a:t> mRNA</a:t>
                  </a:r>
                  <a:endParaRPr kumimoji="0" lang="zh-CN" altLang="en-US" sz="70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45" name="组合 144">
              <a:extLst>
                <a:ext uri="{FF2B5EF4-FFF2-40B4-BE49-F238E27FC236}">
                  <a16:creationId xmlns:a16="http://schemas.microsoft.com/office/drawing/2014/main" id="{4681E8B4-6350-A042-2002-75DB5681394D}"/>
                </a:ext>
              </a:extLst>
            </p:cNvPr>
            <p:cNvGrpSpPr/>
            <p:nvPr/>
          </p:nvGrpSpPr>
          <p:grpSpPr>
            <a:xfrm>
              <a:off x="143874" y="6536758"/>
              <a:ext cx="1025410" cy="1298590"/>
              <a:chOff x="74872" y="2163637"/>
              <a:chExt cx="1025410" cy="1298590"/>
            </a:xfrm>
          </p:grpSpPr>
          <p:sp>
            <p:nvSpPr>
              <p:cNvPr id="146" name="文本框 145">
                <a:extLst>
                  <a:ext uri="{FF2B5EF4-FFF2-40B4-BE49-F238E27FC236}">
                    <a16:creationId xmlns:a16="http://schemas.microsoft.com/office/drawing/2014/main" id="{05033586-781A-18A4-55B9-FF89D59A3D1B}"/>
                  </a:ext>
                </a:extLst>
              </p:cNvPr>
              <p:cNvSpPr txBox="1"/>
              <p:nvPr/>
            </p:nvSpPr>
            <p:spPr>
              <a:xfrm rot="16200000">
                <a:off x="-406277" y="2781022"/>
                <a:ext cx="1162354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TIM-3 MFI (×10</a:t>
                </a:r>
                <a:r>
                  <a:rPr lang="en-US" altLang="zh-CN" sz="7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aphicFrame>
            <p:nvGraphicFramePr>
              <p:cNvPr id="149" name="对象 148">
                <a:extLst>
                  <a:ext uri="{FF2B5EF4-FFF2-40B4-BE49-F238E27FC236}">
                    <a16:creationId xmlns:a16="http://schemas.microsoft.com/office/drawing/2014/main" id="{8409B847-5D2E-8778-DDDC-9488A90C4BB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34756914"/>
                  </p:ext>
                </p:extLst>
              </p:nvPr>
            </p:nvGraphicFramePr>
            <p:xfrm>
              <a:off x="200282" y="2163637"/>
              <a:ext cx="900000" cy="126213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rism 8" r:id="rId23" imgW="1739456" imgH="2440400" progId="Prism8.Document">
                      <p:embed/>
                    </p:oleObj>
                  </mc:Choice>
                  <mc:Fallback>
                    <p:oleObj name="Prism 8" r:id="rId23" imgW="1739456" imgH="2440400" progId="Prism8.Document">
                      <p:embed/>
                      <p:pic>
                        <p:nvPicPr>
                          <p:cNvPr id="149" name="对象 148">
                            <a:extLst>
                              <a:ext uri="{FF2B5EF4-FFF2-40B4-BE49-F238E27FC236}">
                                <a16:creationId xmlns:a16="http://schemas.microsoft.com/office/drawing/2014/main" id="{8409B847-5D2E-8778-DDDC-9488A90C4BB5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24"/>
                          <a:stretch>
                            <a:fillRect/>
                          </a:stretch>
                        </p:blipFill>
                        <p:spPr>
                          <a:xfrm>
                            <a:off x="200282" y="2163637"/>
                            <a:ext cx="900000" cy="1262135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53" name="组合 152">
              <a:extLst>
                <a:ext uri="{FF2B5EF4-FFF2-40B4-BE49-F238E27FC236}">
                  <a16:creationId xmlns:a16="http://schemas.microsoft.com/office/drawing/2014/main" id="{AB0491CB-39D6-C7D6-500A-CCA967A9CC03}"/>
                </a:ext>
              </a:extLst>
            </p:cNvPr>
            <p:cNvGrpSpPr/>
            <p:nvPr/>
          </p:nvGrpSpPr>
          <p:grpSpPr>
            <a:xfrm>
              <a:off x="1124043" y="6518357"/>
              <a:ext cx="1040953" cy="1316990"/>
              <a:chOff x="1239643" y="2188022"/>
              <a:chExt cx="1040953" cy="1316990"/>
            </a:xfrm>
          </p:grpSpPr>
          <p:sp>
            <p:nvSpPr>
              <p:cNvPr id="178" name="文本框 177">
                <a:extLst>
                  <a:ext uri="{FF2B5EF4-FFF2-40B4-BE49-F238E27FC236}">
                    <a16:creationId xmlns:a16="http://schemas.microsoft.com/office/drawing/2014/main" id="{CB055D83-09C0-1E61-56E5-6666479D23CE}"/>
                  </a:ext>
                </a:extLst>
              </p:cNvPr>
              <p:cNvSpPr txBox="1"/>
              <p:nvPr/>
            </p:nvSpPr>
            <p:spPr>
              <a:xfrm rot="16200000">
                <a:off x="758494" y="2823807"/>
                <a:ext cx="1162354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PD-1 MFI (×10</a:t>
                </a:r>
                <a:r>
                  <a:rPr lang="en-US" altLang="zh-CN" sz="7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aphicFrame>
            <p:nvGraphicFramePr>
              <p:cNvPr id="183" name="对象 182">
                <a:extLst>
                  <a:ext uri="{FF2B5EF4-FFF2-40B4-BE49-F238E27FC236}">
                    <a16:creationId xmlns:a16="http://schemas.microsoft.com/office/drawing/2014/main" id="{863C46CA-90F8-46CF-E298-6E49DB72ECA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01018157"/>
                  </p:ext>
                </p:extLst>
              </p:nvPr>
            </p:nvGraphicFramePr>
            <p:xfrm>
              <a:off x="1380484" y="2188022"/>
              <a:ext cx="900112" cy="12747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rism 8" r:id="rId25" imgW="1740896" imgH="2464523" progId="Prism8.Document">
                      <p:embed/>
                    </p:oleObj>
                  </mc:Choice>
                  <mc:Fallback>
                    <p:oleObj name="Prism 8" r:id="rId25" imgW="1740896" imgH="2464523" progId="Prism8.Document">
                      <p:embed/>
                      <p:pic>
                        <p:nvPicPr>
                          <p:cNvPr id="183" name="对象 182">
                            <a:extLst>
                              <a:ext uri="{FF2B5EF4-FFF2-40B4-BE49-F238E27FC236}">
                                <a16:creationId xmlns:a16="http://schemas.microsoft.com/office/drawing/2014/main" id="{863C46CA-90F8-46CF-E298-6E49DB72ECA7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26"/>
                          <a:stretch>
                            <a:fillRect/>
                          </a:stretch>
                        </p:blipFill>
                        <p:spPr>
                          <a:xfrm>
                            <a:off x="1380484" y="2188022"/>
                            <a:ext cx="900112" cy="1274763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499" name="组合 498">
              <a:extLst>
                <a:ext uri="{FF2B5EF4-FFF2-40B4-BE49-F238E27FC236}">
                  <a16:creationId xmlns:a16="http://schemas.microsoft.com/office/drawing/2014/main" id="{6B8E3F36-C50F-A164-1C50-882984CDA77B}"/>
                </a:ext>
              </a:extLst>
            </p:cNvPr>
            <p:cNvGrpSpPr/>
            <p:nvPr/>
          </p:nvGrpSpPr>
          <p:grpSpPr>
            <a:xfrm>
              <a:off x="0" y="5013682"/>
              <a:ext cx="1424436" cy="1325951"/>
              <a:chOff x="4705704" y="6550311"/>
              <a:chExt cx="1847326" cy="1870876"/>
            </a:xfrm>
          </p:grpSpPr>
          <p:pic>
            <p:nvPicPr>
              <p:cNvPr id="500" name="图片 499">
                <a:extLst>
                  <a:ext uri="{FF2B5EF4-FFF2-40B4-BE49-F238E27FC236}">
                    <a16:creationId xmlns:a16="http://schemas.microsoft.com/office/drawing/2014/main" id="{F985062D-653C-C657-B721-8C93B1C1E7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352567" y="6550311"/>
                <a:ext cx="1200463" cy="1326414"/>
              </a:xfrm>
              <a:prstGeom prst="rect">
                <a:avLst/>
              </a:prstGeom>
            </p:spPr>
          </p:pic>
          <p:sp>
            <p:nvSpPr>
              <p:cNvPr id="501" name="文本框 500">
                <a:extLst>
                  <a:ext uri="{FF2B5EF4-FFF2-40B4-BE49-F238E27FC236}">
                    <a16:creationId xmlns:a16="http://schemas.microsoft.com/office/drawing/2014/main" id="{F8445838-0FE3-0C05-6E5B-75DEDBE198DD}"/>
                  </a:ext>
                </a:extLst>
              </p:cNvPr>
              <p:cNvSpPr txBox="1"/>
              <p:nvPr/>
            </p:nvSpPr>
            <p:spPr>
              <a:xfrm rot="16200000">
                <a:off x="4539188" y="7062257"/>
                <a:ext cx="1241618" cy="3758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Relative </a:t>
                </a:r>
                <a:r>
                  <a:rPr lang="en-US" altLang="zh-CN" sz="7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Klhl6</a:t>
                </a:r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 mRNA level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2" name="文本框 501">
                <a:extLst>
                  <a:ext uri="{FF2B5EF4-FFF2-40B4-BE49-F238E27FC236}">
                    <a16:creationId xmlns:a16="http://schemas.microsoft.com/office/drawing/2014/main" id="{A7812210-9C74-4235-F44B-5975B54D85F1}"/>
                  </a:ext>
                </a:extLst>
              </p:cNvPr>
              <p:cNvSpPr txBox="1"/>
              <p:nvPr/>
            </p:nvSpPr>
            <p:spPr>
              <a:xfrm>
                <a:off x="5726105" y="8170233"/>
                <a:ext cx="146375" cy="23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3" name="文本框 502">
                <a:extLst>
                  <a:ext uri="{FF2B5EF4-FFF2-40B4-BE49-F238E27FC236}">
                    <a16:creationId xmlns:a16="http://schemas.microsoft.com/office/drawing/2014/main" id="{D6CFC944-FF26-BF71-C366-11295392692C}"/>
                  </a:ext>
                </a:extLst>
              </p:cNvPr>
              <p:cNvSpPr txBox="1"/>
              <p:nvPr/>
            </p:nvSpPr>
            <p:spPr>
              <a:xfrm>
                <a:off x="5882030" y="8177156"/>
                <a:ext cx="146375" cy="23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4" name="文本框 503">
                <a:extLst>
                  <a:ext uri="{FF2B5EF4-FFF2-40B4-BE49-F238E27FC236}">
                    <a16:creationId xmlns:a16="http://schemas.microsoft.com/office/drawing/2014/main" id="{9B0E812A-8188-BA86-7976-93E4C6ADDC53}"/>
                  </a:ext>
                </a:extLst>
              </p:cNvPr>
              <p:cNvSpPr txBox="1"/>
              <p:nvPr/>
            </p:nvSpPr>
            <p:spPr>
              <a:xfrm>
                <a:off x="5882030" y="8002104"/>
                <a:ext cx="146375" cy="23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5" name="文本框 504">
                <a:extLst>
                  <a:ext uri="{FF2B5EF4-FFF2-40B4-BE49-F238E27FC236}">
                    <a16:creationId xmlns:a16="http://schemas.microsoft.com/office/drawing/2014/main" id="{147FB7A7-91AF-0276-C781-8B1E244A7CBA}"/>
                  </a:ext>
                </a:extLst>
              </p:cNvPr>
              <p:cNvSpPr txBox="1"/>
              <p:nvPr/>
            </p:nvSpPr>
            <p:spPr>
              <a:xfrm>
                <a:off x="5727446" y="7984685"/>
                <a:ext cx="146375" cy="23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6" name="文本框 505">
                <a:extLst>
                  <a:ext uri="{FF2B5EF4-FFF2-40B4-BE49-F238E27FC236}">
                    <a16:creationId xmlns:a16="http://schemas.microsoft.com/office/drawing/2014/main" id="{523A5277-76CF-89CE-4135-900608936752}"/>
                  </a:ext>
                </a:extLst>
              </p:cNvPr>
              <p:cNvSpPr txBox="1"/>
              <p:nvPr/>
            </p:nvSpPr>
            <p:spPr>
              <a:xfrm>
                <a:off x="4705704" y="8001705"/>
                <a:ext cx="843534" cy="279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FOXO1</a:t>
                </a:r>
                <a:r>
                  <a:rPr lang="en-US" altLang="zh-CN" sz="7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AAA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7" name="文本框 506">
                <a:extLst>
                  <a:ext uri="{FF2B5EF4-FFF2-40B4-BE49-F238E27FC236}">
                    <a16:creationId xmlns:a16="http://schemas.microsoft.com/office/drawing/2014/main" id="{8E3B16CD-C8D1-344D-36D5-7D367BEA7D1D}"/>
                  </a:ext>
                </a:extLst>
              </p:cNvPr>
              <p:cNvSpPr txBox="1"/>
              <p:nvPr/>
            </p:nvSpPr>
            <p:spPr>
              <a:xfrm>
                <a:off x="6035635" y="8185864"/>
                <a:ext cx="146375" cy="23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8" name="文本框 507">
                <a:extLst>
                  <a:ext uri="{FF2B5EF4-FFF2-40B4-BE49-F238E27FC236}">
                    <a16:creationId xmlns:a16="http://schemas.microsoft.com/office/drawing/2014/main" id="{E0C6969A-697E-DEC0-6A1D-890BC2AAF19B}"/>
                  </a:ext>
                </a:extLst>
              </p:cNvPr>
              <p:cNvSpPr txBox="1"/>
              <p:nvPr/>
            </p:nvSpPr>
            <p:spPr>
              <a:xfrm>
                <a:off x="6035635" y="7984685"/>
                <a:ext cx="146375" cy="23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9" name="文本框 508">
                <a:extLst>
                  <a:ext uri="{FF2B5EF4-FFF2-40B4-BE49-F238E27FC236}">
                    <a16:creationId xmlns:a16="http://schemas.microsoft.com/office/drawing/2014/main" id="{D4AA6A66-FB99-141A-9067-2B3B981A886B}"/>
                  </a:ext>
                </a:extLst>
              </p:cNvPr>
              <p:cNvSpPr txBox="1"/>
              <p:nvPr/>
            </p:nvSpPr>
            <p:spPr>
              <a:xfrm>
                <a:off x="4705704" y="8179002"/>
                <a:ext cx="870394" cy="23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α</a:t>
                </a:r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CD3 (48h)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0" name="文本框 509">
                <a:extLst>
                  <a:ext uri="{FF2B5EF4-FFF2-40B4-BE49-F238E27FC236}">
                    <a16:creationId xmlns:a16="http://schemas.microsoft.com/office/drawing/2014/main" id="{E8807E4C-999A-F646-C424-D60DC37979AE}"/>
                  </a:ext>
                </a:extLst>
              </p:cNvPr>
              <p:cNvSpPr txBox="1"/>
              <p:nvPr/>
            </p:nvSpPr>
            <p:spPr>
              <a:xfrm>
                <a:off x="5576586" y="8170233"/>
                <a:ext cx="146375" cy="23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1" name="文本框 510">
                <a:extLst>
                  <a:ext uri="{FF2B5EF4-FFF2-40B4-BE49-F238E27FC236}">
                    <a16:creationId xmlns:a16="http://schemas.microsoft.com/office/drawing/2014/main" id="{9E0F6E29-446D-64DF-04A3-5829C3A50EC4}"/>
                  </a:ext>
                </a:extLst>
              </p:cNvPr>
              <p:cNvSpPr txBox="1"/>
              <p:nvPr/>
            </p:nvSpPr>
            <p:spPr>
              <a:xfrm>
                <a:off x="5577927" y="7984685"/>
                <a:ext cx="146375" cy="23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2" name="文本框 511">
                <a:extLst>
                  <a:ext uri="{FF2B5EF4-FFF2-40B4-BE49-F238E27FC236}">
                    <a16:creationId xmlns:a16="http://schemas.microsoft.com/office/drawing/2014/main" id="{A9A50998-489A-02CF-1693-A505B05CAF63}"/>
                  </a:ext>
                </a:extLst>
              </p:cNvPr>
              <p:cNvSpPr txBox="1"/>
              <p:nvPr/>
            </p:nvSpPr>
            <p:spPr>
              <a:xfrm>
                <a:off x="6184051" y="8185864"/>
                <a:ext cx="146375" cy="23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3" name="文本框 512">
                <a:extLst>
                  <a:ext uri="{FF2B5EF4-FFF2-40B4-BE49-F238E27FC236}">
                    <a16:creationId xmlns:a16="http://schemas.microsoft.com/office/drawing/2014/main" id="{5DA02E56-1AE9-E089-2B4C-D58C776D8691}"/>
                  </a:ext>
                </a:extLst>
              </p:cNvPr>
              <p:cNvSpPr txBox="1"/>
              <p:nvPr/>
            </p:nvSpPr>
            <p:spPr>
              <a:xfrm>
                <a:off x="6184051" y="7984685"/>
                <a:ext cx="146375" cy="23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4" name="文本框 513">
                <a:extLst>
                  <a:ext uri="{FF2B5EF4-FFF2-40B4-BE49-F238E27FC236}">
                    <a16:creationId xmlns:a16="http://schemas.microsoft.com/office/drawing/2014/main" id="{F37F1F17-FF7C-788E-3591-F15E17AC6B9A}"/>
                  </a:ext>
                </a:extLst>
              </p:cNvPr>
              <p:cNvSpPr txBox="1"/>
              <p:nvPr/>
            </p:nvSpPr>
            <p:spPr>
              <a:xfrm>
                <a:off x="6331677" y="8185864"/>
                <a:ext cx="146375" cy="23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5" name="文本框 514">
                <a:extLst>
                  <a:ext uri="{FF2B5EF4-FFF2-40B4-BE49-F238E27FC236}">
                    <a16:creationId xmlns:a16="http://schemas.microsoft.com/office/drawing/2014/main" id="{68882BA2-770C-81B3-C648-032BE2A08101}"/>
                  </a:ext>
                </a:extLst>
              </p:cNvPr>
              <p:cNvSpPr txBox="1"/>
              <p:nvPr/>
            </p:nvSpPr>
            <p:spPr>
              <a:xfrm>
                <a:off x="6331677" y="8002104"/>
                <a:ext cx="146375" cy="23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6" name="文本框 515">
                <a:extLst>
                  <a:ext uri="{FF2B5EF4-FFF2-40B4-BE49-F238E27FC236}">
                    <a16:creationId xmlns:a16="http://schemas.microsoft.com/office/drawing/2014/main" id="{6EFDFEB3-3041-132C-318C-02F649CA236E}"/>
                  </a:ext>
                </a:extLst>
              </p:cNvPr>
              <p:cNvSpPr txBox="1"/>
              <p:nvPr/>
            </p:nvSpPr>
            <p:spPr>
              <a:xfrm>
                <a:off x="5880735" y="7814997"/>
                <a:ext cx="146375" cy="23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7" name="文本框 516">
                <a:extLst>
                  <a:ext uri="{FF2B5EF4-FFF2-40B4-BE49-F238E27FC236}">
                    <a16:creationId xmlns:a16="http://schemas.microsoft.com/office/drawing/2014/main" id="{C29AC4B8-8E38-F97C-5641-15BEF33EFA72}"/>
                  </a:ext>
                </a:extLst>
              </p:cNvPr>
              <p:cNvSpPr txBox="1"/>
              <p:nvPr/>
            </p:nvSpPr>
            <p:spPr>
              <a:xfrm>
                <a:off x="5734863" y="7830627"/>
                <a:ext cx="146375" cy="23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8" name="文本框 517">
                <a:extLst>
                  <a:ext uri="{FF2B5EF4-FFF2-40B4-BE49-F238E27FC236}">
                    <a16:creationId xmlns:a16="http://schemas.microsoft.com/office/drawing/2014/main" id="{E7D9157C-51D5-3EF9-4B23-232A4911D0A3}"/>
                  </a:ext>
                </a:extLst>
              </p:cNvPr>
              <p:cNvSpPr txBox="1"/>
              <p:nvPr/>
            </p:nvSpPr>
            <p:spPr>
              <a:xfrm>
                <a:off x="4764100" y="7835355"/>
                <a:ext cx="768060" cy="2822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FOXO1</a:t>
                </a:r>
                <a:r>
                  <a:rPr lang="en-US" altLang="zh-CN" sz="7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WT</a:t>
                </a:r>
                <a:endParaRPr lang="zh-CN" altLang="en-US" sz="7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9" name="文本框 518">
                <a:extLst>
                  <a:ext uri="{FF2B5EF4-FFF2-40B4-BE49-F238E27FC236}">
                    <a16:creationId xmlns:a16="http://schemas.microsoft.com/office/drawing/2014/main" id="{7931273E-F3DA-D546-095D-7A5910E620C2}"/>
                  </a:ext>
                </a:extLst>
              </p:cNvPr>
              <p:cNvSpPr txBox="1"/>
              <p:nvPr/>
            </p:nvSpPr>
            <p:spPr>
              <a:xfrm>
                <a:off x="6034342" y="7814997"/>
                <a:ext cx="146375" cy="23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0" name="文本框 519">
                <a:extLst>
                  <a:ext uri="{FF2B5EF4-FFF2-40B4-BE49-F238E27FC236}">
                    <a16:creationId xmlns:a16="http://schemas.microsoft.com/office/drawing/2014/main" id="{903004D5-BAD4-2AAF-BBD2-728D16B8FED9}"/>
                  </a:ext>
                </a:extLst>
              </p:cNvPr>
              <p:cNvSpPr txBox="1"/>
              <p:nvPr/>
            </p:nvSpPr>
            <p:spPr>
              <a:xfrm>
                <a:off x="5576635" y="7814997"/>
                <a:ext cx="146375" cy="23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1" name="文本框 520">
                <a:extLst>
                  <a:ext uri="{FF2B5EF4-FFF2-40B4-BE49-F238E27FC236}">
                    <a16:creationId xmlns:a16="http://schemas.microsoft.com/office/drawing/2014/main" id="{C5772665-AAB3-C981-B8BA-DCD17342FCD8}"/>
                  </a:ext>
                </a:extLst>
              </p:cNvPr>
              <p:cNvSpPr txBox="1"/>
              <p:nvPr/>
            </p:nvSpPr>
            <p:spPr>
              <a:xfrm>
                <a:off x="6182758" y="7830627"/>
                <a:ext cx="146375" cy="23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2" name="文本框 521">
                <a:extLst>
                  <a:ext uri="{FF2B5EF4-FFF2-40B4-BE49-F238E27FC236}">
                    <a16:creationId xmlns:a16="http://schemas.microsoft.com/office/drawing/2014/main" id="{A4A6C29B-7FB5-C7A2-D3CB-8304DDE6801D}"/>
                  </a:ext>
                </a:extLst>
              </p:cNvPr>
              <p:cNvSpPr txBox="1"/>
              <p:nvPr/>
            </p:nvSpPr>
            <p:spPr>
              <a:xfrm>
                <a:off x="6331677" y="7814997"/>
                <a:ext cx="146375" cy="23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69" name="组合 568">
              <a:extLst>
                <a:ext uri="{FF2B5EF4-FFF2-40B4-BE49-F238E27FC236}">
                  <a16:creationId xmlns:a16="http://schemas.microsoft.com/office/drawing/2014/main" id="{E6130CFE-DB31-CCE2-7CBA-3FC4A62B88C4}"/>
                </a:ext>
              </a:extLst>
            </p:cNvPr>
            <p:cNvGrpSpPr/>
            <p:nvPr/>
          </p:nvGrpSpPr>
          <p:grpSpPr>
            <a:xfrm>
              <a:off x="1355575" y="4965575"/>
              <a:ext cx="1744090" cy="1374436"/>
              <a:chOff x="2489512" y="6278662"/>
              <a:chExt cx="1934590" cy="1717750"/>
            </a:xfrm>
          </p:grpSpPr>
          <p:pic>
            <p:nvPicPr>
              <p:cNvPr id="570" name="图片 569">
                <a:extLst>
                  <a:ext uri="{FF2B5EF4-FFF2-40B4-BE49-F238E27FC236}">
                    <a16:creationId xmlns:a16="http://schemas.microsoft.com/office/drawing/2014/main" id="{9AD3EC88-E1ED-7465-3AA5-978EBDA18A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84102" y="6278662"/>
                <a:ext cx="1440000" cy="1416393"/>
              </a:xfrm>
              <a:prstGeom prst="rect">
                <a:avLst/>
              </a:prstGeom>
            </p:spPr>
          </p:pic>
          <p:sp>
            <p:nvSpPr>
              <p:cNvPr id="571" name="文本框 570">
                <a:extLst>
                  <a:ext uri="{FF2B5EF4-FFF2-40B4-BE49-F238E27FC236}">
                    <a16:creationId xmlns:a16="http://schemas.microsoft.com/office/drawing/2014/main" id="{501D7457-97BA-80AF-3B78-F564481A5EB8}"/>
                  </a:ext>
                </a:extLst>
              </p:cNvPr>
              <p:cNvSpPr txBox="1"/>
              <p:nvPr/>
            </p:nvSpPr>
            <p:spPr>
              <a:xfrm>
                <a:off x="3590606" y="7773375"/>
                <a:ext cx="146376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2" name="文本框 571">
                <a:extLst>
                  <a:ext uri="{FF2B5EF4-FFF2-40B4-BE49-F238E27FC236}">
                    <a16:creationId xmlns:a16="http://schemas.microsoft.com/office/drawing/2014/main" id="{ABE8E21F-9A3A-93E3-0DF1-2AEB35441F95}"/>
                  </a:ext>
                </a:extLst>
              </p:cNvPr>
              <p:cNvSpPr txBox="1"/>
              <p:nvPr/>
            </p:nvSpPr>
            <p:spPr>
              <a:xfrm>
                <a:off x="3856420" y="7789005"/>
                <a:ext cx="146376" cy="2074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3" name="文本框 572">
                <a:extLst>
                  <a:ext uri="{FF2B5EF4-FFF2-40B4-BE49-F238E27FC236}">
                    <a16:creationId xmlns:a16="http://schemas.microsoft.com/office/drawing/2014/main" id="{94C3FD6D-48FD-65F2-CF44-5ABD375938C4}"/>
                  </a:ext>
                </a:extLst>
              </p:cNvPr>
              <p:cNvSpPr txBox="1"/>
              <p:nvPr/>
            </p:nvSpPr>
            <p:spPr>
              <a:xfrm>
                <a:off x="3856420" y="7596535"/>
                <a:ext cx="146376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4" name="文本框 573">
                <a:extLst>
                  <a:ext uri="{FF2B5EF4-FFF2-40B4-BE49-F238E27FC236}">
                    <a16:creationId xmlns:a16="http://schemas.microsoft.com/office/drawing/2014/main" id="{59E0EE33-F758-9A9E-A032-8A30F7F98CAB}"/>
                  </a:ext>
                </a:extLst>
              </p:cNvPr>
              <p:cNvSpPr txBox="1"/>
              <p:nvPr/>
            </p:nvSpPr>
            <p:spPr>
              <a:xfrm>
                <a:off x="3591947" y="7612165"/>
                <a:ext cx="146376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5" name="文本框 574">
                <a:extLst>
                  <a:ext uri="{FF2B5EF4-FFF2-40B4-BE49-F238E27FC236}">
                    <a16:creationId xmlns:a16="http://schemas.microsoft.com/office/drawing/2014/main" id="{63A20AE4-353C-7591-AC0F-F838114F6326}"/>
                  </a:ext>
                </a:extLst>
              </p:cNvPr>
              <p:cNvSpPr txBox="1"/>
              <p:nvPr/>
            </p:nvSpPr>
            <p:spPr>
              <a:xfrm>
                <a:off x="2619009" y="7616892"/>
                <a:ext cx="740898" cy="250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7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shFOXO1</a:t>
                </a:r>
                <a:endParaRPr lang="zh-CN" altLang="en-US" sz="7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6" name="文本框 575">
                <a:extLst>
                  <a:ext uri="{FF2B5EF4-FFF2-40B4-BE49-F238E27FC236}">
                    <a16:creationId xmlns:a16="http://schemas.microsoft.com/office/drawing/2014/main" id="{0421E9AF-E6FA-E4A2-0D7D-CC56BF3A2D5F}"/>
                  </a:ext>
                </a:extLst>
              </p:cNvPr>
              <p:cNvSpPr txBox="1"/>
              <p:nvPr/>
            </p:nvSpPr>
            <p:spPr>
              <a:xfrm>
                <a:off x="4116408" y="7789005"/>
                <a:ext cx="146376" cy="2074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7" name="文本框 576">
                <a:extLst>
                  <a:ext uri="{FF2B5EF4-FFF2-40B4-BE49-F238E27FC236}">
                    <a16:creationId xmlns:a16="http://schemas.microsoft.com/office/drawing/2014/main" id="{78F87CCD-304E-881A-6498-B677646B5A70}"/>
                  </a:ext>
                </a:extLst>
              </p:cNvPr>
              <p:cNvSpPr txBox="1"/>
              <p:nvPr/>
            </p:nvSpPr>
            <p:spPr>
              <a:xfrm>
                <a:off x="4116408" y="7612165"/>
                <a:ext cx="146376" cy="2074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8" name="文本框 577">
                <a:extLst>
                  <a:ext uri="{FF2B5EF4-FFF2-40B4-BE49-F238E27FC236}">
                    <a16:creationId xmlns:a16="http://schemas.microsoft.com/office/drawing/2014/main" id="{CA6F98C0-8DE9-04A9-A087-359880F8E4A5}"/>
                  </a:ext>
                </a:extLst>
              </p:cNvPr>
              <p:cNvSpPr txBox="1"/>
              <p:nvPr/>
            </p:nvSpPr>
            <p:spPr>
              <a:xfrm>
                <a:off x="2489512" y="7785839"/>
                <a:ext cx="870394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α</a:t>
                </a:r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CD3 (24h)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9" name="文本框 578">
                <a:extLst>
                  <a:ext uri="{FF2B5EF4-FFF2-40B4-BE49-F238E27FC236}">
                    <a16:creationId xmlns:a16="http://schemas.microsoft.com/office/drawing/2014/main" id="{E7513B26-72E8-979A-1828-C39C773D9513}"/>
                  </a:ext>
                </a:extLst>
              </p:cNvPr>
              <p:cNvSpPr txBox="1"/>
              <p:nvPr/>
            </p:nvSpPr>
            <p:spPr>
              <a:xfrm>
                <a:off x="3328264" y="7773375"/>
                <a:ext cx="146376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0" name="文本框 579">
                <a:extLst>
                  <a:ext uri="{FF2B5EF4-FFF2-40B4-BE49-F238E27FC236}">
                    <a16:creationId xmlns:a16="http://schemas.microsoft.com/office/drawing/2014/main" id="{FF046CCA-9094-C469-BC48-C33049C79CF1}"/>
                  </a:ext>
                </a:extLst>
              </p:cNvPr>
              <p:cNvSpPr txBox="1"/>
              <p:nvPr/>
            </p:nvSpPr>
            <p:spPr>
              <a:xfrm>
                <a:off x="3329605" y="7596535"/>
                <a:ext cx="146376" cy="2074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1" name="文本框 580">
                <a:extLst>
                  <a:ext uri="{FF2B5EF4-FFF2-40B4-BE49-F238E27FC236}">
                    <a16:creationId xmlns:a16="http://schemas.microsoft.com/office/drawing/2014/main" id="{9EA7D326-70B6-6E22-2A44-BF1D98FA01C3}"/>
                  </a:ext>
                </a:extLst>
              </p:cNvPr>
              <p:cNvSpPr txBox="1"/>
              <p:nvPr/>
            </p:nvSpPr>
            <p:spPr>
              <a:xfrm rot="16200000">
                <a:off x="2197483" y="6861836"/>
                <a:ext cx="1334177" cy="3189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Relative </a:t>
                </a:r>
                <a:r>
                  <a:rPr lang="en-US" altLang="zh-CN" sz="7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KLHL6</a:t>
                </a:r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 mRNA level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50" name="组合 449">
              <a:extLst>
                <a:ext uri="{FF2B5EF4-FFF2-40B4-BE49-F238E27FC236}">
                  <a16:creationId xmlns:a16="http://schemas.microsoft.com/office/drawing/2014/main" id="{B2D4F408-5B91-9AB2-436A-435A5CCF58B9}"/>
                </a:ext>
              </a:extLst>
            </p:cNvPr>
            <p:cNvGrpSpPr/>
            <p:nvPr/>
          </p:nvGrpSpPr>
          <p:grpSpPr>
            <a:xfrm>
              <a:off x="124393" y="2122426"/>
              <a:ext cx="2642303" cy="902575"/>
              <a:chOff x="142111" y="2448332"/>
              <a:chExt cx="3032215" cy="1100635"/>
            </a:xfrm>
          </p:grpSpPr>
          <p:grpSp>
            <p:nvGrpSpPr>
              <p:cNvPr id="102" name="组合 101">
                <a:extLst>
                  <a:ext uri="{FF2B5EF4-FFF2-40B4-BE49-F238E27FC236}">
                    <a16:creationId xmlns:a16="http://schemas.microsoft.com/office/drawing/2014/main" id="{966FE692-B1C5-12F2-AA27-866DFD118D48}"/>
                  </a:ext>
                </a:extLst>
              </p:cNvPr>
              <p:cNvGrpSpPr/>
              <p:nvPr/>
            </p:nvGrpSpPr>
            <p:grpSpPr>
              <a:xfrm>
                <a:off x="142111" y="2448332"/>
                <a:ext cx="3032215" cy="1100635"/>
                <a:chOff x="142111" y="2352920"/>
                <a:chExt cx="3032215" cy="1100635"/>
              </a:xfrm>
            </p:grpSpPr>
            <p:grpSp>
              <p:nvGrpSpPr>
                <p:cNvPr id="62" name="组合 61">
                  <a:extLst>
                    <a:ext uri="{FF2B5EF4-FFF2-40B4-BE49-F238E27FC236}">
                      <a16:creationId xmlns:a16="http://schemas.microsoft.com/office/drawing/2014/main" id="{519F1807-C3CA-D9A7-B8D6-0D6646684068}"/>
                    </a:ext>
                  </a:extLst>
                </p:cNvPr>
                <p:cNvGrpSpPr/>
                <p:nvPr/>
              </p:nvGrpSpPr>
              <p:grpSpPr>
                <a:xfrm>
                  <a:off x="142111" y="2494369"/>
                  <a:ext cx="3032215" cy="959186"/>
                  <a:chOff x="142111" y="2511304"/>
                  <a:chExt cx="3032215" cy="959186"/>
                </a:xfrm>
              </p:grpSpPr>
              <p:sp>
                <p:nvSpPr>
                  <p:cNvPr id="9" name="文本框 8">
                    <a:extLst>
                      <a:ext uri="{FF2B5EF4-FFF2-40B4-BE49-F238E27FC236}">
                        <a16:creationId xmlns:a16="http://schemas.microsoft.com/office/drawing/2014/main" id="{D2FC623F-DA5E-E3A7-AD66-F093ECB47F1C}"/>
                      </a:ext>
                    </a:extLst>
                  </p:cNvPr>
                  <p:cNvSpPr txBox="1"/>
                  <p:nvPr/>
                </p:nvSpPr>
                <p:spPr>
                  <a:xfrm>
                    <a:off x="796375" y="3270435"/>
                    <a:ext cx="899605" cy="20005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l-GR" altLang="zh-CN" sz="7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α</a:t>
                    </a:r>
                    <a:r>
                      <a:rPr lang="en-US" altLang="zh-CN" sz="7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CD3/</a:t>
                    </a:r>
                    <a:r>
                      <a:rPr lang="el-GR" altLang="zh-CN" sz="7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α</a:t>
                    </a:r>
                    <a:r>
                      <a:rPr lang="en-US" altLang="zh-CN" sz="7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CD28/IL-2</a:t>
                    </a:r>
                    <a:endParaRPr lang="zh-CN" altLang="en-US" sz="7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" name="文本框 11">
                    <a:extLst>
                      <a:ext uri="{FF2B5EF4-FFF2-40B4-BE49-F238E27FC236}">
                        <a16:creationId xmlns:a16="http://schemas.microsoft.com/office/drawing/2014/main" id="{E2A13292-588D-1C6E-23E6-9551D39C9F9D}"/>
                      </a:ext>
                    </a:extLst>
                  </p:cNvPr>
                  <p:cNvSpPr txBox="1"/>
                  <p:nvPr/>
                </p:nvSpPr>
                <p:spPr>
                  <a:xfrm>
                    <a:off x="1531620" y="2824141"/>
                    <a:ext cx="1291733" cy="24395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7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    </a:t>
                    </a:r>
                    <a:r>
                      <a:rPr lang="en-US" altLang="zh-CN" sz="7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D4    D6   D8   </a:t>
                    </a:r>
                    <a:r>
                      <a:rPr lang="en-US" altLang="zh-CN" sz="7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D10  </a:t>
                    </a:r>
                    <a:endParaRPr lang="zh-CN" altLang="en-US" sz="7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13" name="直接箭头连接符 12">
                    <a:extLst>
                      <a:ext uri="{FF2B5EF4-FFF2-40B4-BE49-F238E27FC236}">
                        <a16:creationId xmlns:a16="http://schemas.microsoft.com/office/drawing/2014/main" id="{6A409210-3A2A-9782-4F43-1D669A51DD1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490221" y="3180174"/>
                    <a:ext cx="1224000" cy="1166"/>
                  </a:xfrm>
                  <a:prstGeom prst="straightConnector1">
                    <a:avLst/>
                  </a:prstGeom>
                  <a:ln w="127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" name="流程图: 可选过程 13">
                    <a:extLst>
                      <a:ext uri="{FF2B5EF4-FFF2-40B4-BE49-F238E27FC236}">
                        <a16:creationId xmlns:a16="http://schemas.microsoft.com/office/drawing/2014/main" id="{2BD630F5-4C4E-FB2B-F1B1-420C598F4308}"/>
                      </a:ext>
                    </a:extLst>
                  </p:cNvPr>
                  <p:cNvSpPr/>
                  <p:nvPr/>
                </p:nvSpPr>
                <p:spPr>
                  <a:xfrm>
                    <a:off x="1709926" y="2842430"/>
                    <a:ext cx="712800" cy="513643"/>
                  </a:xfrm>
                  <a:prstGeom prst="flowChartAlternateProcess">
                    <a:avLst/>
                  </a:prstGeom>
                  <a:noFill/>
                  <a:ln w="19050">
                    <a:solidFill>
                      <a:srgbClr val="00B050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7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15" name="直接连接符 14">
                    <a:extLst>
                      <a:ext uri="{FF2B5EF4-FFF2-40B4-BE49-F238E27FC236}">
                        <a16:creationId xmlns:a16="http://schemas.microsoft.com/office/drawing/2014/main" id="{4B1B81D8-780B-07CA-847F-2A5DC6B734D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835960" y="3023557"/>
                    <a:ext cx="0" cy="28800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直接连接符 15">
                    <a:extLst>
                      <a:ext uri="{FF2B5EF4-FFF2-40B4-BE49-F238E27FC236}">
                        <a16:creationId xmlns:a16="http://schemas.microsoft.com/office/drawing/2014/main" id="{B16F44CC-6629-CC61-601E-B8A56B5B9F7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071054" y="3023557"/>
                    <a:ext cx="0" cy="28800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直接连接符 16">
                    <a:extLst>
                      <a:ext uri="{FF2B5EF4-FFF2-40B4-BE49-F238E27FC236}">
                        <a16:creationId xmlns:a16="http://schemas.microsoft.com/office/drawing/2014/main" id="{55CA08C2-6511-55B0-87D9-7C2BEA08457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306148" y="3023557"/>
                    <a:ext cx="0" cy="28800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8" name="文本框 17">
                    <a:extLst>
                      <a:ext uri="{FF2B5EF4-FFF2-40B4-BE49-F238E27FC236}">
                        <a16:creationId xmlns:a16="http://schemas.microsoft.com/office/drawing/2014/main" id="{BEEA7A49-34FF-0559-59E9-CE976FCDF080}"/>
                      </a:ext>
                    </a:extLst>
                  </p:cNvPr>
                  <p:cNvSpPr txBox="1"/>
                  <p:nvPr/>
                </p:nvSpPr>
                <p:spPr>
                  <a:xfrm>
                    <a:off x="1639921" y="2511304"/>
                    <a:ext cx="918303" cy="24395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l-GR" altLang="zh-CN" sz="7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α</a:t>
                    </a:r>
                    <a:r>
                      <a:rPr lang="en-US" altLang="zh-CN" sz="700" dirty="0" err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CD3</a:t>
                    </a:r>
                    <a:r>
                      <a:rPr lang="en-US" altLang="zh-CN" sz="7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(2</a:t>
                    </a:r>
                    <a:r>
                      <a:rPr lang="el-GR" altLang="zh-CN" sz="7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μ</a:t>
                    </a:r>
                    <a:r>
                      <a:rPr lang="en-US" altLang="zh-CN" sz="7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g/mL)</a:t>
                    </a:r>
                    <a:endParaRPr lang="zh-CN" altLang="en-US" sz="7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" name="文本框 20">
                    <a:extLst>
                      <a:ext uri="{FF2B5EF4-FFF2-40B4-BE49-F238E27FC236}">
                        <a16:creationId xmlns:a16="http://schemas.microsoft.com/office/drawing/2014/main" id="{C7D04593-E028-8E48-C185-612D6C65BC34}"/>
                      </a:ext>
                    </a:extLst>
                  </p:cNvPr>
                  <p:cNvSpPr txBox="1"/>
                  <p:nvPr/>
                </p:nvSpPr>
                <p:spPr>
                  <a:xfrm>
                    <a:off x="142111" y="3270435"/>
                    <a:ext cx="580608" cy="20005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7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OT-I mice</a:t>
                    </a:r>
                    <a:endParaRPr lang="zh-CN" altLang="en-US" sz="7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22" name="直接箭头连接符 21">
                    <a:extLst>
                      <a:ext uri="{FF2B5EF4-FFF2-40B4-BE49-F238E27FC236}">
                        <a16:creationId xmlns:a16="http://schemas.microsoft.com/office/drawing/2014/main" id="{D6925F20-2B38-73CB-BC6E-0ABF72E4126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87658" y="3165078"/>
                    <a:ext cx="426978" cy="0"/>
                  </a:xfrm>
                  <a:prstGeom prst="straightConnector1">
                    <a:avLst/>
                  </a:prstGeom>
                  <a:ln w="127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" name="文本框 23">
                    <a:extLst>
                      <a:ext uri="{FF2B5EF4-FFF2-40B4-BE49-F238E27FC236}">
                        <a16:creationId xmlns:a16="http://schemas.microsoft.com/office/drawing/2014/main" id="{16806496-1C95-490A-1F86-8A1C01EA954E}"/>
                      </a:ext>
                    </a:extLst>
                  </p:cNvPr>
                  <p:cNvSpPr txBox="1"/>
                  <p:nvPr/>
                </p:nvSpPr>
                <p:spPr>
                  <a:xfrm>
                    <a:off x="600948" y="2810331"/>
                    <a:ext cx="508473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7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Spleen</a:t>
                    </a:r>
                  </a:p>
                  <a:p>
                    <a:pPr algn="ctr"/>
                    <a:r>
                      <a:rPr lang="en-US" altLang="zh-CN" sz="7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Sorting</a:t>
                    </a:r>
                    <a:endParaRPr lang="zh-CN" altLang="en-US" sz="7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" name="文本框 24">
                    <a:extLst>
                      <a:ext uri="{FF2B5EF4-FFF2-40B4-BE49-F238E27FC236}">
                        <a16:creationId xmlns:a16="http://schemas.microsoft.com/office/drawing/2014/main" id="{14D88B53-0AE1-0B61-FD20-A9AA26C45F8C}"/>
                      </a:ext>
                    </a:extLst>
                  </p:cNvPr>
                  <p:cNvSpPr txBox="1"/>
                  <p:nvPr/>
                </p:nvSpPr>
                <p:spPr>
                  <a:xfrm>
                    <a:off x="2657838" y="3062811"/>
                    <a:ext cx="516488" cy="20005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7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Analysis</a:t>
                    </a:r>
                    <a:endParaRPr lang="zh-CN" altLang="en-US" sz="7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26" name="直接箭头连接符 25">
                    <a:extLst>
                      <a:ext uri="{FF2B5EF4-FFF2-40B4-BE49-F238E27FC236}">
                        <a16:creationId xmlns:a16="http://schemas.microsoft.com/office/drawing/2014/main" id="{FFA43693-E88D-84EB-2B84-FCC033E2F7D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839679" y="2702217"/>
                    <a:ext cx="0" cy="144000"/>
                  </a:xfrm>
                  <a:prstGeom prst="straightConnector1">
                    <a:avLst/>
                  </a:prstGeom>
                  <a:ln w="127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pic>
                <p:nvPicPr>
                  <p:cNvPr id="27" name="图片 26">
                    <a:extLst>
                      <a:ext uri="{FF2B5EF4-FFF2-40B4-BE49-F238E27FC236}">
                        <a16:creationId xmlns:a16="http://schemas.microsoft.com/office/drawing/2014/main" id="{D64436B2-9938-626D-8BD8-4055CF35FA6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9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107619" y="3014336"/>
                    <a:ext cx="402544" cy="299033"/>
                  </a:xfrm>
                  <a:prstGeom prst="rect">
                    <a:avLst/>
                  </a:prstGeom>
                </p:spPr>
              </p:pic>
              <p:pic>
                <p:nvPicPr>
                  <p:cNvPr id="29" name="图片 28">
                    <a:extLst>
                      <a:ext uri="{FF2B5EF4-FFF2-40B4-BE49-F238E27FC236}">
                        <a16:creationId xmlns:a16="http://schemas.microsoft.com/office/drawing/2014/main" id="{E6B17FEC-3F76-B231-A41D-E204D4FA14B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0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5435" t="22129" r="30292" b="35888"/>
                  <a:stretch/>
                </p:blipFill>
                <p:spPr>
                  <a:xfrm flipH="1">
                    <a:off x="153766" y="2941331"/>
                    <a:ext cx="522900" cy="347100"/>
                  </a:xfrm>
                  <a:prstGeom prst="rect">
                    <a:avLst/>
                  </a:prstGeom>
                </p:spPr>
              </p:pic>
              <p:cxnSp>
                <p:nvCxnSpPr>
                  <p:cNvPr id="10" name="直接连接符 9">
                    <a:extLst>
                      <a:ext uri="{FF2B5EF4-FFF2-40B4-BE49-F238E27FC236}">
                        <a16:creationId xmlns:a16="http://schemas.microsoft.com/office/drawing/2014/main" id="{525D0A21-AC3D-7ED2-7DB3-B9D818E2036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559531" y="3023557"/>
                    <a:ext cx="0" cy="28800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0" name="文本框 99">
                  <a:extLst>
                    <a:ext uri="{FF2B5EF4-FFF2-40B4-BE49-F238E27FC236}">
                      <a16:creationId xmlns:a16="http://schemas.microsoft.com/office/drawing/2014/main" id="{33A0AA34-D31C-D876-3A14-E551A5C379C0}"/>
                    </a:ext>
                  </a:extLst>
                </p:cNvPr>
                <p:cNvSpPr txBox="1"/>
                <p:nvPr/>
              </p:nvSpPr>
              <p:spPr>
                <a:xfrm>
                  <a:off x="1024096" y="2801596"/>
                  <a:ext cx="572593" cy="2000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Activation</a:t>
                  </a:r>
                </a:p>
              </p:txBody>
            </p:sp>
            <p:sp>
              <p:nvSpPr>
                <p:cNvPr id="101" name="文本框 100">
                  <a:extLst>
                    <a:ext uri="{FF2B5EF4-FFF2-40B4-BE49-F238E27FC236}">
                      <a16:creationId xmlns:a16="http://schemas.microsoft.com/office/drawing/2014/main" id="{41197AE3-3A1B-5515-45AB-30CEFBFC3A99}"/>
                    </a:ext>
                  </a:extLst>
                </p:cNvPr>
                <p:cNvSpPr txBox="1"/>
                <p:nvPr/>
              </p:nvSpPr>
              <p:spPr>
                <a:xfrm>
                  <a:off x="1683487" y="2352920"/>
                  <a:ext cx="726481" cy="2000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Restimulation</a:t>
                  </a:r>
                </a:p>
              </p:txBody>
            </p:sp>
          </p:grpSp>
          <p:cxnSp>
            <p:nvCxnSpPr>
              <p:cNvPr id="448" name="直接箭头连接符 447">
                <a:extLst>
                  <a:ext uri="{FF2B5EF4-FFF2-40B4-BE49-F238E27FC236}">
                    <a16:creationId xmlns:a16="http://schemas.microsoft.com/office/drawing/2014/main" id="{A34A35A6-CCCE-D872-3F4D-0947D899E3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5231" y="2768502"/>
                <a:ext cx="0" cy="1440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9" name="直接箭头连接符 448">
                <a:extLst>
                  <a:ext uri="{FF2B5EF4-FFF2-40B4-BE49-F238E27FC236}">
                    <a16:creationId xmlns:a16="http://schemas.microsoft.com/office/drawing/2014/main" id="{58297279-AB22-2A84-FD70-1E988A9295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12119" y="2768502"/>
                <a:ext cx="0" cy="1440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0" name="文本框 459">
              <a:extLst>
                <a:ext uri="{FF2B5EF4-FFF2-40B4-BE49-F238E27FC236}">
                  <a16:creationId xmlns:a16="http://schemas.microsoft.com/office/drawing/2014/main" id="{5A598471-F4E7-CB82-C38C-27ECEE01071A}"/>
                </a:ext>
              </a:extLst>
            </p:cNvPr>
            <p:cNvSpPr txBox="1"/>
            <p:nvPr/>
          </p:nvSpPr>
          <p:spPr>
            <a:xfrm>
              <a:off x="3038811" y="4838570"/>
              <a:ext cx="24878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k</a:t>
              </a:r>
              <a:endPara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16CCE0C0-BD18-4574-4E48-5DD75089DD08}"/>
                </a:ext>
              </a:extLst>
            </p:cNvPr>
            <p:cNvGrpSpPr/>
            <p:nvPr/>
          </p:nvGrpSpPr>
          <p:grpSpPr>
            <a:xfrm>
              <a:off x="4363046" y="528014"/>
              <a:ext cx="1442046" cy="1268559"/>
              <a:chOff x="3404472" y="2321361"/>
              <a:chExt cx="1550377" cy="1422629"/>
            </a:xfrm>
          </p:grpSpPr>
          <p:pic>
            <p:nvPicPr>
              <p:cNvPr id="4" name="图片 3">
                <a:extLst>
                  <a:ext uri="{FF2B5EF4-FFF2-40B4-BE49-F238E27FC236}">
                    <a16:creationId xmlns:a16="http://schemas.microsoft.com/office/drawing/2014/main" id="{D66EC451-D3E8-8200-AA6F-E07F4D0C36B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1"/>
              <a:srcRect b="18483"/>
              <a:stretch/>
            </p:blipFill>
            <p:spPr>
              <a:xfrm>
                <a:off x="3529324" y="2354002"/>
                <a:ext cx="1260000" cy="1081966"/>
              </a:xfrm>
              <a:prstGeom prst="rect">
                <a:avLst/>
              </a:prstGeom>
            </p:spPr>
          </p:pic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77529304-3409-5463-9003-EEFD6695BEF8}"/>
                  </a:ext>
                </a:extLst>
              </p:cNvPr>
              <p:cNvSpPr/>
              <p:nvPr/>
            </p:nvSpPr>
            <p:spPr>
              <a:xfrm rot="16200000">
                <a:off x="2876736" y="2849097"/>
                <a:ext cx="125552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519288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sz="700" i="1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Klhl6</a:t>
                </a:r>
                <a:r>
                  <a:rPr kumimoji="0" lang="en-US" altLang="zh-CN" sz="70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 mRNA</a:t>
                </a:r>
                <a:endParaRPr kumimoji="0" lang="zh-CN" altLang="en-US" sz="70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5D4CC1D8-B966-84E2-524B-32E0E6EF48F9}"/>
                  </a:ext>
                </a:extLst>
              </p:cNvPr>
              <p:cNvSpPr txBox="1"/>
              <p:nvPr/>
            </p:nvSpPr>
            <p:spPr>
              <a:xfrm rot="18900000">
                <a:off x="3564269" y="3415935"/>
                <a:ext cx="322320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D0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8CA2E68C-65ED-55C2-07C8-041E40B745FF}"/>
                  </a:ext>
                </a:extLst>
              </p:cNvPr>
              <p:cNvSpPr txBox="1"/>
              <p:nvPr/>
            </p:nvSpPr>
            <p:spPr>
              <a:xfrm rot="18900000">
                <a:off x="3694042" y="3415935"/>
                <a:ext cx="322320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D1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11CB7DBE-70C6-727A-9D7F-0594945EFF0B}"/>
                  </a:ext>
                </a:extLst>
              </p:cNvPr>
              <p:cNvSpPr txBox="1"/>
              <p:nvPr/>
            </p:nvSpPr>
            <p:spPr>
              <a:xfrm rot="18900000">
                <a:off x="3823815" y="3415935"/>
                <a:ext cx="322320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D2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48ED2B36-4B97-647F-1F76-6598CC2F96C0}"/>
                  </a:ext>
                </a:extLst>
              </p:cNvPr>
              <p:cNvSpPr txBox="1"/>
              <p:nvPr/>
            </p:nvSpPr>
            <p:spPr>
              <a:xfrm rot="18900000">
                <a:off x="3953588" y="3415935"/>
                <a:ext cx="322320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D3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370A376F-9FCF-1F72-37E9-A28F52C78780}"/>
                  </a:ext>
                </a:extLst>
              </p:cNvPr>
              <p:cNvSpPr txBox="1"/>
              <p:nvPr/>
            </p:nvSpPr>
            <p:spPr>
              <a:xfrm rot="18900000">
                <a:off x="4083361" y="3415935"/>
                <a:ext cx="322320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7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D4</a:t>
                </a:r>
                <a:endParaRPr lang="zh-CN" altLang="en-US" sz="7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1DE80D49-288C-F2B6-BBCD-4AC9F513DC49}"/>
                  </a:ext>
                </a:extLst>
              </p:cNvPr>
              <p:cNvSpPr txBox="1"/>
              <p:nvPr/>
            </p:nvSpPr>
            <p:spPr>
              <a:xfrm rot="18900000">
                <a:off x="4213134" y="3415935"/>
                <a:ext cx="322320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D5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87E1164D-1BD6-812B-BD7B-2B5E7AF0C50F}"/>
                  </a:ext>
                </a:extLst>
              </p:cNvPr>
              <p:cNvSpPr txBox="1"/>
              <p:nvPr/>
            </p:nvSpPr>
            <p:spPr>
              <a:xfrm rot="18900000">
                <a:off x="4342907" y="3415935"/>
                <a:ext cx="322320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D6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B0C150EF-2185-3CD1-1536-5BB1F889A008}"/>
                  </a:ext>
                </a:extLst>
              </p:cNvPr>
              <p:cNvSpPr txBox="1"/>
              <p:nvPr/>
            </p:nvSpPr>
            <p:spPr>
              <a:xfrm rot="18900000">
                <a:off x="4472683" y="3415935"/>
                <a:ext cx="322320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D7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461" name="直接箭头连接符 460">
                <a:extLst>
                  <a:ext uri="{FF2B5EF4-FFF2-40B4-BE49-F238E27FC236}">
                    <a16:creationId xmlns:a16="http://schemas.microsoft.com/office/drawing/2014/main" id="{45569EB4-9D23-3FBF-E970-34026D90B8D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51694" y="3559259"/>
                <a:ext cx="0" cy="12815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2" name="直接箭头连接符 481">
                <a:extLst>
                  <a:ext uri="{FF2B5EF4-FFF2-40B4-BE49-F238E27FC236}">
                    <a16:creationId xmlns:a16="http://schemas.microsoft.com/office/drawing/2014/main" id="{74ECF8B0-7B62-142B-AE20-FDB22CB1C01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62646" y="3559259"/>
                <a:ext cx="0" cy="12815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3" name="文本框 482">
                <a:extLst>
                  <a:ext uri="{FF2B5EF4-FFF2-40B4-BE49-F238E27FC236}">
                    <a16:creationId xmlns:a16="http://schemas.microsoft.com/office/drawing/2014/main" id="{F51462B8-F58A-D9D8-15DA-191DB320A0E6}"/>
                  </a:ext>
                </a:extLst>
              </p:cNvPr>
              <p:cNvSpPr txBox="1"/>
              <p:nvPr/>
            </p:nvSpPr>
            <p:spPr>
              <a:xfrm>
                <a:off x="3710415" y="3543935"/>
                <a:ext cx="572593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Activation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4" name="文本框 483">
                <a:extLst>
                  <a:ext uri="{FF2B5EF4-FFF2-40B4-BE49-F238E27FC236}">
                    <a16:creationId xmlns:a16="http://schemas.microsoft.com/office/drawing/2014/main" id="{329A1E0A-A397-B608-9E71-F83DE31E62C6}"/>
                  </a:ext>
                </a:extLst>
              </p:cNvPr>
              <p:cNvSpPr txBox="1"/>
              <p:nvPr/>
            </p:nvSpPr>
            <p:spPr>
              <a:xfrm>
                <a:off x="4228368" y="3543935"/>
                <a:ext cx="726481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Restimulation</a:t>
                </a:r>
                <a:endParaRPr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85" name="文本框 484">
              <a:extLst>
                <a:ext uri="{FF2B5EF4-FFF2-40B4-BE49-F238E27FC236}">
                  <a16:creationId xmlns:a16="http://schemas.microsoft.com/office/drawing/2014/main" id="{9FE72733-1D4C-EA77-46BC-FCE07DC9FD29}"/>
                </a:ext>
              </a:extLst>
            </p:cNvPr>
            <p:cNvSpPr txBox="1"/>
            <p:nvPr/>
          </p:nvSpPr>
          <p:spPr>
            <a:xfrm>
              <a:off x="4235447" y="297182"/>
              <a:ext cx="2551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zh-CN" alt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88" name="组合 487">
              <a:extLst>
                <a:ext uri="{FF2B5EF4-FFF2-40B4-BE49-F238E27FC236}">
                  <a16:creationId xmlns:a16="http://schemas.microsoft.com/office/drawing/2014/main" id="{1B7FD2AB-E4ED-CE12-0466-D72A5AD96140}"/>
                </a:ext>
              </a:extLst>
            </p:cNvPr>
            <p:cNvGrpSpPr/>
            <p:nvPr/>
          </p:nvGrpSpPr>
          <p:grpSpPr>
            <a:xfrm>
              <a:off x="2130318" y="6616490"/>
              <a:ext cx="1136403" cy="592759"/>
              <a:chOff x="4808030" y="4584086"/>
              <a:chExt cx="1281874" cy="680310"/>
            </a:xfrm>
          </p:grpSpPr>
          <p:sp>
            <p:nvSpPr>
              <p:cNvPr id="489" name="文本框 488">
                <a:extLst>
                  <a:ext uri="{FF2B5EF4-FFF2-40B4-BE49-F238E27FC236}">
                    <a16:creationId xmlns:a16="http://schemas.microsoft.com/office/drawing/2014/main" id="{958D96A5-1CC5-A8B3-FA56-69BFC0D4E646}"/>
                  </a:ext>
                </a:extLst>
              </p:cNvPr>
              <p:cNvSpPr txBox="1"/>
              <p:nvPr/>
            </p:nvSpPr>
            <p:spPr>
              <a:xfrm>
                <a:off x="4808030" y="4584086"/>
                <a:ext cx="997870" cy="2296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700" i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shCtrl+Vec</a:t>
                </a:r>
                <a:endParaRPr lang="zh-CN" altLang="en-US" sz="7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0" name="椭圆 489">
                <a:extLst>
                  <a:ext uri="{FF2B5EF4-FFF2-40B4-BE49-F238E27FC236}">
                    <a16:creationId xmlns:a16="http://schemas.microsoft.com/office/drawing/2014/main" id="{92366299-ECCB-5C7B-D55E-1AB8207A1ABF}"/>
                  </a:ext>
                </a:extLst>
              </p:cNvPr>
              <p:cNvSpPr/>
              <p:nvPr/>
            </p:nvSpPr>
            <p:spPr>
              <a:xfrm>
                <a:off x="4818830" y="4678680"/>
                <a:ext cx="36000" cy="36000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700" i="1" dirty="0"/>
              </a:p>
            </p:txBody>
          </p:sp>
          <p:sp>
            <p:nvSpPr>
              <p:cNvPr id="491" name="椭圆 490">
                <a:extLst>
                  <a:ext uri="{FF2B5EF4-FFF2-40B4-BE49-F238E27FC236}">
                    <a16:creationId xmlns:a16="http://schemas.microsoft.com/office/drawing/2014/main" id="{3C4E4286-1FAD-4001-F132-A2FF19F334D2}"/>
                  </a:ext>
                </a:extLst>
              </p:cNvPr>
              <p:cNvSpPr/>
              <p:nvPr/>
            </p:nvSpPr>
            <p:spPr>
              <a:xfrm>
                <a:off x="4818830" y="4831080"/>
                <a:ext cx="36000" cy="36000"/>
              </a:xfrm>
              <a:prstGeom prst="ellipse">
                <a:avLst/>
              </a:prstGeom>
              <a:solidFill>
                <a:srgbClr val="0F99B2"/>
              </a:solidFill>
              <a:ln>
                <a:solidFill>
                  <a:srgbClr val="0F99B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700" i="1" dirty="0"/>
              </a:p>
            </p:txBody>
          </p:sp>
          <p:sp>
            <p:nvSpPr>
              <p:cNvPr id="492" name="椭圆 491">
                <a:extLst>
                  <a:ext uri="{FF2B5EF4-FFF2-40B4-BE49-F238E27FC236}">
                    <a16:creationId xmlns:a16="http://schemas.microsoft.com/office/drawing/2014/main" id="{2F0F4913-EF75-09FA-36FF-1FF1E663F0D2}"/>
                  </a:ext>
                </a:extLst>
              </p:cNvPr>
              <p:cNvSpPr/>
              <p:nvPr/>
            </p:nvSpPr>
            <p:spPr>
              <a:xfrm>
                <a:off x="4818290" y="4983480"/>
                <a:ext cx="36000" cy="36000"/>
              </a:xfrm>
              <a:prstGeom prst="ellipse">
                <a:avLst/>
              </a:prstGeom>
              <a:solidFill>
                <a:srgbClr val="FF8585"/>
              </a:solidFill>
              <a:ln>
                <a:solidFill>
                  <a:srgbClr val="FF858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700" i="1" dirty="0"/>
              </a:p>
            </p:txBody>
          </p:sp>
          <p:sp>
            <p:nvSpPr>
              <p:cNvPr id="493" name="椭圆 492">
                <a:extLst>
                  <a:ext uri="{FF2B5EF4-FFF2-40B4-BE49-F238E27FC236}">
                    <a16:creationId xmlns:a16="http://schemas.microsoft.com/office/drawing/2014/main" id="{B00838B0-2DE1-8DDB-A79F-1F5C296172A8}"/>
                  </a:ext>
                </a:extLst>
              </p:cNvPr>
              <p:cNvSpPr/>
              <p:nvPr/>
            </p:nvSpPr>
            <p:spPr>
              <a:xfrm>
                <a:off x="4817750" y="5135880"/>
                <a:ext cx="36000" cy="36000"/>
              </a:xfrm>
              <a:prstGeom prst="ellipse">
                <a:avLst/>
              </a:prstGeom>
              <a:solidFill>
                <a:srgbClr val="8B90CE"/>
              </a:solidFill>
              <a:ln>
                <a:solidFill>
                  <a:srgbClr val="8B90C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700" i="1" dirty="0"/>
              </a:p>
            </p:txBody>
          </p:sp>
          <p:sp>
            <p:nvSpPr>
              <p:cNvPr id="494" name="文本框 493">
                <a:extLst>
                  <a:ext uri="{FF2B5EF4-FFF2-40B4-BE49-F238E27FC236}">
                    <a16:creationId xmlns:a16="http://schemas.microsoft.com/office/drawing/2014/main" id="{93803F6C-63F8-8718-985F-AF69B0981F62}"/>
                  </a:ext>
                </a:extLst>
              </p:cNvPr>
              <p:cNvSpPr txBox="1"/>
              <p:nvPr/>
            </p:nvSpPr>
            <p:spPr>
              <a:xfrm>
                <a:off x="4808030" y="4728412"/>
                <a:ext cx="997870" cy="2296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700" i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shCtrl+Klhl6</a:t>
                </a:r>
                <a:endParaRPr lang="zh-CN" altLang="en-US" sz="7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5" name="文本框 494">
                <a:extLst>
                  <a:ext uri="{FF2B5EF4-FFF2-40B4-BE49-F238E27FC236}">
                    <a16:creationId xmlns:a16="http://schemas.microsoft.com/office/drawing/2014/main" id="{6529D3EF-E61A-B693-8FB5-8CDD01C8CAD0}"/>
                  </a:ext>
                </a:extLst>
              </p:cNvPr>
              <p:cNvSpPr txBox="1"/>
              <p:nvPr/>
            </p:nvSpPr>
            <p:spPr>
              <a:xfrm>
                <a:off x="4808030" y="4882820"/>
                <a:ext cx="1281874" cy="2296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700" i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shFoxo1+Vec</a:t>
                </a:r>
                <a:endParaRPr lang="zh-CN" altLang="en-US" sz="7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6" name="文本框 495">
                <a:extLst>
                  <a:ext uri="{FF2B5EF4-FFF2-40B4-BE49-F238E27FC236}">
                    <a16:creationId xmlns:a16="http://schemas.microsoft.com/office/drawing/2014/main" id="{D4DFF3E1-DD3A-08CD-49B2-898F4669FD15}"/>
                  </a:ext>
                </a:extLst>
              </p:cNvPr>
              <p:cNvSpPr txBox="1"/>
              <p:nvPr/>
            </p:nvSpPr>
            <p:spPr>
              <a:xfrm>
                <a:off x="4808030" y="5034792"/>
                <a:ext cx="1281874" cy="2296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700" i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shFoxo1+Klhl6</a:t>
                </a:r>
                <a:endParaRPr lang="zh-CN" altLang="en-US" sz="7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25" name="组合 524">
              <a:extLst>
                <a:ext uri="{FF2B5EF4-FFF2-40B4-BE49-F238E27FC236}">
                  <a16:creationId xmlns:a16="http://schemas.microsoft.com/office/drawing/2014/main" id="{70388A25-C53B-6097-D5BB-EEE98F8F3014}"/>
                </a:ext>
              </a:extLst>
            </p:cNvPr>
            <p:cNvGrpSpPr/>
            <p:nvPr/>
          </p:nvGrpSpPr>
          <p:grpSpPr>
            <a:xfrm>
              <a:off x="2659838" y="1854886"/>
              <a:ext cx="3925601" cy="1791432"/>
              <a:chOff x="2659838" y="1854886"/>
              <a:chExt cx="3925601" cy="1791432"/>
            </a:xfrm>
          </p:grpSpPr>
          <p:sp>
            <p:nvSpPr>
              <p:cNvPr id="452" name="文本框 451">
                <a:extLst>
                  <a:ext uri="{FF2B5EF4-FFF2-40B4-BE49-F238E27FC236}">
                    <a16:creationId xmlns:a16="http://schemas.microsoft.com/office/drawing/2014/main" id="{D20303B8-77B2-FE20-FFA9-C2FF3B208944}"/>
                  </a:ext>
                </a:extLst>
              </p:cNvPr>
              <p:cNvSpPr txBox="1"/>
              <p:nvPr/>
            </p:nvSpPr>
            <p:spPr>
              <a:xfrm>
                <a:off x="2659838" y="1854886"/>
                <a:ext cx="25519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lang="zh-CN" alt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3" name="文本框 452">
                <a:extLst>
                  <a:ext uri="{FF2B5EF4-FFF2-40B4-BE49-F238E27FC236}">
                    <a16:creationId xmlns:a16="http://schemas.microsoft.com/office/drawing/2014/main" id="{C46F0E64-4D8B-9D9D-2A13-9D80F4AE8A68}"/>
                  </a:ext>
                </a:extLst>
              </p:cNvPr>
              <p:cNvSpPr txBox="1"/>
              <p:nvPr/>
            </p:nvSpPr>
            <p:spPr>
              <a:xfrm>
                <a:off x="4601146" y="1854886"/>
                <a:ext cx="248786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</a:t>
                </a:r>
                <a:endParaRPr lang="zh-CN" alt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22" name="组合 121">
                <a:extLst>
                  <a:ext uri="{FF2B5EF4-FFF2-40B4-BE49-F238E27FC236}">
                    <a16:creationId xmlns:a16="http://schemas.microsoft.com/office/drawing/2014/main" id="{FC3AA8FB-44EC-4AE8-722C-373DA9031FEF}"/>
                  </a:ext>
                </a:extLst>
              </p:cNvPr>
              <p:cNvGrpSpPr/>
              <p:nvPr/>
            </p:nvGrpSpPr>
            <p:grpSpPr>
              <a:xfrm>
                <a:off x="2781342" y="1921727"/>
                <a:ext cx="1831031" cy="1722996"/>
                <a:chOff x="2781342" y="1921727"/>
                <a:chExt cx="1831031" cy="1722996"/>
              </a:xfrm>
            </p:grpSpPr>
            <p:grpSp>
              <p:nvGrpSpPr>
                <p:cNvPr id="541" name="组合 540">
                  <a:extLst>
                    <a:ext uri="{FF2B5EF4-FFF2-40B4-BE49-F238E27FC236}">
                      <a16:creationId xmlns:a16="http://schemas.microsoft.com/office/drawing/2014/main" id="{7A27F81C-61E7-1D37-44DE-F8B065387DB3}"/>
                    </a:ext>
                  </a:extLst>
                </p:cNvPr>
                <p:cNvGrpSpPr/>
                <p:nvPr/>
              </p:nvGrpSpPr>
              <p:grpSpPr>
                <a:xfrm>
                  <a:off x="2781342" y="1921727"/>
                  <a:ext cx="1831031" cy="1243631"/>
                  <a:chOff x="7541569" y="1655598"/>
                  <a:chExt cx="1831031" cy="1243631"/>
                </a:xfrm>
              </p:grpSpPr>
              <p:grpSp>
                <p:nvGrpSpPr>
                  <p:cNvPr id="115" name="组合 114">
                    <a:extLst>
                      <a:ext uri="{FF2B5EF4-FFF2-40B4-BE49-F238E27FC236}">
                        <a16:creationId xmlns:a16="http://schemas.microsoft.com/office/drawing/2014/main" id="{5884DE68-6ADA-9A1E-959A-501E9905BF4D}"/>
                      </a:ext>
                    </a:extLst>
                  </p:cNvPr>
                  <p:cNvGrpSpPr/>
                  <p:nvPr/>
                </p:nvGrpSpPr>
                <p:grpSpPr>
                  <a:xfrm>
                    <a:off x="7541569" y="1828944"/>
                    <a:ext cx="836531" cy="1003413"/>
                    <a:chOff x="7541569" y="1896680"/>
                    <a:chExt cx="836531" cy="1003413"/>
                  </a:xfrm>
                </p:grpSpPr>
                <p:pic>
                  <p:nvPicPr>
                    <p:cNvPr id="98" name="图片 97">
                      <a:extLst>
                        <a:ext uri="{FF2B5EF4-FFF2-40B4-BE49-F238E27FC236}">
                          <a16:creationId xmlns:a16="http://schemas.microsoft.com/office/drawing/2014/main" id="{E3D6FCC7-DBBB-C180-94D2-96401E6A1D5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2"/>
                    <a:stretch>
                      <a:fillRect/>
                    </a:stretch>
                  </p:blipFill>
                  <p:spPr>
                    <a:xfrm>
                      <a:off x="7658100" y="1949789"/>
                      <a:ext cx="720000" cy="939130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07" name="文本框 106">
                      <a:extLst>
                        <a:ext uri="{FF2B5EF4-FFF2-40B4-BE49-F238E27FC236}">
                          <a16:creationId xmlns:a16="http://schemas.microsoft.com/office/drawing/2014/main" id="{5F9729BA-01DB-91EE-EF72-EAD0B1ADD4D3}"/>
                        </a:ext>
                      </a:extLst>
                    </p:cNvPr>
                    <p:cNvSpPr txBox="1"/>
                    <p:nvPr/>
                  </p:nvSpPr>
                  <p:spPr>
                    <a:xfrm rot="16200000">
                      <a:off x="7130821" y="2307428"/>
                      <a:ext cx="1003413" cy="18191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altLang="zh-CN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PD-1</a:t>
                      </a:r>
                      <a:r>
                        <a:rPr lang="en-US" altLang="zh-CN" sz="7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en-US" altLang="zh-CN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TIM-3</a:t>
                      </a:r>
                      <a:r>
                        <a:rPr lang="en-US" altLang="zh-CN" sz="7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en-US" altLang="zh-CN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(%)</a:t>
                      </a:r>
                      <a:endParaRPr lang="zh-CN" altLang="en-US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24" name="组合 123">
                    <a:extLst>
                      <a:ext uri="{FF2B5EF4-FFF2-40B4-BE49-F238E27FC236}">
                        <a16:creationId xmlns:a16="http://schemas.microsoft.com/office/drawing/2014/main" id="{BED34609-9595-C099-6D8A-228267E3887A}"/>
                      </a:ext>
                    </a:extLst>
                  </p:cNvPr>
                  <p:cNvGrpSpPr/>
                  <p:nvPr/>
                </p:nvGrpSpPr>
                <p:grpSpPr>
                  <a:xfrm>
                    <a:off x="8505469" y="1853457"/>
                    <a:ext cx="865166" cy="1045772"/>
                    <a:chOff x="9005002" y="3963204"/>
                    <a:chExt cx="865166" cy="1045772"/>
                  </a:xfrm>
                </p:grpSpPr>
                <p:graphicFrame>
                  <p:nvGraphicFramePr>
                    <p:cNvPr id="116" name="对象 115">
                      <a:extLst>
                        <a:ext uri="{FF2B5EF4-FFF2-40B4-BE49-F238E27FC236}">
                          <a16:creationId xmlns:a16="http://schemas.microsoft.com/office/drawing/2014/main" id="{986B6D46-C92A-01FF-268B-D6A5975CE420}"/>
                        </a:ext>
                      </a:extLst>
                    </p:cNvPr>
                    <p:cNvGraphicFramePr>
                      <a:graphicFrameLocks noChangeAspect="1"/>
                    </p:cNvGraphicFramePr>
                    <p:nvPr>
                      <p:extLst>
                        <p:ext uri="{D42A27DB-BD31-4B8C-83A1-F6EECF244321}">
                          <p14:modId xmlns:p14="http://schemas.microsoft.com/office/powerpoint/2010/main" val="1106340076"/>
                        </p:ext>
                      </p:extLst>
                    </p:nvPr>
                  </p:nvGraphicFramePr>
                  <p:xfrm>
                    <a:off x="9150168" y="3984092"/>
                    <a:ext cx="720000" cy="983498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name="Prism 8" r:id="rId33" imgW="1669589" imgH="2281619" progId="Prism8.Document">
                            <p:embed/>
                          </p:oleObj>
                        </mc:Choice>
                        <mc:Fallback>
                          <p:oleObj name="Prism 8" r:id="rId33" imgW="1669589" imgH="2281619" progId="Prism8.Document">
                            <p:embed/>
                            <p:pic>
                              <p:nvPicPr>
                                <p:cNvPr id="116" name="对象 115">
                                  <a:extLst>
                                    <a:ext uri="{FF2B5EF4-FFF2-40B4-BE49-F238E27FC236}">
                                      <a16:creationId xmlns:a16="http://schemas.microsoft.com/office/drawing/2014/main" id="{986B6D46-C92A-01FF-268B-D6A5975CE420}"/>
                                    </a:ext>
                                  </a:extLst>
                                </p:cNvPr>
                                <p:cNvPicPr/>
                                <p:nvPr/>
                              </p:nvPicPr>
                              <p:blipFill>
                                <a:blip r:embed="rId34"/>
                                <a:stretch>
                                  <a:fillRect/>
                                </a:stretch>
                              </p:blipFill>
                              <p:spPr>
                                <a:xfrm>
                                  <a:off x="9150168" y="3984092"/>
                                  <a:ext cx="720000" cy="983498"/>
                                </a:xfrm>
                                <a:prstGeom prst="rect">
                                  <a:avLst/>
                                </a:prstGeom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  <p:sp>
                  <p:nvSpPr>
                    <p:cNvPr id="123" name="文本框 122">
                      <a:extLst>
                        <a:ext uri="{FF2B5EF4-FFF2-40B4-BE49-F238E27FC236}">
                          <a16:creationId xmlns:a16="http://schemas.microsoft.com/office/drawing/2014/main" id="{25A7D6F7-7229-9F1F-A529-6C8263B8A657}"/>
                        </a:ext>
                      </a:extLst>
                    </p:cNvPr>
                    <p:cNvSpPr txBox="1"/>
                    <p:nvPr/>
                  </p:nvSpPr>
                  <p:spPr>
                    <a:xfrm rot="16200000">
                      <a:off x="8577984" y="4390222"/>
                      <a:ext cx="1045772" cy="19173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altLang="zh-CN" sz="7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IFN-γ</a:t>
                      </a:r>
                      <a:r>
                        <a:rPr lang="en-US" altLang="zh-CN" sz="700" baseline="30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en-US" altLang="zh-CN" sz="7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TNF</a:t>
                      </a:r>
                      <a:r>
                        <a:rPr lang="en-US" altLang="zh-CN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-α</a:t>
                      </a:r>
                      <a:r>
                        <a:rPr lang="en-US" altLang="zh-CN" sz="7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en-US" altLang="zh-CN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(%)</a:t>
                      </a:r>
                      <a:endParaRPr lang="zh-CN" altLang="en-US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cxnSp>
                <p:nvCxnSpPr>
                  <p:cNvPr id="523" name="直接连接符 522">
                    <a:extLst>
                      <a:ext uri="{FF2B5EF4-FFF2-40B4-BE49-F238E27FC236}">
                        <a16:creationId xmlns:a16="http://schemas.microsoft.com/office/drawing/2014/main" id="{635FE13D-1FCB-B1FF-9922-AF6871242FD3}"/>
                      </a:ext>
                    </a:extLst>
                  </p:cNvPr>
                  <p:cNvCxnSpPr/>
                  <p:nvPr/>
                </p:nvCxnSpPr>
                <p:spPr>
                  <a:xfrm>
                    <a:off x="7645400" y="1855643"/>
                    <a:ext cx="172720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24" name="文本框 523">
                    <a:extLst>
                      <a:ext uri="{FF2B5EF4-FFF2-40B4-BE49-F238E27FC236}">
                        <a16:creationId xmlns:a16="http://schemas.microsoft.com/office/drawing/2014/main" id="{70791A3A-3FF8-7548-C332-0F08117A512B}"/>
                      </a:ext>
                    </a:extLst>
                  </p:cNvPr>
                  <p:cNvSpPr txBox="1"/>
                  <p:nvPr/>
                </p:nvSpPr>
                <p:spPr>
                  <a:xfrm>
                    <a:off x="7645400" y="1655598"/>
                    <a:ext cx="1727200" cy="20004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7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Mouse </a:t>
                    </a:r>
                    <a:r>
                      <a:rPr lang="en-US" altLang="zh-CN" sz="700" dirty="0" err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CD8</a:t>
                    </a:r>
                    <a:r>
                      <a:rPr lang="en-US" altLang="zh-CN" sz="700" baseline="30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+</a:t>
                    </a:r>
                    <a:r>
                      <a:rPr lang="en-US" altLang="zh-CN" sz="7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T cells </a:t>
                    </a:r>
                    <a:r>
                      <a:rPr lang="en-US" altLang="zh-CN" sz="700" i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in vitro</a:t>
                    </a:r>
                    <a:endParaRPr lang="zh-CN" altLang="en-US" sz="700" i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454" name="文本框 453">
                  <a:extLst>
                    <a:ext uri="{FF2B5EF4-FFF2-40B4-BE49-F238E27FC236}">
                      <a16:creationId xmlns:a16="http://schemas.microsoft.com/office/drawing/2014/main" id="{D688A94B-7F50-962B-0056-6B8D5D0E3AEA}"/>
                    </a:ext>
                  </a:extLst>
                </p:cNvPr>
                <p:cNvSpPr txBox="1"/>
                <p:nvPr/>
              </p:nvSpPr>
              <p:spPr>
                <a:xfrm rot="18300000">
                  <a:off x="2813611" y="3084404"/>
                  <a:ext cx="663111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No </a:t>
                  </a:r>
                  <a:r>
                    <a:rPr lang="en-US" altLang="zh-CN" sz="7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restim</a:t>
                  </a:r>
                  <a:endPara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5" name="文本框 454">
                  <a:extLst>
                    <a:ext uri="{FF2B5EF4-FFF2-40B4-BE49-F238E27FC236}">
                      <a16:creationId xmlns:a16="http://schemas.microsoft.com/office/drawing/2014/main" id="{D7E52FF6-7854-2ECB-7B9A-E0BE5147983A}"/>
                    </a:ext>
                  </a:extLst>
                </p:cNvPr>
                <p:cNvSpPr txBox="1"/>
                <p:nvPr/>
              </p:nvSpPr>
              <p:spPr>
                <a:xfrm rot="18300000">
                  <a:off x="2921189" y="3117138"/>
                  <a:ext cx="831012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Three </a:t>
                  </a:r>
                  <a:r>
                    <a:rPr lang="en-US" altLang="zh-CN" sz="7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restim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7" name="文本框 456">
                  <a:extLst>
                    <a:ext uri="{FF2B5EF4-FFF2-40B4-BE49-F238E27FC236}">
                      <a16:creationId xmlns:a16="http://schemas.microsoft.com/office/drawing/2014/main" id="{920CBEC6-78A5-2C03-8AED-F9CD0F754DD4}"/>
                    </a:ext>
                  </a:extLst>
                </p:cNvPr>
                <p:cNvSpPr txBox="1"/>
                <p:nvPr/>
              </p:nvSpPr>
              <p:spPr>
                <a:xfrm rot="18300000">
                  <a:off x="3787340" y="3107205"/>
                  <a:ext cx="663111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No </a:t>
                  </a:r>
                  <a:r>
                    <a:rPr lang="en-US" altLang="zh-CN" sz="7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restim</a:t>
                  </a:r>
                  <a:endPara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8" name="文本框 457">
                  <a:extLst>
                    <a:ext uri="{FF2B5EF4-FFF2-40B4-BE49-F238E27FC236}">
                      <a16:creationId xmlns:a16="http://schemas.microsoft.com/office/drawing/2014/main" id="{5445198D-F9CB-B186-8F48-4048C2DBAC18}"/>
                    </a:ext>
                  </a:extLst>
                </p:cNvPr>
                <p:cNvSpPr txBox="1"/>
                <p:nvPr/>
              </p:nvSpPr>
              <p:spPr>
                <a:xfrm rot="18300000">
                  <a:off x="3934667" y="3185729"/>
                  <a:ext cx="717933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Three </a:t>
                  </a:r>
                  <a:r>
                    <a:rPr lang="en-US" altLang="zh-CN" sz="7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restim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25" name="组合 124">
                <a:extLst>
                  <a:ext uri="{FF2B5EF4-FFF2-40B4-BE49-F238E27FC236}">
                    <a16:creationId xmlns:a16="http://schemas.microsoft.com/office/drawing/2014/main" id="{24A19E2B-8CDE-96C6-08F2-4A1C1ABCA284}"/>
                  </a:ext>
                </a:extLst>
              </p:cNvPr>
              <p:cNvGrpSpPr/>
              <p:nvPr/>
            </p:nvGrpSpPr>
            <p:grpSpPr>
              <a:xfrm>
                <a:off x="4708839" y="1919541"/>
                <a:ext cx="1876600" cy="1726777"/>
                <a:chOff x="4708839" y="1919541"/>
                <a:chExt cx="1876600" cy="1726777"/>
              </a:xfrm>
            </p:grpSpPr>
            <p:grpSp>
              <p:nvGrpSpPr>
                <p:cNvPr id="540" name="组合 539">
                  <a:extLst>
                    <a:ext uri="{FF2B5EF4-FFF2-40B4-BE49-F238E27FC236}">
                      <a16:creationId xmlns:a16="http://schemas.microsoft.com/office/drawing/2014/main" id="{40DF9C6C-96FC-1C7A-2B09-22D2F016B175}"/>
                    </a:ext>
                  </a:extLst>
                </p:cNvPr>
                <p:cNvGrpSpPr/>
                <p:nvPr/>
              </p:nvGrpSpPr>
              <p:grpSpPr>
                <a:xfrm>
                  <a:off x="4708839" y="1919541"/>
                  <a:ext cx="1876600" cy="1231754"/>
                  <a:chOff x="7437065" y="4047053"/>
                  <a:chExt cx="1876600" cy="1231754"/>
                </a:xfrm>
              </p:grpSpPr>
              <p:sp>
                <p:nvSpPr>
                  <p:cNvPr id="527" name="文本框 526">
                    <a:extLst>
                      <a:ext uri="{FF2B5EF4-FFF2-40B4-BE49-F238E27FC236}">
                        <a16:creationId xmlns:a16="http://schemas.microsoft.com/office/drawing/2014/main" id="{51216EFF-2223-DF55-7788-5244FFBC9111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7035386" y="4651613"/>
                    <a:ext cx="1003413" cy="2000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700" dirty="0" err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LAG-3</a:t>
                    </a:r>
                    <a:r>
                      <a:rPr lang="en-US" altLang="zh-CN" sz="700" baseline="30000" dirty="0" err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+</a:t>
                    </a:r>
                    <a:r>
                      <a:rPr lang="en-US" altLang="zh-CN" sz="700" dirty="0" err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TIM-3</a:t>
                    </a:r>
                    <a:r>
                      <a:rPr lang="en-US" altLang="zh-CN" sz="700" baseline="30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+</a:t>
                    </a:r>
                    <a:r>
                      <a:rPr lang="en-US" altLang="zh-CN" sz="7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(%)</a:t>
                    </a:r>
                    <a:endParaRPr lang="zh-CN" altLang="en-US" sz="7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33" name="文本框 532">
                    <a:extLst>
                      <a:ext uri="{FF2B5EF4-FFF2-40B4-BE49-F238E27FC236}">
                        <a16:creationId xmlns:a16="http://schemas.microsoft.com/office/drawing/2014/main" id="{348334FA-20D7-A18F-D1E4-0F4DA5E7E00F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8008415" y="4660053"/>
                    <a:ext cx="1045772" cy="19173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700" dirty="0" err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IFN-γ</a:t>
                    </a:r>
                    <a:r>
                      <a:rPr lang="en-US" altLang="zh-CN" sz="700" baseline="30000" dirty="0" err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+</a:t>
                    </a:r>
                    <a:r>
                      <a:rPr lang="en-US" altLang="zh-CN" sz="700" dirty="0" err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TNF</a:t>
                    </a:r>
                    <a:r>
                      <a:rPr lang="en-US" altLang="zh-CN" sz="7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-α</a:t>
                    </a:r>
                    <a:r>
                      <a:rPr lang="en-US" altLang="zh-CN" sz="700" baseline="30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+</a:t>
                    </a:r>
                    <a:r>
                      <a:rPr lang="en-US" altLang="zh-CN" sz="7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(%)</a:t>
                    </a:r>
                    <a:endParaRPr lang="zh-CN" altLang="en-US" sz="7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536" name="直接连接符 535">
                    <a:extLst>
                      <a:ext uri="{FF2B5EF4-FFF2-40B4-BE49-F238E27FC236}">
                        <a16:creationId xmlns:a16="http://schemas.microsoft.com/office/drawing/2014/main" id="{F322EB36-808D-F428-E3FE-5DB9D8C74C13}"/>
                      </a:ext>
                    </a:extLst>
                  </p:cNvPr>
                  <p:cNvCxnSpPr/>
                  <p:nvPr/>
                </p:nvCxnSpPr>
                <p:spPr>
                  <a:xfrm>
                    <a:off x="7575365" y="4245993"/>
                    <a:ext cx="172720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37" name="文本框 536">
                    <a:extLst>
                      <a:ext uri="{FF2B5EF4-FFF2-40B4-BE49-F238E27FC236}">
                        <a16:creationId xmlns:a16="http://schemas.microsoft.com/office/drawing/2014/main" id="{DECEFCA0-F8F1-D79F-A3E0-4B4B28258160}"/>
                      </a:ext>
                    </a:extLst>
                  </p:cNvPr>
                  <p:cNvSpPr txBox="1"/>
                  <p:nvPr/>
                </p:nvSpPr>
                <p:spPr>
                  <a:xfrm>
                    <a:off x="7575365" y="4047053"/>
                    <a:ext cx="1727200" cy="20004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7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Human </a:t>
                    </a:r>
                    <a:r>
                      <a:rPr lang="en-US" altLang="zh-CN" sz="700" dirty="0" err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CD8</a:t>
                    </a:r>
                    <a:r>
                      <a:rPr lang="en-US" altLang="zh-CN" sz="700" baseline="30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+</a:t>
                    </a:r>
                    <a:r>
                      <a:rPr lang="en-US" altLang="zh-CN" sz="7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T cells </a:t>
                    </a:r>
                    <a:r>
                      <a:rPr lang="en-US" altLang="zh-CN" sz="700" i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in vitro</a:t>
                    </a:r>
                    <a:endParaRPr lang="zh-CN" altLang="en-US" sz="700" i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pic>
                <p:nvPicPr>
                  <p:cNvPr id="538" name="图片 537">
                    <a:extLst>
                      <a:ext uri="{FF2B5EF4-FFF2-40B4-BE49-F238E27FC236}">
                        <a16:creationId xmlns:a16="http://schemas.microsoft.com/office/drawing/2014/main" id="{B45956DC-D0CD-99E8-A078-E4737893001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5"/>
                  <a:stretch>
                    <a:fillRect/>
                  </a:stretch>
                </p:blipFill>
                <p:spPr>
                  <a:xfrm>
                    <a:off x="7611532" y="4262920"/>
                    <a:ext cx="720000" cy="981818"/>
                  </a:xfrm>
                  <a:prstGeom prst="rect">
                    <a:avLst/>
                  </a:prstGeom>
                </p:spPr>
              </p:pic>
              <p:pic>
                <p:nvPicPr>
                  <p:cNvPr id="539" name="图片 538">
                    <a:extLst>
                      <a:ext uri="{FF2B5EF4-FFF2-40B4-BE49-F238E27FC236}">
                        <a16:creationId xmlns:a16="http://schemas.microsoft.com/office/drawing/2014/main" id="{72E076BF-4F30-5486-DFCF-0FD8BE60E50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6"/>
                  <a:stretch>
                    <a:fillRect/>
                  </a:stretch>
                </p:blipFill>
                <p:spPr>
                  <a:xfrm>
                    <a:off x="8593665" y="4260910"/>
                    <a:ext cx="720000" cy="981818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459" name="文本框 458">
                  <a:extLst>
                    <a:ext uri="{FF2B5EF4-FFF2-40B4-BE49-F238E27FC236}">
                      <a16:creationId xmlns:a16="http://schemas.microsoft.com/office/drawing/2014/main" id="{13A4A9C3-85A9-3004-EB10-6154CEBF0562}"/>
                    </a:ext>
                  </a:extLst>
                </p:cNvPr>
                <p:cNvSpPr txBox="1"/>
                <p:nvPr/>
              </p:nvSpPr>
              <p:spPr>
                <a:xfrm rot="18300000">
                  <a:off x="4784655" y="3112778"/>
                  <a:ext cx="663111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No </a:t>
                  </a:r>
                  <a:r>
                    <a:rPr lang="en-US" altLang="zh-CN" sz="7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restim</a:t>
                  </a:r>
                  <a:endPara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2" name="文本框 461">
                  <a:extLst>
                    <a:ext uri="{FF2B5EF4-FFF2-40B4-BE49-F238E27FC236}">
                      <a16:creationId xmlns:a16="http://schemas.microsoft.com/office/drawing/2014/main" id="{0A93B254-DBEC-F8D2-C477-113F286EC245}"/>
                    </a:ext>
                  </a:extLst>
                </p:cNvPr>
                <p:cNvSpPr txBox="1"/>
                <p:nvPr/>
              </p:nvSpPr>
              <p:spPr>
                <a:xfrm rot="18300000">
                  <a:off x="4908411" y="3154034"/>
                  <a:ext cx="784512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Three </a:t>
                  </a:r>
                  <a:r>
                    <a:rPr lang="en-US" altLang="zh-CN" sz="7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restim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3" name="文本框 462">
                  <a:extLst>
                    <a:ext uri="{FF2B5EF4-FFF2-40B4-BE49-F238E27FC236}">
                      <a16:creationId xmlns:a16="http://schemas.microsoft.com/office/drawing/2014/main" id="{F80E1796-4900-F213-37CD-A01E3FB67B3C}"/>
                    </a:ext>
                  </a:extLst>
                </p:cNvPr>
                <p:cNvSpPr txBox="1"/>
                <p:nvPr/>
              </p:nvSpPr>
              <p:spPr>
                <a:xfrm rot="18300000">
                  <a:off x="5767639" y="3102810"/>
                  <a:ext cx="663111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No </a:t>
                  </a:r>
                  <a:r>
                    <a:rPr lang="en-US" altLang="zh-CN" sz="7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restim</a:t>
                  </a:r>
                  <a:endPara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4" name="文本框 463">
                  <a:extLst>
                    <a:ext uri="{FF2B5EF4-FFF2-40B4-BE49-F238E27FC236}">
                      <a16:creationId xmlns:a16="http://schemas.microsoft.com/office/drawing/2014/main" id="{7F6C3F5C-8535-F841-4B94-919F38F4CE54}"/>
                    </a:ext>
                  </a:extLst>
                </p:cNvPr>
                <p:cNvSpPr txBox="1"/>
                <p:nvPr/>
              </p:nvSpPr>
              <p:spPr>
                <a:xfrm rot="18300000">
                  <a:off x="5901536" y="3160647"/>
                  <a:ext cx="766129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Three </a:t>
                  </a:r>
                  <a:r>
                    <a:rPr lang="en-US" altLang="zh-CN" sz="7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restim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03F188BF-D99D-DFAA-B163-351166CD709C}"/>
                </a:ext>
              </a:extLst>
            </p:cNvPr>
            <p:cNvGrpSpPr/>
            <p:nvPr/>
          </p:nvGrpSpPr>
          <p:grpSpPr>
            <a:xfrm>
              <a:off x="0" y="300038"/>
              <a:ext cx="4410282" cy="1705092"/>
              <a:chOff x="0" y="300038"/>
              <a:chExt cx="4410282" cy="1705092"/>
            </a:xfrm>
          </p:grpSpPr>
          <p:sp>
            <p:nvSpPr>
              <p:cNvPr id="185" name="文本框 184">
                <a:extLst>
                  <a:ext uri="{FF2B5EF4-FFF2-40B4-BE49-F238E27FC236}">
                    <a16:creationId xmlns:a16="http://schemas.microsoft.com/office/drawing/2014/main" id="{08DAD8BA-8A69-99EA-1D64-FC7136970471}"/>
                  </a:ext>
                </a:extLst>
              </p:cNvPr>
              <p:cNvSpPr txBox="1"/>
              <p:nvPr/>
            </p:nvSpPr>
            <p:spPr>
              <a:xfrm>
                <a:off x="0" y="300038"/>
                <a:ext cx="248786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9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endParaRPr lang="zh-CN" alt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31" name="组合 30">
                <a:extLst>
                  <a:ext uri="{FF2B5EF4-FFF2-40B4-BE49-F238E27FC236}">
                    <a16:creationId xmlns:a16="http://schemas.microsoft.com/office/drawing/2014/main" id="{73162E89-CF8C-EFA1-439A-979930AE9F0F}"/>
                  </a:ext>
                </a:extLst>
              </p:cNvPr>
              <p:cNvGrpSpPr/>
              <p:nvPr/>
            </p:nvGrpSpPr>
            <p:grpSpPr>
              <a:xfrm>
                <a:off x="91008" y="356972"/>
                <a:ext cx="2410124" cy="1648158"/>
                <a:chOff x="1383607" y="490547"/>
                <a:chExt cx="2458827" cy="1604832"/>
              </a:xfrm>
            </p:grpSpPr>
            <p:pic>
              <p:nvPicPr>
                <p:cNvPr id="5" name="Picture 54">
                  <a:extLst>
                    <a:ext uri="{FF2B5EF4-FFF2-40B4-BE49-F238E27FC236}">
                      <a16:creationId xmlns:a16="http://schemas.microsoft.com/office/drawing/2014/main" id="{97D5F315-C75F-22F3-F2AB-205B703E91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8066" t="11248" r="21248" b="11300"/>
                <a:stretch/>
              </p:blipFill>
              <p:spPr bwMode="auto">
                <a:xfrm>
                  <a:off x="1628455" y="664826"/>
                  <a:ext cx="1245600" cy="12226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57" name="文本框 156">
                  <a:extLst>
                    <a:ext uri="{FF2B5EF4-FFF2-40B4-BE49-F238E27FC236}">
                      <a16:creationId xmlns:a16="http://schemas.microsoft.com/office/drawing/2014/main" id="{4870822E-51E0-5A09-CFF3-5CCAB1E58632}"/>
                    </a:ext>
                  </a:extLst>
                </p:cNvPr>
                <p:cNvSpPr txBox="1"/>
                <p:nvPr/>
              </p:nvSpPr>
              <p:spPr>
                <a:xfrm>
                  <a:off x="2037555" y="490547"/>
                  <a:ext cx="561576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Leiden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5" name="文本框 174">
                  <a:extLst>
                    <a:ext uri="{FF2B5EF4-FFF2-40B4-BE49-F238E27FC236}">
                      <a16:creationId xmlns:a16="http://schemas.microsoft.com/office/drawing/2014/main" id="{B4FBD9EF-0B2A-8558-826F-E9CDB81CA468}"/>
                    </a:ext>
                  </a:extLst>
                </p:cNvPr>
                <p:cNvSpPr txBox="1"/>
                <p:nvPr/>
              </p:nvSpPr>
              <p:spPr>
                <a:xfrm>
                  <a:off x="2784498" y="639017"/>
                  <a:ext cx="561576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Cluster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5" name="文本框 164">
                  <a:extLst>
                    <a:ext uri="{FF2B5EF4-FFF2-40B4-BE49-F238E27FC236}">
                      <a16:creationId xmlns:a16="http://schemas.microsoft.com/office/drawing/2014/main" id="{24296302-16D7-CB11-E933-D61DE9A5ECAB}"/>
                    </a:ext>
                  </a:extLst>
                </p:cNvPr>
                <p:cNvSpPr txBox="1"/>
                <p:nvPr/>
              </p:nvSpPr>
              <p:spPr>
                <a:xfrm>
                  <a:off x="1533030" y="1895324"/>
                  <a:ext cx="561576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UMAP1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6" name="文本框 165">
                  <a:extLst>
                    <a:ext uri="{FF2B5EF4-FFF2-40B4-BE49-F238E27FC236}">
                      <a16:creationId xmlns:a16="http://schemas.microsoft.com/office/drawing/2014/main" id="{9187D31C-6923-AC82-0A71-5AC3CAA8E15C}"/>
                    </a:ext>
                  </a:extLst>
                </p:cNvPr>
                <p:cNvSpPr txBox="1"/>
                <p:nvPr/>
              </p:nvSpPr>
              <p:spPr>
                <a:xfrm rot="16200000">
                  <a:off x="1202847" y="1598626"/>
                  <a:ext cx="561576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UMAP2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167" name="直接箭头连接符 166">
                  <a:extLst>
                    <a:ext uri="{FF2B5EF4-FFF2-40B4-BE49-F238E27FC236}">
                      <a16:creationId xmlns:a16="http://schemas.microsoft.com/office/drawing/2014/main" id="{8C900D55-DB53-1025-7A2E-4DFC8A6FA88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592915" y="1477756"/>
                  <a:ext cx="0" cy="428972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直接箭头连接符 167">
                  <a:extLst>
                    <a:ext uri="{FF2B5EF4-FFF2-40B4-BE49-F238E27FC236}">
                      <a16:creationId xmlns:a16="http://schemas.microsoft.com/office/drawing/2014/main" id="{3D252891-C662-D74D-6F5F-369B8FFFAAA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92915" y="1903690"/>
                  <a:ext cx="411559" cy="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0" name="文本框 159">
                  <a:extLst>
                    <a:ext uri="{FF2B5EF4-FFF2-40B4-BE49-F238E27FC236}">
                      <a16:creationId xmlns:a16="http://schemas.microsoft.com/office/drawing/2014/main" id="{5F0F416D-6363-C94F-18B7-C2FB226E0330}"/>
                    </a:ext>
                  </a:extLst>
                </p:cNvPr>
                <p:cNvSpPr txBox="1"/>
                <p:nvPr/>
              </p:nvSpPr>
              <p:spPr>
                <a:xfrm>
                  <a:off x="1758288" y="1022104"/>
                  <a:ext cx="259627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7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8</a:t>
                  </a:r>
                  <a:endParaRPr lang="zh-CN" altLang="en-US" sz="7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1" name="文本框 160">
                  <a:extLst>
                    <a:ext uri="{FF2B5EF4-FFF2-40B4-BE49-F238E27FC236}">
                      <a16:creationId xmlns:a16="http://schemas.microsoft.com/office/drawing/2014/main" id="{8224E338-1540-BA61-ED1E-EFDF72525B8A}"/>
                    </a:ext>
                  </a:extLst>
                </p:cNvPr>
                <p:cNvSpPr txBox="1"/>
                <p:nvPr/>
              </p:nvSpPr>
              <p:spPr>
                <a:xfrm>
                  <a:off x="2186357" y="1046063"/>
                  <a:ext cx="259627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7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</a:t>
                  </a:r>
                  <a:endParaRPr lang="zh-CN" altLang="en-US" sz="7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2" name="文本框 161">
                  <a:extLst>
                    <a:ext uri="{FF2B5EF4-FFF2-40B4-BE49-F238E27FC236}">
                      <a16:creationId xmlns:a16="http://schemas.microsoft.com/office/drawing/2014/main" id="{54AECA9A-5DB0-8464-A315-439B4BAF4D4B}"/>
                    </a:ext>
                  </a:extLst>
                </p:cNvPr>
                <p:cNvSpPr txBox="1"/>
                <p:nvPr/>
              </p:nvSpPr>
              <p:spPr>
                <a:xfrm>
                  <a:off x="2492029" y="750647"/>
                  <a:ext cx="259627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7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0</a:t>
                  </a:r>
                  <a:endParaRPr lang="zh-CN" altLang="en-US" sz="7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3" name="文本框 162">
                  <a:extLst>
                    <a:ext uri="{FF2B5EF4-FFF2-40B4-BE49-F238E27FC236}">
                      <a16:creationId xmlns:a16="http://schemas.microsoft.com/office/drawing/2014/main" id="{2955A9FA-AD1E-6830-EAC1-73A65A11845A}"/>
                    </a:ext>
                  </a:extLst>
                </p:cNvPr>
                <p:cNvSpPr txBox="1"/>
                <p:nvPr/>
              </p:nvSpPr>
              <p:spPr>
                <a:xfrm>
                  <a:off x="2395682" y="1514683"/>
                  <a:ext cx="259627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7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7</a:t>
                  </a:r>
                  <a:endParaRPr lang="zh-CN" altLang="en-US" sz="7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" name="文本框 163">
                  <a:extLst>
                    <a:ext uri="{FF2B5EF4-FFF2-40B4-BE49-F238E27FC236}">
                      <a16:creationId xmlns:a16="http://schemas.microsoft.com/office/drawing/2014/main" id="{0810D170-03F6-BB6B-E3A5-7778E7FB5FE6}"/>
                    </a:ext>
                  </a:extLst>
                </p:cNvPr>
                <p:cNvSpPr txBox="1"/>
                <p:nvPr/>
              </p:nvSpPr>
              <p:spPr>
                <a:xfrm>
                  <a:off x="1751605" y="1454775"/>
                  <a:ext cx="259627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7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</a:t>
                  </a:r>
                  <a:endParaRPr lang="zh-CN" altLang="en-US" sz="7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0" name="文本框 169">
                  <a:extLst>
                    <a:ext uri="{FF2B5EF4-FFF2-40B4-BE49-F238E27FC236}">
                      <a16:creationId xmlns:a16="http://schemas.microsoft.com/office/drawing/2014/main" id="{71E8C6B7-5A6D-380B-E7EF-E7EB8704C092}"/>
                    </a:ext>
                  </a:extLst>
                </p:cNvPr>
                <p:cNvSpPr txBox="1"/>
                <p:nvPr/>
              </p:nvSpPr>
              <p:spPr>
                <a:xfrm>
                  <a:off x="2923192" y="800377"/>
                  <a:ext cx="737712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0 Exhaustion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1" name="文本框 170">
                  <a:extLst>
                    <a:ext uri="{FF2B5EF4-FFF2-40B4-BE49-F238E27FC236}">
                      <a16:creationId xmlns:a16="http://schemas.microsoft.com/office/drawing/2014/main" id="{4957B17D-2A55-4260-484D-3B384011C62B}"/>
                    </a:ext>
                  </a:extLst>
                </p:cNvPr>
                <p:cNvSpPr txBox="1"/>
                <p:nvPr/>
              </p:nvSpPr>
              <p:spPr>
                <a:xfrm>
                  <a:off x="2923192" y="910018"/>
                  <a:ext cx="649147" cy="2177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 Effector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2" name="文本框 171">
                  <a:extLst>
                    <a:ext uri="{FF2B5EF4-FFF2-40B4-BE49-F238E27FC236}">
                      <a16:creationId xmlns:a16="http://schemas.microsoft.com/office/drawing/2014/main" id="{CAB36B14-C0F4-BC4A-22B9-2E603FC6787B}"/>
                    </a:ext>
                  </a:extLst>
                </p:cNvPr>
                <p:cNvSpPr txBox="1"/>
                <p:nvPr/>
              </p:nvSpPr>
              <p:spPr>
                <a:xfrm>
                  <a:off x="2923192" y="1019659"/>
                  <a:ext cx="787223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 Intermediate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3" name="文本框 172">
                  <a:extLst>
                    <a:ext uri="{FF2B5EF4-FFF2-40B4-BE49-F238E27FC236}">
                      <a16:creationId xmlns:a16="http://schemas.microsoft.com/office/drawing/2014/main" id="{63EDB0C8-7D70-97B3-EA68-8FA6FAE2A57D}"/>
                    </a:ext>
                  </a:extLst>
                </p:cNvPr>
                <p:cNvSpPr txBox="1"/>
                <p:nvPr/>
              </p:nvSpPr>
              <p:spPr>
                <a:xfrm>
                  <a:off x="2923192" y="1129300"/>
                  <a:ext cx="787223" cy="33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3 Memory-like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4" name="文本框 173">
                  <a:extLst>
                    <a:ext uri="{FF2B5EF4-FFF2-40B4-BE49-F238E27FC236}">
                      <a16:creationId xmlns:a16="http://schemas.microsoft.com/office/drawing/2014/main" id="{73253C09-4EE2-4E61-1F4C-74FBAECF7F3A}"/>
                    </a:ext>
                  </a:extLst>
                </p:cNvPr>
                <p:cNvSpPr txBox="1"/>
                <p:nvPr/>
              </p:nvSpPr>
              <p:spPr>
                <a:xfrm>
                  <a:off x="2923192" y="1238941"/>
                  <a:ext cx="889638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4 Post-progenitor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00" name="Picture 54">
                  <a:extLst>
                    <a:ext uri="{FF2B5EF4-FFF2-40B4-BE49-F238E27FC236}">
                      <a16:creationId xmlns:a16="http://schemas.microsoft.com/office/drawing/2014/main" id="{4FA31B74-769E-C437-6907-BE78C0C243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1333" t="20169" r="17166" b="20152"/>
                <a:stretch/>
              </p:blipFill>
              <p:spPr bwMode="auto">
                <a:xfrm>
                  <a:off x="2944891" y="866871"/>
                  <a:ext cx="60980" cy="94204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01" name="文本框 200">
                  <a:extLst>
                    <a:ext uri="{FF2B5EF4-FFF2-40B4-BE49-F238E27FC236}">
                      <a16:creationId xmlns:a16="http://schemas.microsoft.com/office/drawing/2014/main" id="{6F02A61B-0006-E408-EE14-65DFF3CD9D0C}"/>
                    </a:ext>
                  </a:extLst>
                </p:cNvPr>
                <p:cNvSpPr txBox="1"/>
                <p:nvPr/>
              </p:nvSpPr>
              <p:spPr>
                <a:xfrm>
                  <a:off x="2923192" y="1348582"/>
                  <a:ext cx="879809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5 Pre-exhaustion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2" name="文本框 201">
                  <a:extLst>
                    <a:ext uri="{FF2B5EF4-FFF2-40B4-BE49-F238E27FC236}">
                      <a16:creationId xmlns:a16="http://schemas.microsoft.com/office/drawing/2014/main" id="{2DA7E662-B27F-4810-BEFB-D4DD657167A3}"/>
                    </a:ext>
                  </a:extLst>
                </p:cNvPr>
                <p:cNvSpPr txBox="1"/>
                <p:nvPr/>
              </p:nvSpPr>
              <p:spPr>
                <a:xfrm>
                  <a:off x="2923192" y="1567864"/>
                  <a:ext cx="745190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7 Progenitor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3" name="文本框 202">
                  <a:extLst>
                    <a:ext uri="{FF2B5EF4-FFF2-40B4-BE49-F238E27FC236}">
                      <a16:creationId xmlns:a16="http://schemas.microsoft.com/office/drawing/2014/main" id="{A3CB22E6-A92D-F60C-F3CE-4E87F6364C8C}"/>
                    </a:ext>
                  </a:extLst>
                </p:cNvPr>
                <p:cNvSpPr txBox="1"/>
                <p:nvPr/>
              </p:nvSpPr>
              <p:spPr>
                <a:xfrm>
                  <a:off x="2923192" y="1458223"/>
                  <a:ext cx="919242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6 Pre-proliferation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4" name="文本框 203">
                  <a:extLst>
                    <a:ext uri="{FF2B5EF4-FFF2-40B4-BE49-F238E27FC236}">
                      <a16:creationId xmlns:a16="http://schemas.microsoft.com/office/drawing/2014/main" id="{B4F9AB52-81BB-7E3E-1A20-C0BB70407FE5}"/>
                    </a:ext>
                  </a:extLst>
                </p:cNvPr>
                <p:cNvSpPr txBox="1"/>
                <p:nvPr/>
              </p:nvSpPr>
              <p:spPr>
                <a:xfrm>
                  <a:off x="2923192" y="1677502"/>
                  <a:ext cx="759264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8 Proliferation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6" name="文本框 205">
                  <a:extLst>
                    <a:ext uri="{FF2B5EF4-FFF2-40B4-BE49-F238E27FC236}">
                      <a16:creationId xmlns:a16="http://schemas.microsoft.com/office/drawing/2014/main" id="{FD8B3242-875E-2ECA-9319-C8098A59C9C8}"/>
                    </a:ext>
                  </a:extLst>
                </p:cNvPr>
                <p:cNvSpPr txBox="1"/>
                <p:nvPr/>
              </p:nvSpPr>
              <p:spPr>
                <a:xfrm>
                  <a:off x="2362215" y="1245187"/>
                  <a:ext cx="259627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7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4</a:t>
                  </a:r>
                  <a:endParaRPr lang="zh-CN" altLang="en-US" sz="7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7" name="文本框 206">
                  <a:extLst>
                    <a:ext uri="{FF2B5EF4-FFF2-40B4-BE49-F238E27FC236}">
                      <a16:creationId xmlns:a16="http://schemas.microsoft.com/office/drawing/2014/main" id="{557207CF-BE6D-02F0-359B-32136EF0A73E}"/>
                    </a:ext>
                  </a:extLst>
                </p:cNvPr>
                <p:cNvSpPr txBox="1"/>
                <p:nvPr/>
              </p:nvSpPr>
              <p:spPr>
                <a:xfrm>
                  <a:off x="1966617" y="1287316"/>
                  <a:ext cx="259627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7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6</a:t>
                  </a:r>
                  <a:endParaRPr lang="zh-CN" altLang="en-US" sz="7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8" name="文本框 207">
                  <a:extLst>
                    <a:ext uri="{FF2B5EF4-FFF2-40B4-BE49-F238E27FC236}">
                      <a16:creationId xmlns:a16="http://schemas.microsoft.com/office/drawing/2014/main" id="{1A1C334B-8292-231C-87A1-FD9EA964A73A}"/>
                    </a:ext>
                  </a:extLst>
                </p:cNvPr>
                <p:cNvSpPr txBox="1"/>
                <p:nvPr/>
              </p:nvSpPr>
              <p:spPr>
                <a:xfrm>
                  <a:off x="2208427" y="1700469"/>
                  <a:ext cx="259627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7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3</a:t>
                  </a:r>
                  <a:endParaRPr lang="zh-CN" altLang="en-US" sz="7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9" name="文本框 208">
                  <a:extLst>
                    <a:ext uri="{FF2B5EF4-FFF2-40B4-BE49-F238E27FC236}">
                      <a16:creationId xmlns:a16="http://schemas.microsoft.com/office/drawing/2014/main" id="{462043A6-DAAD-4473-DCAC-1A58BE8EA8E6}"/>
                    </a:ext>
                  </a:extLst>
                </p:cNvPr>
                <p:cNvSpPr txBox="1"/>
                <p:nvPr/>
              </p:nvSpPr>
              <p:spPr>
                <a:xfrm>
                  <a:off x="2483454" y="1049602"/>
                  <a:ext cx="259627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7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5</a:t>
                  </a:r>
                  <a:endParaRPr lang="zh-CN" altLang="en-US" sz="7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94" name="组合 93">
                <a:extLst>
                  <a:ext uri="{FF2B5EF4-FFF2-40B4-BE49-F238E27FC236}">
                    <a16:creationId xmlns:a16="http://schemas.microsoft.com/office/drawing/2014/main" id="{CBF4E226-E50E-CD1F-EA8B-0F813F27C6F2}"/>
                  </a:ext>
                </a:extLst>
              </p:cNvPr>
              <p:cNvGrpSpPr/>
              <p:nvPr/>
            </p:nvGrpSpPr>
            <p:grpSpPr>
              <a:xfrm>
                <a:off x="2425927" y="415454"/>
                <a:ext cx="1984355" cy="1450071"/>
                <a:chOff x="2677387" y="415454"/>
                <a:chExt cx="1984355" cy="1450071"/>
              </a:xfrm>
            </p:grpSpPr>
            <p:pic>
              <p:nvPicPr>
                <p:cNvPr id="469" name="Picture 13" descr="A blue and white squares with black text&#10;&#10;AI-generated content may be incorrect.">
                  <a:extLst>
                    <a:ext uri="{FF2B5EF4-FFF2-40B4-BE49-F238E27FC236}">
                      <a16:creationId xmlns:a16="http://schemas.microsoft.com/office/drawing/2014/main" id="{B92A4DE6-551C-79D4-043A-A5844AEDA11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917" r="14943" b="12351"/>
                <a:stretch>
                  <a:fillRect/>
                </a:stretch>
              </p:blipFill>
              <p:spPr bwMode="auto">
                <a:xfrm>
                  <a:off x="2677387" y="415454"/>
                  <a:ext cx="1503225" cy="125001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470" name="文本框 469">
                  <a:extLst>
                    <a:ext uri="{FF2B5EF4-FFF2-40B4-BE49-F238E27FC236}">
                      <a16:creationId xmlns:a16="http://schemas.microsoft.com/office/drawing/2014/main" id="{2B7A857B-0A5E-76A7-9EF0-E7A992BD8CDC}"/>
                    </a:ext>
                  </a:extLst>
                </p:cNvPr>
                <p:cNvSpPr txBox="1"/>
                <p:nvPr/>
              </p:nvSpPr>
              <p:spPr>
                <a:xfrm>
                  <a:off x="2807838" y="1665470"/>
                  <a:ext cx="179202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8    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1" name="文本框 470">
                  <a:extLst>
                    <a:ext uri="{FF2B5EF4-FFF2-40B4-BE49-F238E27FC236}">
                      <a16:creationId xmlns:a16="http://schemas.microsoft.com/office/drawing/2014/main" id="{CA5CB710-F306-2B01-5B9A-F228766CCD53}"/>
                    </a:ext>
                  </a:extLst>
                </p:cNvPr>
                <p:cNvSpPr txBox="1"/>
                <p:nvPr/>
              </p:nvSpPr>
              <p:spPr>
                <a:xfrm>
                  <a:off x="2953259" y="1665470"/>
                  <a:ext cx="179202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    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2" name="文本框 471">
                  <a:extLst>
                    <a:ext uri="{FF2B5EF4-FFF2-40B4-BE49-F238E27FC236}">
                      <a16:creationId xmlns:a16="http://schemas.microsoft.com/office/drawing/2014/main" id="{3D6A0DDA-E9AC-73D5-1A2D-00B2E44405BC}"/>
                    </a:ext>
                  </a:extLst>
                </p:cNvPr>
                <p:cNvSpPr txBox="1"/>
                <p:nvPr/>
              </p:nvSpPr>
              <p:spPr>
                <a:xfrm>
                  <a:off x="3098661" y="1665470"/>
                  <a:ext cx="179202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6    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3" name="文本框 472">
                  <a:extLst>
                    <a:ext uri="{FF2B5EF4-FFF2-40B4-BE49-F238E27FC236}">
                      <a16:creationId xmlns:a16="http://schemas.microsoft.com/office/drawing/2014/main" id="{A9B99BEC-3F5C-846F-AE6D-65C8A41C29CD}"/>
                    </a:ext>
                  </a:extLst>
                </p:cNvPr>
                <p:cNvSpPr txBox="1"/>
                <p:nvPr/>
              </p:nvSpPr>
              <p:spPr>
                <a:xfrm>
                  <a:off x="3239320" y="1665470"/>
                  <a:ext cx="179202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    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4" name="文本框 473">
                  <a:extLst>
                    <a:ext uri="{FF2B5EF4-FFF2-40B4-BE49-F238E27FC236}">
                      <a16:creationId xmlns:a16="http://schemas.microsoft.com/office/drawing/2014/main" id="{D8B247A8-B2FD-F26E-652A-EC131A18E583}"/>
                    </a:ext>
                  </a:extLst>
                </p:cNvPr>
                <p:cNvSpPr txBox="1"/>
                <p:nvPr/>
              </p:nvSpPr>
              <p:spPr>
                <a:xfrm>
                  <a:off x="3382485" y="1665470"/>
                  <a:ext cx="179202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3   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5" name="文本框 474">
                  <a:extLst>
                    <a:ext uri="{FF2B5EF4-FFF2-40B4-BE49-F238E27FC236}">
                      <a16:creationId xmlns:a16="http://schemas.microsoft.com/office/drawing/2014/main" id="{835E5361-7471-79CF-84B2-B850F765DA6D}"/>
                    </a:ext>
                  </a:extLst>
                </p:cNvPr>
                <p:cNvSpPr txBox="1"/>
                <p:nvPr/>
              </p:nvSpPr>
              <p:spPr>
                <a:xfrm>
                  <a:off x="3535599" y="1665469"/>
                  <a:ext cx="179202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7   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6" name="文本框 475">
                  <a:extLst>
                    <a:ext uri="{FF2B5EF4-FFF2-40B4-BE49-F238E27FC236}">
                      <a16:creationId xmlns:a16="http://schemas.microsoft.com/office/drawing/2014/main" id="{F75477A4-35DA-AE38-84DE-AB5265736A7E}"/>
                    </a:ext>
                  </a:extLst>
                </p:cNvPr>
                <p:cNvSpPr txBox="1"/>
                <p:nvPr/>
              </p:nvSpPr>
              <p:spPr>
                <a:xfrm>
                  <a:off x="3689273" y="1665468"/>
                  <a:ext cx="179202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4   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7" name="文本框 476">
                  <a:extLst>
                    <a:ext uri="{FF2B5EF4-FFF2-40B4-BE49-F238E27FC236}">
                      <a16:creationId xmlns:a16="http://schemas.microsoft.com/office/drawing/2014/main" id="{271F697B-FD42-4731-5A8D-BAAEBDA698A2}"/>
                    </a:ext>
                  </a:extLst>
                </p:cNvPr>
                <p:cNvSpPr txBox="1"/>
                <p:nvPr/>
              </p:nvSpPr>
              <p:spPr>
                <a:xfrm>
                  <a:off x="3826422" y="1665468"/>
                  <a:ext cx="179202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0   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9" name="文本框 478">
                  <a:extLst>
                    <a:ext uri="{FF2B5EF4-FFF2-40B4-BE49-F238E27FC236}">
                      <a16:creationId xmlns:a16="http://schemas.microsoft.com/office/drawing/2014/main" id="{21B2A871-F4ED-17A5-E0D5-313DC536CF54}"/>
                    </a:ext>
                  </a:extLst>
                </p:cNvPr>
                <p:cNvSpPr txBox="1"/>
                <p:nvPr/>
              </p:nvSpPr>
              <p:spPr>
                <a:xfrm>
                  <a:off x="3972537" y="1665468"/>
                  <a:ext cx="179202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5   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97" name="文本框 496">
                  <a:extLst>
                    <a:ext uri="{FF2B5EF4-FFF2-40B4-BE49-F238E27FC236}">
                      <a16:creationId xmlns:a16="http://schemas.microsoft.com/office/drawing/2014/main" id="{EF4AC656-15A3-739D-C253-2BCF84396767}"/>
                    </a:ext>
                  </a:extLst>
                </p:cNvPr>
                <p:cNvSpPr txBox="1"/>
                <p:nvPr/>
              </p:nvSpPr>
              <p:spPr>
                <a:xfrm>
                  <a:off x="4109263" y="740379"/>
                  <a:ext cx="461403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i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Klhl6</a:t>
                  </a:r>
                  <a:r>
                    <a:rPr lang="en-US" altLang="zh-CN" sz="700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  </a:t>
                  </a:r>
                  <a:endParaRPr lang="zh-CN" altLang="en-US" sz="700" i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8" name="文本框 67">
                  <a:extLst>
                    <a:ext uri="{FF2B5EF4-FFF2-40B4-BE49-F238E27FC236}">
                      <a16:creationId xmlns:a16="http://schemas.microsoft.com/office/drawing/2014/main" id="{42BB5F5F-625B-428B-2F37-FAA3939634AA}"/>
                    </a:ext>
                  </a:extLst>
                </p:cNvPr>
                <p:cNvSpPr txBox="1"/>
                <p:nvPr/>
              </p:nvSpPr>
              <p:spPr>
                <a:xfrm>
                  <a:off x="4117521" y="887766"/>
                  <a:ext cx="461403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i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Tcf7</a:t>
                  </a:r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  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3" name="文本框 72">
                  <a:extLst>
                    <a:ext uri="{FF2B5EF4-FFF2-40B4-BE49-F238E27FC236}">
                      <a16:creationId xmlns:a16="http://schemas.microsoft.com/office/drawing/2014/main" id="{E13AC030-188E-35EB-7001-3C03054EC051}"/>
                    </a:ext>
                  </a:extLst>
                </p:cNvPr>
                <p:cNvSpPr txBox="1"/>
                <p:nvPr/>
              </p:nvSpPr>
              <p:spPr>
                <a:xfrm>
                  <a:off x="4125141" y="1024172"/>
                  <a:ext cx="461403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Sell   </a:t>
                  </a:r>
                  <a:endParaRPr lang="zh-CN" altLang="en-US" sz="700" i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4" name="文本框 73">
                  <a:extLst>
                    <a:ext uri="{FF2B5EF4-FFF2-40B4-BE49-F238E27FC236}">
                      <a16:creationId xmlns:a16="http://schemas.microsoft.com/office/drawing/2014/main" id="{171D93DD-A158-6AD8-9E22-17613D0A95C4}"/>
                    </a:ext>
                  </a:extLst>
                </p:cNvPr>
                <p:cNvSpPr txBox="1"/>
                <p:nvPr/>
              </p:nvSpPr>
              <p:spPr>
                <a:xfrm>
                  <a:off x="4117521" y="1160578"/>
                  <a:ext cx="461403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i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Cd244</a:t>
                  </a:r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 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" name="文本框 74">
                  <a:extLst>
                    <a:ext uri="{FF2B5EF4-FFF2-40B4-BE49-F238E27FC236}">
                      <a16:creationId xmlns:a16="http://schemas.microsoft.com/office/drawing/2014/main" id="{D9459DC0-CD23-A127-C265-C997394638D3}"/>
                    </a:ext>
                  </a:extLst>
                </p:cNvPr>
                <p:cNvSpPr txBox="1"/>
                <p:nvPr/>
              </p:nvSpPr>
              <p:spPr>
                <a:xfrm>
                  <a:off x="4117521" y="1329006"/>
                  <a:ext cx="461403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i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Pdcd1</a:t>
                  </a:r>
                  <a:r>
                    <a:rPr lang="en-US" altLang="zh-CN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 </a:t>
                  </a:r>
                  <a:endParaRPr lang="zh-CN" alt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" name="文本框 75">
                  <a:extLst>
                    <a:ext uri="{FF2B5EF4-FFF2-40B4-BE49-F238E27FC236}">
                      <a16:creationId xmlns:a16="http://schemas.microsoft.com/office/drawing/2014/main" id="{C49B6FAF-733A-B9E2-189F-512935D3E4C7}"/>
                    </a:ext>
                  </a:extLst>
                </p:cNvPr>
                <p:cNvSpPr txBox="1"/>
                <p:nvPr/>
              </p:nvSpPr>
              <p:spPr>
                <a:xfrm>
                  <a:off x="4117521" y="1478883"/>
                  <a:ext cx="544221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700" i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Havcr2</a:t>
                  </a:r>
                  <a:r>
                    <a:rPr lang="en-US" altLang="zh-CN" sz="700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 </a:t>
                  </a:r>
                  <a:endParaRPr lang="zh-CN" altLang="en-US" sz="700" i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553" name="组合 552">
              <a:extLst>
                <a:ext uri="{FF2B5EF4-FFF2-40B4-BE49-F238E27FC236}">
                  <a16:creationId xmlns:a16="http://schemas.microsoft.com/office/drawing/2014/main" id="{DB7D9504-7E00-F3BA-A556-5648A8A3CA7F}"/>
                </a:ext>
              </a:extLst>
            </p:cNvPr>
            <p:cNvGrpSpPr/>
            <p:nvPr/>
          </p:nvGrpSpPr>
          <p:grpSpPr>
            <a:xfrm>
              <a:off x="2887288" y="6410743"/>
              <a:ext cx="3559137" cy="1416187"/>
              <a:chOff x="7459288" y="8254783"/>
              <a:chExt cx="3559137" cy="1416187"/>
            </a:xfrm>
          </p:grpSpPr>
          <p:grpSp>
            <p:nvGrpSpPr>
              <p:cNvPr id="451" name="组合 450">
                <a:extLst>
                  <a:ext uri="{FF2B5EF4-FFF2-40B4-BE49-F238E27FC236}">
                    <a16:creationId xmlns:a16="http://schemas.microsoft.com/office/drawing/2014/main" id="{2A2F531B-2D48-B036-AAC8-E7E557DAFF2C}"/>
                  </a:ext>
                </a:extLst>
              </p:cNvPr>
              <p:cNvGrpSpPr/>
              <p:nvPr/>
            </p:nvGrpSpPr>
            <p:grpSpPr>
              <a:xfrm>
                <a:off x="7459288" y="8254783"/>
                <a:ext cx="3559137" cy="1416187"/>
                <a:chOff x="2908624" y="6410743"/>
                <a:chExt cx="3559137" cy="1416187"/>
              </a:xfrm>
            </p:grpSpPr>
            <p:sp>
              <p:nvSpPr>
                <p:cNvPr id="465" name="文本框 464">
                  <a:extLst>
                    <a:ext uri="{FF2B5EF4-FFF2-40B4-BE49-F238E27FC236}">
                      <a16:creationId xmlns:a16="http://schemas.microsoft.com/office/drawing/2014/main" id="{AD2FAF52-A399-7B20-FE5E-CB54D0F90843}"/>
                    </a:ext>
                  </a:extLst>
                </p:cNvPr>
                <p:cNvSpPr txBox="1"/>
                <p:nvPr/>
              </p:nvSpPr>
              <p:spPr>
                <a:xfrm>
                  <a:off x="2908624" y="6410743"/>
                  <a:ext cx="287258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9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</a:t>
                  </a:r>
                  <a:endParaRPr lang="zh-CN" altLang="en-US" sz="9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466" name="组合 465">
                  <a:extLst>
                    <a:ext uri="{FF2B5EF4-FFF2-40B4-BE49-F238E27FC236}">
                      <a16:creationId xmlns:a16="http://schemas.microsoft.com/office/drawing/2014/main" id="{D29AB094-4B66-93C2-4229-0B6BE41CC206}"/>
                    </a:ext>
                  </a:extLst>
                </p:cNvPr>
                <p:cNvGrpSpPr/>
                <p:nvPr/>
              </p:nvGrpSpPr>
              <p:grpSpPr>
                <a:xfrm>
                  <a:off x="3043896" y="6423230"/>
                  <a:ext cx="3423865" cy="1403700"/>
                  <a:chOff x="2979888" y="6423230"/>
                  <a:chExt cx="3423865" cy="1403700"/>
                </a:xfrm>
              </p:grpSpPr>
              <p:grpSp>
                <p:nvGrpSpPr>
                  <p:cNvPr id="478" name="组合 477">
                    <a:extLst>
                      <a:ext uri="{FF2B5EF4-FFF2-40B4-BE49-F238E27FC236}">
                        <a16:creationId xmlns:a16="http://schemas.microsoft.com/office/drawing/2014/main" id="{292D292D-DB41-155D-AE82-68A1ECFF57E3}"/>
                      </a:ext>
                    </a:extLst>
                  </p:cNvPr>
                  <p:cNvGrpSpPr/>
                  <p:nvPr/>
                </p:nvGrpSpPr>
                <p:grpSpPr>
                  <a:xfrm>
                    <a:off x="5267348" y="6641575"/>
                    <a:ext cx="1136405" cy="592758"/>
                    <a:chOff x="4808029" y="4584085"/>
                    <a:chExt cx="1281876" cy="680309"/>
                  </a:xfrm>
                </p:grpSpPr>
                <p:sp>
                  <p:nvSpPr>
                    <p:cNvPr id="535" name="文本框 534">
                      <a:extLst>
                        <a:ext uri="{FF2B5EF4-FFF2-40B4-BE49-F238E27FC236}">
                          <a16:creationId xmlns:a16="http://schemas.microsoft.com/office/drawing/2014/main" id="{8D254F79-FF41-638B-50AB-E0A776ECB43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808029" y="4584085"/>
                      <a:ext cx="997870" cy="22960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7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shCtrl+Vec</a:t>
                      </a:r>
                      <a:endParaRPr lang="zh-CN" altLang="en-US" sz="7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42" name="椭圆 541">
                      <a:extLst>
                        <a:ext uri="{FF2B5EF4-FFF2-40B4-BE49-F238E27FC236}">
                          <a16:creationId xmlns:a16="http://schemas.microsoft.com/office/drawing/2014/main" id="{3F932FD9-DBBF-D6E8-1120-E4EF2D9375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18830" y="4678680"/>
                      <a:ext cx="36000" cy="36000"/>
                    </a:xfrm>
                    <a:prstGeom prst="ellipse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>
                      <a:solidFill>
                        <a:schemeClr val="bg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700" i="1" dirty="0"/>
                    </a:p>
                  </p:txBody>
                </p:sp>
                <p:sp>
                  <p:nvSpPr>
                    <p:cNvPr id="543" name="椭圆 542">
                      <a:extLst>
                        <a:ext uri="{FF2B5EF4-FFF2-40B4-BE49-F238E27FC236}">
                          <a16:creationId xmlns:a16="http://schemas.microsoft.com/office/drawing/2014/main" id="{81572E35-22E3-B8E3-C903-45FA1D941F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18830" y="4831080"/>
                      <a:ext cx="36000" cy="36000"/>
                    </a:xfrm>
                    <a:prstGeom prst="ellipse">
                      <a:avLst/>
                    </a:prstGeom>
                    <a:solidFill>
                      <a:srgbClr val="0F99B2"/>
                    </a:solidFill>
                    <a:ln>
                      <a:solidFill>
                        <a:srgbClr val="0F99B2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700" i="1" dirty="0"/>
                    </a:p>
                  </p:txBody>
                </p:sp>
                <p:sp>
                  <p:nvSpPr>
                    <p:cNvPr id="544" name="椭圆 543">
                      <a:extLst>
                        <a:ext uri="{FF2B5EF4-FFF2-40B4-BE49-F238E27FC236}">
                          <a16:creationId xmlns:a16="http://schemas.microsoft.com/office/drawing/2014/main" id="{D140E34F-E9ED-55CB-ABE2-AB6768EAD0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18290" y="4983480"/>
                      <a:ext cx="36000" cy="36000"/>
                    </a:xfrm>
                    <a:prstGeom prst="ellipse">
                      <a:avLst/>
                    </a:prstGeom>
                    <a:solidFill>
                      <a:srgbClr val="FF8585"/>
                    </a:solidFill>
                    <a:ln>
                      <a:solidFill>
                        <a:srgbClr val="FF8585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700" i="1" dirty="0"/>
                    </a:p>
                  </p:txBody>
                </p:sp>
                <p:sp>
                  <p:nvSpPr>
                    <p:cNvPr id="545" name="椭圆 544">
                      <a:extLst>
                        <a:ext uri="{FF2B5EF4-FFF2-40B4-BE49-F238E27FC236}">
                          <a16:creationId xmlns:a16="http://schemas.microsoft.com/office/drawing/2014/main" id="{2A03DF16-EFB7-1ED7-A3DF-64A5DE01E3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17750" y="5135880"/>
                      <a:ext cx="36000" cy="36000"/>
                    </a:xfrm>
                    <a:prstGeom prst="ellipse">
                      <a:avLst/>
                    </a:prstGeom>
                    <a:solidFill>
                      <a:srgbClr val="8B90CE"/>
                    </a:solidFill>
                    <a:ln>
                      <a:solidFill>
                        <a:srgbClr val="8B90CE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700" i="1" dirty="0"/>
                    </a:p>
                  </p:txBody>
                </p:sp>
                <p:sp>
                  <p:nvSpPr>
                    <p:cNvPr id="546" name="文本框 545">
                      <a:extLst>
                        <a:ext uri="{FF2B5EF4-FFF2-40B4-BE49-F238E27FC236}">
                          <a16:creationId xmlns:a16="http://schemas.microsoft.com/office/drawing/2014/main" id="{9AEC41C2-7964-CAF9-A97F-8380D9D884D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808030" y="4728414"/>
                      <a:ext cx="997870" cy="22960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7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shCtrl+Klhl6</a:t>
                      </a:r>
                      <a:endParaRPr lang="zh-CN" altLang="en-US" sz="7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47" name="文本框 546">
                      <a:extLst>
                        <a:ext uri="{FF2B5EF4-FFF2-40B4-BE49-F238E27FC236}">
                          <a16:creationId xmlns:a16="http://schemas.microsoft.com/office/drawing/2014/main" id="{B22E96D7-E9BA-9CFE-05A7-60AD6FE40FC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808029" y="4882823"/>
                      <a:ext cx="1281874" cy="22960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7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shFoxo1+Vec</a:t>
                      </a:r>
                      <a:endParaRPr lang="zh-CN" altLang="en-US" sz="7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48" name="文本框 547">
                      <a:extLst>
                        <a:ext uri="{FF2B5EF4-FFF2-40B4-BE49-F238E27FC236}">
                          <a16:creationId xmlns:a16="http://schemas.microsoft.com/office/drawing/2014/main" id="{19E1BE81-82B6-0BF7-1C9C-BB9AE2174C1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808030" y="5034790"/>
                      <a:ext cx="1281875" cy="22960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7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shFoxo1+Klhl6</a:t>
                      </a:r>
                      <a:endParaRPr lang="zh-CN" altLang="en-US" sz="7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480" name="组合 479">
                    <a:extLst>
                      <a:ext uri="{FF2B5EF4-FFF2-40B4-BE49-F238E27FC236}">
                        <a16:creationId xmlns:a16="http://schemas.microsoft.com/office/drawing/2014/main" id="{7D9F5EFE-8016-EFD0-D8A6-942103A253FF}"/>
                      </a:ext>
                    </a:extLst>
                  </p:cNvPr>
                  <p:cNvGrpSpPr/>
                  <p:nvPr/>
                </p:nvGrpSpPr>
                <p:grpSpPr>
                  <a:xfrm>
                    <a:off x="2979888" y="6423230"/>
                    <a:ext cx="1023670" cy="1351856"/>
                    <a:chOff x="3370077" y="7187003"/>
                    <a:chExt cx="1023670" cy="1351856"/>
                  </a:xfrm>
                </p:grpSpPr>
                <p:sp>
                  <p:nvSpPr>
                    <p:cNvPr id="532" name="文本框 531">
                      <a:extLst>
                        <a:ext uri="{FF2B5EF4-FFF2-40B4-BE49-F238E27FC236}">
                          <a16:creationId xmlns:a16="http://schemas.microsoft.com/office/drawing/2014/main" id="{94ADE8E8-4D4C-D95F-DF19-911B4BDF71A3}"/>
                        </a:ext>
                      </a:extLst>
                    </p:cNvPr>
                    <p:cNvSpPr txBox="1"/>
                    <p:nvPr/>
                  </p:nvSpPr>
                  <p:spPr>
                    <a:xfrm rot="16200000">
                      <a:off x="2978056" y="7839060"/>
                      <a:ext cx="1091820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altLang="zh-CN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CD62L</a:t>
                      </a:r>
                      <a:r>
                        <a:rPr lang="en-US" altLang="zh-CN" sz="7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en-US" altLang="zh-CN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CD44</a:t>
                      </a:r>
                      <a:r>
                        <a:rPr lang="en-US" altLang="zh-CN" sz="7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en-US" altLang="zh-CN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altLang="zh-CN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cell number (</a:t>
                      </a:r>
                      <a:r>
                        <a:rPr lang="it-IT" altLang="zh-CN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×10</a:t>
                      </a:r>
                      <a:r>
                        <a:rPr lang="it-IT" altLang="zh-CN" sz="7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altLang="zh-CN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zh-CN" altLang="en-US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31" name="文本框 530">
                      <a:extLst>
                        <a:ext uri="{FF2B5EF4-FFF2-40B4-BE49-F238E27FC236}">
                          <a16:creationId xmlns:a16="http://schemas.microsoft.com/office/drawing/2014/main" id="{774E6429-5DF3-7837-0319-A279287C26E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750361" y="7187003"/>
                      <a:ext cx="643386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altLang="zh-CN" sz="7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dLN</a:t>
                      </a:r>
                      <a:endParaRPr lang="zh-CN" altLang="en-US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95" name="组合 94">
                    <a:extLst>
                      <a:ext uri="{FF2B5EF4-FFF2-40B4-BE49-F238E27FC236}">
                        <a16:creationId xmlns:a16="http://schemas.microsoft.com/office/drawing/2014/main" id="{89D9A0BD-AA9D-2F05-FED1-AEE37FDB551E}"/>
                      </a:ext>
                    </a:extLst>
                  </p:cNvPr>
                  <p:cNvGrpSpPr/>
                  <p:nvPr/>
                </p:nvGrpSpPr>
                <p:grpSpPr>
                  <a:xfrm>
                    <a:off x="4109346" y="6423230"/>
                    <a:ext cx="1065692" cy="1403700"/>
                    <a:chOff x="4499535" y="7187003"/>
                    <a:chExt cx="1065692" cy="1403700"/>
                  </a:xfrm>
                </p:grpSpPr>
                <p:sp>
                  <p:nvSpPr>
                    <p:cNvPr id="528" name="文本框 527">
                      <a:extLst>
                        <a:ext uri="{FF2B5EF4-FFF2-40B4-BE49-F238E27FC236}">
                          <a16:creationId xmlns:a16="http://schemas.microsoft.com/office/drawing/2014/main" id="{8399A84D-0FE0-3F03-1705-F6F0B94BB97C}"/>
                        </a:ext>
                      </a:extLst>
                    </p:cNvPr>
                    <p:cNvSpPr txBox="1"/>
                    <p:nvPr/>
                  </p:nvSpPr>
                  <p:spPr>
                    <a:xfrm rot="16200000">
                      <a:off x="4107514" y="7890904"/>
                      <a:ext cx="1091820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altLang="zh-CN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CD62L</a:t>
                      </a:r>
                      <a:r>
                        <a:rPr lang="en-US" altLang="zh-CN" sz="7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en-US" altLang="zh-CN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CD44</a:t>
                      </a:r>
                      <a:r>
                        <a:rPr lang="en-US" altLang="zh-CN" sz="7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en-US" altLang="zh-CN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altLang="zh-CN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cell number (</a:t>
                      </a:r>
                      <a:r>
                        <a:rPr lang="it-IT" altLang="zh-CN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×10</a:t>
                      </a:r>
                      <a:r>
                        <a:rPr lang="it-IT" altLang="zh-CN" sz="7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altLang="zh-CN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zh-CN" altLang="en-US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26" name="文本框 525">
                      <a:extLst>
                        <a:ext uri="{FF2B5EF4-FFF2-40B4-BE49-F238E27FC236}">
                          <a16:creationId xmlns:a16="http://schemas.microsoft.com/office/drawing/2014/main" id="{EC30BC92-09D7-5A3B-06C6-6F04FE8325D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921841" y="7187003"/>
                      <a:ext cx="643386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altLang="zh-CN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Spleen</a:t>
                      </a:r>
                      <a:endParaRPr lang="zh-CN" altLang="en-US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pic>
            <p:nvPicPr>
              <p:cNvPr id="550" name="图片 549">
                <a:extLst>
                  <a:ext uri="{FF2B5EF4-FFF2-40B4-BE49-F238E27FC236}">
                    <a16:creationId xmlns:a16="http://schemas.microsoft.com/office/drawing/2014/main" id="{4E969685-54F6-93C2-2236-E0CA55DAE9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842631" y="8350448"/>
                <a:ext cx="900000" cy="1314068"/>
              </a:xfrm>
              <a:prstGeom prst="rect">
                <a:avLst/>
              </a:prstGeom>
            </p:spPr>
          </p:pic>
          <p:pic>
            <p:nvPicPr>
              <p:cNvPr id="552" name="图片 551">
                <a:extLst>
                  <a:ext uri="{FF2B5EF4-FFF2-40B4-BE49-F238E27FC236}">
                    <a16:creationId xmlns:a16="http://schemas.microsoft.com/office/drawing/2014/main" id="{C99A5BD6-937E-3E6D-5B4E-D012C977E6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8962087" y="8367664"/>
                <a:ext cx="900000" cy="127963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8343565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225684</TotalTime>
  <Words>383</Words>
  <Application>Microsoft Office PowerPoint</Application>
  <PresentationFormat>A4 纸张(210x297 毫米)</PresentationFormat>
  <Paragraphs>198</Paragraphs>
  <Slides>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等线</vt:lpstr>
      <vt:lpstr>Arial</vt:lpstr>
      <vt:lpstr>Calibri</vt:lpstr>
      <vt:lpstr>Calibri Light</vt:lpstr>
      <vt:lpstr>Office 主题​​</vt:lpstr>
      <vt:lpstr>Prism 8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Xiaoli Pan</dc:creator>
  <cp:lastModifiedBy>Xiaoli Pan</cp:lastModifiedBy>
  <cp:revision>1273</cp:revision>
  <cp:lastPrinted>2023-07-17T11:20:46Z</cp:lastPrinted>
  <dcterms:created xsi:type="dcterms:W3CDTF">2022-04-23T07:21:43Z</dcterms:created>
  <dcterms:modified xsi:type="dcterms:W3CDTF">2025-11-30T12:30:06Z</dcterms:modified>
</cp:coreProperties>
</file>