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036955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46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893" autoAdjust="0"/>
  </p:normalViewPr>
  <p:slideViewPr>
    <p:cSldViewPr>
      <p:cViewPr varScale="1">
        <p:scale>
          <a:sx n="63" d="100"/>
          <a:sy n="63" d="100"/>
        </p:scale>
        <p:origin x="-1164" y="-60"/>
      </p:cViewPr>
      <p:guideLst>
        <p:guide orient="horz" pos="2160"/>
        <p:guide pos="32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>
        <c:manualLayout>
          <c:layoutTarget val="inner"/>
          <c:xMode val="edge"/>
          <c:yMode val="edge"/>
          <c:x val="7.8160865630627782E-2"/>
          <c:y val="0.18764694643054683"/>
          <c:w val="0.90656612940564485"/>
          <c:h val="0.694984776902887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'Sheet1 (2)'!$C$76</c:f>
              <c:strCache>
                <c:ptCount val="1"/>
                <c:pt idx="0">
                  <c:v>Age≥18 years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4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15"/>
              <c:spPr/>
              <c:txPr>
                <a:bodyPr/>
                <a:lstStyle/>
                <a:p>
                  <a:pPr>
                    <a:defRPr>
                      <a:solidFill>
                        <a:srgbClr val="FF0000"/>
                      </a:solidFill>
                      <a:latin typeface="Arial Unicode MS" pitchFamily="50" charset="-127"/>
                      <a:ea typeface="Arial Unicode MS" pitchFamily="50" charset="-127"/>
                      <a:cs typeface="Arial Unicode MS" pitchFamily="50" charset="-127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6"/>
              <c:spPr/>
              <c:txPr>
                <a:bodyPr/>
                <a:lstStyle/>
                <a:p>
                  <a:pPr>
                    <a:defRPr>
                      <a:solidFill>
                        <a:srgbClr val="FF0000"/>
                      </a:solidFill>
                      <a:latin typeface="Arial Unicode MS" pitchFamily="50" charset="-127"/>
                      <a:ea typeface="Arial Unicode MS" pitchFamily="50" charset="-127"/>
                      <a:cs typeface="Arial Unicode MS" pitchFamily="50" charset="-127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spPr/>
              <c:txPr>
                <a:bodyPr/>
                <a:lstStyle/>
                <a:p>
                  <a:pPr>
                    <a:defRPr>
                      <a:solidFill>
                        <a:srgbClr val="FF0000"/>
                      </a:solidFill>
                      <a:latin typeface="Arial Unicode MS" pitchFamily="50" charset="-127"/>
                      <a:ea typeface="Arial Unicode MS" pitchFamily="50" charset="-127"/>
                      <a:cs typeface="Arial Unicode MS" pitchFamily="50" charset="-127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spPr/>
              <c:txPr>
                <a:bodyPr/>
                <a:lstStyle/>
                <a:p>
                  <a:pPr>
                    <a:defRPr>
                      <a:solidFill>
                        <a:srgbClr val="FF0000"/>
                      </a:solidFill>
                      <a:latin typeface="Arial Unicode MS" pitchFamily="50" charset="-127"/>
                      <a:ea typeface="Arial Unicode MS" pitchFamily="50" charset="-127"/>
                      <a:cs typeface="Arial Unicode MS" pitchFamily="50" charset="-127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spPr/>
              <c:txPr>
                <a:bodyPr/>
                <a:lstStyle/>
                <a:p>
                  <a:pPr>
                    <a:defRPr>
                      <a:solidFill>
                        <a:srgbClr val="FF0000"/>
                      </a:solidFill>
                      <a:latin typeface="Arial Unicode MS" pitchFamily="50" charset="-127"/>
                      <a:ea typeface="Arial Unicode MS" pitchFamily="50" charset="-127"/>
                      <a:cs typeface="Arial Unicode MS" pitchFamily="50" charset="-127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layout>
                <c:manualLayout>
                  <c:x val="0"/>
                  <c:y val="8.1505715426583983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rgbClr val="FF0000"/>
                      </a:solidFill>
                      <a:latin typeface="Arial Unicode MS" pitchFamily="50" charset="-127"/>
                      <a:ea typeface="Arial Unicode MS" pitchFamily="50" charset="-127"/>
                      <a:cs typeface="Arial Unicode MS" pitchFamily="50" charset="-127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Arial Unicode MS" pitchFamily="50" charset="-127"/>
                    <a:ea typeface="Arial Unicode MS" pitchFamily="50" charset="-127"/>
                    <a:cs typeface="Arial Unicode MS" pitchFamily="50" charset="-127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'Sheet1 (2)'!$B$77:$B$99</c:f>
              <c:numCache>
                <c:formatCode>General</c:formatCode>
                <c:ptCount val="23"/>
              </c:numCache>
            </c:numRef>
          </c:cat>
          <c:val>
            <c:numRef>
              <c:f>'Sheet1 (2)'!$C$77:$C$99</c:f>
              <c:numCache>
                <c:formatCode>0;[Red]0</c:formatCode>
                <c:ptCount val="23"/>
                <c:pt idx="0">
                  <c:v>-42</c:v>
                </c:pt>
                <c:pt idx="1">
                  <c:v>-9</c:v>
                </c:pt>
                <c:pt idx="2">
                  <c:v>-11</c:v>
                </c:pt>
                <c:pt idx="3">
                  <c:v>-9</c:v>
                </c:pt>
                <c:pt idx="4">
                  <c:v>-11</c:v>
                </c:pt>
                <c:pt idx="5">
                  <c:v>-9</c:v>
                </c:pt>
                <c:pt idx="6">
                  <c:v>-12</c:v>
                </c:pt>
                <c:pt idx="7">
                  <c:v>-8</c:v>
                </c:pt>
                <c:pt idx="8">
                  <c:v>-14</c:v>
                </c:pt>
                <c:pt idx="9">
                  <c:v>-14</c:v>
                </c:pt>
                <c:pt idx="10">
                  <c:v>-11</c:v>
                </c:pt>
                <c:pt idx="11">
                  <c:v>-12</c:v>
                </c:pt>
                <c:pt idx="12">
                  <c:v>-4</c:v>
                </c:pt>
                <c:pt idx="13">
                  <c:v>-8</c:v>
                </c:pt>
                <c:pt idx="15">
                  <c:v>-17</c:v>
                </c:pt>
                <c:pt idx="16">
                  <c:v>-15</c:v>
                </c:pt>
                <c:pt idx="17">
                  <c:v>-6</c:v>
                </c:pt>
                <c:pt idx="19">
                  <c:v>-10</c:v>
                </c:pt>
                <c:pt idx="20">
                  <c:v>-6</c:v>
                </c:pt>
                <c:pt idx="21">
                  <c:v>-3</c:v>
                </c:pt>
                <c:pt idx="22">
                  <c:v>0</c:v>
                </c:pt>
              </c:numCache>
            </c:numRef>
          </c:val>
        </c:ser>
        <c:ser>
          <c:idx val="1"/>
          <c:order val="1"/>
          <c:tx>
            <c:strRef>
              <c:f>'Sheet1 (2)'!$D$76</c:f>
              <c:strCache>
                <c:ptCount val="1"/>
                <c:pt idx="0">
                  <c:v>Age&lt;18 years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22"/>
              <c:layout>
                <c:manualLayout>
                  <c:x val="0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Arial Unicode MS" pitchFamily="50" charset="-127"/>
                    <a:ea typeface="Arial Unicode MS" pitchFamily="50" charset="-127"/>
                    <a:cs typeface="Arial Unicode MS" pitchFamily="50" charset="-127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'Sheet1 (2)'!$B$77:$B$99</c:f>
              <c:numCache>
                <c:formatCode>General</c:formatCode>
                <c:ptCount val="23"/>
              </c:numCache>
            </c:numRef>
          </c:cat>
          <c:val>
            <c:numRef>
              <c:f>'Sheet1 (2)'!$D$77:$D$99</c:f>
              <c:numCache>
                <c:formatCode>0_);[Red]\(0\)</c:formatCode>
                <c:ptCount val="23"/>
                <c:pt idx="0">
                  <c:v>26</c:v>
                </c:pt>
                <c:pt idx="1">
                  <c:v>4</c:v>
                </c:pt>
                <c:pt idx="2">
                  <c:v>5</c:v>
                </c:pt>
                <c:pt idx="3">
                  <c:v>2</c:v>
                </c:pt>
                <c:pt idx="4">
                  <c:v>9</c:v>
                </c:pt>
                <c:pt idx="5">
                  <c:v>3</c:v>
                </c:pt>
                <c:pt idx="6">
                  <c:v>13</c:v>
                </c:pt>
                <c:pt idx="7">
                  <c:v>2</c:v>
                </c:pt>
                <c:pt idx="8">
                  <c:v>5</c:v>
                </c:pt>
                <c:pt idx="9">
                  <c:v>5</c:v>
                </c:pt>
                <c:pt idx="10">
                  <c:v>9</c:v>
                </c:pt>
                <c:pt idx="11">
                  <c:v>14</c:v>
                </c:pt>
                <c:pt idx="12">
                  <c:v>6</c:v>
                </c:pt>
                <c:pt idx="13">
                  <c:v>9</c:v>
                </c:pt>
                <c:pt idx="15">
                  <c:v>28</c:v>
                </c:pt>
                <c:pt idx="16">
                  <c:v>23</c:v>
                </c:pt>
                <c:pt idx="17">
                  <c:v>14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1"/>
        <c:overlap val="100"/>
        <c:axId val="68737280"/>
        <c:axId val="70979584"/>
      </c:barChart>
      <c:catAx>
        <c:axId val="68737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high"/>
        <c:txPr>
          <a:bodyPr/>
          <a:lstStyle/>
          <a:p>
            <a:pPr>
              <a:defRPr>
                <a:latin typeface="Arial Unicode MS" pitchFamily="50" charset="-127"/>
                <a:ea typeface="Arial Unicode MS" pitchFamily="50" charset="-127"/>
                <a:cs typeface="Arial Unicode MS" pitchFamily="50" charset="-127"/>
              </a:defRPr>
            </a:pPr>
            <a:endParaRPr lang="ko-KR"/>
          </a:p>
        </c:txPr>
        <c:crossAx val="70979584"/>
        <c:crosses val="autoZero"/>
        <c:auto val="1"/>
        <c:lblAlgn val="ctr"/>
        <c:lblOffset val="100"/>
        <c:noMultiLvlLbl val="0"/>
      </c:catAx>
      <c:valAx>
        <c:axId val="7097958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300" b="1"/>
                </a:pPr>
                <a:r>
                  <a:rPr lang="en-US" altLang="ko-KR" sz="1300" b="1"/>
                  <a:t>Number</a:t>
                </a:r>
                <a:r>
                  <a:rPr lang="en-US" altLang="ko-KR" sz="1300" b="1" baseline="0"/>
                  <a:t> of patients</a:t>
                </a:r>
                <a:endParaRPr lang="ko-KR" altLang="en-US" sz="1300" b="1"/>
              </a:p>
            </c:rich>
          </c:tx>
          <c:layout/>
          <c:overlay val="0"/>
        </c:title>
        <c:numFmt formatCode="0;[Red]0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Arial" pitchFamily="34" charset="0"/>
                <a:cs typeface="Arial" pitchFamily="34" charset="0"/>
              </a:defRPr>
            </a:pPr>
            <a:endParaRPr lang="ko-KR"/>
          </a:p>
        </c:txPr>
        <c:crossAx val="6873728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4785460345675873"/>
          <c:y val="0.19463176340110508"/>
          <c:w val="0.28146670968770293"/>
          <c:h val="8.0079552289589059E-2"/>
        </c:manualLayout>
      </c:layout>
      <c:overlay val="0"/>
      <c:txPr>
        <a:bodyPr/>
        <a:lstStyle/>
        <a:p>
          <a:pPr>
            <a:defRPr sz="1300">
              <a:latin typeface="Arial Unicode MS" pitchFamily="50" charset="-127"/>
              <a:ea typeface="Arial Unicode MS" pitchFamily="50" charset="-127"/>
              <a:cs typeface="Arial Unicode MS" pitchFamily="50" charset="-127"/>
            </a:defRPr>
          </a:pPr>
          <a:endParaRPr lang="ko-KR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ko-K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77716" y="2130426"/>
            <a:ext cx="8814118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55433" y="3886200"/>
            <a:ext cx="7258685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2D01-3673-4FE1-971D-197D45C2334B}" type="datetimeFigureOut">
              <a:rPr lang="ko-KR" altLang="en-US" smtClean="0"/>
              <a:t>2018-02-19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269F-F4EA-4967-B94A-BD5A5C7B6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2043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2D01-3673-4FE1-971D-197D45C2334B}" type="datetimeFigureOut">
              <a:rPr lang="ko-KR" altLang="en-US" smtClean="0"/>
              <a:t>2018-02-19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269F-F4EA-4967-B94A-BD5A5C7B6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4135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19123" y="4406901"/>
            <a:ext cx="881411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19123" y="2906713"/>
            <a:ext cx="8814118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2D01-3673-4FE1-971D-197D45C2334B}" type="datetimeFigureOut">
              <a:rPr lang="ko-KR" altLang="en-US" smtClean="0"/>
              <a:t>2018-02-19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269F-F4EA-4967-B94A-BD5A5C7B6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1808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88689" y="1600201"/>
            <a:ext cx="520457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966092" y="1600201"/>
            <a:ext cx="520457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2D01-3673-4FE1-971D-197D45C2334B}" type="datetimeFigureOut">
              <a:rPr lang="ko-KR" altLang="en-US" smtClean="0"/>
              <a:t>2018-02-19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269F-F4EA-4967-B94A-BD5A5C7B6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4113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18478" y="274638"/>
            <a:ext cx="933259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18478" y="1535113"/>
            <a:ext cx="458168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18478" y="2174875"/>
            <a:ext cx="458168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267588" y="1535113"/>
            <a:ext cx="458348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267588" y="2174875"/>
            <a:ext cx="458348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2D01-3673-4FE1-971D-197D45C2334B}" type="datetimeFigureOut">
              <a:rPr lang="ko-KR" altLang="en-US" smtClean="0"/>
              <a:t>2018-02-19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269F-F4EA-4967-B94A-BD5A5C7B6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3980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2D01-3673-4FE1-971D-197D45C2334B}" type="datetimeFigureOut">
              <a:rPr lang="ko-KR" altLang="en-US" smtClean="0"/>
              <a:t>2018-02-19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269F-F4EA-4967-B94A-BD5A5C7B6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2795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2D01-3673-4FE1-971D-197D45C2334B}" type="datetimeFigureOut">
              <a:rPr lang="ko-KR" altLang="en-US" smtClean="0"/>
              <a:t>2018-02-19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269F-F4EA-4967-B94A-BD5A5C7B6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9885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18478" y="273050"/>
            <a:ext cx="341151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054206" y="273051"/>
            <a:ext cx="57968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18478" y="1435101"/>
            <a:ext cx="341151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2D01-3673-4FE1-971D-197D45C2334B}" type="datetimeFigureOut">
              <a:rPr lang="ko-KR" altLang="en-US" smtClean="0"/>
              <a:t>2018-02-19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269F-F4EA-4967-B94A-BD5A5C7B6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6423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32504" y="4800600"/>
            <a:ext cx="622173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32504" y="612775"/>
            <a:ext cx="622173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32504" y="5367338"/>
            <a:ext cx="622173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2D01-3673-4FE1-971D-197D45C2334B}" type="datetimeFigureOut">
              <a:rPr lang="ko-KR" altLang="en-US" smtClean="0"/>
              <a:t>2018-02-19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269F-F4EA-4967-B94A-BD5A5C7B6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2497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2D01-3673-4FE1-971D-197D45C2334B}" type="datetimeFigureOut">
              <a:rPr lang="ko-KR" altLang="en-US" smtClean="0"/>
              <a:t>2018-02-19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269F-F4EA-4967-B94A-BD5A5C7B6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6923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526074" y="274639"/>
            <a:ext cx="2644596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88689" y="274639"/>
            <a:ext cx="776456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F2D01-3673-4FE1-971D-197D45C2334B}" type="datetimeFigureOut">
              <a:rPr lang="ko-KR" altLang="en-US" smtClean="0"/>
              <a:t>2018-02-19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E269F-F4EA-4967-B94A-BD5A5C7B6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719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18478" y="274638"/>
            <a:ext cx="933259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18478" y="1600201"/>
            <a:ext cx="933259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18477" y="6356351"/>
            <a:ext cx="24195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AF2D01-3673-4FE1-971D-197D45C2334B}" type="datetimeFigureOut">
              <a:rPr lang="ko-KR" altLang="en-US" smtClean="0"/>
              <a:t>2018-02-19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542930" y="6356351"/>
            <a:ext cx="3283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431511" y="6356351"/>
            <a:ext cx="24195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E269F-F4EA-4967-B94A-BD5A5C7B6D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313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차트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5570006"/>
              </p:ext>
            </p:extLst>
          </p:nvPr>
        </p:nvGraphicFramePr>
        <p:xfrm>
          <a:off x="144016" y="332656"/>
          <a:ext cx="10081120" cy="3759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24"/>
          <p:cNvSpPr txBox="1"/>
          <p:nvPr/>
        </p:nvSpPr>
        <p:spPr>
          <a:xfrm>
            <a:off x="6870200" y="979366"/>
            <a:ext cx="414325" cy="28030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000" i="0" dirty="0" smtClean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**</a:t>
            </a:r>
            <a:endParaRPr lang="ko-KR" altLang="en-US" sz="1000" i="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9" name="TextBox 24"/>
          <p:cNvSpPr txBox="1"/>
          <p:nvPr/>
        </p:nvSpPr>
        <p:spPr>
          <a:xfrm>
            <a:off x="7344816" y="1119519"/>
            <a:ext cx="299917" cy="28030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000" i="0" dirty="0" smtClean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*</a:t>
            </a:r>
            <a:endParaRPr lang="ko-KR" altLang="en-US" sz="1000" i="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10" name="TextBox 24"/>
          <p:cNvSpPr txBox="1"/>
          <p:nvPr/>
        </p:nvSpPr>
        <p:spPr>
          <a:xfrm>
            <a:off x="7726622" y="1369681"/>
            <a:ext cx="299917" cy="28030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000" i="0" dirty="0" smtClean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*</a:t>
            </a:r>
            <a:endParaRPr lang="ko-KR" altLang="en-US" sz="1000" i="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11" name="TextBox 24"/>
          <p:cNvSpPr txBox="1"/>
          <p:nvPr/>
        </p:nvSpPr>
        <p:spPr>
          <a:xfrm>
            <a:off x="8518710" y="1772816"/>
            <a:ext cx="299917" cy="28030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000" i="0" dirty="0" smtClean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*</a:t>
            </a:r>
            <a:endParaRPr lang="ko-KR" altLang="en-US" sz="1000" i="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13" name="TextBox 24"/>
          <p:cNvSpPr txBox="1"/>
          <p:nvPr/>
        </p:nvSpPr>
        <p:spPr>
          <a:xfrm>
            <a:off x="8928992" y="1772816"/>
            <a:ext cx="299917" cy="28030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000" i="0" dirty="0" smtClean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*</a:t>
            </a:r>
            <a:endParaRPr lang="ko-KR" altLang="en-US" sz="1000" i="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4095" y="3686835"/>
            <a:ext cx="7200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i="1" dirty="0" smtClean="0">
                <a:latin typeface="Arial" pitchFamily="34" charset="0"/>
                <a:cs typeface="Arial" pitchFamily="34" charset="0"/>
              </a:rPr>
              <a:t>NOTCH1</a:t>
            </a:r>
            <a:endParaRPr lang="ko-KR" altLang="en-US" sz="10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2"/>
          <p:cNvSpPr txBox="1"/>
          <p:nvPr/>
        </p:nvSpPr>
        <p:spPr>
          <a:xfrm>
            <a:off x="1176860" y="3447420"/>
            <a:ext cx="7448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000" b="1" i="1" dirty="0" smtClean="0">
                <a:latin typeface="Arial" pitchFamily="34" charset="0"/>
                <a:cs typeface="Arial" pitchFamily="34" charset="0"/>
              </a:rPr>
              <a:t>RUNX1</a:t>
            </a:r>
            <a:endParaRPr lang="ko-KR" altLang="en-US" sz="10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2"/>
          <p:cNvSpPr txBox="1"/>
          <p:nvPr/>
        </p:nvSpPr>
        <p:spPr>
          <a:xfrm>
            <a:off x="1465935" y="3285524"/>
            <a:ext cx="9103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000" b="1" i="1" dirty="0" smtClean="0">
                <a:latin typeface="Arial" pitchFamily="34" charset="0"/>
                <a:cs typeface="Arial" pitchFamily="34" charset="0"/>
              </a:rPr>
              <a:t>PHF6</a:t>
            </a:r>
            <a:endParaRPr lang="ko-KR" altLang="en-US" sz="10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3"/>
          <p:cNvSpPr txBox="1"/>
          <p:nvPr/>
        </p:nvSpPr>
        <p:spPr>
          <a:xfrm>
            <a:off x="1935180" y="3107699"/>
            <a:ext cx="8731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000" b="1" i="1" dirty="0" smtClean="0">
                <a:latin typeface="Arial" pitchFamily="34" charset="0"/>
                <a:cs typeface="Arial" pitchFamily="34" charset="0"/>
              </a:rPr>
              <a:t>NRAS</a:t>
            </a:r>
            <a:endParaRPr lang="ko-KR" altLang="en-US" sz="10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4"/>
          <p:cNvSpPr txBox="1"/>
          <p:nvPr/>
        </p:nvSpPr>
        <p:spPr>
          <a:xfrm>
            <a:off x="2258024" y="2917793"/>
            <a:ext cx="9103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000" b="1" i="1" dirty="0" smtClean="0">
                <a:latin typeface="Arial" pitchFamily="34" charset="0"/>
                <a:cs typeface="Arial" pitchFamily="34" charset="0"/>
              </a:rPr>
              <a:t>FBXW7</a:t>
            </a:r>
            <a:endParaRPr lang="ko-KR" altLang="en-US" sz="10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5"/>
          <p:cNvSpPr txBox="1"/>
          <p:nvPr/>
        </p:nvSpPr>
        <p:spPr>
          <a:xfrm>
            <a:off x="2855595" y="2750731"/>
            <a:ext cx="7448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000" b="1" i="1" dirty="0" smtClean="0">
                <a:latin typeface="Arial" pitchFamily="34" charset="0"/>
                <a:cs typeface="Arial" pitchFamily="34" charset="0"/>
              </a:rPr>
              <a:t>ABL1</a:t>
            </a:r>
            <a:r>
              <a:rPr lang="en-US" altLang="ko-KR" sz="1000" b="1" baseline="30000" dirty="0" smtClean="0">
                <a:latin typeface="Arial" pitchFamily="34" charset="0"/>
                <a:cs typeface="Arial" pitchFamily="34" charset="0"/>
              </a:rPr>
              <a:t>CNA</a:t>
            </a:r>
            <a:endParaRPr lang="ko-KR" altLang="en-US" sz="10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4"/>
          <p:cNvSpPr txBox="1"/>
          <p:nvPr/>
        </p:nvSpPr>
        <p:spPr>
          <a:xfrm>
            <a:off x="3050112" y="2924944"/>
            <a:ext cx="9103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000" b="1" i="1" dirty="0" smtClean="0">
                <a:latin typeface="Arial" pitchFamily="34" charset="0"/>
                <a:cs typeface="Arial" pitchFamily="34" charset="0"/>
              </a:rPr>
              <a:t>LEF1</a:t>
            </a:r>
            <a:r>
              <a:rPr lang="en-US" altLang="ko-KR" sz="1000" b="1" baseline="30000" dirty="0" smtClean="0">
                <a:latin typeface="Arial" pitchFamily="34" charset="0"/>
                <a:cs typeface="Arial" pitchFamily="34" charset="0"/>
              </a:rPr>
              <a:t>CNA</a:t>
            </a:r>
            <a:endParaRPr lang="ko-KR" altLang="en-US" sz="10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3"/>
          <p:cNvSpPr txBox="1"/>
          <p:nvPr/>
        </p:nvSpPr>
        <p:spPr>
          <a:xfrm>
            <a:off x="3519356" y="3110771"/>
            <a:ext cx="8731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000" b="1" i="1" dirty="0">
                <a:latin typeface="Arial" pitchFamily="34" charset="0"/>
                <a:cs typeface="Arial" pitchFamily="34" charset="0"/>
              </a:rPr>
              <a:t>N</a:t>
            </a:r>
            <a:r>
              <a:rPr lang="en-US" altLang="ko-KR" sz="1000" b="1" i="1" dirty="0" smtClean="0">
                <a:latin typeface="Arial" pitchFamily="34" charset="0"/>
                <a:cs typeface="Arial" pitchFamily="34" charset="0"/>
              </a:rPr>
              <a:t>F1</a:t>
            </a:r>
            <a:r>
              <a:rPr lang="en-US" altLang="ko-KR" sz="1000" b="1" baseline="30000" dirty="0" smtClean="0">
                <a:latin typeface="Arial" pitchFamily="34" charset="0"/>
                <a:cs typeface="Arial" pitchFamily="34" charset="0"/>
              </a:rPr>
              <a:t>CNA</a:t>
            </a:r>
            <a:endParaRPr lang="ko-KR" altLang="en-US" sz="10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"/>
          <p:cNvSpPr txBox="1"/>
          <p:nvPr/>
        </p:nvSpPr>
        <p:spPr>
          <a:xfrm>
            <a:off x="3842199" y="3284984"/>
            <a:ext cx="9103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000" b="1" i="1" dirty="0" smtClean="0">
                <a:latin typeface="Arial" pitchFamily="34" charset="0"/>
                <a:cs typeface="Arial" pitchFamily="34" charset="0"/>
              </a:rPr>
              <a:t>SUZ12</a:t>
            </a:r>
            <a:r>
              <a:rPr lang="en-US" altLang="ko-KR" sz="1000" b="1" baseline="30000" dirty="0" smtClean="0">
                <a:latin typeface="Arial" pitchFamily="34" charset="0"/>
                <a:cs typeface="Arial" pitchFamily="34" charset="0"/>
              </a:rPr>
              <a:t>CNA</a:t>
            </a:r>
            <a:endParaRPr lang="ko-KR" altLang="en-US" sz="10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"/>
          <p:cNvSpPr txBox="1"/>
          <p:nvPr/>
        </p:nvSpPr>
        <p:spPr>
          <a:xfrm>
            <a:off x="4248472" y="3470811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000" b="1" i="1" dirty="0" smtClean="0">
                <a:latin typeface="Arial" pitchFamily="34" charset="0"/>
                <a:cs typeface="Arial" pitchFamily="34" charset="0"/>
              </a:rPr>
              <a:t>NUP214</a:t>
            </a:r>
            <a:r>
              <a:rPr lang="en-US" altLang="ko-KR" sz="1000" b="1" baseline="30000" dirty="0" smtClean="0">
                <a:latin typeface="Arial" pitchFamily="34" charset="0"/>
                <a:cs typeface="Arial" pitchFamily="34" charset="0"/>
              </a:rPr>
              <a:t>CNA</a:t>
            </a:r>
            <a:endParaRPr lang="ko-KR" altLang="en-US" sz="10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80520" y="3686835"/>
            <a:ext cx="936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i="1" dirty="0" smtClean="0">
                <a:latin typeface="Arial" pitchFamily="34" charset="0"/>
                <a:cs typeface="Arial" pitchFamily="34" charset="0"/>
              </a:rPr>
              <a:t>TAL1</a:t>
            </a:r>
            <a:r>
              <a:rPr lang="en-US" altLang="ko-KR" sz="1000" b="1" baseline="30000" dirty="0" smtClean="0">
                <a:latin typeface="Arial" pitchFamily="34" charset="0"/>
                <a:cs typeface="Arial" pitchFamily="34" charset="0"/>
              </a:rPr>
              <a:t>CNA</a:t>
            </a:r>
            <a:endParaRPr lang="ko-KR" altLang="en-US" sz="10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"/>
          <p:cNvSpPr txBox="1"/>
          <p:nvPr/>
        </p:nvSpPr>
        <p:spPr>
          <a:xfrm>
            <a:off x="5112568" y="3470811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000" b="1" i="1" dirty="0" smtClean="0">
                <a:latin typeface="Arial" pitchFamily="34" charset="0"/>
                <a:cs typeface="Arial" pitchFamily="34" charset="0"/>
              </a:rPr>
              <a:t>MTAP</a:t>
            </a:r>
            <a:r>
              <a:rPr lang="en-US" altLang="ko-KR" sz="1000" b="1" baseline="30000" dirty="0" smtClean="0">
                <a:latin typeface="Arial" pitchFamily="34" charset="0"/>
                <a:cs typeface="Arial" pitchFamily="34" charset="0"/>
              </a:rPr>
              <a:t>CNA</a:t>
            </a:r>
            <a:endParaRPr lang="ko-KR" altLang="en-US" sz="10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"/>
          <p:cNvSpPr txBox="1"/>
          <p:nvPr/>
        </p:nvSpPr>
        <p:spPr>
          <a:xfrm>
            <a:off x="5354367" y="3284984"/>
            <a:ext cx="11263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000" b="1" i="1" dirty="0" smtClean="0">
                <a:latin typeface="Arial" pitchFamily="34" charset="0"/>
                <a:cs typeface="Arial" pitchFamily="34" charset="0"/>
              </a:rPr>
              <a:t>CASP8AP2</a:t>
            </a:r>
            <a:r>
              <a:rPr lang="en-US" altLang="ko-KR" sz="1000" b="1" baseline="30000" dirty="0" smtClean="0">
                <a:latin typeface="Arial" pitchFamily="34" charset="0"/>
                <a:cs typeface="Arial" pitchFamily="34" charset="0"/>
              </a:rPr>
              <a:t>CNA</a:t>
            </a:r>
            <a:endParaRPr lang="ko-KR" altLang="en-US" sz="10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3"/>
          <p:cNvSpPr txBox="1"/>
          <p:nvPr/>
        </p:nvSpPr>
        <p:spPr>
          <a:xfrm>
            <a:off x="5895620" y="3110771"/>
            <a:ext cx="8731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000" b="1" i="1" dirty="0" smtClean="0">
                <a:latin typeface="Arial" pitchFamily="34" charset="0"/>
                <a:cs typeface="Arial" pitchFamily="34" charset="0"/>
              </a:rPr>
              <a:t>STIL</a:t>
            </a:r>
            <a:r>
              <a:rPr lang="en-US" altLang="ko-KR" sz="1000" b="1" baseline="30000" dirty="0" smtClean="0">
                <a:latin typeface="Arial" pitchFamily="34" charset="0"/>
                <a:cs typeface="Arial" pitchFamily="34" charset="0"/>
              </a:rPr>
              <a:t>CNA</a:t>
            </a:r>
            <a:endParaRPr lang="ko-KR" altLang="en-US" sz="10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4"/>
          <p:cNvSpPr txBox="1"/>
          <p:nvPr/>
        </p:nvSpPr>
        <p:spPr>
          <a:xfrm>
            <a:off x="6624736" y="2924944"/>
            <a:ext cx="9103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000" b="1" i="1" dirty="0" smtClean="0">
                <a:latin typeface="Arial" pitchFamily="34" charset="0"/>
                <a:cs typeface="Arial" pitchFamily="34" charset="0"/>
              </a:rPr>
              <a:t>CDKN2A</a:t>
            </a:r>
            <a:r>
              <a:rPr lang="en-US" altLang="ko-KR" sz="1000" b="1" baseline="30000" dirty="0" smtClean="0">
                <a:latin typeface="Arial" pitchFamily="34" charset="0"/>
                <a:cs typeface="Arial" pitchFamily="34" charset="0"/>
              </a:rPr>
              <a:t>CNA</a:t>
            </a:r>
            <a:endParaRPr lang="ko-KR" altLang="en-US" sz="10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3"/>
          <p:cNvSpPr txBox="1"/>
          <p:nvPr/>
        </p:nvSpPr>
        <p:spPr>
          <a:xfrm>
            <a:off x="7047748" y="3110771"/>
            <a:ext cx="945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000" b="1" i="1" dirty="0" smtClean="0">
                <a:latin typeface="Arial" pitchFamily="34" charset="0"/>
                <a:cs typeface="Arial" pitchFamily="34" charset="0"/>
              </a:rPr>
              <a:t>CDKN2B</a:t>
            </a:r>
            <a:r>
              <a:rPr lang="en-US" altLang="ko-KR" sz="1000" b="1" baseline="30000" dirty="0" smtClean="0">
                <a:latin typeface="Arial" pitchFamily="34" charset="0"/>
                <a:cs typeface="Arial" pitchFamily="34" charset="0"/>
              </a:rPr>
              <a:t>CNA</a:t>
            </a:r>
            <a:endParaRPr lang="ko-KR" altLang="en-US" sz="10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"/>
          <p:cNvSpPr txBox="1"/>
          <p:nvPr/>
        </p:nvSpPr>
        <p:spPr>
          <a:xfrm>
            <a:off x="7370591" y="3284984"/>
            <a:ext cx="11263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000" b="1" i="1" dirty="0" smtClean="0">
                <a:latin typeface="Arial" pitchFamily="34" charset="0"/>
                <a:cs typeface="Arial" pitchFamily="34" charset="0"/>
              </a:rPr>
              <a:t>MLLT3</a:t>
            </a:r>
            <a:r>
              <a:rPr lang="en-US" altLang="ko-KR" sz="1000" b="1" baseline="30000" dirty="0" smtClean="0">
                <a:latin typeface="Arial" pitchFamily="34" charset="0"/>
                <a:cs typeface="Arial" pitchFamily="34" charset="0"/>
              </a:rPr>
              <a:t>CNA</a:t>
            </a:r>
            <a:endParaRPr lang="ko-KR" altLang="en-US" sz="10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5"/>
          <p:cNvSpPr txBox="1"/>
          <p:nvPr/>
        </p:nvSpPr>
        <p:spPr>
          <a:xfrm>
            <a:off x="8328203" y="2750731"/>
            <a:ext cx="7448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000" b="1" i="1" dirty="0" smtClean="0">
                <a:latin typeface="Arial" pitchFamily="34" charset="0"/>
                <a:cs typeface="Arial" pitchFamily="34" charset="0"/>
              </a:rPr>
              <a:t>DNMT3A</a:t>
            </a:r>
            <a:endParaRPr lang="ko-KR" altLang="en-US" sz="10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4"/>
          <p:cNvSpPr txBox="1"/>
          <p:nvPr/>
        </p:nvSpPr>
        <p:spPr>
          <a:xfrm>
            <a:off x="8640960" y="2924944"/>
            <a:ext cx="9103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000" b="1" i="1" dirty="0" smtClean="0">
                <a:latin typeface="Arial" pitchFamily="34" charset="0"/>
                <a:cs typeface="Arial" pitchFamily="34" charset="0"/>
              </a:rPr>
              <a:t>KRAS</a:t>
            </a:r>
            <a:endParaRPr lang="ko-KR" altLang="en-US" sz="10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"/>
          <p:cNvSpPr txBox="1"/>
          <p:nvPr/>
        </p:nvSpPr>
        <p:spPr>
          <a:xfrm>
            <a:off x="9073008" y="3110771"/>
            <a:ext cx="8731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000" b="1" i="1" dirty="0" smtClean="0">
                <a:latin typeface="Arial" pitchFamily="34" charset="0"/>
                <a:cs typeface="Arial" pitchFamily="34" charset="0"/>
              </a:rPr>
              <a:t>SH2B3</a:t>
            </a:r>
            <a:endParaRPr lang="ko-KR" altLang="en-US" sz="10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2"/>
          <p:cNvSpPr txBox="1"/>
          <p:nvPr/>
        </p:nvSpPr>
        <p:spPr>
          <a:xfrm>
            <a:off x="9361040" y="3284984"/>
            <a:ext cx="10083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000" b="1" i="1" dirty="0" smtClean="0">
                <a:latin typeface="Arial" pitchFamily="34" charset="0"/>
                <a:cs typeface="Arial" pitchFamily="34" charset="0"/>
              </a:rPr>
              <a:t>LMO2</a:t>
            </a:r>
            <a:r>
              <a:rPr lang="en-US" altLang="ko-KR" sz="1000" b="1" baseline="30000" dirty="0" smtClean="0">
                <a:latin typeface="Arial" pitchFamily="34" charset="0"/>
                <a:cs typeface="Arial" pitchFamily="34" charset="0"/>
              </a:rPr>
              <a:t>CNA</a:t>
            </a:r>
            <a:endParaRPr lang="ko-KR" altLang="en-US" sz="1000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360040" y="4365104"/>
            <a:ext cx="98938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ko-K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Supplementary Figure </a:t>
            </a:r>
            <a:r>
              <a:rPr lang="en-US" altLang="ko-K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S1. </a:t>
            </a:r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Comparison </a:t>
            </a:r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of frequency 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and distribution of recurring genetic alterations </a:t>
            </a:r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between adult (age ≥ 18 years) and pediatric (age &lt; 18 years) patients. **</a:t>
            </a:r>
            <a:r>
              <a:rPr lang="en-US" altLang="ko-KR" sz="12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 &lt; 0.001; </a:t>
            </a:r>
            <a:r>
              <a:rPr lang="en-US" altLang="ko-K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en-US" altLang="ko-KR" sz="12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 &lt; 0.05; CNA, copy number alteration. </a:t>
            </a:r>
            <a:endParaRPr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675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82</Words>
  <Application>Microsoft Office PowerPoint</Application>
  <PresentationFormat>사용자 지정</PresentationFormat>
  <Paragraphs>34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Jang Woori</cp:lastModifiedBy>
  <cp:revision>37</cp:revision>
  <dcterms:created xsi:type="dcterms:W3CDTF">2017-01-18T06:50:24Z</dcterms:created>
  <dcterms:modified xsi:type="dcterms:W3CDTF">2018-02-18T15:32:12Z</dcterms:modified>
</cp:coreProperties>
</file>