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4710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7025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0210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244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2686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3256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2048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9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06416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208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75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FDCC1-8BE8-4336-A21F-6B6392166096}" type="datetimeFigureOut">
              <a:rPr lang="ko-KR" altLang="en-US" smtClean="0"/>
              <a:t>2020-09-04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703F6-01E6-4213-ABE0-55A93A7A99A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03921" y="273827"/>
            <a:ext cx="41841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Supplementary Information</a:t>
            </a:r>
            <a:endParaRPr lang="ko-KR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8254" y="1508994"/>
            <a:ext cx="11395493" cy="4719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Highly efficient and safe genome editing by CRISPR-Cas12a using CRISPR RNA </a:t>
            </a:r>
          </a:p>
          <a:p>
            <a:pPr algn="ctr">
              <a:lnSpc>
                <a:spcPct val="150000"/>
              </a:lnSpc>
            </a:pP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with a ribosyl-2’-O-methylated </a:t>
            </a:r>
            <a:r>
              <a:rPr lang="en-US" altLang="ko-K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uridinylate</a:t>
            </a:r>
            <a:r>
              <a:rPr lang="en-US" altLang="ko-KR" b="1" dirty="0" smtClean="0">
                <a:latin typeface="Arial" panose="020B0604020202020204" pitchFamily="34" charset="0"/>
                <a:cs typeface="Arial" panose="020B0604020202020204" pitchFamily="34" charset="0"/>
              </a:rPr>
              <a:t>-rich 3’-overhang in mouse zygotes</a:t>
            </a:r>
          </a:p>
          <a:p>
            <a:pPr algn="ctr">
              <a:lnSpc>
                <a:spcPct val="150000"/>
              </a:lnSpc>
            </a:pPr>
            <a:endParaRPr lang="en-US" altLang="ko-K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Dae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-In Ha</a:t>
            </a:r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1,2,4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Jeong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Mi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Lee</a:t>
            </a:r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1,2, 4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Nan-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Ee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Lee</a:t>
            </a:r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Daesik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Kim</a:t>
            </a:r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1600" dirty="0" err="1">
                <a:latin typeface="Arial" panose="020B0604020202020204" pitchFamily="34" charset="0"/>
                <a:cs typeface="Arial" panose="020B0604020202020204" pitchFamily="34" charset="0"/>
              </a:rPr>
              <a:t>Jeong-Heon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 Ko</a:t>
            </a:r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, Yong-Sam Kim</a:t>
            </a:r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1,2,3</a:t>
            </a:r>
            <a:r>
              <a:rPr lang="en-US" altLang="ko-KR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</a:p>
          <a:p>
            <a:pPr algn="ctr">
              <a:lnSpc>
                <a:spcPct val="150000"/>
              </a:lnSpc>
            </a:pPr>
            <a:endParaRPr lang="ko-KR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latinLnBrk="0"/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Genome Editing Research Center, KRIBB, Daejeon 34141, Republic of Korea. </a:t>
            </a:r>
            <a:endParaRPr lang="en-US" altLang="ko-K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latinLnBrk="0"/>
            <a:r>
              <a:rPr lang="en-US" altLang="ko-KR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KRIBB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School of Bioscience, Korea University of Science and Technology (UST) 34141, Daejeon, Republic of Korea </a:t>
            </a:r>
            <a:endParaRPr lang="ko-KR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latinLnBrk="0"/>
            <a:r>
              <a:rPr lang="en-US" altLang="ko-KR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GenKOre, Daejeon 34141, Republic of Korea.</a:t>
            </a:r>
            <a:endParaRPr lang="ko-KR" altLang="ko-K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latinLnBrk="0"/>
            <a:endParaRPr lang="en-US" altLang="ko-KR" sz="160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latinLnBrk="0"/>
            <a:r>
              <a:rPr lang="en-US" altLang="ko-KR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authors contributed equally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49263" latinLnBrk="0"/>
            <a:endParaRPr lang="ko-KR" altLang="ko-KR" sz="1600" dirty="0"/>
          </a:p>
          <a:p>
            <a:pPr algn="ctr">
              <a:lnSpc>
                <a:spcPct val="150000"/>
              </a:lnSpc>
            </a:pPr>
            <a:endParaRPr lang="en-US" altLang="ko-K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S1-2</a:t>
            </a: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Table S1-S4</a:t>
            </a:r>
            <a:endParaRPr lang="ko-KR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340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903" y="157783"/>
            <a:ext cx="9766194" cy="436434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2903" y="4421753"/>
            <a:ext cx="9766194" cy="1393083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862462" y="6157335"/>
            <a:ext cx="10915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Figure S1. Sequence of the Target containing Template and </a:t>
            </a:r>
            <a:r>
              <a:rPr lang="en-US" altLang="ko-KR" sz="1200" b="1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Primers. 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Human </a:t>
            </a:r>
            <a:r>
              <a:rPr lang="en-US" altLang="ko-KR" sz="1200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DNMT1 (a) and mouse Trp53 (b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), Wnk1 (c), and </a:t>
            </a:r>
            <a:r>
              <a:rPr lang="en-US" altLang="ko-KR" sz="1200" kern="100" dirty="0" err="1" smtClean="0">
                <a:latin typeface="Corbel" panose="020B0503020204020204" pitchFamily="34" charset="0"/>
                <a:cs typeface="Times New Roman" panose="02020603050405020304" pitchFamily="18" charset="0"/>
              </a:rPr>
              <a:t>Ahrr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 (d) amplicon </a:t>
            </a:r>
            <a:r>
              <a:rPr lang="en-US" altLang="ko-KR" sz="1200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sequences 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were noted. Target </a:t>
            </a:r>
            <a:r>
              <a:rPr lang="en-US" altLang="ko-KR" sz="1200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sites (pink) and template amplicon primers (orange) 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were included. </a:t>
            </a:r>
            <a:r>
              <a:rPr lang="en-US" altLang="ko-KR" sz="1200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NGS amplicon primers (light green) are used 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to amplify templates within an analytical size range.</a:t>
            </a:r>
            <a:endParaRPr lang="ko-KR" altLang="ko-KR" sz="1200" b="1" kern="100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14297" y="9682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ko-K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1473" y="1306498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altLang="ko-K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14297" y="30631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altLang="ko-K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1473" y="4400677"/>
            <a:ext cx="325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b="1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altLang="ko-K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63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530533" y="527831"/>
            <a:ext cx="4801379" cy="5324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en-US" altLang="ko-KR" sz="1000" u="sng" dirty="0">
                <a:solidFill>
                  <a:srgbClr val="000000"/>
                </a:solidFill>
                <a:latin typeface="Courier New" panose="02070309020205020404" pitchFamily="49" charset="0"/>
              </a:rPr>
              <a:t>TTTC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CTTCCACCCGGATAAGATGCTGG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Indels</a:t>
            </a:r>
            <a:endParaRPr lang="en-US" altLang="ko-KR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algn="r"/>
            <a:endParaRPr lang="en-US" altLang="ko-KR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ATTTCCTTCCACCCGGATAAGCT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</a:t>
            </a:r>
            <a:r>
              <a:rPr lang="en-US" altLang="ko-KR" sz="1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-4</a:t>
            </a:r>
            <a:endParaRPr lang="en-US" altLang="ko-KR" dirty="0" smtClean="0"/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CTGGGGAGGAGCCAGGCCTAAGAGCAA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-5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-6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TGGGGAGGAGCCAGGCCTAAGAGCAA</a:t>
            </a:r>
            <a:r>
              <a:rPr lang="en-US" altLang="ko-KR" sz="10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-7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-8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-9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-13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-14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-17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-24</a:t>
            </a:r>
          </a:p>
          <a:p>
            <a:pPr algn="r"/>
            <a:endParaRPr lang="en-US" altLang="ko-KR" sz="1000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/>
            <a:endParaRPr lang="en-US" altLang="ko-KR" sz="1000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en-US" altLang="ko-KR" sz="1000" u="sng" dirty="0">
                <a:solidFill>
                  <a:srgbClr val="000000"/>
                </a:solidFill>
                <a:latin typeface="Courier New" panose="02070309020205020404" pitchFamily="49" charset="0"/>
              </a:rPr>
              <a:t>TTTC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CTTCCACCCGGATAAGATGCTGG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Indels</a:t>
            </a:r>
            <a:endParaRPr lang="en-US" altLang="ko-KR" sz="1000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/>
            <a:endParaRPr lang="en-US" altLang="ko-KR" sz="100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CTGGGGAGGAGCCAGGCCTAAGAGCAA 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GGGGAGGAGCCAGGCCTAAGAGCAA 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-6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GGAGCCAGGCCTAAGAGCAA 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-8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GAGGAGCCAGGCCTAAGAGCAA 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-9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GAGCCAGGCCTAAGAGCAA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-12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-----C----------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-15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------T---------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-15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-----CT----------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CAGGCCTAAGAGCAA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-15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CAC---------------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-15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-----GC----------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15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16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16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23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----T-------------------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23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GGAGGAGCCAGGCCTAAGAGCAA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----------GG---------T-----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GGAACCAGGCCTAAGAGCAA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ATT</a:t>
            </a:r>
            <a:r>
              <a:rPr lang="en-US" altLang="ko-KR" sz="1000" dirty="0" smtClean="0">
                <a:solidFill>
                  <a:srgbClr val="FF0000"/>
                </a:solidFill>
                <a:latin typeface="Courier New" panose="02070309020205020404" pitchFamily="49" charset="0"/>
              </a:rPr>
              <a:t>-C-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GGAGGAGCCAGGCCTAAGAGCAA     -24</a:t>
            </a:r>
            <a:endParaRPr lang="en-US" altLang="ko-KR" sz="1000" dirty="0" smtClean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742208" y="527831"/>
            <a:ext cx="4852675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</a:t>
            </a:r>
            <a:r>
              <a:rPr lang="en-US" altLang="ko-KR" sz="1000" u="sng" dirty="0">
                <a:solidFill>
                  <a:srgbClr val="000000"/>
                </a:solidFill>
                <a:latin typeface="Courier New" panose="02070309020205020404" pitchFamily="49" charset="0"/>
              </a:rPr>
              <a:t>TTTC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CTTCCACCCGGATAAGATGCTGG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GGAGGAGCCAGGCCTAAGAGCAA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Indels</a:t>
            </a:r>
            <a:endParaRPr lang="en-US" altLang="ko-KR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algn="r"/>
            <a:endParaRPr lang="en-US" altLang="ko-KR" sz="1000" dirty="0" smtClean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 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GGGGAGGAGCCAGGCCTAAGAGCAA 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6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ATTTCCTTCCACCCGGATAAG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 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6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TGGGGAGGAGCCAGGCCTAAGAGCAA 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7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GGGAGGAGCCAGGCCTAAGAGCAA 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7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ATTTCCTTCCACCCGGATAAGA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GAGGAGCCAGGCCTAAGAGCAA 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7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GGAGCCAGGCCTAAGAGCAA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17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------------C------------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--------G----------------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AGGCCTAGGAGCAA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------T------------------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---------AA---------------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-----A-------------------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GCCAGGCCTAAGAGCAA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24</a:t>
            </a:r>
          </a:p>
          <a:p>
            <a:pPr algn="r"/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</a:rPr>
              <a:t>--------------------------</a:t>
            </a:r>
            <a:r>
              <a:rPr lang="en-US" altLang="ko-KR" sz="1000" dirty="0">
                <a:solidFill>
                  <a:srgbClr val="000000"/>
                </a:solidFill>
                <a:latin typeface="Courier New" panose="02070309020205020404" pitchFamily="49" charset="0"/>
              </a:rPr>
              <a:t>AGAGCAA     -</a:t>
            </a:r>
            <a:r>
              <a:rPr lang="en-US" altLang="ko-KR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26</a:t>
            </a: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ATTTCCTTCCACCCGGATA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GAGCAA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-----AGAT---------------------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AGAGCAA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---AA--T---------------------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AGAGCAA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-------------------AGG-------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----AT----------------------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-------TG-------------------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ATTTCCTTCCACCCGGAT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-------------GG-------------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AGCAA     -26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algn="r" fontAlgn="ctr" latinLnBrk="1"/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ATTTCCTTCCACCCGGATAA</a:t>
            </a:r>
            <a:r>
              <a:rPr lang="en-US" altLang="ko-KR" sz="1000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--------------------------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AGCAA     -</a:t>
            </a:r>
            <a:r>
              <a:rPr lang="en-US" altLang="ko-KR" sz="1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26</a:t>
            </a:r>
            <a:endParaRPr lang="ko-KR" altLang="ko-KR" sz="1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26310" y="6154020"/>
            <a:ext cx="109153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50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Figure </a:t>
            </a:r>
            <a:r>
              <a:rPr lang="en-US" altLang="ko-KR" sz="1200" b="1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S2. Alignments of mutation sequences with wild-type ones for </a:t>
            </a:r>
            <a:r>
              <a:rPr lang="en-US" altLang="ko-KR" sz="1200" b="1" kern="100" dirty="0" err="1" smtClean="0">
                <a:latin typeface="Corbel" panose="020B0503020204020204" pitchFamily="34" charset="0"/>
                <a:cs typeface="Times New Roman" panose="02020603050405020304" pitchFamily="18" charset="0"/>
              </a:rPr>
              <a:t>indel</a:t>
            </a:r>
            <a:r>
              <a:rPr lang="en-US" altLang="ko-KR" sz="1200" b="1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 mutation experiments (#4) for Trp53. 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All mutated sequences analyzed by deep sequencing were presented. </a:t>
            </a:r>
            <a:r>
              <a:rPr lang="en-US" altLang="ko-KR" sz="1200" kern="100" dirty="0" err="1" smtClean="0">
                <a:latin typeface="Corbel" panose="020B0503020204020204" pitchFamily="34" charset="0"/>
                <a:cs typeface="Times New Roman" panose="02020603050405020304" pitchFamily="18" charset="0"/>
              </a:rPr>
              <a:t>Protospacer</a:t>
            </a:r>
            <a:r>
              <a:rPr lang="en-US" altLang="ko-KR" sz="1200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 sequence was noted in red letters with an underlined PAM sequence. </a:t>
            </a:r>
            <a:endParaRPr lang="ko-KR" altLang="ko-KR" sz="1200" b="1" kern="100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310" y="250832"/>
            <a:ext cx="24865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latin typeface="Corbel" panose="020B0503020204020204" pitchFamily="34" charset="0"/>
              </a:rPr>
              <a:t>Canonical crRNA: 10 types of reads</a:t>
            </a:r>
            <a:endParaRPr lang="ko-KR" altLang="en-US" sz="1200" b="1" dirty="0">
              <a:latin typeface="Corbel" panose="020B05030202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134" y="2436257"/>
            <a:ext cx="22525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 smtClean="0">
                <a:latin typeface="Corbel" panose="020B0503020204020204" pitchFamily="34" charset="0"/>
              </a:rPr>
              <a:t>U-rich crRNA: 18 types of reads</a:t>
            </a:r>
            <a:endParaRPr lang="ko-KR" altLang="en-US" sz="1200" b="1" dirty="0">
              <a:latin typeface="Corbel" panose="020B0503020204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00773" y="250832"/>
            <a:ext cx="2522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smtClean="0">
                <a:latin typeface="Corbel" panose="020B0503020204020204" pitchFamily="34" charset="0"/>
              </a:rPr>
              <a:t>OM U-rich crRNA: 27 types of reads</a:t>
            </a:r>
            <a:endParaRPr lang="ko-KR" altLang="en-US" sz="1200" b="1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3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/>
          </p:nvPr>
        </p:nvGraphicFramePr>
        <p:xfrm>
          <a:off x="1870368" y="2302290"/>
          <a:ext cx="8492508" cy="245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38">
                  <a:extLst>
                    <a:ext uri="{9D8B030D-6E8A-4147-A177-3AD203B41FA5}">
                      <a16:colId xmlns:a16="http://schemas.microsoft.com/office/drawing/2014/main" val="2723805600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566806741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306181124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4270267408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832940237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412827357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3561478145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257077849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512097105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64269043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224564756"/>
                    </a:ext>
                  </a:extLst>
                </a:gridCol>
              </a:tblGrid>
              <a:tr h="298187">
                <a:tc gridSpan="11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Trp53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854189"/>
                  </a:ext>
                </a:extLst>
              </a:tr>
              <a:tr h="298187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#1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#2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#3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#4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#5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60901"/>
                  </a:ext>
                </a:extLst>
              </a:tr>
              <a:tr h="29818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(n=50)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(n=66)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(n=62)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(n=22)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(n=24)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211396"/>
                  </a:ext>
                </a:extLst>
              </a:tr>
              <a:tr h="4609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dirty="0" err="1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ea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961649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Canonical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30.00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4.54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17.74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72.73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62.50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820508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U-rich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36.00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12.12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20.97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63.64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70.83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743000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OM U-rich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32.00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24.24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29.03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ko-KR" altLang="en-US" sz="120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81.82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91.67</a:t>
                      </a:r>
                      <a:endParaRPr lang="ko-KR" altLang="en-US" sz="120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466602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1786147" y="1637891"/>
            <a:ext cx="84272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Table S1. Comparison of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post-transfection viability of embryos after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transfection according to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the modification types </a:t>
            </a:r>
            <a:r>
              <a:rPr lang="en-US" altLang="ko-KR" sz="1200" b="1">
                <a:latin typeface="Corbel" panose="020B0503020204020204" pitchFamily="34" charset="0"/>
                <a:cs typeface="Times New Roman" panose="02020603050405020304" pitchFamily="18" charset="0"/>
              </a:rPr>
              <a:t>of </a:t>
            </a:r>
            <a:r>
              <a:rPr lang="en-US" altLang="ko-KR" sz="1200" b="1" smtClean="0">
                <a:latin typeface="Corbel" panose="020B0503020204020204" pitchFamily="34" charset="0"/>
                <a:cs typeface="Times New Roman" panose="02020603050405020304" pitchFamily="18" charset="0"/>
              </a:rPr>
              <a:t>crRNA</a:t>
            </a:r>
          </a:p>
          <a:p>
            <a:pPr latinLnBrk="1"/>
            <a:r>
              <a:rPr lang="en-US" altLang="ko-KR" sz="1200" b="1" smtClean="0">
                <a:latin typeface="Corbel" panose="020B0503020204020204" pitchFamily="34" charset="0"/>
                <a:cs typeface="Times New Roman" panose="02020603050405020304" pitchFamily="18" charset="0"/>
              </a:rPr>
              <a:t>in the Trp53 target gene</a:t>
            </a:r>
            <a:endParaRPr lang="ko-KR" altLang="ko-KR" sz="1200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03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/>
          </p:nvPr>
        </p:nvGraphicFramePr>
        <p:xfrm>
          <a:off x="2467570" y="2362624"/>
          <a:ext cx="7017354" cy="245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38">
                  <a:extLst>
                    <a:ext uri="{9D8B030D-6E8A-4147-A177-3AD203B41FA5}">
                      <a16:colId xmlns:a16="http://schemas.microsoft.com/office/drawing/2014/main" val="2723805600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566806741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306181124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4270267408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832940237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412827357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3561478145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257077849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512097105"/>
                    </a:ext>
                  </a:extLst>
                </a:gridCol>
              </a:tblGrid>
              <a:tr h="298187">
                <a:tc gridSpan="9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Wnk1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854189"/>
                  </a:ext>
                </a:extLst>
              </a:tr>
              <a:tr h="298187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#1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#2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#3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#4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60901"/>
                  </a:ext>
                </a:extLst>
              </a:tr>
              <a:tr h="29818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n=28)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n=26)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n=20)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n=20)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211396"/>
                  </a:ext>
                </a:extLst>
              </a:tr>
              <a:tr h="4609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dirty="0" err="1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ea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961649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Canonical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35.71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57.69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820508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U-rich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35.71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61.54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35.00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25.00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743000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OM U-rich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42.86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57.69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45.00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466602"/>
                  </a:ext>
                </a:extLst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2363663" y="1806332"/>
            <a:ext cx="71212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Table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S2.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Comparison of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post-transfection viability of embryos after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transfection according to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the modification types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of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crRNA in the Wnk1 target gene</a:t>
            </a:r>
            <a:endParaRPr lang="ko-KR" altLang="ko-KR" sz="1200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690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/>
          </p:nvPr>
        </p:nvGraphicFramePr>
        <p:xfrm>
          <a:off x="2455538" y="2291640"/>
          <a:ext cx="7017354" cy="24557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6738">
                  <a:extLst>
                    <a:ext uri="{9D8B030D-6E8A-4147-A177-3AD203B41FA5}">
                      <a16:colId xmlns:a16="http://schemas.microsoft.com/office/drawing/2014/main" val="2723805600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566806741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1306181124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4270267408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832940237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412827357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3561478145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257077849"/>
                    </a:ext>
                  </a:extLst>
                </a:gridCol>
                <a:gridCol w="737577">
                  <a:extLst>
                    <a:ext uri="{9D8B030D-6E8A-4147-A177-3AD203B41FA5}">
                      <a16:colId xmlns:a16="http://schemas.microsoft.com/office/drawing/2014/main" val="2512097105"/>
                    </a:ext>
                  </a:extLst>
                </a:gridCol>
              </a:tblGrid>
              <a:tr h="298187">
                <a:tc gridSpan="9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Ahrr</a:t>
                      </a:r>
                      <a:endParaRPr lang="ko-KR" altLang="en-US" sz="1200" b="1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854189"/>
                  </a:ext>
                </a:extLst>
              </a:tr>
              <a:tr h="298187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#1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#2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#3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#4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260901"/>
                  </a:ext>
                </a:extLst>
              </a:tr>
              <a:tr h="29818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n=28)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n=26)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n=20)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n=20)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0211396"/>
                  </a:ext>
                </a:extLst>
              </a:tr>
              <a:tr h="46090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(ea)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Morula</a:t>
                      </a:r>
                    </a:p>
                    <a:p>
                      <a:pPr algn="ctr" latinLnBrk="1"/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altLang="ko-KR" sz="1200" b="0" dirty="0" err="1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ea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Viability</a:t>
                      </a: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(%)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05961649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Canonical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34.78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15.00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25.00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36.67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0820508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U-rich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43.48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20.00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46.67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743000"/>
                  </a:ext>
                </a:extLst>
              </a:tr>
              <a:tr h="3667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smtClean="0">
                          <a:solidFill>
                            <a:schemeClr val="tx1"/>
                          </a:solidFill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OM U-rich crRNA</a:t>
                      </a:r>
                      <a:endParaRPr lang="ko-KR" altLang="en-US" sz="1200" b="0" dirty="0">
                        <a:solidFill>
                          <a:schemeClr val="tx1"/>
                        </a:solidFill>
                        <a:latin typeface="Corbel" panose="020B0503020204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52.17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40.00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50.00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  <a:ea typeface="맑은 고딕" panose="020B0503020000020004" pitchFamily="50" charset="-127"/>
                        </a:rPr>
                        <a:t>63.33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4466602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2339600" y="1734143"/>
            <a:ext cx="7285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/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Table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S3.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Comparison of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post-transfection viability of embryos after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transfection according to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the modification types </a:t>
            </a:r>
            <a:r>
              <a:rPr lang="en-US" altLang="ko-KR" sz="1200" b="1" dirty="0">
                <a:latin typeface="Corbel" panose="020B0503020204020204" pitchFamily="34" charset="0"/>
                <a:cs typeface="Times New Roman" panose="02020603050405020304" pitchFamily="18" charset="0"/>
              </a:rPr>
              <a:t>of 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crRNA in the </a:t>
            </a:r>
            <a:r>
              <a:rPr lang="en-US" altLang="ko-KR" sz="1200" b="1" dirty="0" err="1" smtClean="0">
                <a:latin typeface="Corbel" panose="020B0503020204020204" pitchFamily="34" charset="0"/>
                <a:cs typeface="Times New Roman" panose="02020603050405020304" pitchFamily="18" charset="0"/>
              </a:rPr>
              <a:t>Ahrr</a:t>
            </a:r>
            <a:r>
              <a:rPr lang="en-US" altLang="ko-KR" sz="1200" b="1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 target gene</a:t>
            </a:r>
            <a:endParaRPr lang="ko-KR" altLang="ko-KR" sz="1200" b="1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473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/>
          </p:nvPr>
        </p:nvGraphicFramePr>
        <p:xfrm>
          <a:off x="1220157" y="2270707"/>
          <a:ext cx="9751686" cy="2288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0057">
                  <a:extLst>
                    <a:ext uri="{9D8B030D-6E8A-4147-A177-3AD203B41FA5}">
                      <a16:colId xmlns:a16="http://schemas.microsoft.com/office/drawing/2014/main" val="1048832343"/>
                    </a:ext>
                  </a:extLst>
                </a:gridCol>
                <a:gridCol w="946937">
                  <a:extLst>
                    <a:ext uri="{9D8B030D-6E8A-4147-A177-3AD203B41FA5}">
                      <a16:colId xmlns:a16="http://schemas.microsoft.com/office/drawing/2014/main" val="2211705352"/>
                    </a:ext>
                  </a:extLst>
                </a:gridCol>
                <a:gridCol w="821644">
                  <a:extLst>
                    <a:ext uri="{9D8B030D-6E8A-4147-A177-3AD203B41FA5}">
                      <a16:colId xmlns:a16="http://schemas.microsoft.com/office/drawing/2014/main" val="3579975183"/>
                    </a:ext>
                  </a:extLst>
                </a:gridCol>
                <a:gridCol w="2241259">
                  <a:extLst>
                    <a:ext uri="{9D8B030D-6E8A-4147-A177-3AD203B41FA5}">
                      <a16:colId xmlns:a16="http://schemas.microsoft.com/office/drawing/2014/main" val="564317708"/>
                    </a:ext>
                  </a:extLst>
                </a:gridCol>
                <a:gridCol w="2241259">
                  <a:extLst>
                    <a:ext uri="{9D8B030D-6E8A-4147-A177-3AD203B41FA5}">
                      <a16:colId xmlns:a16="http://schemas.microsoft.com/office/drawing/2014/main" val="214737358"/>
                    </a:ext>
                  </a:extLst>
                </a:gridCol>
                <a:gridCol w="732633">
                  <a:extLst>
                    <a:ext uri="{9D8B030D-6E8A-4147-A177-3AD203B41FA5}">
                      <a16:colId xmlns:a16="http://schemas.microsoft.com/office/drawing/2014/main" val="2134664821"/>
                    </a:ext>
                  </a:extLst>
                </a:gridCol>
                <a:gridCol w="732633">
                  <a:extLst>
                    <a:ext uri="{9D8B030D-6E8A-4147-A177-3AD203B41FA5}">
                      <a16:colId xmlns:a16="http://schemas.microsoft.com/office/drawing/2014/main" val="3299728196"/>
                    </a:ext>
                  </a:extLst>
                </a:gridCol>
                <a:gridCol w="775152">
                  <a:extLst>
                    <a:ext uri="{9D8B030D-6E8A-4147-A177-3AD203B41FA5}">
                      <a16:colId xmlns:a16="http://schemas.microsoft.com/office/drawing/2014/main" val="14581094"/>
                    </a:ext>
                  </a:extLst>
                </a:gridCol>
                <a:gridCol w="690112">
                  <a:extLst>
                    <a:ext uri="{9D8B030D-6E8A-4147-A177-3AD203B41FA5}">
                      <a16:colId xmlns:a16="http://schemas.microsoft.com/office/drawing/2014/main" val="861735931"/>
                    </a:ext>
                  </a:extLst>
                </a:gridCol>
              </a:tblGrid>
              <a:tr h="263288">
                <a:tc>
                  <a:txBody>
                    <a:bodyPr/>
                    <a:lstStyle/>
                    <a:p>
                      <a:pPr algn="ctr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Chromosome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 smtClean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Bulge </a:t>
                      </a:r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crRNA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DNA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Position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Direction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Mismatches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Bulge Size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54917"/>
                  </a:ext>
                </a:extLst>
              </a:tr>
              <a:tr h="26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OF1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chr2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RNA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tg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GATAAGATG</a:t>
                      </a:r>
                      <a:r>
                        <a:rPr lang="en-U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35249401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5822887"/>
                  </a:ext>
                </a:extLst>
              </a:tr>
              <a:tr h="26328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OF2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chr4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RNA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TTCC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CCCGGATAAGAT</a:t>
                      </a:r>
                      <a:r>
                        <a:rPr lang="en-U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r>
                        <a:rPr lang="en-US" sz="110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48002933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6610246"/>
                  </a:ext>
                </a:extLst>
              </a:tr>
              <a:tr h="263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DNA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</a:t>
                      </a:r>
                      <a:r>
                        <a:rPr lang="en-U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CTTCCACCCGTGGAT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AG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135419816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9864577"/>
                  </a:ext>
                </a:extLst>
              </a:tr>
              <a:tr h="26328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DNA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</a:t>
                      </a:r>
                      <a:r>
                        <a:rPr lang="en-U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CTTCCACCCGTGGAT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AG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r" fontAlgn="ctr"/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95122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OF3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chr8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RNA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TCCACCCtG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110004333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1204826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OF4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chr17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54420228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92385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OF5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chr19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RNA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CTTCCACCCGGATAAGATGCTGG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CTTCCAC</a:t>
                      </a:r>
                      <a:r>
                        <a:rPr lang="en-US" sz="1100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 smtClean="0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r>
                        <a:rPr lang="en-US" sz="1100" u="none" strike="noStrike" dirty="0" smtClean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r>
                        <a:rPr lang="en-US" sz="110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ATAAG</a:t>
                      </a:r>
                      <a:r>
                        <a:rPr lang="en-US" sz="1100" u="none" strike="noStrike" dirty="0" err="1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>
                          <a:solidFill>
                            <a:srgbClr val="FF0000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</a:t>
                      </a:r>
                      <a:r>
                        <a:rPr lang="en-US" sz="1100" u="none" strike="noStrike" dirty="0" err="1"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CTGG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맑은 고딕" panose="020B0503020000020004" pitchFamily="50" charset="-127"/>
                        <a:cs typeface="Courier New" panose="02070309020205020404" pitchFamily="49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31563938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altLang="ko-KR" sz="1100" b="0" i="0" u="none" strike="noStrike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u="none" strike="noStrike" dirty="0">
                          <a:effectLst/>
                          <a:latin typeface="Corbel" panose="020B0503020204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effectLst/>
                        <a:latin typeface="Corbel" panose="020B0503020204020204" pitchFamily="34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545" marR="8545" marT="854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828695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1136771" y="1846963"/>
            <a:ext cx="7372350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107000"/>
              </a:lnSpc>
              <a:spcAft>
                <a:spcPts val="800"/>
              </a:spcAft>
            </a:pPr>
            <a:r>
              <a:rPr lang="en-US" altLang="ko-KR" sz="1200" b="1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Table </a:t>
            </a:r>
            <a:r>
              <a:rPr lang="en-US" altLang="ko-KR" sz="1200" b="1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S4. </a:t>
            </a:r>
            <a:r>
              <a:rPr lang="en-US" altLang="ko-KR" sz="1200" b="1" kern="100" dirty="0">
                <a:latin typeface="Corbel" panose="020B0503020204020204" pitchFamily="34" charset="0"/>
                <a:cs typeface="Times New Roman" panose="02020603050405020304" pitchFamily="18" charset="0"/>
              </a:rPr>
              <a:t>Potential Off-Target Sites </a:t>
            </a:r>
            <a:r>
              <a:rPr lang="en-US" altLang="ko-KR" sz="1200" b="1" kern="100" dirty="0" smtClean="0">
                <a:latin typeface="Corbel" panose="020B0503020204020204" pitchFamily="34" charset="0"/>
                <a:cs typeface="Times New Roman" panose="02020603050405020304" pitchFamily="18" charset="0"/>
              </a:rPr>
              <a:t>for Trp53 as an on-target</a:t>
            </a:r>
            <a:endParaRPr lang="ko-KR" altLang="ko-KR" sz="1200" b="1" kern="100" dirty="0">
              <a:latin typeface="Corbel" panose="020B05030202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10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976</Words>
  <Application>Microsoft Office PowerPoint</Application>
  <PresentationFormat>와이드스크린</PresentationFormat>
  <Paragraphs>329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Corbel</vt:lpstr>
      <vt:lpstr>Courier New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김용삼</dc:creator>
  <cp:lastModifiedBy>김용삼</cp:lastModifiedBy>
  <cp:revision>2</cp:revision>
  <dcterms:created xsi:type="dcterms:W3CDTF">2020-09-04T05:40:59Z</dcterms:created>
  <dcterms:modified xsi:type="dcterms:W3CDTF">2020-09-04T05:42:57Z</dcterms:modified>
</cp:coreProperties>
</file>