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9" r:id="rId2"/>
  </p:sldIdLst>
  <p:sldSz cx="9144000" cy="107997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6817" autoAdjust="0"/>
  </p:normalViewPr>
  <p:slideViewPr>
    <p:cSldViewPr>
      <p:cViewPr varScale="1">
        <p:scale>
          <a:sx n="81" d="100"/>
          <a:sy n="81" d="100"/>
        </p:scale>
        <p:origin x="2154" y="114"/>
      </p:cViewPr>
      <p:guideLst>
        <p:guide orient="horz" pos="340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Sheet1!$V$53</c:f>
              <c:strCache>
                <c:ptCount val="1"/>
                <c:pt idx="0">
                  <c:v>MCh 32.2 d (10)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Sheet1!$W$53:$AI$53</c:f>
              <c:numCache>
                <c:formatCode>0.0</c:formatCode>
                <c:ptCount val="13"/>
                <c:pt idx="0">
                  <c:v>0.2</c:v>
                </c:pt>
                <c:pt idx="1">
                  <c:v>0.7</c:v>
                </c:pt>
                <c:pt idx="2">
                  <c:v>1.1000000000000001</c:v>
                </c:pt>
                <c:pt idx="3">
                  <c:v>1.1000000000000001</c:v>
                </c:pt>
                <c:pt idx="4">
                  <c:v>1.7</c:v>
                </c:pt>
                <c:pt idx="5">
                  <c:v>1.4</c:v>
                </c:pt>
                <c:pt idx="6">
                  <c:v>2.9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F49-49F8-9C0E-6248E8C1C85D}"/>
            </c:ext>
          </c:extLst>
        </c:ser>
        <c:ser>
          <c:idx val="1"/>
          <c:order val="1"/>
          <c:tx>
            <c:strRef>
              <c:f>Sheet1!$V$51</c:f>
              <c:strCache>
                <c:ptCount val="1"/>
                <c:pt idx="0">
                  <c:v>MCh 32.2 b (1)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Sheet1!$W$51:$AA$51</c:f>
              <c:numCache>
                <c:formatCode>0.0</c:formatCode>
                <c:ptCount val="5"/>
                <c:pt idx="0">
                  <c:v>0.6</c:v>
                </c:pt>
                <c:pt idx="1">
                  <c:v>1.4</c:v>
                </c:pt>
                <c:pt idx="2">
                  <c:v>4.3</c:v>
                </c:pt>
                <c:pt idx="3">
                  <c:v>4.9000000000000004</c:v>
                </c:pt>
                <c:pt idx="4">
                  <c:v>9.3000000000000007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F49-49F8-9C0E-6248E8C1C85D}"/>
            </c:ext>
          </c:extLst>
        </c:ser>
        <c:ser>
          <c:idx val="3"/>
          <c:order val="2"/>
          <c:tx>
            <c:strRef>
              <c:f>Sheet1!$V$48</c:f>
              <c:strCache>
                <c:ptCount val="1"/>
                <c:pt idx="0">
                  <c:v>MCh 30.2 (11)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Sheet1!$W$48:$AE$48</c:f>
              <c:numCache>
                <c:formatCode>0.0</c:formatCode>
                <c:ptCount val="9"/>
                <c:pt idx="0">
                  <c:v>0.3</c:v>
                </c:pt>
                <c:pt idx="1">
                  <c:v>0.9</c:v>
                </c:pt>
                <c:pt idx="2">
                  <c:v>2.1</c:v>
                </c:pt>
                <c:pt idx="3">
                  <c:v>2.2999999999999998</c:v>
                </c:pt>
                <c:pt idx="4">
                  <c:v>2.2000000000000002</c:v>
                </c:pt>
                <c:pt idx="5">
                  <c:v>2.9</c:v>
                </c:pt>
                <c:pt idx="6">
                  <c:v>3.8</c:v>
                </c:pt>
                <c:pt idx="7">
                  <c:v>5.4</c:v>
                </c:pt>
                <c:pt idx="8">
                  <c:v>8.1999999999999993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1F49-49F8-9C0E-6248E8C1C85D}"/>
            </c:ext>
          </c:extLst>
        </c:ser>
        <c:ser>
          <c:idx val="4"/>
          <c:order val="3"/>
          <c:tx>
            <c:strRef>
              <c:f>Sheet1!$V$45</c:f>
              <c:strCache>
                <c:ptCount val="1"/>
                <c:pt idx="0">
                  <c:v>MCh 31.1 (13)</c:v>
                </c:pt>
              </c:strCache>
            </c:strRef>
          </c:tx>
          <c:spPr>
            <a:ln w="12700" cap="rnd">
              <a:solidFill>
                <a:schemeClr val="accent5"/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Sheet1!$W$45:$Z$45</c:f>
              <c:numCache>
                <c:formatCode>0.0</c:formatCode>
                <c:ptCount val="4"/>
                <c:pt idx="0">
                  <c:v>0.7</c:v>
                </c:pt>
                <c:pt idx="1">
                  <c:v>0.6</c:v>
                </c:pt>
                <c:pt idx="2">
                  <c:v>1</c:v>
                </c:pt>
                <c:pt idx="3">
                  <c:v>1.3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1F49-49F8-9C0E-6248E8C1C85D}"/>
            </c:ext>
          </c:extLst>
        </c:ser>
        <c:ser>
          <c:idx val="6"/>
          <c:order val="4"/>
          <c:tx>
            <c:strRef>
              <c:f>Sheet1!$V$42</c:f>
              <c:strCache>
                <c:ptCount val="1"/>
                <c:pt idx="0">
                  <c:v>MCh 24.2 d (31)</c:v>
                </c:pt>
              </c:strCache>
            </c:strRef>
          </c:tx>
          <c:spPr>
            <a:ln w="1270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Sheet1!$W$42:$AG$42</c:f>
              <c:numCache>
                <c:formatCode>0.0</c:formatCode>
                <c:ptCount val="11"/>
                <c:pt idx="0">
                  <c:v>0.4</c:v>
                </c:pt>
                <c:pt idx="1">
                  <c:v>0.6</c:v>
                </c:pt>
                <c:pt idx="2">
                  <c:v>0.9</c:v>
                </c:pt>
                <c:pt idx="3">
                  <c:v>0.4</c:v>
                </c:pt>
                <c:pt idx="4">
                  <c:v>0.4</c:v>
                </c:pt>
                <c:pt idx="5">
                  <c:v>0.5</c:v>
                </c:pt>
                <c:pt idx="6">
                  <c:v>0.9</c:v>
                </c:pt>
                <c:pt idx="7">
                  <c:v>0.9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1F49-49F8-9C0E-6248E8C1C85D}"/>
            </c:ext>
          </c:extLst>
        </c:ser>
        <c:ser>
          <c:idx val="7"/>
          <c:order val="5"/>
          <c:tx>
            <c:strRef>
              <c:f>Sheet1!$V$40</c:f>
              <c:strCache>
                <c:ptCount val="1"/>
                <c:pt idx="0">
                  <c:v>MCh 24.2 b (11)</c:v>
                </c:pt>
              </c:strCache>
            </c:strRef>
          </c:tx>
          <c:spPr>
            <a:ln w="1270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Sheet1!$W$40:$AF$40</c:f>
              <c:numCache>
                <c:formatCode>0.0</c:formatCode>
                <c:ptCount val="10"/>
                <c:pt idx="0">
                  <c:v>0.3</c:v>
                </c:pt>
                <c:pt idx="1">
                  <c:v>0.5</c:v>
                </c:pt>
                <c:pt idx="2">
                  <c:v>0.5</c:v>
                </c:pt>
                <c:pt idx="3">
                  <c:v>0.4</c:v>
                </c:pt>
                <c:pt idx="4">
                  <c:v>0.4</c:v>
                </c:pt>
                <c:pt idx="5">
                  <c:v>0.4</c:v>
                </c:pt>
                <c:pt idx="6">
                  <c:v>0.4</c:v>
                </c:pt>
                <c:pt idx="7">
                  <c:v>0.7</c:v>
                </c:pt>
                <c:pt idx="8">
                  <c:v>3</c:v>
                </c:pt>
                <c:pt idx="9">
                  <c:v>3.7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1F49-49F8-9C0E-6248E8C1C85D}"/>
            </c:ext>
          </c:extLst>
        </c:ser>
        <c:ser>
          <c:idx val="8"/>
          <c:order val="6"/>
          <c:tx>
            <c:strRef>
              <c:f>Sheet1!$V$39</c:f>
              <c:strCache>
                <c:ptCount val="1"/>
                <c:pt idx="0">
                  <c:v>MCh 13.5 c (13)</c:v>
                </c:pt>
              </c:strCache>
            </c:strRef>
          </c:tx>
          <c:spPr>
            <a:ln w="1270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Sheet1!$W$39:$Y$39</c:f>
              <c:numCache>
                <c:formatCode>0.0</c:formatCode>
                <c:ptCount val="3"/>
                <c:pt idx="0">
                  <c:v>0.4</c:v>
                </c:pt>
                <c:pt idx="1">
                  <c:v>0.2</c:v>
                </c:pt>
                <c:pt idx="2">
                  <c:v>0.5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1F49-49F8-9C0E-6248E8C1C85D}"/>
            </c:ext>
          </c:extLst>
        </c:ser>
        <c:ser>
          <c:idx val="10"/>
          <c:order val="7"/>
          <c:tx>
            <c:strRef>
              <c:f>Sheet1!$V$37</c:f>
              <c:strCache>
                <c:ptCount val="1"/>
                <c:pt idx="0">
                  <c:v>MCh 13.4 b (11)</c:v>
                </c:pt>
              </c:strCache>
            </c:strRef>
          </c:tx>
          <c:spPr>
            <a:ln w="1270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Sheet1!$W$37:$AC$37</c:f>
              <c:numCache>
                <c:formatCode>0.0</c:formatCode>
                <c:ptCount val="7"/>
                <c:pt idx="0">
                  <c:v>0.4</c:v>
                </c:pt>
                <c:pt idx="1">
                  <c:v>0.4</c:v>
                </c:pt>
                <c:pt idx="2">
                  <c:v>0.8</c:v>
                </c:pt>
                <c:pt idx="3">
                  <c:v>1.1000000000000001</c:v>
                </c:pt>
                <c:pt idx="4">
                  <c:v>1</c:v>
                </c:pt>
                <c:pt idx="5">
                  <c:v>1.2</c:v>
                </c:pt>
                <c:pt idx="6">
                  <c:v>1.5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1F49-49F8-9C0E-6248E8C1C85D}"/>
            </c:ext>
          </c:extLst>
        </c:ser>
        <c:ser>
          <c:idx val="11"/>
          <c:order val="8"/>
          <c:tx>
            <c:strRef>
              <c:f>Sheet1!$V$36</c:f>
              <c:strCache>
                <c:ptCount val="1"/>
                <c:pt idx="0">
                  <c:v>MCh 13.4 a (8)</c:v>
                </c:pt>
              </c:strCache>
            </c:strRef>
          </c:tx>
          <c:spPr>
            <a:ln w="1270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Sheet1!$W$36:$Z$36</c:f>
              <c:numCache>
                <c:formatCode>0.0</c:formatCode>
                <c:ptCount val="4"/>
                <c:pt idx="0">
                  <c:v>1.2</c:v>
                </c:pt>
                <c:pt idx="1">
                  <c:v>1.6</c:v>
                </c:pt>
                <c:pt idx="2">
                  <c:v>2.4</c:v>
                </c:pt>
                <c:pt idx="3">
                  <c:v>3.9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1F49-49F8-9C0E-6248E8C1C85D}"/>
            </c:ext>
          </c:extLst>
        </c:ser>
        <c:ser>
          <c:idx val="12"/>
          <c:order val="9"/>
          <c:tx>
            <c:strRef>
              <c:f>Sheet1!$V$35</c:f>
              <c:strCache>
                <c:ptCount val="1"/>
                <c:pt idx="0">
                  <c:v>MCh 25.1 b (11)</c:v>
                </c:pt>
              </c:strCache>
            </c:strRef>
          </c:tx>
          <c:spPr>
            <a:ln w="1270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Sheet1!$W$35:$AE$35</c:f>
              <c:numCache>
                <c:formatCode>0.0</c:formatCode>
                <c:ptCount val="9"/>
                <c:pt idx="0">
                  <c:v>1.1000000000000001</c:v>
                </c:pt>
                <c:pt idx="1">
                  <c:v>1.7</c:v>
                </c:pt>
                <c:pt idx="2">
                  <c:v>1.7</c:v>
                </c:pt>
                <c:pt idx="3">
                  <c:v>0.8</c:v>
                </c:pt>
                <c:pt idx="4">
                  <c:v>2.2000000000000002</c:v>
                </c:pt>
                <c:pt idx="5">
                  <c:v>2.2000000000000002</c:v>
                </c:pt>
                <c:pt idx="6">
                  <c:v>2.2000000000000002</c:v>
                </c:pt>
                <c:pt idx="7">
                  <c:v>4.3</c:v>
                </c:pt>
                <c:pt idx="8">
                  <c:v>4.9000000000000004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1F49-49F8-9C0E-6248E8C1C85D}"/>
            </c:ext>
          </c:extLst>
        </c:ser>
        <c:ser>
          <c:idx val="13"/>
          <c:order val="10"/>
          <c:tx>
            <c:strRef>
              <c:f>Sheet1!$V$34</c:f>
              <c:strCache>
                <c:ptCount val="1"/>
                <c:pt idx="0">
                  <c:v>MCh 25.1 a (8)</c:v>
                </c:pt>
              </c:strCache>
            </c:strRef>
          </c:tx>
          <c:spPr>
            <a:ln w="1270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Sheet1!$W$34:$AF$34</c:f>
              <c:numCache>
                <c:formatCode>0.0</c:formatCode>
                <c:ptCount val="10"/>
                <c:pt idx="0">
                  <c:v>0.5</c:v>
                </c:pt>
                <c:pt idx="1">
                  <c:v>0.5</c:v>
                </c:pt>
                <c:pt idx="2">
                  <c:v>0.9</c:v>
                </c:pt>
                <c:pt idx="3">
                  <c:v>1</c:v>
                </c:pt>
                <c:pt idx="4">
                  <c:v>0.9</c:v>
                </c:pt>
                <c:pt idx="5">
                  <c:v>1.3</c:v>
                </c:pt>
                <c:pt idx="6">
                  <c:v>1.2</c:v>
                </c:pt>
                <c:pt idx="7">
                  <c:v>1.7</c:v>
                </c:pt>
                <c:pt idx="8">
                  <c:v>1.7</c:v>
                </c:pt>
                <c:pt idx="9">
                  <c:v>1.7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1F49-49F8-9C0E-6248E8C1C85D}"/>
            </c:ext>
          </c:extLst>
        </c:ser>
        <c:ser>
          <c:idx val="14"/>
          <c:order val="11"/>
          <c:tx>
            <c:strRef>
              <c:f>Sheet1!$V$31</c:f>
              <c:strCache>
                <c:ptCount val="1"/>
                <c:pt idx="0">
                  <c:v>MCh 17.2 b (11)</c:v>
                </c:pt>
              </c:strCache>
            </c:strRef>
          </c:tx>
          <c:spPr>
            <a:ln w="1270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Sheet1!$W$31:$AF$31</c:f>
              <c:numCache>
                <c:formatCode>0.0</c:formatCode>
                <c:ptCount val="10"/>
                <c:pt idx="0">
                  <c:v>0.3</c:v>
                </c:pt>
                <c:pt idx="1">
                  <c:v>0.4</c:v>
                </c:pt>
                <c:pt idx="2">
                  <c:v>0.6</c:v>
                </c:pt>
                <c:pt idx="3">
                  <c:v>2.1</c:v>
                </c:pt>
                <c:pt idx="4">
                  <c:v>1</c:v>
                </c:pt>
                <c:pt idx="5">
                  <c:v>1.2</c:v>
                </c:pt>
                <c:pt idx="6">
                  <c:v>2.2999999999999998</c:v>
                </c:pt>
                <c:pt idx="7">
                  <c:v>3.1</c:v>
                </c:pt>
                <c:pt idx="8">
                  <c:v>4.2</c:v>
                </c:pt>
                <c:pt idx="9">
                  <c:v>4.8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1F49-49F8-9C0E-6248E8C1C85D}"/>
            </c:ext>
          </c:extLst>
        </c:ser>
        <c:ser>
          <c:idx val="15"/>
          <c:order val="12"/>
          <c:tx>
            <c:strRef>
              <c:f>Sheet1!$V$26</c:f>
              <c:strCache>
                <c:ptCount val="1"/>
                <c:pt idx="0">
                  <c:v>MCh 13.1 c (13)</c:v>
                </c:pt>
              </c:strCache>
            </c:strRef>
          </c:tx>
          <c:spPr>
            <a:ln w="1270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4">
                  <a:lumMod val="80000"/>
                  <a:lumOff val="2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Sheet1!$W$26:$AD$26</c:f>
              <c:numCache>
                <c:formatCode>0.0</c:formatCode>
                <c:ptCount val="8"/>
                <c:pt idx="0">
                  <c:v>0.6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1F49-49F8-9C0E-6248E8C1C85D}"/>
            </c:ext>
          </c:extLst>
        </c:ser>
        <c:ser>
          <c:idx val="16"/>
          <c:order val="13"/>
          <c:tx>
            <c:strRef>
              <c:f>Sheet1!$V$18</c:f>
              <c:strCache>
                <c:ptCount val="1"/>
                <c:pt idx="0">
                  <c:v>MCh 15.1 b (11)</c:v>
                </c:pt>
              </c:strCache>
            </c:strRef>
          </c:tx>
          <c:spPr>
            <a:ln w="1270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5">
                  <a:lumMod val="80000"/>
                  <a:lumOff val="20000"/>
                </a:schemeClr>
              </a:solidFill>
              <a:ln w="9525">
                <a:solidFill>
                  <a:schemeClr val="accent5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Sheet1!$W$18:$AG$18</c:f>
              <c:numCache>
                <c:formatCode>0.0</c:formatCode>
                <c:ptCount val="11"/>
                <c:pt idx="0">
                  <c:v>0.3</c:v>
                </c:pt>
                <c:pt idx="1">
                  <c:v>0.5</c:v>
                </c:pt>
                <c:pt idx="2">
                  <c:v>0.5</c:v>
                </c:pt>
                <c:pt idx="3">
                  <c:v>0.8</c:v>
                </c:pt>
                <c:pt idx="4">
                  <c:v>0.8</c:v>
                </c:pt>
                <c:pt idx="5">
                  <c:v>0.9</c:v>
                </c:pt>
                <c:pt idx="6">
                  <c:v>1.2</c:v>
                </c:pt>
                <c:pt idx="7">
                  <c:v>1.9</c:v>
                </c:pt>
                <c:pt idx="8">
                  <c:v>1.7</c:v>
                </c:pt>
                <c:pt idx="9">
                  <c:v>2.7</c:v>
                </c:pt>
                <c:pt idx="10">
                  <c:v>3.9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1F49-49F8-9C0E-6248E8C1C85D}"/>
            </c:ext>
          </c:extLst>
        </c:ser>
        <c:ser>
          <c:idx val="17"/>
          <c:order val="14"/>
          <c:tx>
            <c:strRef>
              <c:f>Sheet1!$V$11</c:f>
              <c:strCache>
                <c:ptCount val="1"/>
                <c:pt idx="0">
                  <c:v>MCh 5.2 a (8)</c:v>
                </c:pt>
              </c:strCache>
            </c:strRef>
          </c:tx>
          <c:spPr>
            <a:ln w="1270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chemeClr val="accent6">
                  <a:lumMod val="80000"/>
                  <a:lumOff val="20000"/>
                </a:schemeClr>
              </a:solidFill>
              <a:ln w="9525">
                <a:solidFill>
                  <a:schemeClr val="accent6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Sheet1!$W$54:$AI$54</c:f>
              <c:numCache>
                <c:formatCode>General</c:formatCode>
                <c:ptCount val="13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Sheet1!$W$11:$AB$11</c:f>
              <c:numCache>
                <c:formatCode>0.0</c:formatCode>
                <c:ptCount val="6"/>
                <c:pt idx="0">
                  <c:v>3</c:v>
                </c:pt>
                <c:pt idx="1">
                  <c:v>2.2000000000000002</c:v>
                </c:pt>
                <c:pt idx="2">
                  <c:v>3</c:v>
                </c:pt>
                <c:pt idx="3">
                  <c:v>3.6</c:v>
                </c:pt>
                <c:pt idx="4">
                  <c:v>6.3</c:v>
                </c:pt>
                <c:pt idx="5">
                  <c:v>6.5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1F49-49F8-9C0E-6248E8C1C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017792"/>
        <c:axId val="1"/>
      </c:scatterChart>
      <c:valAx>
        <c:axId val="336017792"/>
        <c:scaling>
          <c:orientation val="minMax"/>
          <c:max val="24"/>
          <c:min val="1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Time following irradiation (months)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mCherry- lymphocytes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17792"/>
        <c:crosses val="autoZero"/>
        <c:crossBetween val="midCat"/>
        <c:majorUnit val="2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0278E-EE7C-4588-B2BE-7C399A0FEEB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78025" y="685800"/>
            <a:ext cx="29019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75E53-DEDC-4884-ABAD-364D95F35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2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4927"/>
            <a:ext cx="7772400" cy="231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19866"/>
            <a:ext cx="6400800" cy="27599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82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1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6939848"/>
            <a:ext cx="7772400" cy="214495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577401"/>
            <a:ext cx="7772400" cy="236244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2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19946"/>
            <a:ext cx="4038600" cy="71273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9946"/>
            <a:ext cx="4038600" cy="71273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0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17448"/>
            <a:ext cx="4040188" cy="1007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424925"/>
            <a:ext cx="4040188" cy="62223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2417448"/>
            <a:ext cx="4041775" cy="1007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3424925"/>
            <a:ext cx="4041775" cy="62223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5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1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6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29990"/>
            <a:ext cx="3008313" cy="18299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29991"/>
            <a:ext cx="5111750" cy="9217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259951"/>
            <a:ext cx="3008313" cy="73873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7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7559834"/>
            <a:ext cx="5486400" cy="8924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64979"/>
            <a:ext cx="5486400" cy="64798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8452316"/>
            <a:ext cx="5486400" cy="126747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7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32492"/>
            <a:ext cx="2057400" cy="921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32492"/>
            <a:ext cx="6019800" cy="921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3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2491"/>
            <a:ext cx="8229600" cy="1799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19946"/>
            <a:ext cx="8229600" cy="7127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0009781"/>
            <a:ext cx="21336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10009781"/>
            <a:ext cx="28956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10009781"/>
            <a:ext cx="21336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3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9" t="55780" r="60091" b="15433"/>
          <a:stretch/>
        </p:blipFill>
        <p:spPr bwMode="auto">
          <a:xfrm>
            <a:off x="4800601" y="4636202"/>
            <a:ext cx="1387145" cy="148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67" t="21946" r="32355" b="48938"/>
          <a:stretch/>
        </p:blipFill>
        <p:spPr bwMode="auto">
          <a:xfrm>
            <a:off x="3352801" y="4637377"/>
            <a:ext cx="1378733" cy="149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2771776" y="1438722"/>
            <a:ext cx="720725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250825" y="359685"/>
            <a:ext cx="2233338" cy="2185525"/>
            <a:chOff x="251520" y="404664"/>
            <a:chExt cx="2232248" cy="2186073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251520" y="404664"/>
              <a:ext cx="2232248" cy="2186073"/>
              <a:chOff x="1619672" y="666863"/>
              <a:chExt cx="2232248" cy="2186073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908456" y="1268214"/>
                <a:ext cx="179300" cy="36045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1" name="Group 7"/>
              <p:cNvGrpSpPr>
                <a:grpSpLocks/>
              </p:cNvGrpSpPr>
              <p:nvPr/>
            </p:nvGrpSpPr>
            <p:grpSpPr bwMode="auto">
              <a:xfrm>
                <a:off x="1619672" y="1412776"/>
                <a:ext cx="1944216" cy="1440160"/>
                <a:chOff x="1619672" y="1412776"/>
                <a:chExt cx="1944216" cy="1440160"/>
              </a:xfrm>
            </p:grpSpPr>
            <p:sp>
              <p:nvSpPr>
                <p:cNvPr id="18" name="Oval 17"/>
                <p:cNvSpPr/>
                <p:nvPr/>
              </p:nvSpPr>
              <p:spPr>
                <a:xfrm>
                  <a:off x="1619672" y="1412713"/>
                  <a:ext cx="1512150" cy="1440223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1619672" y="2060575"/>
                  <a:ext cx="1943739" cy="7923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2" name="Oval 11"/>
              <p:cNvSpPr/>
              <p:nvPr/>
            </p:nvSpPr>
            <p:spPr>
              <a:xfrm>
                <a:off x="1835467" y="1339670"/>
                <a:ext cx="180887" cy="36045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798972" y="1774754"/>
                <a:ext cx="72989" cy="142911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Arc 13"/>
              <p:cNvSpPr/>
              <p:nvPr/>
            </p:nvSpPr>
            <p:spPr>
              <a:xfrm>
                <a:off x="2286097" y="666401"/>
                <a:ext cx="1566098" cy="1348125"/>
              </a:xfrm>
              <a:prstGeom prst="arc">
                <a:avLst>
                  <a:gd name="adj1" fmla="val 157637"/>
                  <a:gd name="adj2" fmla="val 5574683"/>
                </a:avLst>
              </a:prstGeom>
              <a:noFill/>
              <a:ln w="508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5" name="Group 15"/>
              <p:cNvGrpSpPr>
                <a:grpSpLocks/>
              </p:cNvGrpSpPr>
              <p:nvPr/>
            </p:nvGrpSpPr>
            <p:grpSpPr bwMode="auto">
              <a:xfrm>
                <a:off x="1646680" y="1968497"/>
                <a:ext cx="306024" cy="72008"/>
                <a:chOff x="1619672" y="2060848"/>
                <a:chExt cx="306024" cy="72008"/>
              </a:xfrm>
            </p:grpSpPr>
            <p:cxnSp>
              <p:nvCxnSpPr>
                <p:cNvPr id="16" name="Straight Connector 15"/>
                <p:cNvCxnSpPr>
                  <a:stCxn id="18" idx="2"/>
                </p:cNvCxnSpPr>
                <p:nvPr/>
              </p:nvCxnSpPr>
              <p:spPr>
                <a:xfrm flipV="1">
                  <a:off x="1619639" y="2060828"/>
                  <a:ext cx="306238" cy="71455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619639" y="2132283"/>
                  <a:ext cx="306238" cy="0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" name="TextBox 1036"/>
            <p:cNvSpPr txBox="1">
              <a:spLocks noChangeArrowheads="1"/>
            </p:cNvSpPr>
            <p:nvPr/>
          </p:nvSpPr>
          <p:spPr bwMode="auto">
            <a:xfrm>
              <a:off x="561000" y="1364880"/>
              <a:ext cx="1085268" cy="307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GB" altLang="en-US" sz="1400" i="1" dirty="0">
                  <a:solidFill>
                    <a:srgbClr val="000000"/>
                  </a:solidFill>
                </a:rPr>
                <a:t>Sfpi1</a:t>
              </a:r>
              <a:r>
                <a:rPr lang="en-GB" altLang="en-US" sz="1400" baseline="30000" dirty="0">
                  <a:solidFill>
                    <a:srgbClr val="000000"/>
                  </a:solidFill>
                </a:rPr>
                <a:t>mCh/GFP</a:t>
              </a:r>
              <a:endParaRPr lang="en-GB" altLang="en-US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4459289" y="699368"/>
            <a:ext cx="1546225" cy="1533102"/>
            <a:chOff x="3145148" y="548490"/>
            <a:chExt cx="1546573" cy="1533368"/>
          </a:xfrm>
        </p:grpSpPr>
        <p:sp>
          <p:nvSpPr>
            <p:cNvPr id="21" name="TextBox 103"/>
            <p:cNvSpPr txBox="1">
              <a:spLocks noChangeArrowheads="1"/>
            </p:cNvSpPr>
            <p:nvPr/>
          </p:nvSpPr>
          <p:spPr bwMode="auto">
            <a:xfrm>
              <a:off x="3145148" y="548490"/>
              <a:ext cx="1467876" cy="307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solidFill>
                    <a:srgbClr val="000000"/>
                  </a:solidFill>
                </a:rPr>
                <a:t>Blood sampling</a:t>
              </a:r>
            </a:p>
          </p:txBody>
        </p:sp>
        <p:grpSp>
          <p:nvGrpSpPr>
            <p:cNvPr id="22" name="Group 210"/>
            <p:cNvGrpSpPr>
              <a:grpSpLocks/>
            </p:cNvGrpSpPr>
            <p:nvPr/>
          </p:nvGrpSpPr>
          <p:grpSpPr bwMode="auto">
            <a:xfrm>
              <a:off x="4482295" y="1283207"/>
              <a:ext cx="180001" cy="798651"/>
              <a:chOff x="4363160" y="1480911"/>
              <a:chExt cx="180001" cy="798651"/>
            </a:xfrm>
          </p:grpSpPr>
          <p:grpSp>
            <p:nvGrpSpPr>
              <p:cNvPr id="25" name="Group 206"/>
              <p:cNvGrpSpPr>
                <a:grpSpLocks/>
              </p:cNvGrpSpPr>
              <p:nvPr/>
            </p:nvGrpSpPr>
            <p:grpSpPr bwMode="auto">
              <a:xfrm>
                <a:off x="4363160" y="1480911"/>
                <a:ext cx="180001" cy="798651"/>
                <a:chOff x="4363160" y="1480911"/>
                <a:chExt cx="180001" cy="798651"/>
              </a:xfrm>
            </p:grpSpPr>
            <p:grpSp>
              <p:nvGrpSpPr>
                <p:cNvPr id="27" name="Group 205"/>
                <p:cNvGrpSpPr>
                  <a:grpSpLocks/>
                </p:cNvGrpSpPr>
                <p:nvPr/>
              </p:nvGrpSpPr>
              <p:grpSpPr bwMode="auto">
                <a:xfrm>
                  <a:off x="4363160" y="1752473"/>
                  <a:ext cx="180001" cy="527089"/>
                  <a:chOff x="4363160" y="1752473"/>
                  <a:chExt cx="180001" cy="527089"/>
                </a:xfrm>
              </p:grpSpPr>
              <p:grpSp>
                <p:nvGrpSpPr>
                  <p:cNvPr id="29" name="Group 28"/>
                  <p:cNvGrpSpPr/>
                  <p:nvPr/>
                </p:nvGrpSpPr>
                <p:grpSpPr>
                  <a:xfrm>
                    <a:off x="4363160" y="1752473"/>
                    <a:ext cx="180001" cy="527089"/>
                    <a:chOff x="4363160" y="1752473"/>
                    <a:chExt cx="180001" cy="527089"/>
                  </a:xfrm>
                  <a:solidFill>
                    <a:schemeClr val="bg1">
                      <a:alpha val="0"/>
                    </a:schemeClr>
                  </a:solidFill>
                </p:grpSpPr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4363160" y="1752473"/>
                      <a:ext cx="180000" cy="44222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GB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32" name="Oval 31"/>
                    <p:cNvSpPr/>
                    <p:nvPr/>
                  </p:nvSpPr>
                  <p:spPr>
                    <a:xfrm>
                      <a:off x="4363161" y="2099562"/>
                      <a:ext cx="180000" cy="180000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GB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sp>
                <p:nvSpPr>
                  <p:cNvPr id="30" name="Rectangle 29"/>
                  <p:cNvSpPr/>
                  <p:nvPr/>
                </p:nvSpPr>
                <p:spPr>
                  <a:xfrm>
                    <a:off x="4376524" y="1949305"/>
                    <a:ext cx="154022" cy="25086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28" name="Oval 27"/>
                <p:cNvSpPr/>
                <p:nvPr/>
              </p:nvSpPr>
              <p:spPr>
                <a:xfrm>
                  <a:off x="4416976" y="1480911"/>
                  <a:ext cx="71453" cy="7145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6" name="Oval 25"/>
              <p:cNvSpPr/>
              <p:nvPr/>
            </p:nvSpPr>
            <p:spPr>
              <a:xfrm>
                <a:off x="4363160" y="1706375"/>
                <a:ext cx="179428" cy="9209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3" name="Straight Connector 22"/>
            <p:cNvCxnSpPr/>
            <p:nvPr/>
          </p:nvCxnSpPr>
          <p:spPr>
            <a:xfrm flipH="1" flipV="1">
              <a:off x="4445603" y="1411817"/>
              <a:ext cx="63514" cy="793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628207" y="1410229"/>
              <a:ext cx="63514" cy="793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8"/>
          <p:cNvGrpSpPr>
            <a:grpSpLocks/>
          </p:cNvGrpSpPr>
          <p:nvPr/>
        </p:nvGrpSpPr>
        <p:grpSpPr bwMode="auto">
          <a:xfrm>
            <a:off x="2322576" y="1047316"/>
            <a:ext cx="1579069" cy="712964"/>
            <a:chOff x="2413001" y="1109787"/>
            <a:chExt cx="1150887" cy="713625"/>
          </a:xfrm>
        </p:grpSpPr>
        <p:sp>
          <p:nvSpPr>
            <p:cNvPr id="34" name="TextBox 104"/>
            <p:cNvSpPr txBox="1">
              <a:spLocks noChangeArrowheads="1"/>
            </p:cNvSpPr>
            <p:nvPr/>
          </p:nvSpPr>
          <p:spPr bwMode="auto">
            <a:xfrm>
              <a:off x="2484388" y="1109787"/>
              <a:ext cx="1008112" cy="338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dirty="0">
                  <a:solidFill>
                    <a:srgbClr val="000000"/>
                  </a:solidFill>
                </a:rPr>
                <a:t>1,2,3,…</a:t>
              </a:r>
            </a:p>
          </p:txBody>
        </p:sp>
        <p:sp>
          <p:nvSpPr>
            <p:cNvPr id="35" name="TextBox 157"/>
            <p:cNvSpPr txBox="1">
              <a:spLocks noChangeArrowheads="1"/>
            </p:cNvSpPr>
            <p:nvPr/>
          </p:nvSpPr>
          <p:spPr bwMode="auto">
            <a:xfrm>
              <a:off x="2413001" y="1484784"/>
              <a:ext cx="1150887" cy="338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dirty="0">
                  <a:solidFill>
                    <a:srgbClr val="000000"/>
                  </a:solidFill>
                </a:rPr>
                <a:t>months</a:t>
              </a:r>
            </a:p>
          </p:txBody>
        </p:sp>
      </p:grpSp>
      <p:grpSp>
        <p:nvGrpSpPr>
          <p:cNvPr id="36" name="Group 86"/>
          <p:cNvGrpSpPr>
            <a:grpSpLocks/>
          </p:cNvGrpSpPr>
          <p:nvPr/>
        </p:nvGrpSpPr>
        <p:grpSpPr bwMode="auto">
          <a:xfrm>
            <a:off x="3779839" y="357635"/>
            <a:ext cx="2232025" cy="2187575"/>
            <a:chOff x="1619672" y="666863"/>
            <a:chExt cx="2232248" cy="2187268"/>
          </a:xfrm>
        </p:grpSpPr>
        <p:sp>
          <p:nvSpPr>
            <p:cNvPr id="37" name="Oval 36"/>
            <p:cNvSpPr/>
            <p:nvPr/>
          </p:nvSpPr>
          <p:spPr>
            <a:xfrm>
              <a:off x="1907038" y="1268442"/>
              <a:ext cx="180993" cy="36031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38" name="Group 91"/>
            <p:cNvGrpSpPr>
              <a:grpSpLocks/>
            </p:cNvGrpSpPr>
            <p:nvPr/>
          </p:nvGrpSpPr>
          <p:grpSpPr bwMode="auto">
            <a:xfrm>
              <a:off x="1619672" y="1412776"/>
              <a:ext cx="1944216" cy="1441355"/>
              <a:chOff x="1619672" y="1412776"/>
              <a:chExt cx="1944216" cy="1441355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1619672" y="1412883"/>
                <a:ext cx="1513038" cy="143966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619672" y="2060492"/>
                <a:ext cx="1944881" cy="7936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9" name="Oval 38"/>
            <p:cNvSpPr/>
            <p:nvPr/>
          </p:nvSpPr>
          <p:spPr>
            <a:xfrm>
              <a:off x="1835594" y="1341456"/>
              <a:ext cx="179405" cy="35872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1799077" y="1774782"/>
              <a:ext cx="73032" cy="14285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41" name="Arc 40"/>
            <p:cNvSpPr/>
            <p:nvPr/>
          </p:nvSpPr>
          <p:spPr>
            <a:xfrm>
              <a:off x="2286489" y="666863"/>
              <a:ext cx="1565431" cy="1347599"/>
            </a:xfrm>
            <a:prstGeom prst="arc">
              <a:avLst>
                <a:gd name="adj1" fmla="val 157637"/>
                <a:gd name="adj2" fmla="val 5574683"/>
              </a:avLst>
            </a:prstGeom>
            <a:noFill/>
            <a:ln w="508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grpSp>
          <p:nvGrpSpPr>
            <p:cNvPr id="42" name="Group 95"/>
            <p:cNvGrpSpPr>
              <a:grpSpLocks/>
            </p:cNvGrpSpPr>
            <p:nvPr/>
          </p:nvGrpSpPr>
          <p:grpSpPr bwMode="auto">
            <a:xfrm>
              <a:off x="1646680" y="1968497"/>
              <a:ext cx="306024" cy="72008"/>
              <a:chOff x="1619672" y="2060848"/>
              <a:chExt cx="306024" cy="72008"/>
            </a:xfrm>
          </p:grpSpPr>
          <p:cxnSp>
            <p:nvCxnSpPr>
              <p:cNvPr id="43" name="Straight Connector 42"/>
              <p:cNvCxnSpPr>
                <a:stCxn id="45" idx="2"/>
              </p:cNvCxnSpPr>
              <p:nvPr/>
            </p:nvCxnSpPr>
            <p:spPr>
              <a:xfrm flipV="1">
                <a:off x="1619654" y="2060781"/>
                <a:ext cx="306419" cy="71428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1619654" y="2132209"/>
                <a:ext cx="306419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1" name="TextBox 1036"/>
          <p:cNvSpPr txBox="1">
            <a:spLocks noChangeArrowheads="1"/>
          </p:cNvSpPr>
          <p:nvPr/>
        </p:nvSpPr>
        <p:spPr bwMode="auto">
          <a:xfrm>
            <a:off x="4084638" y="1319660"/>
            <a:ext cx="1085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GB" altLang="en-US" sz="1400" i="1" dirty="0">
                <a:solidFill>
                  <a:srgbClr val="000000"/>
                </a:solidFill>
              </a:rPr>
              <a:t>Sfpi1</a:t>
            </a:r>
            <a:r>
              <a:rPr lang="en-GB" altLang="en-US" sz="1400" baseline="30000" dirty="0">
                <a:solidFill>
                  <a:srgbClr val="000000"/>
                </a:solidFill>
              </a:rPr>
              <a:t>mCh/GFP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pic>
        <p:nvPicPr>
          <p:cNvPr id="83" name="Picture 2" descr="advisories,cautions,dangers,electricity,energies,Fotolia,hazardous,lightning,powers,risks,safeties,shocks,signs,symbols,voltages,warning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3" t="36472" r="43010" b="27055"/>
          <a:stretch>
            <a:fillRect/>
          </a:stretch>
        </p:blipFill>
        <p:spPr bwMode="auto">
          <a:xfrm rot="1230880">
            <a:off x="1516882" y="144909"/>
            <a:ext cx="368554" cy="84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TextBox 10"/>
          <p:cNvSpPr txBox="1">
            <a:spLocks noChangeArrowheads="1"/>
          </p:cNvSpPr>
          <p:nvPr/>
        </p:nvSpPr>
        <p:spPr bwMode="auto">
          <a:xfrm>
            <a:off x="304801" y="575098"/>
            <a:ext cx="13334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>
                <a:cs typeface="Arial" pitchFamily="34" charset="0"/>
              </a:rPr>
              <a:t>70 ♂ + 50 ♀</a:t>
            </a:r>
          </a:p>
        </p:txBody>
      </p:sp>
      <p:sp>
        <p:nvSpPr>
          <p:cNvPr id="86" name="TextBox 42"/>
          <p:cNvSpPr txBox="1">
            <a:spLocks noChangeArrowheads="1"/>
          </p:cNvSpPr>
          <p:nvPr/>
        </p:nvSpPr>
        <p:spPr bwMode="auto">
          <a:xfrm>
            <a:off x="1944394" y="367673"/>
            <a:ext cx="755945" cy="42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000000"/>
                </a:solidFill>
              </a:rPr>
              <a:t>3 Gy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7111659" y="3184511"/>
            <a:ext cx="1203160" cy="774835"/>
            <a:chOff x="7236296" y="2116552"/>
            <a:chExt cx="1203160" cy="774835"/>
          </a:xfrm>
        </p:grpSpPr>
        <p:grpSp>
          <p:nvGrpSpPr>
            <p:cNvPr id="137" name="Group 136"/>
            <p:cNvGrpSpPr/>
            <p:nvPr/>
          </p:nvGrpSpPr>
          <p:grpSpPr>
            <a:xfrm>
              <a:off x="7236296" y="2116552"/>
              <a:ext cx="1203160" cy="774835"/>
              <a:chOff x="7236296" y="2116552"/>
              <a:chExt cx="1203160" cy="774835"/>
            </a:xfrm>
          </p:grpSpPr>
          <p:grpSp>
            <p:nvGrpSpPr>
              <p:cNvPr id="139" name="Group 138"/>
              <p:cNvGrpSpPr/>
              <p:nvPr/>
            </p:nvGrpSpPr>
            <p:grpSpPr>
              <a:xfrm>
                <a:off x="7236296" y="2116552"/>
                <a:ext cx="1203160" cy="774835"/>
                <a:chOff x="7910176" y="2115603"/>
                <a:chExt cx="1203160" cy="774835"/>
              </a:xfrm>
            </p:grpSpPr>
            <p:cxnSp>
              <p:nvCxnSpPr>
                <p:cNvPr id="141" name="Straight Connector 140"/>
                <p:cNvCxnSpPr/>
                <p:nvPr/>
              </p:nvCxnSpPr>
              <p:spPr>
                <a:xfrm flipV="1">
                  <a:off x="8111461" y="2608585"/>
                  <a:ext cx="762031" cy="9938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2" name="Group 141"/>
                <p:cNvGrpSpPr/>
                <p:nvPr/>
              </p:nvGrpSpPr>
              <p:grpSpPr>
                <a:xfrm>
                  <a:off x="7910176" y="2115603"/>
                  <a:ext cx="1203160" cy="774835"/>
                  <a:chOff x="6732240" y="1340768"/>
                  <a:chExt cx="1203160" cy="774835"/>
                </a:xfrm>
              </p:grpSpPr>
              <p:sp>
                <p:nvSpPr>
                  <p:cNvPr id="143" name="Oval 142"/>
                  <p:cNvSpPr/>
                  <p:nvPr/>
                </p:nvSpPr>
                <p:spPr>
                  <a:xfrm>
                    <a:off x="6732240" y="1340768"/>
                    <a:ext cx="1203160" cy="774835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144" name="Group 143"/>
                  <p:cNvGrpSpPr/>
                  <p:nvPr/>
                </p:nvGrpSpPr>
                <p:grpSpPr>
                  <a:xfrm>
                    <a:off x="6978321" y="1556792"/>
                    <a:ext cx="762031" cy="144016"/>
                    <a:chOff x="6978321" y="1556792"/>
                    <a:chExt cx="762031" cy="144016"/>
                  </a:xfrm>
                </p:grpSpPr>
                <p:cxnSp>
                  <p:nvCxnSpPr>
                    <p:cNvPr id="147" name="Straight Connector 146"/>
                    <p:cNvCxnSpPr/>
                    <p:nvPr/>
                  </p:nvCxnSpPr>
                  <p:spPr>
                    <a:xfrm>
                      <a:off x="6978321" y="1556792"/>
                      <a:ext cx="762031" cy="11663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8" name="Oval 147"/>
                    <p:cNvSpPr/>
                    <p:nvPr/>
                  </p:nvSpPr>
                  <p:spPr>
                    <a:xfrm>
                      <a:off x="7704352" y="1664808"/>
                      <a:ext cx="36000" cy="3600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145" name="Oval 144"/>
                  <p:cNvSpPr/>
                  <p:nvPr/>
                </p:nvSpPr>
                <p:spPr>
                  <a:xfrm>
                    <a:off x="7704352" y="1781208"/>
                    <a:ext cx="36000" cy="3600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6" name="Oval 145"/>
                  <p:cNvSpPr/>
                  <p:nvPr/>
                </p:nvSpPr>
                <p:spPr>
                  <a:xfrm>
                    <a:off x="7333820" y="156543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140" name="Straight Connector 139"/>
              <p:cNvCxnSpPr/>
              <p:nvPr/>
            </p:nvCxnSpPr>
            <p:spPr>
              <a:xfrm flipV="1">
                <a:off x="7452320" y="2574620"/>
                <a:ext cx="762031" cy="9938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Oval 137"/>
            <p:cNvSpPr/>
            <p:nvPr/>
          </p:nvSpPr>
          <p:spPr>
            <a:xfrm>
              <a:off x="7822332" y="2555534"/>
              <a:ext cx="108000" cy="108000"/>
            </a:xfrm>
            <a:prstGeom prst="ellipse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6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1" t="55799" r="60201" b="15462"/>
          <a:stretch/>
        </p:blipFill>
        <p:spPr bwMode="auto">
          <a:xfrm>
            <a:off x="7774412" y="4638894"/>
            <a:ext cx="1369589" cy="147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" name="Straight Arrow Connector 116"/>
          <p:cNvCxnSpPr/>
          <p:nvPr/>
        </p:nvCxnSpPr>
        <p:spPr>
          <a:xfrm>
            <a:off x="5404056" y="2156096"/>
            <a:ext cx="1553610" cy="856832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H="1">
            <a:off x="2576072" y="2156096"/>
            <a:ext cx="1469636" cy="832014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>
            <a:off x="4724400" y="2156096"/>
            <a:ext cx="0" cy="758324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6" name="Group 165"/>
          <p:cNvGrpSpPr/>
          <p:nvPr/>
        </p:nvGrpSpPr>
        <p:grpSpPr>
          <a:xfrm>
            <a:off x="1169044" y="3184513"/>
            <a:ext cx="1203160" cy="774835"/>
            <a:chOff x="7236296" y="2116552"/>
            <a:chExt cx="1203160" cy="774835"/>
          </a:xfrm>
        </p:grpSpPr>
        <p:grpSp>
          <p:nvGrpSpPr>
            <p:cNvPr id="167" name="Group 166"/>
            <p:cNvGrpSpPr/>
            <p:nvPr/>
          </p:nvGrpSpPr>
          <p:grpSpPr>
            <a:xfrm>
              <a:off x="7236296" y="2116552"/>
              <a:ext cx="1203160" cy="774835"/>
              <a:chOff x="7236296" y="2116552"/>
              <a:chExt cx="1203160" cy="774835"/>
            </a:xfrm>
          </p:grpSpPr>
          <p:grpSp>
            <p:nvGrpSpPr>
              <p:cNvPr id="169" name="Group 168"/>
              <p:cNvGrpSpPr/>
              <p:nvPr/>
            </p:nvGrpSpPr>
            <p:grpSpPr>
              <a:xfrm>
                <a:off x="7236296" y="2116552"/>
                <a:ext cx="1203160" cy="774835"/>
                <a:chOff x="7910176" y="2115603"/>
                <a:chExt cx="1203160" cy="774835"/>
              </a:xfrm>
            </p:grpSpPr>
            <p:cxnSp>
              <p:nvCxnSpPr>
                <p:cNvPr id="171" name="Straight Connector 170"/>
                <p:cNvCxnSpPr/>
                <p:nvPr/>
              </p:nvCxnSpPr>
              <p:spPr>
                <a:xfrm flipV="1">
                  <a:off x="8111461" y="2608585"/>
                  <a:ext cx="762031" cy="9938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2" name="Group 171"/>
                <p:cNvGrpSpPr/>
                <p:nvPr/>
              </p:nvGrpSpPr>
              <p:grpSpPr>
                <a:xfrm>
                  <a:off x="7910176" y="2115603"/>
                  <a:ext cx="1203160" cy="774835"/>
                  <a:chOff x="6732240" y="1340768"/>
                  <a:chExt cx="1203160" cy="774835"/>
                </a:xfrm>
              </p:grpSpPr>
              <p:sp>
                <p:nvSpPr>
                  <p:cNvPr id="173" name="Oval 172"/>
                  <p:cNvSpPr/>
                  <p:nvPr/>
                </p:nvSpPr>
                <p:spPr>
                  <a:xfrm>
                    <a:off x="6732240" y="1340768"/>
                    <a:ext cx="1203160" cy="774835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174" name="Group 173"/>
                  <p:cNvGrpSpPr/>
                  <p:nvPr/>
                </p:nvGrpSpPr>
                <p:grpSpPr>
                  <a:xfrm>
                    <a:off x="6978321" y="1556792"/>
                    <a:ext cx="762031" cy="144016"/>
                    <a:chOff x="6978321" y="1556792"/>
                    <a:chExt cx="762031" cy="144016"/>
                  </a:xfrm>
                </p:grpSpPr>
                <p:cxnSp>
                  <p:nvCxnSpPr>
                    <p:cNvPr id="177" name="Straight Connector 176"/>
                    <p:cNvCxnSpPr/>
                    <p:nvPr/>
                  </p:nvCxnSpPr>
                  <p:spPr>
                    <a:xfrm>
                      <a:off x="6978321" y="1556792"/>
                      <a:ext cx="762031" cy="11663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78" name="Oval 177"/>
                    <p:cNvSpPr/>
                    <p:nvPr/>
                  </p:nvSpPr>
                  <p:spPr>
                    <a:xfrm>
                      <a:off x="7704352" y="1664808"/>
                      <a:ext cx="36000" cy="3600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175" name="Oval 174"/>
                  <p:cNvSpPr/>
                  <p:nvPr/>
                </p:nvSpPr>
                <p:spPr>
                  <a:xfrm>
                    <a:off x="7704352" y="1781208"/>
                    <a:ext cx="36000" cy="3600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" name="Oval 175"/>
                  <p:cNvSpPr/>
                  <p:nvPr/>
                </p:nvSpPr>
                <p:spPr>
                  <a:xfrm>
                    <a:off x="7333820" y="15654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170" name="Straight Connector 169"/>
              <p:cNvCxnSpPr/>
              <p:nvPr/>
            </p:nvCxnSpPr>
            <p:spPr>
              <a:xfrm flipV="1">
                <a:off x="7452320" y="2574620"/>
                <a:ext cx="762031" cy="9938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8" name="Oval 167"/>
            <p:cNvSpPr/>
            <p:nvPr/>
          </p:nvSpPr>
          <p:spPr>
            <a:xfrm>
              <a:off x="7822332" y="2555534"/>
              <a:ext cx="108000" cy="108000"/>
            </a:xfrm>
            <a:prstGeom prst="ellipse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9" name="TextBox 103"/>
          <p:cNvSpPr txBox="1">
            <a:spLocks noChangeArrowheads="1"/>
          </p:cNvSpPr>
          <p:nvPr/>
        </p:nvSpPr>
        <p:spPr bwMode="auto">
          <a:xfrm>
            <a:off x="3867151" y="4299175"/>
            <a:ext cx="18002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000000"/>
                </a:solidFill>
              </a:rPr>
              <a:t>t= 9 </a:t>
            </a:r>
            <a:r>
              <a:rPr lang="en-GB" altLang="en-US" sz="1400" dirty="0" err="1">
                <a:solidFill>
                  <a:srgbClr val="000000"/>
                </a:solidFill>
              </a:rPr>
              <a:t>mo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sp>
        <p:nvSpPr>
          <p:cNvPr id="180" name="TextBox 103"/>
          <p:cNvSpPr txBox="1">
            <a:spLocks noChangeArrowheads="1"/>
          </p:cNvSpPr>
          <p:nvPr/>
        </p:nvSpPr>
        <p:spPr bwMode="auto">
          <a:xfrm>
            <a:off x="6974583" y="4297810"/>
            <a:ext cx="15121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000000"/>
                </a:solidFill>
              </a:rPr>
              <a:t>t= 18 </a:t>
            </a:r>
            <a:r>
              <a:rPr lang="en-GB" altLang="en-US" sz="1400" dirty="0" err="1">
                <a:solidFill>
                  <a:srgbClr val="000000"/>
                </a:solidFill>
              </a:rPr>
              <a:t>mo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grpSp>
        <p:nvGrpSpPr>
          <p:cNvPr id="194" name="Group 193"/>
          <p:cNvGrpSpPr/>
          <p:nvPr/>
        </p:nvGrpSpPr>
        <p:grpSpPr>
          <a:xfrm>
            <a:off x="4149890" y="3184512"/>
            <a:ext cx="1203160" cy="774835"/>
            <a:chOff x="7236296" y="2116552"/>
            <a:chExt cx="1203160" cy="774835"/>
          </a:xfrm>
        </p:grpSpPr>
        <p:grpSp>
          <p:nvGrpSpPr>
            <p:cNvPr id="195" name="Group 194"/>
            <p:cNvGrpSpPr/>
            <p:nvPr/>
          </p:nvGrpSpPr>
          <p:grpSpPr>
            <a:xfrm>
              <a:off x="7236296" y="2116552"/>
              <a:ext cx="1203160" cy="774835"/>
              <a:chOff x="7236296" y="2116552"/>
              <a:chExt cx="1203160" cy="774835"/>
            </a:xfrm>
          </p:grpSpPr>
          <p:grpSp>
            <p:nvGrpSpPr>
              <p:cNvPr id="197" name="Group 196"/>
              <p:cNvGrpSpPr/>
              <p:nvPr/>
            </p:nvGrpSpPr>
            <p:grpSpPr>
              <a:xfrm>
                <a:off x="7236296" y="2116552"/>
                <a:ext cx="1203160" cy="774835"/>
                <a:chOff x="7910176" y="2115603"/>
                <a:chExt cx="1203160" cy="774835"/>
              </a:xfrm>
            </p:grpSpPr>
            <p:cxnSp>
              <p:nvCxnSpPr>
                <p:cNvPr id="199" name="Straight Connector 198"/>
                <p:cNvCxnSpPr/>
                <p:nvPr/>
              </p:nvCxnSpPr>
              <p:spPr>
                <a:xfrm flipV="1">
                  <a:off x="8111461" y="2608585"/>
                  <a:ext cx="762031" cy="9938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0" name="Group 199"/>
                <p:cNvGrpSpPr/>
                <p:nvPr/>
              </p:nvGrpSpPr>
              <p:grpSpPr>
                <a:xfrm>
                  <a:off x="7910176" y="2115603"/>
                  <a:ext cx="1203160" cy="774835"/>
                  <a:chOff x="6732240" y="1340768"/>
                  <a:chExt cx="1203160" cy="774835"/>
                </a:xfrm>
              </p:grpSpPr>
              <p:sp>
                <p:nvSpPr>
                  <p:cNvPr id="201" name="Oval 200"/>
                  <p:cNvSpPr/>
                  <p:nvPr/>
                </p:nvSpPr>
                <p:spPr>
                  <a:xfrm>
                    <a:off x="6732240" y="1340768"/>
                    <a:ext cx="1203160" cy="774835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202" name="Group 201"/>
                  <p:cNvGrpSpPr/>
                  <p:nvPr/>
                </p:nvGrpSpPr>
                <p:grpSpPr>
                  <a:xfrm>
                    <a:off x="6978321" y="1556792"/>
                    <a:ext cx="762031" cy="144016"/>
                    <a:chOff x="6978321" y="1556792"/>
                    <a:chExt cx="762031" cy="144016"/>
                  </a:xfrm>
                </p:grpSpPr>
                <p:cxnSp>
                  <p:nvCxnSpPr>
                    <p:cNvPr id="205" name="Straight Connector 204"/>
                    <p:cNvCxnSpPr/>
                    <p:nvPr/>
                  </p:nvCxnSpPr>
                  <p:spPr>
                    <a:xfrm>
                      <a:off x="6978321" y="1556792"/>
                      <a:ext cx="762031" cy="11663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6" name="Oval 205"/>
                    <p:cNvSpPr/>
                    <p:nvPr/>
                  </p:nvSpPr>
                  <p:spPr>
                    <a:xfrm>
                      <a:off x="7704352" y="1664808"/>
                      <a:ext cx="36000" cy="3600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203" name="Oval 202"/>
                  <p:cNvSpPr/>
                  <p:nvPr/>
                </p:nvSpPr>
                <p:spPr>
                  <a:xfrm>
                    <a:off x="7704352" y="1781208"/>
                    <a:ext cx="36000" cy="3600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" name="Oval 203"/>
                  <p:cNvSpPr/>
                  <p:nvPr/>
                </p:nvSpPr>
                <p:spPr>
                  <a:xfrm>
                    <a:off x="7333820" y="156543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cxnSp>
            <p:nvCxnSpPr>
              <p:cNvPr id="198" name="Straight Connector 197"/>
              <p:cNvCxnSpPr/>
              <p:nvPr/>
            </p:nvCxnSpPr>
            <p:spPr>
              <a:xfrm flipV="1">
                <a:off x="7452320" y="2574620"/>
                <a:ext cx="762031" cy="9938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6" name="Oval 195"/>
            <p:cNvSpPr/>
            <p:nvPr/>
          </p:nvSpPr>
          <p:spPr>
            <a:xfrm>
              <a:off x="7822332" y="2555534"/>
              <a:ext cx="108000" cy="108000"/>
            </a:xfrm>
            <a:prstGeom prst="ellipse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2" name="Rectangle 211"/>
          <p:cNvSpPr/>
          <p:nvPr/>
        </p:nvSpPr>
        <p:spPr>
          <a:xfrm>
            <a:off x="3130319" y="5298766"/>
            <a:ext cx="216024" cy="306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8232741" y="5299942"/>
            <a:ext cx="290291" cy="306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7111622" y="2406420"/>
            <a:ext cx="1511273" cy="508000"/>
            <a:chOff x="3041669" y="5445024"/>
            <a:chExt cx="1511273" cy="508000"/>
          </a:xfrm>
        </p:grpSpPr>
        <p:sp>
          <p:nvSpPr>
            <p:cNvPr id="220" name="TextBox 154"/>
            <p:cNvSpPr txBox="1">
              <a:spLocks noChangeArrowheads="1"/>
            </p:cNvSpPr>
            <p:nvPr/>
          </p:nvSpPr>
          <p:spPr bwMode="auto">
            <a:xfrm>
              <a:off x="3041669" y="5445024"/>
              <a:ext cx="1511273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FSC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1" name="Straight Arrow Connector 21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448636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22" name="Group 221"/>
          <p:cNvGrpSpPr/>
          <p:nvPr/>
        </p:nvGrpSpPr>
        <p:grpSpPr>
          <a:xfrm>
            <a:off x="6557557" y="702341"/>
            <a:ext cx="402077" cy="1615228"/>
            <a:chOff x="1104064" y="3695450"/>
            <a:chExt cx="402077" cy="1615228"/>
          </a:xfrm>
        </p:grpSpPr>
        <p:cxnSp>
          <p:nvCxnSpPr>
            <p:cNvPr id="223" name="Straight Arrow Connector 18"/>
            <p:cNvCxnSpPr>
              <a:cxnSpLocks noChangeShapeType="1"/>
            </p:cNvCxnSpPr>
            <p:nvPr/>
          </p:nvCxnSpPr>
          <p:spPr bwMode="auto">
            <a:xfrm flipH="1" flipV="1">
              <a:off x="1504174" y="3742314"/>
              <a:ext cx="1967" cy="156836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24" name="TextBox 223"/>
            <p:cNvSpPr txBox="1"/>
            <p:nvPr/>
          </p:nvSpPr>
          <p:spPr>
            <a:xfrm>
              <a:off x="1104064" y="3695450"/>
              <a:ext cx="400110" cy="1615228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/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SSC</a:t>
              </a:r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431794" y="6152009"/>
            <a:ext cx="2784700" cy="508000"/>
            <a:chOff x="3040439" y="5445024"/>
            <a:chExt cx="3250864" cy="508000"/>
          </a:xfrm>
        </p:grpSpPr>
        <p:sp>
          <p:nvSpPr>
            <p:cNvPr id="226" name="TextBox 154"/>
            <p:cNvSpPr txBox="1">
              <a:spLocks noChangeArrowheads="1"/>
            </p:cNvSpPr>
            <p:nvPr/>
          </p:nvSpPr>
          <p:spPr bwMode="auto">
            <a:xfrm>
              <a:off x="3056089" y="5445024"/>
              <a:ext cx="1513944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7" name="Straight Arrow Connector 21"/>
            <p:cNvCxnSpPr>
              <a:cxnSpLocks noChangeShapeType="1"/>
            </p:cNvCxnSpPr>
            <p:nvPr/>
          </p:nvCxnSpPr>
          <p:spPr bwMode="auto">
            <a:xfrm>
              <a:off x="3040439" y="5584726"/>
              <a:ext cx="325086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28" name="Group 227"/>
          <p:cNvGrpSpPr/>
          <p:nvPr/>
        </p:nvGrpSpPr>
        <p:grpSpPr>
          <a:xfrm>
            <a:off x="-152400" y="4643353"/>
            <a:ext cx="400110" cy="1463040"/>
            <a:chOff x="1042936" y="3697024"/>
            <a:chExt cx="400110" cy="1463040"/>
          </a:xfrm>
        </p:grpSpPr>
        <p:cxnSp>
          <p:nvCxnSpPr>
            <p:cNvPr id="229" name="Straight Arrow Connector 18"/>
            <p:cNvCxnSpPr>
              <a:cxnSpLocks noChangeShapeType="1"/>
            </p:cNvCxnSpPr>
            <p:nvPr/>
          </p:nvCxnSpPr>
          <p:spPr bwMode="auto">
            <a:xfrm flipV="1">
              <a:off x="1423936" y="3697024"/>
              <a:ext cx="5883" cy="146304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30" name="TextBox 229"/>
            <p:cNvSpPr txBox="1"/>
            <p:nvPr/>
          </p:nvSpPr>
          <p:spPr>
            <a:xfrm>
              <a:off x="1042936" y="3697025"/>
              <a:ext cx="400110" cy="1463039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/>
            <a:p>
              <a:pPr algn="ctr">
                <a:defRPr/>
              </a:pPr>
              <a:r>
                <a:rPr lang="en-GB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mCh</a:t>
              </a:r>
              <a:endParaRPr lang="en-GB" sz="14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6334656" y="6152009"/>
            <a:ext cx="2809344" cy="508000"/>
            <a:chOff x="3056089" y="5445024"/>
            <a:chExt cx="1513944" cy="508000"/>
          </a:xfrm>
        </p:grpSpPr>
        <p:sp>
          <p:nvSpPr>
            <p:cNvPr id="238" name="TextBox 154"/>
            <p:cNvSpPr txBox="1">
              <a:spLocks noChangeArrowheads="1"/>
            </p:cNvSpPr>
            <p:nvPr/>
          </p:nvSpPr>
          <p:spPr bwMode="auto">
            <a:xfrm>
              <a:off x="3056089" y="5445024"/>
              <a:ext cx="1513944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39" name="Straight Arrow Connector 21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25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6" t="22093" r="60230" b="48995"/>
          <a:stretch/>
        </p:blipFill>
        <p:spPr bwMode="auto">
          <a:xfrm>
            <a:off x="7123585" y="712795"/>
            <a:ext cx="1524431" cy="164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8" name="Group 10"/>
          <p:cNvGrpSpPr>
            <a:grpSpLocks/>
          </p:cNvGrpSpPr>
          <p:nvPr/>
        </p:nvGrpSpPr>
        <p:grpSpPr bwMode="auto">
          <a:xfrm>
            <a:off x="7983584" y="1251399"/>
            <a:ext cx="640497" cy="503685"/>
            <a:chOff x="2059705" y="3491682"/>
            <a:chExt cx="640556" cy="503685"/>
          </a:xfrm>
        </p:grpSpPr>
        <p:sp>
          <p:nvSpPr>
            <p:cNvPr id="259" name="TextBox 103"/>
            <p:cNvSpPr txBox="1">
              <a:spLocks noChangeArrowheads="1"/>
            </p:cNvSpPr>
            <p:nvPr/>
          </p:nvSpPr>
          <p:spPr bwMode="auto">
            <a:xfrm>
              <a:off x="2059705" y="3491682"/>
              <a:ext cx="6405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solidFill>
                    <a:srgbClr val="000000"/>
                  </a:solidFill>
                </a:rPr>
                <a:t>Gr</a:t>
              </a:r>
            </a:p>
          </p:txBody>
        </p:sp>
        <p:cxnSp>
          <p:nvCxnSpPr>
            <p:cNvPr id="260" name="Straight Arrow Connector 259"/>
            <p:cNvCxnSpPr/>
            <p:nvPr/>
          </p:nvCxnSpPr>
          <p:spPr bwMode="auto">
            <a:xfrm flipH="1">
              <a:off x="2076862" y="3779467"/>
              <a:ext cx="242910" cy="2159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Group 2"/>
          <p:cNvGrpSpPr>
            <a:grpSpLocks/>
          </p:cNvGrpSpPr>
          <p:nvPr/>
        </p:nvGrpSpPr>
        <p:grpSpPr bwMode="auto">
          <a:xfrm>
            <a:off x="6789000" y="1141321"/>
            <a:ext cx="1361949" cy="936105"/>
            <a:chOff x="684454" y="3270325"/>
            <a:chExt cx="1362075" cy="936105"/>
          </a:xfrm>
        </p:grpSpPr>
        <p:sp>
          <p:nvSpPr>
            <p:cNvPr id="262" name="TextBox 103"/>
            <p:cNvSpPr txBox="1">
              <a:spLocks noChangeArrowheads="1"/>
            </p:cNvSpPr>
            <p:nvPr/>
          </p:nvSpPr>
          <p:spPr bwMode="auto">
            <a:xfrm>
              <a:off x="684454" y="3270325"/>
              <a:ext cx="13620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400" dirty="0" err="1">
                  <a:solidFill>
                    <a:srgbClr val="000000"/>
                  </a:solidFill>
                </a:rPr>
                <a:t>Lym</a:t>
              </a:r>
              <a:r>
                <a:rPr lang="en-GB" altLang="en-US" sz="1400" dirty="0">
                  <a:solidFill>
                    <a:srgbClr val="000000"/>
                  </a:solidFill>
                </a:rPr>
                <a:t>/Mon</a:t>
              </a:r>
            </a:p>
          </p:txBody>
        </p:sp>
        <p:cxnSp>
          <p:nvCxnSpPr>
            <p:cNvPr id="263" name="Straight Arrow Connector 262"/>
            <p:cNvCxnSpPr/>
            <p:nvPr/>
          </p:nvCxnSpPr>
          <p:spPr bwMode="auto">
            <a:xfrm>
              <a:off x="1542427" y="3593108"/>
              <a:ext cx="0" cy="613322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0" t="55886" r="60084" b="15259"/>
          <a:stretch/>
        </p:blipFill>
        <p:spPr bwMode="auto">
          <a:xfrm>
            <a:off x="1828800" y="4633447"/>
            <a:ext cx="1387694" cy="148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Rectangle 91"/>
          <p:cNvSpPr/>
          <p:nvPr/>
        </p:nvSpPr>
        <p:spPr>
          <a:xfrm>
            <a:off x="2420521" y="5365737"/>
            <a:ext cx="287338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8" t="22011" r="32331" b="49048"/>
          <a:stretch/>
        </p:blipFill>
        <p:spPr bwMode="auto">
          <a:xfrm>
            <a:off x="381000" y="4629290"/>
            <a:ext cx="1385408" cy="148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4" name="Rectangle 263"/>
          <p:cNvSpPr/>
          <p:nvPr/>
        </p:nvSpPr>
        <p:spPr>
          <a:xfrm>
            <a:off x="914399" y="5451841"/>
            <a:ext cx="182880" cy="217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265" name="Group 264"/>
          <p:cNvGrpSpPr/>
          <p:nvPr/>
        </p:nvGrpSpPr>
        <p:grpSpPr>
          <a:xfrm>
            <a:off x="3376165" y="6152009"/>
            <a:ext cx="2811581" cy="508000"/>
            <a:chOff x="3056089" y="5445024"/>
            <a:chExt cx="3035737" cy="508000"/>
          </a:xfrm>
        </p:grpSpPr>
        <p:sp>
          <p:nvSpPr>
            <p:cNvPr id="266" name="TextBox 154"/>
            <p:cNvSpPr txBox="1">
              <a:spLocks noChangeArrowheads="1"/>
            </p:cNvSpPr>
            <p:nvPr/>
          </p:nvSpPr>
          <p:spPr bwMode="auto">
            <a:xfrm>
              <a:off x="3056089" y="5445024"/>
              <a:ext cx="1513944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sz="1800" dirty="0">
                  <a:cs typeface="Arial" pitchFamily="34" charset="0"/>
                </a:rPr>
                <a:t>	</a:t>
              </a:r>
              <a:endParaRPr lang="en-GB" altLang="en-US" sz="1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67" name="Straight Arrow Connector 21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3031002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2" t="22048" r="32400" b="49144"/>
          <a:stretch/>
        </p:blipFill>
        <p:spPr bwMode="auto">
          <a:xfrm>
            <a:off x="6324601" y="4638401"/>
            <a:ext cx="1369589" cy="148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" name="Rectangle 270"/>
          <p:cNvSpPr/>
          <p:nvPr/>
        </p:nvSpPr>
        <p:spPr>
          <a:xfrm>
            <a:off x="3852068" y="5314690"/>
            <a:ext cx="287338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2" name="Rectangle 271"/>
          <p:cNvSpPr/>
          <p:nvPr/>
        </p:nvSpPr>
        <p:spPr>
          <a:xfrm>
            <a:off x="6904426" y="5239876"/>
            <a:ext cx="287338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73" name="Rectangle 272"/>
          <p:cNvSpPr/>
          <p:nvPr/>
        </p:nvSpPr>
        <p:spPr>
          <a:xfrm>
            <a:off x="8207863" y="5324214"/>
            <a:ext cx="287338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150" name="Straight Arrow Connector 149"/>
          <p:cNvCxnSpPr/>
          <p:nvPr/>
        </p:nvCxnSpPr>
        <p:spPr bwMode="auto">
          <a:xfrm>
            <a:off x="542976" y="5013573"/>
            <a:ext cx="1" cy="37008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03"/>
          <p:cNvSpPr txBox="1">
            <a:spLocks noChangeArrowheads="1"/>
          </p:cNvSpPr>
          <p:nvPr/>
        </p:nvSpPr>
        <p:spPr bwMode="auto">
          <a:xfrm>
            <a:off x="276352" y="4731908"/>
            <a:ext cx="13619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000000"/>
                </a:solidFill>
              </a:rPr>
              <a:t> </a:t>
            </a:r>
            <a:r>
              <a:rPr lang="en-GB" altLang="en-US" sz="1400" dirty="0" err="1">
                <a:solidFill>
                  <a:srgbClr val="000000"/>
                </a:solidFill>
              </a:rPr>
              <a:t>Lym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cxnSp>
        <p:nvCxnSpPr>
          <p:cNvPr id="153" name="Straight Arrow Connector 152"/>
          <p:cNvCxnSpPr/>
          <p:nvPr/>
        </p:nvCxnSpPr>
        <p:spPr bwMode="auto">
          <a:xfrm flipH="1">
            <a:off x="840146" y="5141536"/>
            <a:ext cx="231481" cy="32555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03"/>
          <p:cNvSpPr txBox="1">
            <a:spLocks noChangeArrowheads="1"/>
          </p:cNvSpPr>
          <p:nvPr/>
        </p:nvSpPr>
        <p:spPr bwMode="auto">
          <a:xfrm>
            <a:off x="924052" y="4831209"/>
            <a:ext cx="13619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>
                <a:solidFill>
                  <a:srgbClr val="000000"/>
                </a:solidFill>
              </a:rPr>
              <a:t>Mon</a:t>
            </a:r>
          </a:p>
        </p:txBody>
      </p:sp>
      <p:sp>
        <p:nvSpPr>
          <p:cNvPr id="119" name="TextBox 103"/>
          <p:cNvSpPr txBox="1">
            <a:spLocks noChangeArrowheads="1"/>
          </p:cNvSpPr>
          <p:nvPr/>
        </p:nvSpPr>
        <p:spPr bwMode="auto">
          <a:xfrm>
            <a:off x="895351" y="4297810"/>
            <a:ext cx="18002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000000"/>
                </a:solidFill>
              </a:rPr>
              <a:t>t= 3 </a:t>
            </a:r>
            <a:r>
              <a:rPr lang="en-GB" altLang="en-US" sz="1400" dirty="0" err="1">
                <a:solidFill>
                  <a:srgbClr val="000000"/>
                </a:solidFill>
              </a:rPr>
              <a:t>mo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grpSp>
        <p:nvGrpSpPr>
          <p:cNvPr id="151" name="Group 150"/>
          <p:cNvGrpSpPr/>
          <p:nvPr/>
        </p:nvGrpSpPr>
        <p:grpSpPr>
          <a:xfrm>
            <a:off x="2286000" y="4831209"/>
            <a:ext cx="1024890" cy="567502"/>
            <a:chOff x="11206726" y="3032046"/>
            <a:chExt cx="1024890" cy="567502"/>
          </a:xfrm>
        </p:grpSpPr>
        <p:sp>
          <p:nvSpPr>
            <p:cNvPr id="155" name="TextBox 103"/>
            <p:cNvSpPr txBox="1">
              <a:spLocks noChangeArrowheads="1"/>
            </p:cNvSpPr>
            <p:nvPr/>
          </p:nvSpPr>
          <p:spPr bwMode="auto">
            <a:xfrm>
              <a:off x="11373026" y="3032046"/>
              <a:ext cx="85859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dirty="0">
                  <a:solidFill>
                    <a:srgbClr val="000000"/>
                  </a:solidFill>
                </a:rPr>
                <a:t>Gr</a:t>
              </a:r>
            </a:p>
          </p:txBody>
        </p:sp>
        <p:cxnSp>
          <p:nvCxnSpPr>
            <p:cNvPr id="156" name="Straight Arrow Connector 155"/>
            <p:cNvCxnSpPr/>
            <p:nvPr/>
          </p:nvCxnSpPr>
          <p:spPr bwMode="auto">
            <a:xfrm flipH="1">
              <a:off x="11206726" y="3342373"/>
              <a:ext cx="227012" cy="257175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7" name="Rectangle 156"/>
          <p:cNvSpPr/>
          <p:nvPr/>
        </p:nvSpPr>
        <p:spPr>
          <a:xfrm>
            <a:off x="5380037" y="5251074"/>
            <a:ext cx="287338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9" name="TextBox 6"/>
          <p:cNvSpPr txBox="1">
            <a:spLocks noChangeArrowheads="1"/>
          </p:cNvSpPr>
          <p:nvPr/>
        </p:nvSpPr>
        <p:spPr bwMode="auto">
          <a:xfrm>
            <a:off x="-60648" y="-86519"/>
            <a:ext cx="38417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+mn-lt"/>
                <a:cs typeface="Arial" pitchFamily="34" charset="0"/>
              </a:rPr>
              <a:t>A</a:t>
            </a:r>
          </a:p>
        </p:txBody>
      </p:sp>
      <p:graphicFrame>
        <p:nvGraphicFramePr>
          <p:cNvPr id="158" name="Chart 157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4610135"/>
              </p:ext>
            </p:extLst>
          </p:nvPr>
        </p:nvGraphicFramePr>
        <p:xfrm>
          <a:off x="2229693" y="6895038"/>
          <a:ext cx="5094586" cy="3847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9" name="TextBox 6"/>
          <p:cNvSpPr txBox="1">
            <a:spLocks noChangeArrowheads="1"/>
          </p:cNvSpPr>
          <p:nvPr/>
        </p:nvSpPr>
        <p:spPr bwMode="auto">
          <a:xfrm>
            <a:off x="-32657" y="6695281"/>
            <a:ext cx="38417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+mn-lt"/>
                <a:cs typeface="Arial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57867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</TotalTime>
  <Words>49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MS PGothic</vt:lpstr>
      <vt:lpstr>Arial</vt:lpstr>
      <vt:lpstr>Calibri</vt:lpstr>
      <vt:lpstr>Office Theme</vt:lpstr>
      <vt:lpstr>PowerPoint Presentation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Verbiest,Tom ( BIDMC - Hematology Oncology )</dc:creator>
  <cp:lastModifiedBy>Verbiest, Tom [JACBE]</cp:lastModifiedBy>
  <cp:revision>111</cp:revision>
  <dcterms:created xsi:type="dcterms:W3CDTF">2017-01-09T14:37:53Z</dcterms:created>
  <dcterms:modified xsi:type="dcterms:W3CDTF">2018-01-03T10:25:07Z</dcterms:modified>
</cp:coreProperties>
</file>