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1259998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6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2" autoAdjust="0"/>
    <p:restoredTop sz="96817" autoAdjust="0"/>
  </p:normalViewPr>
  <p:slideViewPr>
    <p:cSldViewPr>
      <p:cViewPr>
        <p:scale>
          <a:sx n="60" d="100"/>
          <a:sy n="60" d="100"/>
        </p:scale>
        <p:origin x="2754" y="486"/>
      </p:cViewPr>
      <p:guideLst>
        <p:guide orient="horz" pos="396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0278E-EE7C-4588-B2BE-7C399A0FEEB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84400" y="685800"/>
            <a:ext cx="24892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75E53-DEDC-4884-ABAD-364D95F35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28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914165"/>
            <a:ext cx="7772400" cy="27008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39994"/>
            <a:ext cx="6400800" cy="321999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82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19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8096661"/>
            <a:ext cx="7772400" cy="250249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5340415"/>
            <a:ext cx="7772400" cy="275624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27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940000"/>
            <a:ext cx="4038600" cy="83154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940000"/>
            <a:ext cx="4038600" cy="83154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50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820417"/>
            <a:ext cx="4040188" cy="11754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95831"/>
            <a:ext cx="4040188" cy="725957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2820417"/>
            <a:ext cx="4041775" cy="117541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3995831"/>
            <a:ext cx="4041775" cy="725957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58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13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60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501666"/>
            <a:ext cx="3008313" cy="21349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501669"/>
            <a:ext cx="5111750" cy="1075374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2636667"/>
            <a:ext cx="3008313" cy="861874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7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8819993"/>
            <a:ext cx="5486400" cy="10412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25832"/>
            <a:ext cx="5486400" cy="755999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9861244"/>
            <a:ext cx="5486400" cy="14787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07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04586"/>
            <a:ext cx="2057400" cy="10750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04586"/>
            <a:ext cx="6019800" cy="10750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37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04585"/>
            <a:ext cx="8229600" cy="2099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940000"/>
            <a:ext cx="8229600" cy="83154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1678325"/>
            <a:ext cx="2133600" cy="670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11678325"/>
            <a:ext cx="2895600" cy="670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11678325"/>
            <a:ext cx="2133600" cy="670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3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1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35" t="34527" r="3514" b="47047"/>
          <a:stretch/>
        </p:blipFill>
        <p:spPr>
          <a:xfrm>
            <a:off x="599791" y="5317715"/>
            <a:ext cx="1514260" cy="15035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3" t="4556" r="3486" b="81394"/>
          <a:stretch/>
        </p:blipFill>
        <p:spPr>
          <a:xfrm>
            <a:off x="619894" y="3109794"/>
            <a:ext cx="1485845" cy="1476072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44" t="34658" r="36036" b="47236"/>
          <a:stretch/>
        </p:blipFill>
        <p:spPr>
          <a:xfrm>
            <a:off x="2783454" y="5310754"/>
            <a:ext cx="1546088" cy="1503592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63" t="4527" r="35915" b="81475"/>
          <a:stretch/>
        </p:blipFill>
        <p:spPr>
          <a:xfrm>
            <a:off x="2783454" y="3098370"/>
            <a:ext cx="1514054" cy="148749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2" t="64365" r="68320" b="18963"/>
          <a:stretch/>
        </p:blipFill>
        <p:spPr>
          <a:xfrm>
            <a:off x="2783454" y="914363"/>
            <a:ext cx="1486682" cy="14723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3" t="4568" r="68495" b="78761"/>
          <a:stretch/>
        </p:blipFill>
        <p:spPr>
          <a:xfrm>
            <a:off x="619891" y="913458"/>
            <a:ext cx="1494160" cy="1495574"/>
          </a:xfrm>
          <a:prstGeom prst="rect">
            <a:avLst/>
          </a:prstGeom>
        </p:spPr>
      </p:pic>
      <p:sp>
        <p:nvSpPr>
          <p:cNvPr id="85" name="Rectangle 84"/>
          <p:cNvSpPr/>
          <p:nvPr/>
        </p:nvSpPr>
        <p:spPr>
          <a:xfrm>
            <a:off x="2874741" y="985470"/>
            <a:ext cx="967502" cy="493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/>
          <p:cNvSpPr/>
          <p:nvPr/>
        </p:nvSpPr>
        <p:spPr>
          <a:xfrm>
            <a:off x="1745051" y="4297834"/>
            <a:ext cx="332876" cy="251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/>
          <p:cNvSpPr/>
          <p:nvPr/>
        </p:nvSpPr>
        <p:spPr>
          <a:xfrm>
            <a:off x="3682743" y="3145706"/>
            <a:ext cx="519540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/>
          <p:cNvSpPr/>
          <p:nvPr/>
        </p:nvSpPr>
        <p:spPr>
          <a:xfrm>
            <a:off x="2818647" y="3130859"/>
            <a:ext cx="447532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 94"/>
          <p:cNvSpPr/>
          <p:nvPr/>
        </p:nvSpPr>
        <p:spPr>
          <a:xfrm>
            <a:off x="3842247" y="4180590"/>
            <a:ext cx="427893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/>
          <p:cNvSpPr/>
          <p:nvPr/>
        </p:nvSpPr>
        <p:spPr>
          <a:xfrm>
            <a:off x="3554215" y="5329773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/>
          <p:cNvSpPr/>
          <p:nvPr/>
        </p:nvSpPr>
        <p:spPr>
          <a:xfrm>
            <a:off x="2816445" y="5329773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/>
          <p:cNvSpPr/>
          <p:nvPr/>
        </p:nvSpPr>
        <p:spPr>
          <a:xfrm>
            <a:off x="2850416" y="6386066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/>
          <p:cNvSpPr/>
          <p:nvPr/>
        </p:nvSpPr>
        <p:spPr>
          <a:xfrm>
            <a:off x="3848849" y="6403681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/>
          <p:cNvSpPr/>
          <p:nvPr/>
        </p:nvSpPr>
        <p:spPr>
          <a:xfrm>
            <a:off x="1662164" y="6365943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/>
          <p:cNvSpPr/>
          <p:nvPr/>
        </p:nvSpPr>
        <p:spPr>
          <a:xfrm>
            <a:off x="1246397" y="5357718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/>
          <p:cNvSpPr/>
          <p:nvPr/>
        </p:nvSpPr>
        <p:spPr>
          <a:xfrm>
            <a:off x="642011" y="6402987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637987" y="5357718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/>
          <p:cNvSpPr/>
          <p:nvPr/>
        </p:nvSpPr>
        <p:spPr>
          <a:xfrm>
            <a:off x="3563292" y="3109794"/>
            <a:ext cx="720000" cy="792000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TextBox 6"/>
          <p:cNvSpPr txBox="1">
            <a:spLocks noChangeArrowheads="1"/>
          </p:cNvSpPr>
          <p:nvPr/>
        </p:nvSpPr>
        <p:spPr bwMode="auto">
          <a:xfrm>
            <a:off x="-60648" y="508794"/>
            <a:ext cx="384176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+mn-lt"/>
                <a:cs typeface="Arial" pitchFamily="34" charset="0"/>
              </a:rPr>
              <a:t>A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394051" y="3120263"/>
            <a:ext cx="702000" cy="781535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/>
          <p:cNvSpPr/>
          <p:nvPr/>
        </p:nvSpPr>
        <p:spPr>
          <a:xfrm>
            <a:off x="1567667" y="3182280"/>
            <a:ext cx="332876" cy="251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Rectangle 118"/>
          <p:cNvSpPr/>
          <p:nvPr/>
        </p:nvSpPr>
        <p:spPr>
          <a:xfrm>
            <a:off x="717049" y="3195268"/>
            <a:ext cx="332876" cy="251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06"/>
          <p:cNvSpPr txBox="1">
            <a:spLocks noChangeArrowheads="1"/>
          </p:cNvSpPr>
          <p:nvPr/>
        </p:nvSpPr>
        <p:spPr bwMode="auto">
          <a:xfrm>
            <a:off x="4499996" y="512490"/>
            <a:ext cx="384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+mn-lt"/>
                <a:cs typeface="Arial" pitchFamily="34" charset="0"/>
              </a:rPr>
              <a:t>B</a:t>
            </a:r>
          </a:p>
        </p:txBody>
      </p:sp>
      <p:cxnSp>
        <p:nvCxnSpPr>
          <p:cNvPr id="122" name="Straight Arrow Connector 406"/>
          <p:cNvCxnSpPr/>
          <p:nvPr/>
        </p:nvCxnSpPr>
        <p:spPr bwMode="auto">
          <a:xfrm flipH="1">
            <a:off x="1704016" y="1634943"/>
            <a:ext cx="612000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635" r="84736" b="84513"/>
          <a:stretch/>
        </p:blipFill>
        <p:spPr>
          <a:xfrm>
            <a:off x="717205" y="1595476"/>
            <a:ext cx="172710" cy="166083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766" r="84736" b="84513"/>
          <a:stretch/>
        </p:blipFill>
        <p:spPr>
          <a:xfrm>
            <a:off x="673891" y="1417518"/>
            <a:ext cx="172710" cy="154261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635" r="84736" b="84513"/>
          <a:stretch/>
        </p:blipFill>
        <p:spPr>
          <a:xfrm>
            <a:off x="784371" y="1463367"/>
            <a:ext cx="172710" cy="166083"/>
          </a:xfrm>
          <a:prstGeom prst="rect">
            <a:avLst/>
          </a:prstGeom>
        </p:spPr>
      </p:pic>
      <p:grpSp>
        <p:nvGrpSpPr>
          <p:cNvPr id="108" name="Group 107"/>
          <p:cNvGrpSpPr/>
          <p:nvPr/>
        </p:nvGrpSpPr>
        <p:grpSpPr>
          <a:xfrm>
            <a:off x="649424" y="2411561"/>
            <a:ext cx="1511997" cy="508000"/>
            <a:chOff x="3058036" y="5441280"/>
            <a:chExt cx="1511997" cy="508000"/>
          </a:xfrm>
        </p:grpSpPr>
        <p:sp>
          <p:nvSpPr>
            <p:cNvPr id="165" name="TextBox 154"/>
            <p:cNvSpPr txBox="1">
              <a:spLocks noChangeArrowheads="1"/>
            </p:cNvSpPr>
            <p:nvPr/>
          </p:nvSpPr>
          <p:spPr bwMode="auto">
            <a:xfrm>
              <a:off x="3058036" y="5441280"/>
              <a:ext cx="1511997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SSC</a:t>
              </a:r>
              <a:r>
                <a:rPr lang="en-GB" altLang="en-US" dirty="0">
                  <a:cs typeface="Arial" pitchFamily="34" charset="0"/>
                </a:rPr>
                <a:t>	</a:t>
              </a:r>
              <a:endParaRPr lang="en-GB" alt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66" name="Straight Arrow Connector 165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09" name="Group 108"/>
          <p:cNvGrpSpPr/>
          <p:nvPr/>
        </p:nvGrpSpPr>
        <p:grpSpPr>
          <a:xfrm>
            <a:off x="76204" y="899398"/>
            <a:ext cx="402077" cy="1496249"/>
            <a:chOff x="1104064" y="3883418"/>
            <a:chExt cx="402077" cy="1496249"/>
          </a:xfrm>
        </p:grpSpPr>
        <p:cxnSp>
          <p:nvCxnSpPr>
            <p:cNvPr id="163" name="Straight Arrow Connector 162"/>
            <p:cNvCxnSpPr>
              <a:cxnSpLocks noChangeShapeType="1"/>
            </p:cNvCxnSpPr>
            <p:nvPr/>
          </p:nvCxnSpPr>
          <p:spPr bwMode="auto">
            <a:xfrm flipV="1">
              <a:off x="1506141" y="3883418"/>
              <a:ext cx="0" cy="142726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64" name="TextBox 130"/>
            <p:cNvSpPr txBox="1"/>
            <p:nvPr/>
          </p:nvSpPr>
          <p:spPr>
            <a:xfrm>
              <a:off x="1104064" y="3883418"/>
              <a:ext cx="400110" cy="1496249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FSC</a:t>
              </a:r>
            </a:p>
          </p:txBody>
        </p:sp>
      </p:grpSp>
      <p:sp>
        <p:nvSpPr>
          <p:cNvPr id="116" name="TextBox 154"/>
          <p:cNvSpPr txBox="1">
            <a:spLocks noChangeArrowheads="1"/>
          </p:cNvSpPr>
          <p:nvPr/>
        </p:nvSpPr>
        <p:spPr bwMode="auto">
          <a:xfrm>
            <a:off x="2796850" y="2407617"/>
            <a:ext cx="1513887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 err="1">
                <a:cs typeface="Arial" pitchFamily="34" charset="0"/>
              </a:rPr>
              <a:t>mCh</a:t>
            </a:r>
            <a:r>
              <a:rPr lang="en-GB" altLang="en-US" dirty="0">
                <a:cs typeface="Arial" pitchFamily="34" charset="0"/>
              </a:rPr>
              <a:t>	</a:t>
            </a:r>
            <a:endParaRPr lang="en-GB" alt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3" name="Group 122"/>
          <p:cNvGrpSpPr/>
          <p:nvPr/>
        </p:nvGrpSpPr>
        <p:grpSpPr>
          <a:xfrm>
            <a:off x="2254443" y="895453"/>
            <a:ext cx="402077" cy="1462955"/>
            <a:chOff x="1104064" y="3883418"/>
            <a:chExt cx="402077" cy="1462955"/>
          </a:xfrm>
        </p:grpSpPr>
        <p:cxnSp>
          <p:nvCxnSpPr>
            <p:cNvPr id="161" name="Straight Arrow Connector 160"/>
            <p:cNvCxnSpPr>
              <a:cxnSpLocks noChangeShapeType="1"/>
            </p:cNvCxnSpPr>
            <p:nvPr/>
          </p:nvCxnSpPr>
          <p:spPr bwMode="auto">
            <a:xfrm flipV="1">
              <a:off x="1506141" y="3883418"/>
              <a:ext cx="0" cy="142726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62" name="TextBox 139"/>
            <p:cNvSpPr txBox="1"/>
            <p:nvPr/>
          </p:nvSpPr>
          <p:spPr>
            <a:xfrm>
              <a:off x="1104064" y="3883418"/>
              <a:ext cx="400110" cy="1462955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7-AAD</a:t>
              </a: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637983" y="4643809"/>
            <a:ext cx="1520646" cy="508000"/>
            <a:chOff x="3049387" y="5445024"/>
            <a:chExt cx="1520646" cy="508000"/>
          </a:xfrm>
        </p:grpSpPr>
        <p:sp>
          <p:nvSpPr>
            <p:cNvPr id="159" name="TextBox 154"/>
            <p:cNvSpPr txBox="1">
              <a:spLocks noChangeArrowheads="1"/>
            </p:cNvSpPr>
            <p:nvPr/>
          </p:nvSpPr>
          <p:spPr bwMode="auto">
            <a:xfrm>
              <a:off x="3049387" y="5445024"/>
              <a:ext cx="1520646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Sca1</a:t>
              </a:r>
              <a:r>
                <a:rPr lang="en-GB" altLang="en-US" dirty="0">
                  <a:cs typeface="Arial" pitchFamily="34" charset="0"/>
                </a:rPr>
                <a:t>	</a:t>
              </a:r>
              <a:endParaRPr lang="en-GB" alt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60" name="Straight Arrow Connector 159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25" name="Group 124"/>
          <p:cNvGrpSpPr/>
          <p:nvPr/>
        </p:nvGrpSpPr>
        <p:grpSpPr>
          <a:xfrm>
            <a:off x="76204" y="3127702"/>
            <a:ext cx="402077" cy="1496249"/>
            <a:chOff x="1104064" y="3883418"/>
            <a:chExt cx="402077" cy="1496249"/>
          </a:xfrm>
        </p:grpSpPr>
        <p:cxnSp>
          <p:nvCxnSpPr>
            <p:cNvPr id="157" name="Straight Arrow Connector 156"/>
            <p:cNvCxnSpPr>
              <a:cxnSpLocks noChangeShapeType="1"/>
            </p:cNvCxnSpPr>
            <p:nvPr/>
          </p:nvCxnSpPr>
          <p:spPr bwMode="auto">
            <a:xfrm flipV="1">
              <a:off x="1506141" y="3883418"/>
              <a:ext cx="0" cy="142726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58" name="TextBox 145"/>
            <p:cNvSpPr txBox="1"/>
            <p:nvPr/>
          </p:nvSpPr>
          <p:spPr>
            <a:xfrm>
              <a:off x="1104064" y="3883418"/>
              <a:ext cx="400110" cy="1496249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cKit</a:t>
              </a: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2818857" y="4647752"/>
            <a:ext cx="1527442" cy="508000"/>
            <a:chOff x="3042591" y="5445024"/>
            <a:chExt cx="1527442" cy="508000"/>
          </a:xfrm>
        </p:grpSpPr>
        <p:sp>
          <p:nvSpPr>
            <p:cNvPr id="155" name="TextBox 154"/>
            <p:cNvSpPr txBox="1">
              <a:spLocks noChangeArrowheads="1"/>
            </p:cNvSpPr>
            <p:nvPr/>
          </p:nvSpPr>
          <p:spPr bwMode="auto">
            <a:xfrm>
              <a:off x="3042591" y="5445024"/>
              <a:ext cx="1527442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Sca1</a:t>
              </a:r>
              <a:r>
                <a:rPr lang="en-GB" altLang="en-US" dirty="0">
                  <a:cs typeface="Arial" pitchFamily="34" charset="0"/>
                </a:rPr>
                <a:t>	</a:t>
              </a:r>
              <a:endParaRPr lang="en-GB" alt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6" name="Straight Arrow Connector 155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461994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27" name="Group 126"/>
          <p:cNvGrpSpPr/>
          <p:nvPr/>
        </p:nvGrpSpPr>
        <p:grpSpPr>
          <a:xfrm>
            <a:off x="2263874" y="3131645"/>
            <a:ext cx="402077" cy="1496249"/>
            <a:chOff x="1104064" y="3883418"/>
            <a:chExt cx="402077" cy="1496249"/>
          </a:xfrm>
        </p:grpSpPr>
        <p:cxnSp>
          <p:nvCxnSpPr>
            <p:cNvPr id="153" name="Straight Arrow Connector 152"/>
            <p:cNvCxnSpPr>
              <a:cxnSpLocks noChangeShapeType="1"/>
            </p:cNvCxnSpPr>
            <p:nvPr/>
          </p:nvCxnSpPr>
          <p:spPr bwMode="auto">
            <a:xfrm flipV="1">
              <a:off x="1506141" y="3883418"/>
              <a:ext cx="0" cy="142726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54" name="TextBox 151"/>
            <p:cNvSpPr txBox="1"/>
            <p:nvPr/>
          </p:nvSpPr>
          <p:spPr>
            <a:xfrm>
              <a:off x="1104064" y="3883418"/>
              <a:ext cx="400110" cy="1496249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cKit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649424" y="6872113"/>
            <a:ext cx="1509209" cy="508000"/>
            <a:chOff x="3060824" y="5445024"/>
            <a:chExt cx="1509209" cy="508000"/>
          </a:xfrm>
        </p:grpSpPr>
        <p:sp>
          <p:nvSpPr>
            <p:cNvPr id="151" name="TextBox 154"/>
            <p:cNvSpPr txBox="1">
              <a:spLocks noChangeArrowheads="1"/>
            </p:cNvSpPr>
            <p:nvPr/>
          </p:nvSpPr>
          <p:spPr bwMode="auto">
            <a:xfrm>
              <a:off x="3070586" y="5445024"/>
              <a:ext cx="1499447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CD150</a:t>
              </a:r>
              <a:r>
                <a:rPr lang="en-GB" altLang="en-US" dirty="0">
                  <a:cs typeface="Arial" pitchFamily="34" charset="0"/>
                </a:rPr>
                <a:t>	</a:t>
              </a:r>
              <a:endParaRPr lang="en-GB" alt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2" name="Straight Arrow Connector 151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29" name="Group 128"/>
          <p:cNvGrpSpPr/>
          <p:nvPr/>
        </p:nvGrpSpPr>
        <p:grpSpPr>
          <a:xfrm>
            <a:off x="76204" y="5296688"/>
            <a:ext cx="402077" cy="1486574"/>
            <a:chOff x="1104064" y="3824104"/>
            <a:chExt cx="402077" cy="1486574"/>
          </a:xfrm>
        </p:grpSpPr>
        <p:cxnSp>
          <p:nvCxnSpPr>
            <p:cNvPr id="149" name="Straight Arrow Connector 148"/>
            <p:cNvCxnSpPr>
              <a:cxnSpLocks noChangeShapeType="1"/>
            </p:cNvCxnSpPr>
            <p:nvPr/>
          </p:nvCxnSpPr>
          <p:spPr bwMode="auto">
            <a:xfrm flipV="1">
              <a:off x="1506141" y="3824104"/>
              <a:ext cx="0" cy="148657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50" name="TextBox 157"/>
            <p:cNvSpPr txBox="1"/>
            <p:nvPr/>
          </p:nvSpPr>
          <p:spPr>
            <a:xfrm>
              <a:off x="1104064" y="3824105"/>
              <a:ext cx="400110" cy="147048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CD48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5369085" y="6330584"/>
            <a:ext cx="1513944" cy="508000"/>
            <a:chOff x="3056089" y="5445024"/>
            <a:chExt cx="1513944" cy="508000"/>
          </a:xfrm>
        </p:grpSpPr>
        <p:sp>
          <p:nvSpPr>
            <p:cNvPr id="145" name="TextBox 154"/>
            <p:cNvSpPr txBox="1">
              <a:spLocks noChangeArrowheads="1"/>
            </p:cNvSpPr>
            <p:nvPr/>
          </p:nvSpPr>
          <p:spPr bwMode="auto">
            <a:xfrm>
              <a:off x="3056089" y="5445024"/>
              <a:ext cx="1513944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GFP</a:t>
              </a:r>
              <a:r>
                <a:rPr lang="en-GB" altLang="en-US" dirty="0">
                  <a:cs typeface="Arial" pitchFamily="34" charset="0"/>
                </a:rPr>
                <a:t>	</a:t>
              </a:r>
              <a:endParaRPr lang="en-GB" alt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46" name="Straight Arrow Connector 145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32" name="Group 131"/>
          <p:cNvGrpSpPr/>
          <p:nvPr/>
        </p:nvGrpSpPr>
        <p:grpSpPr>
          <a:xfrm>
            <a:off x="4800604" y="4628083"/>
            <a:ext cx="402077" cy="1621371"/>
            <a:chOff x="1104064" y="3697024"/>
            <a:chExt cx="402077" cy="1621371"/>
          </a:xfrm>
        </p:grpSpPr>
        <p:cxnSp>
          <p:nvCxnSpPr>
            <p:cNvPr id="143" name="Straight Arrow Connector 142"/>
            <p:cNvCxnSpPr>
              <a:cxnSpLocks noChangeShapeType="1"/>
            </p:cNvCxnSpPr>
            <p:nvPr/>
          </p:nvCxnSpPr>
          <p:spPr bwMode="auto">
            <a:xfrm flipV="1">
              <a:off x="1506141" y="3697024"/>
              <a:ext cx="0" cy="161365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44" name="TextBox 169"/>
            <p:cNvSpPr txBox="1"/>
            <p:nvPr/>
          </p:nvSpPr>
          <p:spPr>
            <a:xfrm>
              <a:off x="1104064" y="3697025"/>
              <a:ext cx="400110" cy="162137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 err="1">
                  <a:latin typeface="Calibri" panose="020F0502020204030204" pitchFamily="34" charset="0"/>
                  <a:cs typeface="Arial" panose="020B0604020202020204" pitchFamily="34" charset="0"/>
                </a:rPr>
                <a:t>mCh</a:t>
              </a:r>
              <a:endParaRPr lang="en-GB" sz="1400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7428365" y="6330584"/>
            <a:ext cx="1523718" cy="508000"/>
            <a:chOff x="3046315" y="5445024"/>
            <a:chExt cx="1523718" cy="508000"/>
          </a:xfrm>
        </p:grpSpPr>
        <p:sp>
          <p:nvSpPr>
            <p:cNvPr id="141" name="TextBox 154"/>
            <p:cNvSpPr txBox="1">
              <a:spLocks noChangeArrowheads="1"/>
            </p:cNvSpPr>
            <p:nvPr/>
          </p:nvSpPr>
          <p:spPr bwMode="auto">
            <a:xfrm>
              <a:off x="3046315" y="5445024"/>
              <a:ext cx="1523718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GFP</a:t>
              </a:r>
              <a:r>
                <a:rPr lang="en-GB" altLang="en-US" dirty="0">
                  <a:cs typeface="Arial" pitchFamily="34" charset="0"/>
                </a:rPr>
                <a:t>	</a:t>
              </a:r>
              <a:endParaRPr lang="en-GB" alt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42" name="Straight Arrow Connector 141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34" name="Group 133"/>
          <p:cNvGrpSpPr/>
          <p:nvPr/>
        </p:nvGrpSpPr>
        <p:grpSpPr>
          <a:xfrm>
            <a:off x="6869658" y="4628080"/>
            <a:ext cx="402077" cy="1621370"/>
            <a:chOff x="1104064" y="3697025"/>
            <a:chExt cx="402077" cy="1621370"/>
          </a:xfrm>
        </p:grpSpPr>
        <p:cxnSp>
          <p:nvCxnSpPr>
            <p:cNvPr id="139" name="Straight Arrow Connector 138"/>
            <p:cNvCxnSpPr>
              <a:cxnSpLocks noChangeShapeType="1"/>
            </p:cNvCxnSpPr>
            <p:nvPr/>
          </p:nvCxnSpPr>
          <p:spPr bwMode="auto">
            <a:xfrm flipV="1">
              <a:off x="1506141" y="3751059"/>
              <a:ext cx="0" cy="15480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40" name="TextBox 175"/>
            <p:cNvSpPr txBox="1"/>
            <p:nvPr/>
          </p:nvSpPr>
          <p:spPr>
            <a:xfrm>
              <a:off x="1104064" y="3697025"/>
              <a:ext cx="400110" cy="162137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 err="1">
                  <a:latin typeface="Calibri" panose="020F0502020204030204" pitchFamily="34" charset="0"/>
                  <a:cs typeface="Arial" panose="020B0604020202020204" pitchFamily="34" charset="0"/>
                </a:rPr>
                <a:t>mCh</a:t>
              </a:r>
              <a:endParaRPr lang="en-GB" sz="1400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5" name="TextBox 154"/>
          <p:cNvSpPr txBox="1">
            <a:spLocks noChangeArrowheads="1"/>
          </p:cNvSpPr>
          <p:nvPr/>
        </p:nvSpPr>
        <p:spPr bwMode="auto">
          <a:xfrm>
            <a:off x="2819302" y="6872113"/>
            <a:ext cx="1525883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cs typeface="Arial" pitchFamily="34" charset="0"/>
              </a:rPr>
              <a:t>CD150</a:t>
            </a:r>
            <a:r>
              <a:rPr lang="en-GB" altLang="en-US" dirty="0">
                <a:cs typeface="Arial" pitchFamily="34" charset="0"/>
              </a:rPr>
              <a:t>	</a:t>
            </a:r>
            <a:endParaRPr lang="en-GB" alt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6" name="Group 135"/>
          <p:cNvGrpSpPr/>
          <p:nvPr/>
        </p:nvGrpSpPr>
        <p:grpSpPr>
          <a:xfrm>
            <a:off x="2262756" y="5262409"/>
            <a:ext cx="403195" cy="1523300"/>
            <a:chOff x="1104064" y="3789825"/>
            <a:chExt cx="403195" cy="1523300"/>
          </a:xfrm>
        </p:grpSpPr>
        <p:cxnSp>
          <p:nvCxnSpPr>
            <p:cNvPr id="137" name="Straight Arrow Connector 136"/>
            <p:cNvCxnSpPr>
              <a:cxnSpLocks noChangeShapeType="1"/>
            </p:cNvCxnSpPr>
            <p:nvPr/>
          </p:nvCxnSpPr>
          <p:spPr bwMode="auto">
            <a:xfrm flipV="1">
              <a:off x="1506141" y="3844091"/>
              <a:ext cx="1118" cy="1466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38" name="TextBox 181"/>
            <p:cNvSpPr txBox="1"/>
            <p:nvPr/>
          </p:nvSpPr>
          <p:spPr>
            <a:xfrm>
              <a:off x="1104064" y="3789825"/>
              <a:ext cx="400110" cy="152330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CD48</a:t>
              </a:r>
            </a:p>
          </p:txBody>
        </p:sp>
      </p:grpSp>
      <p:cxnSp>
        <p:nvCxnSpPr>
          <p:cNvPr id="88" name="Straight Arrow Connector 87"/>
          <p:cNvCxnSpPr/>
          <p:nvPr/>
        </p:nvCxnSpPr>
        <p:spPr>
          <a:xfrm flipH="1">
            <a:off x="1974741" y="2315815"/>
            <a:ext cx="900000" cy="64800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H="1">
            <a:off x="3698231" y="2321669"/>
            <a:ext cx="793" cy="68400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>
            <a:off x="1617667" y="3427408"/>
            <a:ext cx="1384" cy="176400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3840859" y="3433738"/>
            <a:ext cx="1384" cy="176400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9" name="Picture 16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766" r="84736" b="84513"/>
          <a:stretch/>
        </p:blipFill>
        <p:spPr>
          <a:xfrm>
            <a:off x="745899" y="1569918"/>
            <a:ext cx="172710" cy="154261"/>
          </a:xfrm>
          <a:prstGeom prst="rect">
            <a:avLst/>
          </a:prstGeom>
        </p:spPr>
      </p:pic>
      <p:pic>
        <p:nvPicPr>
          <p:cNvPr id="170" name="Picture 16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635" r="84736" b="84513"/>
          <a:stretch/>
        </p:blipFill>
        <p:spPr>
          <a:xfrm>
            <a:off x="856379" y="1615767"/>
            <a:ext cx="172710" cy="166083"/>
          </a:xfrm>
          <a:prstGeom prst="rect">
            <a:avLst/>
          </a:prstGeom>
        </p:spPr>
      </p:pic>
      <p:cxnSp>
        <p:nvCxnSpPr>
          <p:cNvPr id="171" name="Straight Arrow Connector 170"/>
          <p:cNvCxnSpPr>
            <a:cxnSpLocks noChangeShapeType="1"/>
          </p:cNvCxnSpPr>
          <p:nvPr/>
        </p:nvCxnSpPr>
        <p:spPr bwMode="auto">
          <a:xfrm>
            <a:off x="2812297" y="2550800"/>
            <a:ext cx="1461994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2" name="Straight Arrow Connector 171"/>
          <p:cNvCxnSpPr>
            <a:cxnSpLocks noChangeShapeType="1"/>
          </p:cNvCxnSpPr>
          <p:nvPr/>
        </p:nvCxnSpPr>
        <p:spPr bwMode="auto">
          <a:xfrm>
            <a:off x="2834131" y="7011815"/>
            <a:ext cx="1461994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9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0" t="55870" r="60220" b="15130"/>
          <a:stretch/>
        </p:blipFill>
        <p:spPr bwMode="auto">
          <a:xfrm>
            <a:off x="7422690" y="4637801"/>
            <a:ext cx="1518956" cy="164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77" t="22007" r="32405" b="48992"/>
          <a:stretch/>
        </p:blipFill>
        <p:spPr bwMode="auto">
          <a:xfrm>
            <a:off x="5357921" y="4623598"/>
            <a:ext cx="1511737" cy="164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" name="Rectangle 172"/>
          <p:cNvSpPr/>
          <p:nvPr/>
        </p:nvSpPr>
        <p:spPr>
          <a:xfrm>
            <a:off x="5989049" y="5244768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4" name="Rectangle 173"/>
          <p:cNvSpPr/>
          <p:nvPr/>
        </p:nvSpPr>
        <p:spPr>
          <a:xfrm>
            <a:off x="7998892" y="5268718"/>
            <a:ext cx="415767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7" name="Picture 17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41" t="68709" r="3361" b="13391"/>
          <a:stretch/>
        </p:blipFill>
        <p:spPr>
          <a:xfrm>
            <a:off x="5320543" y="1464374"/>
            <a:ext cx="1487016" cy="1478905"/>
          </a:xfrm>
          <a:prstGeom prst="rect">
            <a:avLst/>
          </a:prstGeom>
        </p:spPr>
      </p:pic>
      <p:pic>
        <p:nvPicPr>
          <p:cNvPr id="178" name="Picture 17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5" t="68709" r="36001" b="13426"/>
          <a:stretch/>
        </p:blipFill>
        <p:spPr>
          <a:xfrm>
            <a:off x="7489187" y="1449203"/>
            <a:ext cx="1477518" cy="1475981"/>
          </a:xfrm>
          <a:prstGeom prst="rect">
            <a:avLst/>
          </a:prstGeom>
        </p:spPr>
      </p:pic>
      <p:sp>
        <p:nvSpPr>
          <p:cNvPr id="179" name="Rectangle 178"/>
          <p:cNvSpPr/>
          <p:nvPr/>
        </p:nvSpPr>
        <p:spPr>
          <a:xfrm>
            <a:off x="8391735" y="1536382"/>
            <a:ext cx="432048" cy="493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Rectangle 179"/>
          <p:cNvSpPr/>
          <p:nvPr/>
        </p:nvSpPr>
        <p:spPr>
          <a:xfrm>
            <a:off x="6303503" y="1608390"/>
            <a:ext cx="432048" cy="493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1" name="Group 180"/>
          <p:cNvGrpSpPr/>
          <p:nvPr/>
        </p:nvGrpSpPr>
        <p:grpSpPr>
          <a:xfrm>
            <a:off x="5370362" y="2972594"/>
            <a:ext cx="1509209" cy="508000"/>
            <a:chOff x="3060824" y="5445024"/>
            <a:chExt cx="1509209" cy="508000"/>
          </a:xfrm>
        </p:grpSpPr>
        <p:sp>
          <p:nvSpPr>
            <p:cNvPr id="182" name="TextBox 154"/>
            <p:cNvSpPr txBox="1">
              <a:spLocks noChangeArrowheads="1"/>
            </p:cNvSpPr>
            <p:nvPr/>
          </p:nvSpPr>
          <p:spPr bwMode="auto">
            <a:xfrm>
              <a:off x="3070586" y="5445024"/>
              <a:ext cx="1499447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CD127</a:t>
              </a:r>
              <a:r>
                <a:rPr lang="en-GB" altLang="en-US" dirty="0">
                  <a:cs typeface="Arial" pitchFamily="34" charset="0"/>
                </a:rPr>
                <a:t>	</a:t>
              </a:r>
              <a:endParaRPr lang="en-GB" alt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3" name="Straight Arrow Connector 182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84" name="Group 183"/>
          <p:cNvGrpSpPr/>
          <p:nvPr/>
        </p:nvGrpSpPr>
        <p:grpSpPr>
          <a:xfrm>
            <a:off x="4797142" y="1397169"/>
            <a:ext cx="402077" cy="1486574"/>
            <a:chOff x="1104064" y="3824104"/>
            <a:chExt cx="402077" cy="1486574"/>
          </a:xfrm>
        </p:grpSpPr>
        <p:cxnSp>
          <p:nvCxnSpPr>
            <p:cNvPr id="185" name="Straight Arrow Connector 184"/>
            <p:cNvCxnSpPr>
              <a:cxnSpLocks noChangeShapeType="1"/>
            </p:cNvCxnSpPr>
            <p:nvPr/>
          </p:nvCxnSpPr>
          <p:spPr bwMode="auto">
            <a:xfrm flipV="1">
              <a:off x="1506141" y="3824104"/>
              <a:ext cx="0" cy="148657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86" name="TextBox 157"/>
            <p:cNvSpPr txBox="1"/>
            <p:nvPr/>
          </p:nvSpPr>
          <p:spPr>
            <a:xfrm>
              <a:off x="1104064" y="3824105"/>
              <a:ext cx="400110" cy="147048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FSC</a:t>
              </a:r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7530602" y="2972594"/>
            <a:ext cx="1509209" cy="508000"/>
            <a:chOff x="3060824" y="5445024"/>
            <a:chExt cx="1509209" cy="508000"/>
          </a:xfrm>
        </p:grpSpPr>
        <p:sp>
          <p:nvSpPr>
            <p:cNvPr id="188" name="TextBox 154"/>
            <p:cNvSpPr txBox="1">
              <a:spLocks noChangeArrowheads="1"/>
            </p:cNvSpPr>
            <p:nvPr/>
          </p:nvSpPr>
          <p:spPr bwMode="auto">
            <a:xfrm>
              <a:off x="3070586" y="5445024"/>
              <a:ext cx="1499447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CD127</a:t>
              </a:r>
              <a:r>
                <a:rPr lang="en-GB" altLang="en-US" dirty="0">
                  <a:cs typeface="Arial" pitchFamily="34" charset="0"/>
                </a:rPr>
                <a:t>	</a:t>
              </a:r>
              <a:endParaRPr lang="en-GB" alt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9" name="Straight Arrow Connector 188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90" name="Group 189"/>
          <p:cNvGrpSpPr/>
          <p:nvPr/>
        </p:nvGrpSpPr>
        <p:grpSpPr>
          <a:xfrm>
            <a:off x="6957382" y="1397169"/>
            <a:ext cx="402077" cy="1486574"/>
            <a:chOff x="1104064" y="3824104"/>
            <a:chExt cx="402077" cy="1486574"/>
          </a:xfrm>
        </p:grpSpPr>
        <p:cxnSp>
          <p:nvCxnSpPr>
            <p:cNvPr id="191" name="Straight Arrow Connector 190"/>
            <p:cNvCxnSpPr>
              <a:cxnSpLocks noChangeShapeType="1"/>
            </p:cNvCxnSpPr>
            <p:nvPr/>
          </p:nvCxnSpPr>
          <p:spPr bwMode="auto">
            <a:xfrm flipV="1">
              <a:off x="1506141" y="3824104"/>
              <a:ext cx="0" cy="148657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92" name="TextBox 157"/>
            <p:cNvSpPr txBox="1"/>
            <p:nvPr/>
          </p:nvSpPr>
          <p:spPr>
            <a:xfrm>
              <a:off x="1104064" y="3824105"/>
              <a:ext cx="400110" cy="147048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FSC</a:t>
              </a:r>
            </a:p>
          </p:txBody>
        </p:sp>
      </p:grpSp>
      <p:sp>
        <p:nvSpPr>
          <p:cNvPr id="193" name="TextBox 154"/>
          <p:cNvSpPr txBox="1">
            <a:spLocks noChangeArrowheads="1"/>
          </p:cNvSpPr>
          <p:nvPr/>
        </p:nvSpPr>
        <p:spPr bwMode="auto">
          <a:xfrm>
            <a:off x="5340797" y="965994"/>
            <a:ext cx="1456573" cy="415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cs typeface="Arial" pitchFamily="34" charset="0"/>
              </a:rPr>
              <a:t>Lin- </a:t>
            </a:r>
            <a:r>
              <a:rPr lang="en-GB" altLang="en-US" sz="1400" dirty="0" err="1">
                <a:cs typeface="Arial" pitchFamily="34" charset="0"/>
              </a:rPr>
              <a:t>mCherry</a:t>
            </a:r>
            <a:r>
              <a:rPr lang="en-GB" altLang="en-US" sz="1400" dirty="0">
                <a:cs typeface="Arial" pitchFamily="34" charset="0"/>
              </a:rPr>
              <a:t>-</a:t>
            </a:r>
            <a:endParaRPr lang="en-GB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" name="TextBox 154"/>
          <p:cNvSpPr txBox="1">
            <a:spLocks noChangeArrowheads="1"/>
          </p:cNvSpPr>
          <p:nvPr/>
        </p:nvSpPr>
        <p:spPr bwMode="auto">
          <a:xfrm>
            <a:off x="7467604" y="965994"/>
            <a:ext cx="1456573" cy="415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cs typeface="Arial" pitchFamily="34" charset="0"/>
              </a:rPr>
              <a:t>Lin- </a:t>
            </a:r>
            <a:r>
              <a:rPr lang="en-GB" altLang="en-US" sz="1400" dirty="0" err="1">
                <a:cs typeface="Arial" pitchFamily="34" charset="0"/>
              </a:rPr>
              <a:t>mCherry</a:t>
            </a:r>
            <a:r>
              <a:rPr lang="en-GB" altLang="en-US" sz="1400" dirty="0">
                <a:cs typeface="Arial" pitchFamily="34" charset="0"/>
              </a:rPr>
              <a:t>+</a:t>
            </a:r>
            <a:endParaRPr lang="en-GB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5" name="TextBox 106"/>
          <p:cNvSpPr txBox="1">
            <a:spLocks noChangeArrowheads="1"/>
          </p:cNvSpPr>
          <p:nvPr/>
        </p:nvSpPr>
        <p:spPr bwMode="auto">
          <a:xfrm>
            <a:off x="5694900" y="1735372"/>
            <a:ext cx="4773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1400" dirty="0">
                <a:latin typeface="+mn-lt"/>
                <a:cs typeface="Arial" pitchFamily="34" charset="0"/>
              </a:rPr>
              <a:t>4%</a:t>
            </a:r>
          </a:p>
        </p:txBody>
      </p:sp>
      <p:sp>
        <p:nvSpPr>
          <p:cNvPr id="196" name="TextBox 106"/>
          <p:cNvSpPr txBox="1">
            <a:spLocks noChangeArrowheads="1"/>
          </p:cNvSpPr>
          <p:nvPr/>
        </p:nvSpPr>
        <p:spPr bwMode="auto">
          <a:xfrm>
            <a:off x="7870722" y="1727998"/>
            <a:ext cx="4773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1400" dirty="0">
                <a:latin typeface="+mn-lt"/>
                <a:cs typeface="Arial" pitchFamily="34" charset="0"/>
              </a:rPr>
              <a:t>6%</a:t>
            </a:r>
          </a:p>
        </p:txBody>
      </p:sp>
      <p:pic>
        <p:nvPicPr>
          <p:cNvPr id="107" name="Picture 10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1" t="64333" r="68408" b="18935"/>
          <a:stretch/>
        </p:blipFill>
        <p:spPr>
          <a:xfrm>
            <a:off x="2791591" y="8052614"/>
            <a:ext cx="1469406" cy="1470921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3" t="4568" r="68495" b="78813"/>
          <a:stretch/>
        </p:blipFill>
        <p:spPr>
          <a:xfrm>
            <a:off x="619891" y="8050237"/>
            <a:ext cx="1494160" cy="1490811"/>
          </a:xfrm>
          <a:prstGeom prst="rect">
            <a:avLst/>
          </a:prstGeom>
        </p:spPr>
      </p:pic>
      <p:sp>
        <p:nvSpPr>
          <p:cNvPr id="147" name="Rectangle 146"/>
          <p:cNvSpPr/>
          <p:nvPr/>
        </p:nvSpPr>
        <p:spPr>
          <a:xfrm>
            <a:off x="2874741" y="8122245"/>
            <a:ext cx="967502" cy="493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8" name="TextBox 6"/>
          <p:cNvSpPr txBox="1">
            <a:spLocks noChangeArrowheads="1"/>
          </p:cNvSpPr>
          <p:nvPr/>
        </p:nvSpPr>
        <p:spPr bwMode="auto">
          <a:xfrm>
            <a:off x="-56538" y="7681611"/>
            <a:ext cx="384176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+mn-lt"/>
                <a:cs typeface="Arial" pitchFamily="34" charset="0"/>
              </a:rPr>
              <a:t>C</a:t>
            </a:r>
          </a:p>
        </p:txBody>
      </p:sp>
      <p:cxnSp>
        <p:nvCxnSpPr>
          <p:cNvPr id="167" name="Straight Arrow Connector 406"/>
          <p:cNvCxnSpPr/>
          <p:nvPr/>
        </p:nvCxnSpPr>
        <p:spPr bwMode="auto">
          <a:xfrm flipH="1">
            <a:off x="1704016" y="8771718"/>
            <a:ext cx="612000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8" name="Picture 16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635" r="84736" b="84513"/>
          <a:stretch/>
        </p:blipFill>
        <p:spPr>
          <a:xfrm>
            <a:off x="717205" y="8732251"/>
            <a:ext cx="172710" cy="166083"/>
          </a:xfrm>
          <a:prstGeom prst="rect">
            <a:avLst/>
          </a:prstGeom>
        </p:spPr>
      </p:pic>
      <p:pic>
        <p:nvPicPr>
          <p:cNvPr id="175" name="Picture 17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766" r="84736" b="84513"/>
          <a:stretch/>
        </p:blipFill>
        <p:spPr>
          <a:xfrm>
            <a:off x="673891" y="8616056"/>
            <a:ext cx="172710" cy="154261"/>
          </a:xfrm>
          <a:prstGeom prst="rect">
            <a:avLst/>
          </a:prstGeom>
        </p:spPr>
      </p:pic>
      <p:pic>
        <p:nvPicPr>
          <p:cNvPr id="176" name="Picture 17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635" r="84736" b="84513"/>
          <a:stretch/>
        </p:blipFill>
        <p:spPr>
          <a:xfrm>
            <a:off x="784371" y="8661905"/>
            <a:ext cx="172710" cy="166083"/>
          </a:xfrm>
          <a:prstGeom prst="rect">
            <a:avLst/>
          </a:prstGeom>
        </p:spPr>
      </p:pic>
      <p:grpSp>
        <p:nvGrpSpPr>
          <p:cNvPr id="197" name="Group 196"/>
          <p:cNvGrpSpPr/>
          <p:nvPr/>
        </p:nvGrpSpPr>
        <p:grpSpPr>
          <a:xfrm>
            <a:off x="649424" y="9548336"/>
            <a:ext cx="1511997" cy="508000"/>
            <a:chOff x="3058036" y="5441280"/>
            <a:chExt cx="1511997" cy="508000"/>
          </a:xfrm>
        </p:grpSpPr>
        <p:sp>
          <p:nvSpPr>
            <p:cNvPr id="198" name="TextBox 154"/>
            <p:cNvSpPr txBox="1">
              <a:spLocks noChangeArrowheads="1"/>
            </p:cNvSpPr>
            <p:nvPr/>
          </p:nvSpPr>
          <p:spPr bwMode="auto">
            <a:xfrm>
              <a:off x="3058036" y="5441280"/>
              <a:ext cx="1511997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SSC</a:t>
              </a:r>
              <a:r>
                <a:rPr lang="en-GB" altLang="en-US" dirty="0">
                  <a:cs typeface="Arial" pitchFamily="34" charset="0"/>
                </a:rPr>
                <a:t>	</a:t>
              </a:r>
              <a:endParaRPr lang="en-GB" alt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99" name="Straight Arrow Connector 198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00" name="Group 199"/>
          <p:cNvGrpSpPr/>
          <p:nvPr/>
        </p:nvGrpSpPr>
        <p:grpSpPr>
          <a:xfrm>
            <a:off x="76204" y="8036173"/>
            <a:ext cx="402077" cy="1496249"/>
            <a:chOff x="1104064" y="3883418"/>
            <a:chExt cx="402077" cy="1496249"/>
          </a:xfrm>
        </p:grpSpPr>
        <p:cxnSp>
          <p:nvCxnSpPr>
            <p:cNvPr id="201" name="Straight Arrow Connector 200"/>
            <p:cNvCxnSpPr>
              <a:cxnSpLocks noChangeShapeType="1"/>
            </p:cNvCxnSpPr>
            <p:nvPr/>
          </p:nvCxnSpPr>
          <p:spPr bwMode="auto">
            <a:xfrm flipV="1">
              <a:off x="1506141" y="3883418"/>
              <a:ext cx="0" cy="142726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02" name="TextBox 130"/>
            <p:cNvSpPr txBox="1"/>
            <p:nvPr/>
          </p:nvSpPr>
          <p:spPr>
            <a:xfrm>
              <a:off x="1104064" y="3883418"/>
              <a:ext cx="400110" cy="1496249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FSC</a:t>
              </a:r>
            </a:p>
          </p:txBody>
        </p:sp>
      </p:grpSp>
      <p:sp>
        <p:nvSpPr>
          <p:cNvPr id="203" name="TextBox 154"/>
          <p:cNvSpPr txBox="1">
            <a:spLocks noChangeArrowheads="1"/>
          </p:cNvSpPr>
          <p:nvPr/>
        </p:nvSpPr>
        <p:spPr bwMode="auto">
          <a:xfrm>
            <a:off x="2796850" y="9544392"/>
            <a:ext cx="1513887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 err="1">
                <a:cs typeface="Arial" pitchFamily="34" charset="0"/>
              </a:rPr>
              <a:t>mCh</a:t>
            </a:r>
            <a:r>
              <a:rPr lang="en-GB" altLang="en-US" dirty="0">
                <a:cs typeface="Arial" pitchFamily="34" charset="0"/>
              </a:rPr>
              <a:t>	</a:t>
            </a:r>
            <a:endParaRPr lang="en-GB" alt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4" name="Group 203"/>
          <p:cNvGrpSpPr/>
          <p:nvPr/>
        </p:nvGrpSpPr>
        <p:grpSpPr>
          <a:xfrm>
            <a:off x="2254443" y="8032228"/>
            <a:ext cx="402077" cy="1462955"/>
            <a:chOff x="1104064" y="3883418"/>
            <a:chExt cx="402077" cy="1462955"/>
          </a:xfrm>
        </p:grpSpPr>
        <p:cxnSp>
          <p:nvCxnSpPr>
            <p:cNvPr id="205" name="Straight Arrow Connector 204"/>
            <p:cNvCxnSpPr>
              <a:cxnSpLocks noChangeShapeType="1"/>
            </p:cNvCxnSpPr>
            <p:nvPr/>
          </p:nvCxnSpPr>
          <p:spPr bwMode="auto">
            <a:xfrm flipV="1">
              <a:off x="1506141" y="3883418"/>
              <a:ext cx="0" cy="142726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06" name="TextBox 139"/>
            <p:cNvSpPr txBox="1"/>
            <p:nvPr/>
          </p:nvSpPr>
          <p:spPr>
            <a:xfrm>
              <a:off x="1104064" y="3883418"/>
              <a:ext cx="400110" cy="1462955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7-AAD</a:t>
              </a:r>
            </a:p>
          </p:txBody>
        </p:sp>
      </p:grpSp>
      <p:cxnSp>
        <p:nvCxnSpPr>
          <p:cNvPr id="207" name="Straight Arrow Connector 206"/>
          <p:cNvCxnSpPr>
            <a:cxnSpLocks noChangeShapeType="1"/>
          </p:cNvCxnSpPr>
          <p:nvPr/>
        </p:nvCxnSpPr>
        <p:spPr bwMode="auto">
          <a:xfrm>
            <a:off x="2812297" y="9687575"/>
            <a:ext cx="1461994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8" name="Straight Arrow Connector 207"/>
          <p:cNvCxnSpPr/>
          <p:nvPr/>
        </p:nvCxnSpPr>
        <p:spPr>
          <a:xfrm flipH="1">
            <a:off x="1974741" y="9452590"/>
            <a:ext cx="900000" cy="64800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/>
          <p:cNvCxnSpPr/>
          <p:nvPr/>
        </p:nvCxnSpPr>
        <p:spPr>
          <a:xfrm flipH="1">
            <a:off x="3698231" y="9458444"/>
            <a:ext cx="793" cy="684000"/>
          </a:xfrm>
          <a:prstGeom prst="straightConnector1">
            <a:avLst/>
          </a:prstGeom>
          <a:ln w="158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0" name="Picture 20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635" r="84736" b="84513"/>
          <a:stretch/>
        </p:blipFill>
        <p:spPr>
          <a:xfrm>
            <a:off x="717205" y="8732251"/>
            <a:ext cx="172710" cy="166083"/>
          </a:xfrm>
          <a:prstGeom prst="rect">
            <a:avLst/>
          </a:prstGeom>
        </p:spPr>
      </p:pic>
      <p:pic>
        <p:nvPicPr>
          <p:cNvPr id="211" name="Picture 2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766" r="84736" b="84513"/>
          <a:stretch/>
        </p:blipFill>
        <p:spPr>
          <a:xfrm>
            <a:off x="673891" y="8554293"/>
            <a:ext cx="172710" cy="154261"/>
          </a:xfrm>
          <a:prstGeom prst="rect">
            <a:avLst/>
          </a:prstGeom>
        </p:spPr>
      </p:pic>
      <p:pic>
        <p:nvPicPr>
          <p:cNvPr id="212" name="Picture 2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635" r="84736" b="84513"/>
          <a:stretch/>
        </p:blipFill>
        <p:spPr>
          <a:xfrm>
            <a:off x="784371" y="8600142"/>
            <a:ext cx="172710" cy="166083"/>
          </a:xfrm>
          <a:prstGeom prst="rect">
            <a:avLst/>
          </a:prstGeom>
        </p:spPr>
      </p:pic>
      <p:pic>
        <p:nvPicPr>
          <p:cNvPr id="213" name="Picture 2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8" t="13635" r="84736" b="84513"/>
          <a:stretch/>
        </p:blipFill>
        <p:spPr>
          <a:xfrm>
            <a:off x="856379" y="8752542"/>
            <a:ext cx="172710" cy="166083"/>
          </a:xfrm>
          <a:prstGeom prst="rect">
            <a:avLst/>
          </a:prstGeom>
        </p:spPr>
      </p:pic>
      <p:pic>
        <p:nvPicPr>
          <p:cNvPr id="214" name="Picture 2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0" t="68693" r="35962" b="13404"/>
          <a:stretch/>
        </p:blipFill>
        <p:spPr>
          <a:xfrm>
            <a:off x="2780833" y="10219789"/>
            <a:ext cx="1464937" cy="1457915"/>
          </a:xfrm>
          <a:prstGeom prst="rect">
            <a:avLst/>
          </a:prstGeom>
        </p:spPr>
      </p:pic>
      <p:pic>
        <p:nvPicPr>
          <p:cNvPr id="215" name="Picture 2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01" t="68731" r="3406" b="13367"/>
          <a:stretch/>
        </p:blipFill>
        <p:spPr>
          <a:xfrm>
            <a:off x="618658" y="10227374"/>
            <a:ext cx="1479279" cy="1471761"/>
          </a:xfrm>
          <a:prstGeom prst="rect">
            <a:avLst/>
          </a:prstGeom>
        </p:spPr>
      </p:pic>
      <p:sp>
        <p:nvSpPr>
          <p:cNvPr id="216" name="Rectangle 215"/>
          <p:cNvSpPr/>
          <p:nvPr/>
        </p:nvSpPr>
        <p:spPr>
          <a:xfrm>
            <a:off x="3670797" y="10299382"/>
            <a:ext cx="432048" cy="493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7" name="Rectangle 216"/>
          <p:cNvSpPr/>
          <p:nvPr/>
        </p:nvSpPr>
        <p:spPr>
          <a:xfrm>
            <a:off x="1582565" y="10371390"/>
            <a:ext cx="432048" cy="493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8" name="Group 217"/>
          <p:cNvGrpSpPr/>
          <p:nvPr/>
        </p:nvGrpSpPr>
        <p:grpSpPr>
          <a:xfrm>
            <a:off x="649422" y="11710194"/>
            <a:ext cx="1509209" cy="508000"/>
            <a:chOff x="3060824" y="5445024"/>
            <a:chExt cx="1509209" cy="508000"/>
          </a:xfrm>
        </p:grpSpPr>
        <p:sp>
          <p:nvSpPr>
            <p:cNvPr id="219" name="TextBox 154"/>
            <p:cNvSpPr txBox="1">
              <a:spLocks noChangeArrowheads="1"/>
            </p:cNvSpPr>
            <p:nvPr/>
          </p:nvSpPr>
          <p:spPr bwMode="auto">
            <a:xfrm>
              <a:off x="3070586" y="5445024"/>
              <a:ext cx="1499447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CD127</a:t>
              </a:r>
              <a:r>
                <a:rPr lang="en-GB" altLang="en-US" dirty="0">
                  <a:cs typeface="Arial" pitchFamily="34" charset="0"/>
                </a:rPr>
                <a:t>	</a:t>
              </a:r>
              <a:endParaRPr lang="en-GB" alt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20" name="Straight Arrow Connector 219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21" name="Group 220"/>
          <p:cNvGrpSpPr/>
          <p:nvPr/>
        </p:nvGrpSpPr>
        <p:grpSpPr>
          <a:xfrm>
            <a:off x="76204" y="10160169"/>
            <a:ext cx="402077" cy="1486574"/>
            <a:chOff x="1104064" y="3824104"/>
            <a:chExt cx="402077" cy="1486574"/>
          </a:xfrm>
        </p:grpSpPr>
        <p:cxnSp>
          <p:nvCxnSpPr>
            <p:cNvPr id="222" name="Straight Arrow Connector 221"/>
            <p:cNvCxnSpPr>
              <a:cxnSpLocks noChangeShapeType="1"/>
            </p:cNvCxnSpPr>
            <p:nvPr/>
          </p:nvCxnSpPr>
          <p:spPr bwMode="auto">
            <a:xfrm flipV="1">
              <a:off x="1506141" y="3824104"/>
              <a:ext cx="0" cy="148657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23" name="TextBox 157"/>
            <p:cNvSpPr txBox="1"/>
            <p:nvPr/>
          </p:nvSpPr>
          <p:spPr>
            <a:xfrm>
              <a:off x="1104064" y="3824105"/>
              <a:ext cx="400110" cy="147048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FSC</a:t>
              </a:r>
            </a:p>
          </p:txBody>
        </p:sp>
      </p:grpSp>
      <p:grpSp>
        <p:nvGrpSpPr>
          <p:cNvPr id="224" name="Group 223"/>
          <p:cNvGrpSpPr/>
          <p:nvPr/>
        </p:nvGrpSpPr>
        <p:grpSpPr>
          <a:xfrm>
            <a:off x="2809662" y="11710194"/>
            <a:ext cx="1509209" cy="508000"/>
            <a:chOff x="3060824" y="5445024"/>
            <a:chExt cx="1509209" cy="508000"/>
          </a:xfrm>
        </p:grpSpPr>
        <p:sp>
          <p:nvSpPr>
            <p:cNvPr id="225" name="TextBox 154"/>
            <p:cNvSpPr txBox="1">
              <a:spLocks noChangeArrowheads="1"/>
            </p:cNvSpPr>
            <p:nvPr/>
          </p:nvSpPr>
          <p:spPr bwMode="auto">
            <a:xfrm>
              <a:off x="3070586" y="5445024"/>
              <a:ext cx="1499447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CD127</a:t>
              </a:r>
              <a:r>
                <a:rPr lang="en-GB" altLang="en-US" dirty="0">
                  <a:cs typeface="Arial" pitchFamily="34" charset="0"/>
                </a:rPr>
                <a:t>	</a:t>
              </a:r>
              <a:endParaRPr lang="en-GB" alt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26" name="Straight Arrow Connector 225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27" name="Group 226"/>
          <p:cNvGrpSpPr/>
          <p:nvPr/>
        </p:nvGrpSpPr>
        <p:grpSpPr>
          <a:xfrm>
            <a:off x="2236444" y="10160169"/>
            <a:ext cx="402077" cy="1486574"/>
            <a:chOff x="1104064" y="3824104"/>
            <a:chExt cx="402077" cy="1486574"/>
          </a:xfrm>
        </p:grpSpPr>
        <p:cxnSp>
          <p:nvCxnSpPr>
            <p:cNvPr id="228" name="Straight Arrow Connector 227"/>
            <p:cNvCxnSpPr>
              <a:cxnSpLocks noChangeShapeType="1"/>
            </p:cNvCxnSpPr>
            <p:nvPr/>
          </p:nvCxnSpPr>
          <p:spPr bwMode="auto">
            <a:xfrm flipV="1">
              <a:off x="1506141" y="3824104"/>
              <a:ext cx="0" cy="148657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29" name="TextBox 157"/>
            <p:cNvSpPr txBox="1"/>
            <p:nvPr/>
          </p:nvSpPr>
          <p:spPr>
            <a:xfrm>
              <a:off x="1104064" y="3824105"/>
              <a:ext cx="400110" cy="147048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>
                  <a:latin typeface="Calibri" panose="020F0502020204030204" pitchFamily="34" charset="0"/>
                  <a:cs typeface="Arial" panose="020B0604020202020204" pitchFamily="34" charset="0"/>
                </a:rPr>
                <a:t>FSC</a:t>
              </a:r>
            </a:p>
          </p:txBody>
        </p:sp>
      </p:grpSp>
      <p:sp>
        <p:nvSpPr>
          <p:cNvPr id="230" name="TextBox 106"/>
          <p:cNvSpPr txBox="1">
            <a:spLocks noChangeArrowheads="1"/>
          </p:cNvSpPr>
          <p:nvPr/>
        </p:nvSpPr>
        <p:spPr bwMode="auto">
          <a:xfrm>
            <a:off x="907047" y="10500164"/>
            <a:ext cx="5498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1400" dirty="0">
                <a:latin typeface="+mn-lt"/>
                <a:cs typeface="Arial" pitchFamily="34" charset="0"/>
              </a:rPr>
              <a:t>0.7%</a:t>
            </a:r>
          </a:p>
        </p:txBody>
      </p:sp>
      <p:sp>
        <p:nvSpPr>
          <p:cNvPr id="231" name="TextBox 106"/>
          <p:cNvSpPr txBox="1">
            <a:spLocks noChangeArrowheads="1"/>
          </p:cNvSpPr>
          <p:nvPr/>
        </p:nvSpPr>
        <p:spPr bwMode="auto">
          <a:xfrm>
            <a:off x="3080706" y="10485416"/>
            <a:ext cx="5498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GB" altLang="en-US" sz="1400" dirty="0">
                <a:latin typeface="+mn-lt"/>
                <a:cs typeface="Arial" pitchFamily="34" charset="0"/>
              </a:rPr>
              <a:t>8%</a:t>
            </a:r>
          </a:p>
        </p:txBody>
      </p:sp>
      <p:grpSp>
        <p:nvGrpSpPr>
          <p:cNvPr id="232" name="Group 231"/>
          <p:cNvGrpSpPr/>
          <p:nvPr/>
        </p:nvGrpSpPr>
        <p:grpSpPr>
          <a:xfrm>
            <a:off x="5041373" y="10735981"/>
            <a:ext cx="1513944" cy="508000"/>
            <a:chOff x="3056089" y="5445024"/>
            <a:chExt cx="1513944" cy="508000"/>
          </a:xfrm>
        </p:grpSpPr>
        <p:sp>
          <p:nvSpPr>
            <p:cNvPr id="233" name="TextBox 154"/>
            <p:cNvSpPr txBox="1">
              <a:spLocks noChangeArrowheads="1"/>
            </p:cNvSpPr>
            <p:nvPr/>
          </p:nvSpPr>
          <p:spPr bwMode="auto">
            <a:xfrm>
              <a:off x="3056089" y="5445024"/>
              <a:ext cx="1513944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GFP</a:t>
              </a:r>
              <a:r>
                <a:rPr lang="en-GB" altLang="en-US" dirty="0">
                  <a:cs typeface="Arial" pitchFamily="34" charset="0"/>
                </a:rPr>
                <a:t>	</a:t>
              </a:r>
              <a:endParaRPr lang="en-GB" alt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34" name="Straight Arrow Connector 233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35" name="Group 234"/>
          <p:cNvGrpSpPr/>
          <p:nvPr/>
        </p:nvGrpSpPr>
        <p:grpSpPr>
          <a:xfrm>
            <a:off x="4472892" y="9033480"/>
            <a:ext cx="402077" cy="1621371"/>
            <a:chOff x="1104064" y="3697024"/>
            <a:chExt cx="402077" cy="1621371"/>
          </a:xfrm>
        </p:grpSpPr>
        <p:cxnSp>
          <p:nvCxnSpPr>
            <p:cNvPr id="236" name="Straight Arrow Connector 235"/>
            <p:cNvCxnSpPr>
              <a:cxnSpLocks noChangeShapeType="1"/>
            </p:cNvCxnSpPr>
            <p:nvPr/>
          </p:nvCxnSpPr>
          <p:spPr bwMode="auto">
            <a:xfrm flipV="1">
              <a:off x="1506141" y="3697024"/>
              <a:ext cx="0" cy="1613654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37" name="TextBox 169"/>
            <p:cNvSpPr txBox="1"/>
            <p:nvPr/>
          </p:nvSpPr>
          <p:spPr>
            <a:xfrm>
              <a:off x="1104064" y="3697025"/>
              <a:ext cx="400110" cy="162137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 err="1">
                  <a:latin typeface="Calibri" panose="020F0502020204030204" pitchFamily="34" charset="0"/>
                  <a:cs typeface="Arial" panose="020B0604020202020204" pitchFamily="34" charset="0"/>
                </a:rPr>
                <a:t>mCh</a:t>
              </a:r>
              <a:endParaRPr lang="en-GB" sz="1400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7190228" y="10735981"/>
            <a:ext cx="1523718" cy="508000"/>
            <a:chOff x="3046315" y="5445024"/>
            <a:chExt cx="1523718" cy="508000"/>
          </a:xfrm>
        </p:grpSpPr>
        <p:sp>
          <p:nvSpPr>
            <p:cNvPr id="239" name="TextBox 154"/>
            <p:cNvSpPr txBox="1">
              <a:spLocks noChangeArrowheads="1"/>
            </p:cNvSpPr>
            <p:nvPr/>
          </p:nvSpPr>
          <p:spPr bwMode="auto">
            <a:xfrm>
              <a:off x="3046315" y="5445024"/>
              <a:ext cx="1523718" cy="5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1400" dirty="0">
                  <a:cs typeface="Arial" pitchFamily="34" charset="0"/>
                </a:rPr>
                <a:t>GFP</a:t>
              </a:r>
              <a:r>
                <a:rPr lang="en-GB" altLang="en-US" dirty="0">
                  <a:cs typeface="Arial" pitchFamily="34" charset="0"/>
                </a:rPr>
                <a:t>	</a:t>
              </a:r>
              <a:endParaRPr lang="en-GB" altLang="en-US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40" name="Straight Arrow Connector 239"/>
            <p:cNvCxnSpPr>
              <a:cxnSpLocks noChangeShapeType="1"/>
            </p:cNvCxnSpPr>
            <p:nvPr/>
          </p:nvCxnSpPr>
          <p:spPr bwMode="auto">
            <a:xfrm>
              <a:off x="3060824" y="5584726"/>
              <a:ext cx="1509208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41" name="Group 240"/>
          <p:cNvGrpSpPr/>
          <p:nvPr/>
        </p:nvGrpSpPr>
        <p:grpSpPr>
          <a:xfrm>
            <a:off x="6631521" y="9033477"/>
            <a:ext cx="402077" cy="1621370"/>
            <a:chOff x="1104064" y="3697025"/>
            <a:chExt cx="402077" cy="1621370"/>
          </a:xfrm>
        </p:grpSpPr>
        <p:cxnSp>
          <p:nvCxnSpPr>
            <p:cNvPr id="242" name="Straight Arrow Connector 241"/>
            <p:cNvCxnSpPr>
              <a:cxnSpLocks noChangeShapeType="1"/>
            </p:cNvCxnSpPr>
            <p:nvPr/>
          </p:nvCxnSpPr>
          <p:spPr bwMode="auto">
            <a:xfrm flipV="1">
              <a:off x="1506141" y="3751059"/>
              <a:ext cx="0" cy="15480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43" name="TextBox 175"/>
            <p:cNvSpPr txBox="1"/>
            <p:nvPr/>
          </p:nvSpPr>
          <p:spPr>
            <a:xfrm>
              <a:off x="1104064" y="3697025"/>
              <a:ext cx="400110" cy="1621370"/>
            </a:xfrm>
            <a:prstGeom prst="rect">
              <a:avLst/>
            </a:prstGeom>
            <a:noFill/>
          </p:spPr>
          <p:txBody>
            <a:bodyPr vert="vert270"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400" dirty="0" err="1">
                  <a:latin typeface="Calibri" panose="020F0502020204030204" pitchFamily="34" charset="0"/>
                  <a:cs typeface="Arial" panose="020B0604020202020204" pitchFamily="34" charset="0"/>
                </a:rPr>
                <a:t>mCh</a:t>
              </a:r>
              <a:endParaRPr lang="en-GB" sz="1400" dirty="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44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71" t="54780" r="57336" b="24051"/>
          <a:stretch/>
        </p:blipFill>
        <p:spPr bwMode="auto">
          <a:xfrm>
            <a:off x="7191687" y="9043198"/>
            <a:ext cx="1516448" cy="162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4" t="29832" r="36828" b="48841"/>
          <a:stretch/>
        </p:blipFill>
        <p:spPr bwMode="auto">
          <a:xfrm>
            <a:off x="5043181" y="9030077"/>
            <a:ext cx="1510328" cy="163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" name="Rectangle 245"/>
          <p:cNvSpPr/>
          <p:nvPr/>
        </p:nvSpPr>
        <p:spPr>
          <a:xfrm>
            <a:off x="5605839" y="9643021"/>
            <a:ext cx="513840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7" name="Rectangle 246"/>
          <p:cNvSpPr/>
          <p:nvPr/>
        </p:nvSpPr>
        <p:spPr>
          <a:xfrm>
            <a:off x="7801270" y="9666971"/>
            <a:ext cx="513840" cy="380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292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2372</TotalTime>
  <Words>48</Words>
  <Application>Microsoft Office PowerPoint</Application>
  <PresentationFormat>Custom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MS PGothic</vt:lpstr>
      <vt:lpstr>Arial</vt:lpstr>
      <vt:lpstr>Calibri</vt:lpstr>
      <vt:lpstr>Office Theme</vt:lpstr>
      <vt:lpstr>PowerPoint Presentation</vt:lpstr>
    </vt:vector>
  </TitlesOfParts>
  <Company>BIDMC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Verbiest,Tom ( BIDMC - Hematology Oncology )</dc:creator>
  <cp:lastModifiedBy>Verbiest, Tom [JACBE]</cp:lastModifiedBy>
  <cp:revision>111</cp:revision>
  <dcterms:created xsi:type="dcterms:W3CDTF">2017-01-09T14:37:53Z</dcterms:created>
  <dcterms:modified xsi:type="dcterms:W3CDTF">2018-01-03T10:29:13Z</dcterms:modified>
</cp:coreProperties>
</file>