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2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2" autoAdjust="0"/>
    <p:restoredTop sz="96817" autoAdjust="0"/>
  </p:normalViewPr>
  <p:slideViewPr>
    <p:cSldViewPr>
      <p:cViewPr varScale="1">
        <p:scale>
          <a:sx n="127" d="100"/>
          <a:sy n="127" d="100"/>
        </p:scale>
        <p:origin x="834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D0278E-EE7C-4588-B2BE-7C399A0FEEB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C75E53-DEDC-4884-ABAD-364D95F35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128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482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619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427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509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658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413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560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070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93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078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837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43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10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61" t="34436" r="3335" b="47099"/>
          <a:stretch/>
        </p:blipFill>
        <p:spPr>
          <a:xfrm>
            <a:off x="565123" y="4806127"/>
            <a:ext cx="1548928" cy="1530379"/>
          </a:xfrm>
          <a:prstGeom prst="rect">
            <a:avLst/>
          </a:prstGeom>
        </p:spPr>
      </p:pic>
      <p:pic>
        <p:nvPicPr>
          <p:cNvPr id="108" name="Picture 10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31" t="4626" r="3495" b="81389"/>
          <a:stretch/>
        </p:blipFill>
        <p:spPr>
          <a:xfrm>
            <a:off x="622273" y="2611465"/>
            <a:ext cx="1484254" cy="1469998"/>
          </a:xfrm>
          <a:prstGeom prst="rect">
            <a:avLst/>
          </a:prstGeom>
        </p:spPr>
      </p:pic>
      <p:pic>
        <p:nvPicPr>
          <p:cNvPr id="104" name="Picture 10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00" t="34615" r="35835" b="46966"/>
          <a:stretch/>
        </p:blipFill>
        <p:spPr>
          <a:xfrm>
            <a:off x="2786828" y="4809975"/>
            <a:ext cx="1546099" cy="1526531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43" t="4558" r="35882" b="81400"/>
          <a:stretch/>
        </p:blipFill>
        <p:spPr>
          <a:xfrm>
            <a:off x="2816441" y="2605408"/>
            <a:ext cx="1484250" cy="147605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6" t="64413" r="68400" b="18908"/>
          <a:stretch/>
        </p:blipFill>
        <p:spPr>
          <a:xfrm>
            <a:off x="2786828" y="423246"/>
            <a:ext cx="1477783" cy="147222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4" t="4568" r="68495" b="78813"/>
          <a:stretch/>
        </p:blipFill>
        <p:spPr>
          <a:xfrm>
            <a:off x="622273" y="404664"/>
            <a:ext cx="1491778" cy="1490811"/>
          </a:xfrm>
          <a:prstGeom prst="rect">
            <a:avLst/>
          </a:prstGeom>
        </p:spPr>
      </p:pic>
      <p:sp>
        <p:nvSpPr>
          <p:cNvPr id="85" name="Rectangle 84"/>
          <p:cNvSpPr/>
          <p:nvPr/>
        </p:nvSpPr>
        <p:spPr>
          <a:xfrm>
            <a:off x="2874741" y="476672"/>
            <a:ext cx="967502" cy="4938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 91"/>
          <p:cNvSpPr/>
          <p:nvPr/>
        </p:nvSpPr>
        <p:spPr>
          <a:xfrm>
            <a:off x="1745051" y="3789040"/>
            <a:ext cx="332876" cy="2514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92"/>
          <p:cNvSpPr/>
          <p:nvPr/>
        </p:nvSpPr>
        <p:spPr>
          <a:xfrm>
            <a:off x="3682743" y="2636912"/>
            <a:ext cx="519540" cy="380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Rectangle 93"/>
          <p:cNvSpPr/>
          <p:nvPr/>
        </p:nvSpPr>
        <p:spPr>
          <a:xfrm>
            <a:off x="2850412" y="2642756"/>
            <a:ext cx="447532" cy="380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Rectangle 94"/>
          <p:cNvSpPr/>
          <p:nvPr/>
        </p:nvSpPr>
        <p:spPr>
          <a:xfrm>
            <a:off x="3986259" y="3717032"/>
            <a:ext cx="283877" cy="335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 95"/>
          <p:cNvSpPr/>
          <p:nvPr/>
        </p:nvSpPr>
        <p:spPr>
          <a:xfrm>
            <a:off x="3554211" y="4841594"/>
            <a:ext cx="415767" cy="380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 96"/>
          <p:cNvSpPr/>
          <p:nvPr/>
        </p:nvSpPr>
        <p:spPr>
          <a:xfrm>
            <a:off x="2816441" y="4841594"/>
            <a:ext cx="415767" cy="380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/>
          <p:cNvSpPr/>
          <p:nvPr/>
        </p:nvSpPr>
        <p:spPr>
          <a:xfrm>
            <a:off x="2850412" y="5877272"/>
            <a:ext cx="415767" cy="380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 98"/>
          <p:cNvSpPr/>
          <p:nvPr/>
        </p:nvSpPr>
        <p:spPr>
          <a:xfrm>
            <a:off x="3848845" y="5894887"/>
            <a:ext cx="415767" cy="380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Rectangle 99"/>
          <p:cNvSpPr/>
          <p:nvPr/>
        </p:nvSpPr>
        <p:spPr>
          <a:xfrm>
            <a:off x="1619052" y="5857149"/>
            <a:ext cx="458876" cy="380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Rectangle 100"/>
          <p:cNvSpPr/>
          <p:nvPr/>
        </p:nvSpPr>
        <p:spPr>
          <a:xfrm>
            <a:off x="1249036" y="4841594"/>
            <a:ext cx="415767" cy="380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 101"/>
          <p:cNvSpPr/>
          <p:nvPr/>
        </p:nvSpPr>
        <p:spPr>
          <a:xfrm>
            <a:off x="601882" y="5892163"/>
            <a:ext cx="415767" cy="380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/>
          <p:cNvSpPr/>
          <p:nvPr/>
        </p:nvSpPr>
        <p:spPr>
          <a:xfrm>
            <a:off x="601883" y="4841594"/>
            <a:ext cx="415767" cy="380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Rectangle 112"/>
          <p:cNvSpPr/>
          <p:nvPr/>
        </p:nvSpPr>
        <p:spPr>
          <a:xfrm>
            <a:off x="3575784" y="2615214"/>
            <a:ext cx="702000" cy="781535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TextBox 6"/>
          <p:cNvSpPr txBox="1">
            <a:spLocks noChangeArrowheads="1"/>
          </p:cNvSpPr>
          <p:nvPr/>
        </p:nvSpPr>
        <p:spPr bwMode="auto">
          <a:xfrm>
            <a:off x="-60648" y="0"/>
            <a:ext cx="384176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800" dirty="0">
                <a:latin typeface="+mn-lt"/>
                <a:cs typeface="Arial" pitchFamily="34" charset="0"/>
              </a:rPr>
              <a:t>A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1394051" y="2611465"/>
            <a:ext cx="702000" cy="781535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/>
          <p:cNvSpPr/>
          <p:nvPr/>
        </p:nvSpPr>
        <p:spPr>
          <a:xfrm>
            <a:off x="1567667" y="2673486"/>
            <a:ext cx="332876" cy="2514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Rectangle 118"/>
          <p:cNvSpPr/>
          <p:nvPr/>
        </p:nvSpPr>
        <p:spPr>
          <a:xfrm>
            <a:off x="717049" y="2686474"/>
            <a:ext cx="332876" cy="2514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TextBox 106"/>
          <p:cNvSpPr txBox="1">
            <a:spLocks noChangeArrowheads="1"/>
          </p:cNvSpPr>
          <p:nvPr/>
        </p:nvSpPr>
        <p:spPr bwMode="auto">
          <a:xfrm>
            <a:off x="4499992" y="3696"/>
            <a:ext cx="384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800" dirty="0">
                <a:latin typeface="+mn-lt"/>
                <a:cs typeface="Arial" pitchFamily="34" charset="0"/>
              </a:rPr>
              <a:t>B</a:t>
            </a:r>
          </a:p>
        </p:txBody>
      </p:sp>
      <p:cxnSp>
        <p:nvCxnSpPr>
          <p:cNvPr id="111" name="Straight Arrow Connector 406"/>
          <p:cNvCxnSpPr/>
          <p:nvPr/>
        </p:nvCxnSpPr>
        <p:spPr bwMode="auto">
          <a:xfrm flipH="1">
            <a:off x="1704016" y="1126149"/>
            <a:ext cx="612000" cy="0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Picture 8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8" t="13635" r="84736" b="84513"/>
          <a:stretch/>
        </p:blipFill>
        <p:spPr>
          <a:xfrm>
            <a:off x="717205" y="1086678"/>
            <a:ext cx="172710" cy="166083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8" t="13766" r="84736" b="84513"/>
          <a:stretch/>
        </p:blipFill>
        <p:spPr>
          <a:xfrm>
            <a:off x="673891" y="970483"/>
            <a:ext cx="172710" cy="154261"/>
          </a:xfrm>
          <a:prstGeom prst="rect">
            <a:avLst/>
          </a:prstGeom>
        </p:spPr>
      </p:pic>
      <p:pic>
        <p:nvPicPr>
          <p:cNvPr id="105" name="Picture 10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8" t="13635" r="84736" b="84513"/>
          <a:stretch/>
        </p:blipFill>
        <p:spPr>
          <a:xfrm>
            <a:off x="784371" y="1016332"/>
            <a:ext cx="172710" cy="166083"/>
          </a:xfrm>
          <a:prstGeom prst="rect">
            <a:avLst/>
          </a:prstGeom>
        </p:spPr>
      </p:pic>
      <p:grpSp>
        <p:nvGrpSpPr>
          <p:cNvPr id="120" name="Group 119"/>
          <p:cNvGrpSpPr/>
          <p:nvPr/>
        </p:nvGrpSpPr>
        <p:grpSpPr>
          <a:xfrm>
            <a:off x="649420" y="1902767"/>
            <a:ext cx="1511997" cy="508000"/>
            <a:chOff x="3058036" y="5441280"/>
            <a:chExt cx="1511997" cy="508000"/>
          </a:xfrm>
        </p:grpSpPr>
        <p:sp>
          <p:nvSpPr>
            <p:cNvPr id="121" name="TextBox 154"/>
            <p:cNvSpPr txBox="1">
              <a:spLocks noChangeArrowheads="1"/>
            </p:cNvSpPr>
            <p:nvPr/>
          </p:nvSpPr>
          <p:spPr bwMode="auto">
            <a:xfrm>
              <a:off x="3058036" y="5441280"/>
              <a:ext cx="1511997" cy="5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400" dirty="0">
                  <a:cs typeface="Arial" pitchFamily="34" charset="0"/>
                </a:rPr>
                <a:t>SSC</a:t>
              </a:r>
              <a:r>
                <a:rPr lang="en-GB" altLang="en-US" sz="1800" dirty="0">
                  <a:cs typeface="Arial" pitchFamily="34" charset="0"/>
                </a:rPr>
                <a:t>	</a:t>
              </a:r>
              <a:endParaRPr lang="en-GB" altLang="en-US" sz="18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22" name="Straight Arrow Connector 121"/>
            <p:cNvCxnSpPr>
              <a:cxnSpLocks noChangeShapeType="1"/>
            </p:cNvCxnSpPr>
            <p:nvPr/>
          </p:nvCxnSpPr>
          <p:spPr bwMode="auto">
            <a:xfrm>
              <a:off x="3060824" y="5584726"/>
              <a:ext cx="1509208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23" name="Group 122"/>
          <p:cNvGrpSpPr/>
          <p:nvPr/>
        </p:nvGrpSpPr>
        <p:grpSpPr>
          <a:xfrm>
            <a:off x="76200" y="390600"/>
            <a:ext cx="402077" cy="1496249"/>
            <a:chOff x="1104064" y="3883418"/>
            <a:chExt cx="402077" cy="1496249"/>
          </a:xfrm>
        </p:grpSpPr>
        <p:cxnSp>
          <p:nvCxnSpPr>
            <p:cNvPr id="124" name="Straight Arrow Connector 123"/>
            <p:cNvCxnSpPr>
              <a:cxnSpLocks noChangeShapeType="1"/>
            </p:cNvCxnSpPr>
            <p:nvPr/>
          </p:nvCxnSpPr>
          <p:spPr bwMode="auto">
            <a:xfrm flipV="1">
              <a:off x="1506141" y="3883418"/>
              <a:ext cx="0" cy="142726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25" name="TextBox 130"/>
            <p:cNvSpPr txBox="1"/>
            <p:nvPr/>
          </p:nvSpPr>
          <p:spPr>
            <a:xfrm>
              <a:off x="1104064" y="3883418"/>
              <a:ext cx="400110" cy="1496249"/>
            </a:xfrm>
            <a:prstGeom prst="rect">
              <a:avLst/>
            </a:prstGeom>
            <a:noFill/>
          </p:spPr>
          <p:txBody>
            <a:bodyPr vert="vert270"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400" dirty="0">
                  <a:latin typeface="Calibri" panose="020F0502020204030204" pitchFamily="34" charset="0"/>
                  <a:cs typeface="Arial" panose="020B0604020202020204" pitchFamily="34" charset="0"/>
                </a:rPr>
                <a:t>FSC</a:t>
              </a:r>
            </a:p>
          </p:txBody>
        </p:sp>
      </p:grpSp>
      <p:sp>
        <p:nvSpPr>
          <p:cNvPr id="126" name="TextBox 154"/>
          <p:cNvSpPr txBox="1">
            <a:spLocks noChangeArrowheads="1"/>
          </p:cNvSpPr>
          <p:nvPr/>
        </p:nvSpPr>
        <p:spPr bwMode="auto">
          <a:xfrm>
            <a:off x="2796846" y="1898823"/>
            <a:ext cx="1513887" cy="5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 err="1">
                <a:cs typeface="Arial" pitchFamily="34" charset="0"/>
              </a:rPr>
              <a:t>mCh</a:t>
            </a:r>
            <a:r>
              <a:rPr lang="en-GB" altLang="en-US" sz="1800" dirty="0">
                <a:cs typeface="Arial" pitchFamily="34" charset="0"/>
              </a:rPr>
              <a:t>	</a:t>
            </a:r>
            <a:endParaRPr lang="en-GB" altLang="en-US" sz="18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2254439" y="386655"/>
            <a:ext cx="402077" cy="1462955"/>
            <a:chOff x="1104064" y="3883418"/>
            <a:chExt cx="402077" cy="1462955"/>
          </a:xfrm>
        </p:grpSpPr>
        <p:cxnSp>
          <p:nvCxnSpPr>
            <p:cNvPr id="128" name="Straight Arrow Connector 127"/>
            <p:cNvCxnSpPr>
              <a:cxnSpLocks noChangeShapeType="1"/>
            </p:cNvCxnSpPr>
            <p:nvPr/>
          </p:nvCxnSpPr>
          <p:spPr bwMode="auto">
            <a:xfrm flipV="1">
              <a:off x="1506141" y="3883418"/>
              <a:ext cx="0" cy="142726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29" name="TextBox 139"/>
            <p:cNvSpPr txBox="1"/>
            <p:nvPr/>
          </p:nvSpPr>
          <p:spPr>
            <a:xfrm>
              <a:off x="1104064" y="3883418"/>
              <a:ext cx="400110" cy="1462955"/>
            </a:xfrm>
            <a:prstGeom prst="rect">
              <a:avLst/>
            </a:prstGeom>
            <a:noFill/>
          </p:spPr>
          <p:txBody>
            <a:bodyPr vert="vert270"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400" dirty="0">
                  <a:latin typeface="Calibri" panose="020F0502020204030204" pitchFamily="34" charset="0"/>
                  <a:cs typeface="Arial" panose="020B0604020202020204" pitchFamily="34" charset="0"/>
                </a:rPr>
                <a:t>7-AAD</a:t>
              </a: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637983" y="4135015"/>
            <a:ext cx="1520646" cy="508000"/>
            <a:chOff x="3049387" y="5445024"/>
            <a:chExt cx="1520646" cy="508000"/>
          </a:xfrm>
        </p:grpSpPr>
        <p:sp>
          <p:nvSpPr>
            <p:cNvPr id="131" name="TextBox 154"/>
            <p:cNvSpPr txBox="1">
              <a:spLocks noChangeArrowheads="1"/>
            </p:cNvSpPr>
            <p:nvPr/>
          </p:nvSpPr>
          <p:spPr bwMode="auto">
            <a:xfrm>
              <a:off x="3049387" y="5445024"/>
              <a:ext cx="1520646" cy="5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400" dirty="0">
                  <a:cs typeface="Arial" pitchFamily="34" charset="0"/>
                </a:rPr>
                <a:t>Sca1</a:t>
              </a:r>
              <a:r>
                <a:rPr lang="en-GB" altLang="en-US" sz="1800" dirty="0">
                  <a:cs typeface="Arial" pitchFamily="34" charset="0"/>
                </a:rPr>
                <a:t>	</a:t>
              </a:r>
              <a:endParaRPr lang="en-GB" altLang="en-US" sz="18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32" name="Straight Arrow Connector 131"/>
            <p:cNvCxnSpPr>
              <a:cxnSpLocks noChangeShapeType="1"/>
            </p:cNvCxnSpPr>
            <p:nvPr/>
          </p:nvCxnSpPr>
          <p:spPr bwMode="auto">
            <a:xfrm>
              <a:off x="3060824" y="5584726"/>
              <a:ext cx="1509208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33" name="Group 132"/>
          <p:cNvGrpSpPr/>
          <p:nvPr/>
        </p:nvGrpSpPr>
        <p:grpSpPr>
          <a:xfrm>
            <a:off x="76200" y="2618904"/>
            <a:ext cx="402077" cy="1496249"/>
            <a:chOff x="1104064" y="3883418"/>
            <a:chExt cx="402077" cy="1496249"/>
          </a:xfrm>
        </p:grpSpPr>
        <p:cxnSp>
          <p:nvCxnSpPr>
            <p:cNvPr id="134" name="Straight Arrow Connector 133"/>
            <p:cNvCxnSpPr>
              <a:cxnSpLocks noChangeShapeType="1"/>
            </p:cNvCxnSpPr>
            <p:nvPr/>
          </p:nvCxnSpPr>
          <p:spPr bwMode="auto">
            <a:xfrm flipV="1">
              <a:off x="1506141" y="3883418"/>
              <a:ext cx="0" cy="142726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35" name="TextBox 145"/>
            <p:cNvSpPr txBox="1"/>
            <p:nvPr/>
          </p:nvSpPr>
          <p:spPr>
            <a:xfrm>
              <a:off x="1104064" y="3883418"/>
              <a:ext cx="400110" cy="1496249"/>
            </a:xfrm>
            <a:prstGeom prst="rect">
              <a:avLst/>
            </a:prstGeom>
            <a:noFill/>
          </p:spPr>
          <p:txBody>
            <a:bodyPr vert="vert270"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400" dirty="0">
                  <a:latin typeface="Calibri" panose="020F0502020204030204" pitchFamily="34" charset="0"/>
                  <a:cs typeface="Arial" panose="020B0604020202020204" pitchFamily="34" charset="0"/>
                </a:rPr>
                <a:t>cKit</a:t>
              </a:r>
            </a:p>
          </p:txBody>
        </p:sp>
      </p:grpSp>
      <p:grpSp>
        <p:nvGrpSpPr>
          <p:cNvPr id="136" name="Group 135"/>
          <p:cNvGrpSpPr/>
          <p:nvPr/>
        </p:nvGrpSpPr>
        <p:grpSpPr>
          <a:xfrm>
            <a:off x="2818857" y="4138958"/>
            <a:ext cx="1527442" cy="508000"/>
            <a:chOff x="3042591" y="5445024"/>
            <a:chExt cx="1527442" cy="508000"/>
          </a:xfrm>
        </p:grpSpPr>
        <p:sp>
          <p:nvSpPr>
            <p:cNvPr id="137" name="TextBox 136"/>
            <p:cNvSpPr txBox="1">
              <a:spLocks noChangeArrowheads="1"/>
            </p:cNvSpPr>
            <p:nvPr/>
          </p:nvSpPr>
          <p:spPr bwMode="auto">
            <a:xfrm>
              <a:off x="3042591" y="5445024"/>
              <a:ext cx="1527442" cy="5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400" dirty="0">
                  <a:cs typeface="Arial" pitchFamily="34" charset="0"/>
                </a:rPr>
                <a:t>Sca1</a:t>
              </a:r>
              <a:r>
                <a:rPr lang="en-GB" altLang="en-US" sz="1800" dirty="0">
                  <a:cs typeface="Arial" pitchFamily="34" charset="0"/>
                </a:rPr>
                <a:t>	</a:t>
              </a:r>
              <a:endParaRPr lang="en-GB" altLang="en-US" sz="18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38" name="Straight Arrow Connector 137"/>
            <p:cNvCxnSpPr>
              <a:cxnSpLocks noChangeShapeType="1"/>
            </p:cNvCxnSpPr>
            <p:nvPr/>
          </p:nvCxnSpPr>
          <p:spPr bwMode="auto">
            <a:xfrm>
              <a:off x="3060824" y="5584726"/>
              <a:ext cx="1461994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39" name="Group 138"/>
          <p:cNvGrpSpPr/>
          <p:nvPr/>
        </p:nvGrpSpPr>
        <p:grpSpPr>
          <a:xfrm>
            <a:off x="2263870" y="2622847"/>
            <a:ext cx="402077" cy="1496249"/>
            <a:chOff x="1104064" y="3883418"/>
            <a:chExt cx="402077" cy="1496249"/>
          </a:xfrm>
        </p:grpSpPr>
        <p:cxnSp>
          <p:nvCxnSpPr>
            <p:cNvPr id="140" name="Straight Arrow Connector 139"/>
            <p:cNvCxnSpPr>
              <a:cxnSpLocks noChangeShapeType="1"/>
            </p:cNvCxnSpPr>
            <p:nvPr/>
          </p:nvCxnSpPr>
          <p:spPr bwMode="auto">
            <a:xfrm flipV="1">
              <a:off x="1506141" y="3883418"/>
              <a:ext cx="0" cy="142726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41" name="TextBox 151"/>
            <p:cNvSpPr txBox="1"/>
            <p:nvPr/>
          </p:nvSpPr>
          <p:spPr>
            <a:xfrm>
              <a:off x="1104064" y="3883418"/>
              <a:ext cx="400110" cy="1496249"/>
            </a:xfrm>
            <a:prstGeom prst="rect">
              <a:avLst/>
            </a:prstGeom>
            <a:noFill/>
          </p:spPr>
          <p:txBody>
            <a:bodyPr vert="vert270"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400" dirty="0">
                  <a:latin typeface="Calibri" panose="020F0502020204030204" pitchFamily="34" charset="0"/>
                  <a:cs typeface="Arial" panose="020B0604020202020204" pitchFamily="34" charset="0"/>
                </a:rPr>
                <a:t>cKit</a:t>
              </a:r>
            </a:p>
          </p:txBody>
        </p:sp>
      </p:grpSp>
      <p:grpSp>
        <p:nvGrpSpPr>
          <p:cNvPr id="142" name="Group 141"/>
          <p:cNvGrpSpPr/>
          <p:nvPr/>
        </p:nvGrpSpPr>
        <p:grpSpPr>
          <a:xfrm>
            <a:off x="649420" y="6363319"/>
            <a:ext cx="1509209" cy="508000"/>
            <a:chOff x="3060824" y="5445024"/>
            <a:chExt cx="1509209" cy="508000"/>
          </a:xfrm>
        </p:grpSpPr>
        <p:sp>
          <p:nvSpPr>
            <p:cNvPr id="143" name="TextBox 154"/>
            <p:cNvSpPr txBox="1">
              <a:spLocks noChangeArrowheads="1"/>
            </p:cNvSpPr>
            <p:nvPr/>
          </p:nvSpPr>
          <p:spPr bwMode="auto">
            <a:xfrm>
              <a:off x="3070586" y="5445024"/>
              <a:ext cx="1499447" cy="5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400" dirty="0">
                  <a:cs typeface="Arial" pitchFamily="34" charset="0"/>
                </a:rPr>
                <a:t>CD150</a:t>
              </a:r>
              <a:r>
                <a:rPr lang="en-GB" altLang="en-US" sz="1800" dirty="0">
                  <a:cs typeface="Arial" pitchFamily="34" charset="0"/>
                </a:rPr>
                <a:t>	</a:t>
              </a:r>
              <a:endParaRPr lang="en-GB" altLang="en-US" sz="18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44" name="Straight Arrow Connector 143"/>
            <p:cNvCxnSpPr>
              <a:cxnSpLocks noChangeShapeType="1"/>
            </p:cNvCxnSpPr>
            <p:nvPr/>
          </p:nvCxnSpPr>
          <p:spPr bwMode="auto">
            <a:xfrm>
              <a:off x="3060824" y="5584726"/>
              <a:ext cx="1509208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45" name="Group 144"/>
          <p:cNvGrpSpPr/>
          <p:nvPr/>
        </p:nvGrpSpPr>
        <p:grpSpPr>
          <a:xfrm>
            <a:off x="76200" y="4787894"/>
            <a:ext cx="402077" cy="1486574"/>
            <a:chOff x="1104064" y="3824104"/>
            <a:chExt cx="402077" cy="1486574"/>
          </a:xfrm>
        </p:grpSpPr>
        <p:cxnSp>
          <p:nvCxnSpPr>
            <p:cNvPr id="146" name="Straight Arrow Connector 145"/>
            <p:cNvCxnSpPr>
              <a:cxnSpLocks noChangeShapeType="1"/>
            </p:cNvCxnSpPr>
            <p:nvPr/>
          </p:nvCxnSpPr>
          <p:spPr bwMode="auto">
            <a:xfrm flipV="1">
              <a:off x="1506141" y="3824104"/>
              <a:ext cx="0" cy="148657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47" name="TextBox 157"/>
            <p:cNvSpPr txBox="1"/>
            <p:nvPr/>
          </p:nvSpPr>
          <p:spPr>
            <a:xfrm>
              <a:off x="1104064" y="3824105"/>
              <a:ext cx="400110" cy="1470480"/>
            </a:xfrm>
            <a:prstGeom prst="rect">
              <a:avLst/>
            </a:prstGeom>
            <a:noFill/>
          </p:spPr>
          <p:txBody>
            <a:bodyPr vert="vert270"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400" dirty="0">
                  <a:latin typeface="Calibri" panose="020F0502020204030204" pitchFamily="34" charset="0"/>
                  <a:cs typeface="Arial" panose="020B0604020202020204" pitchFamily="34" charset="0"/>
                </a:rPr>
                <a:t>CD48</a:t>
              </a:r>
            </a:p>
          </p:txBody>
        </p:sp>
      </p:grpSp>
      <p:grpSp>
        <p:nvGrpSpPr>
          <p:cNvPr id="151" name="Group 150"/>
          <p:cNvGrpSpPr/>
          <p:nvPr/>
        </p:nvGrpSpPr>
        <p:grpSpPr>
          <a:xfrm>
            <a:off x="5369085" y="5817305"/>
            <a:ext cx="1513944" cy="508000"/>
            <a:chOff x="3056089" y="5445024"/>
            <a:chExt cx="1513944" cy="508000"/>
          </a:xfrm>
        </p:grpSpPr>
        <p:sp>
          <p:nvSpPr>
            <p:cNvPr id="152" name="TextBox 154"/>
            <p:cNvSpPr txBox="1">
              <a:spLocks noChangeArrowheads="1"/>
            </p:cNvSpPr>
            <p:nvPr/>
          </p:nvSpPr>
          <p:spPr bwMode="auto">
            <a:xfrm>
              <a:off x="3056089" y="5445024"/>
              <a:ext cx="1513944" cy="5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400" dirty="0">
                  <a:cs typeface="Arial" pitchFamily="34" charset="0"/>
                </a:rPr>
                <a:t>GFP</a:t>
              </a:r>
              <a:r>
                <a:rPr lang="en-GB" altLang="en-US" sz="1800" dirty="0">
                  <a:cs typeface="Arial" pitchFamily="34" charset="0"/>
                </a:rPr>
                <a:t>	</a:t>
              </a:r>
              <a:endParaRPr lang="en-GB" altLang="en-US" sz="18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53" name="Straight Arrow Connector 152"/>
            <p:cNvCxnSpPr>
              <a:cxnSpLocks noChangeShapeType="1"/>
            </p:cNvCxnSpPr>
            <p:nvPr/>
          </p:nvCxnSpPr>
          <p:spPr bwMode="auto">
            <a:xfrm>
              <a:off x="3060824" y="5584726"/>
              <a:ext cx="1509208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54" name="Group 153"/>
          <p:cNvGrpSpPr/>
          <p:nvPr/>
        </p:nvGrpSpPr>
        <p:grpSpPr>
          <a:xfrm>
            <a:off x="4800600" y="4114800"/>
            <a:ext cx="402077" cy="1621371"/>
            <a:chOff x="1104064" y="3697024"/>
            <a:chExt cx="402077" cy="1621371"/>
          </a:xfrm>
        </p:grpSpPr>
        <p:cxnSp>
          <p:nvCxnSpPr>
            <p:cNvPr id="155" name="Straight Arrow Connector 154"/>
            <p:cNvCxnSpPr>
              <a:cxnSpLocks noChangeShapeType="1"/>
            </p:cNvCxnSpPr>
            <p:nvPr/>
          </p:nvCxnSpPr>
          <p:spPr bwMode="auto">
            <a:xfrm flipV="1">
              <a:off x="1506141" y="3697024"/>
              <a:ext cx="0" cy="161365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56" name="TextBox 169"/>
            <p:cNvSpPr txBox="1"/>
            <p:nvPr/>
          </p:nvSpPr>
          <p:spPr>
            <a:xfrm>
              <a:off x="1104064" y="3697025"/>
              <a:ext cx="400110" cy="1621370"/>
            </a:xfrm>
            <a:prstGeom prst="rect">
              <a:avLst/>
            </a:prstGeom>
            <a:noFill/>
          </p:spPr>
          <p:txBody>
            <a:bodyPr vert="vert270"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400" dirty="0" err="1">
                  <a:latin typeface="Calibri" panose="020F0502020204030204" pitchFamily="34" charset="0"/>
                  <a:cs typeface="Arial" panose="020B0604020202020204" pitchFamily="34" charset="0"/>
                </a:rPr>
                <a:t>mCh</a:t>
              </a:r>
              <a:endParaRPr lang="en-GB" sz="1400" dirty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7428365" y="5817305"/>
            <a:ext cx="1523718" cy="508000"/>
            <a:chOff x="3046315" y="5445024"/>
            <a:chExt cx="1523718" cy="508000"/>
          </a:xfrm>
        </p:grpSpPr>
        <p:sp>
          <p:nvSpPr>
            <p:cNvPr id="158" name="TextBox 154"/>
            <p:cNvSpPr txBox="1">
              <a:spLocks noChangeArrowheads="1"/>
            </p:cNvSpPr>
            <p:nvPr/>
          </p:nvSpPr>
          <p:spPr bwMode="auto">
            <a:xfrm>
              <a:off x="3046315" y="5445024"/>
              <a:ext cx="1523718" cy="5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400" dirty="0">
                  <a:cs typeface="Arial" pitchFamily="34" charset="0"/>
                </a:rPr>
                <a:t>GFP</a:t>
              </a:r>
              <a:r>
                <a:rPr lang="en-GB" altLang="en-US" sz="1800" dirty="0">
                  <a:cs typeface="Arial" pitchFamily="34" charset="0"/>
                </a:rPr>
                <a:t>	</a:t>
              </a:r>
              <a:endParaRPr lang="en-GB" altLang="en-US" sz="18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59" name="Straight Arrow Connector 158"/>
            <p:cNvCxnSpPr>
              <a:cxnSpLocks noChangeShapeType="1"/>
            </p:cNvCxnSpPr>
            <p:nvPr/>
          </p:nvCxnSpPr>
          <p:spPr bwMode="auto">
            <a:xfrm>
              <a:off x="3060824" y="5584726"/>
              <a:ext cx="1509208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60" name="Group 159"/>
          <p:cNvGrpSpPr/>
          <p:nvPr/>
        </p:nvGrpSpPr>
        <p:grpSpPr>
          <a:xfrm>
            <a:off x="6869654" y="4114801"/>
            <a:ext cx="402077" cy="1621370"/>
            <a:chOff x="1104064" y="3697025"/>
            <a:chExt cx="402077" cy="1621370"/>
          </a:xfrm>
        </p:grpSpPr>
        <p:cxnSp>
          <p:nvCxnSpPr>
            <p:cNvPr id="161" name="Straight Arrow Connector 160"/>
            <p:cNvCxnSpPr>
              <a:cxnSpLocks noChangeShapeType="1"/>
            </p:cNvCxnSpPr>
            <p:nvPr/>
          </p:nvCxnSpPr>
          <p:spPr bwMode="auto">
            <a:xfrm flipV="1">
              <a:off x="1506141" y="3751059"/>
              <a:ext cx="0" cy="15480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62" name="TextBox 175"/>
            <p:cNvSpPr txBox="1"/>
            <p:nvPr/>
          </p:nvSpPr>
          <p:spPr>
            <a:xfrm>
              <a:off x="1104064" y="3697025"/>
              <a:ext cx="400110" cy="1621370"/>
            </a:xfrm>
            <a:prstGeom prst="rect">
              <a:avLst/>
            </a:prstGeom>
            <a:noFill/>
          </p:spPr>
          <p:txBody>
            <a:bodyPr vert="vert270"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400" dirty="0" err="1">
                  <a:latin typeface="Calibri" panose="020F0502020204030204" pitchFamily="34" charset="0"/>
                  <a:cs typeface="Arial" panose="020B0604020202020204" pitchFamily="34" charset="0"/>
                </a:rPr>
                <a:t>mCh</a:t>
              </a:r>
              <a:endParaRPr lang="en-GB" sz="1400" dirty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3" name="TextBox 154"/>
          <p:cNvSpPr txBox="1">
            <a:spLocks noChangeArrowheads="1"/>
          </p:cNvSpPr>
          <p:nvPr/>
        </p:nvSpPr>
        <p:spPr bwMode="auto">
          <a:xfrm>
            <a:off x="2819298" y="6363319"/>
            <a:ext cx="1525883" cy="5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cs typeface="Arial" pitchFamily="34" charset="0"/>
              </a:rPr>
              <a:t>CD150</a:t>
            </a:r>
            <a:r>
              <a:rPr lang="en-GB" altLang="en-US" sz="1800" dirty="0">
                <a:cs typeface="Arial" pitchFamily="34" charset="0"/>
              </a:rPr>
              <a:t>	</a:t>
            </a:r>
            <a:endParaRPr lang="en-GB" altLang="en-US" sz="18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64" name="Group 163"/>
          <p:cNvGrpSpPr/>
          <p:nvPr/>
        </p:nvGrpSpPr>
        <p:grpSpPr>
          <a:xfrm>
            <a:off x="2262752" y="4753615"/>
            <a:ext cx="403195" cy="1523300"/>
            <a:chOff x="1104064" y="3789825"/>
            <a:chExt cx="403195" cy="1523300"/>
          </a:xfrm>
        </p:grpSpPr>
        <p:cxnSp>
          <p:nvCxnSpPr>
            <p:cNvPr id="165" name="Straight Arrow Connector 164"/>
            <p:cNvCxnSpPr>
              <a:cxnSpLocks noChangeShapeType="1"/>
            </p:cNvCxnSpPr>
            <p:nvPr/>
          </p:nvCxnSpPr>
          <p:spPr bwMode="auto">
            <a:xfrm flipV="1">
              <a:off x="1506141" y="3844091"/>
              <a:ext cx="1118" cy="1466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66" name="TextBox 181"/>
            <p:cNvSpPr txBox="1"/>
            <p:nvPr/>
          </p:nvSpPr>
          <p:spPr>
            <a:xfrm>
              <a:off x="1104064" y="3789825"/>
              <a:ext cx="400110" cy="1523300"/>
            </a:xfrm>
            <a:prstGeom prst="rect">
              <a:avLst/>
            </a:prstGeom>
            <a:noFill/>
          </p:spPr>
          <p:txBody>
            <a:bodyPr vert="vert270"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400" dirty="0">
                  <a:latin typeface="Calibri" panose="020F0502020204030204" pitchFamily="34" charset="0"/>
                  <a:cs typeface="Arial" panose="020B0604020202020204" pitchFamily="34" charset="0"/>
                </a:rPr>
                <a:t>CD48</a:t>
              </a:r>
            </a:p>
          </p:txBody>
        </p:sp>
      </p:grpSp>
      <p:cxnSp>
        <p:nvCxnSpPr>
          <p:cNvPr id="167" name="Straight Arrow Connector 166"/>
          <p:cNvCxnSpPr>
            <a:cxnSpLocks noChangeShapeType="1"/>
          </p:cNvCxnSpPr>
          <p:nvPr/>
        </p:nvCxnSpPr>
        <p:spPr bwMode="auto">
          <a:xfrm>
            <a:off x="2812297" y="2042006"/>
            <a:ext cx="1461994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8" name="Straight Arrow Connector 167"/>
          <p:cNvCxnSpPr>
            <a:cxnSpLocks noChangeShapeType="1"/>
          </p:cNvCxnSpPr>
          <p:nvPr/>
        </p:nvCxnSpPr>
        <p:spPr bwMode="auto">
          <a:xfrm>
            <a:off x="2834131" y="6503021"/>
            <a:ext cx="1461994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8" name="Straight Arrow Connector 87"/>
          <p:cNvCxnSpPr/>
          <p:nvPr/>
        </p:nvCxnSpPr>
        <p:spPr>
          <a:xfrm flipH="1">
            <a:off x="1974741" y="1807021"/>
            <a:ext cx="900000" cy="64800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 flipH="1">
            <a:off x="3698227" y="1812875"/>
            <a:ext cx="793" cy="68400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/>
          <p:nvPr/>
        </p:nvCxnSpPr>
        <p:spPr>
          <a:xfrm>
            <a:off x="1617667" y="2918614"/>
            <a:ext cx="1384" cy="176400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/>
          <p:nvPr/>
        </p:nvCxnSpPr>
        <p:spPr>
          <a:xfrm>
            <a:off x="3840859" y="2924944"/>
            <a:ext cx="1384" cy="176400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1" name="Picture 17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8" t="13635" r="84736" b="84513"/>
          <a:stretch/>
        </p:blipFill>
        <p:spPr>
          <a:xfrm>
            <a:off x="717205" y="1086678"/>
            <a:ext cx="172710" cy="166083"/>
          </a:xfrm>
          <a:prstGeom prst="rect">
            <a:avLst/>
          </a:prstGeom>
        </p:spPr>
      </p:pic>
      <p:pic>
        <p:nvPicPr>
          <p:cNvPr id="172" name="Picture 17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8" t="13766" r="84736" b="84513"/>
          <a:stretch/>
        </p:blipFill>
        <p:spPr>
          <a:xfrm>
            <a:off x="673891" y="908720"/>
            <a:ext cx="172710" cy="154261"/>
          </a:xfrm>
          <a:prstGeom prst="rect">
            <a:avLst/>
          </a:prstGeom>
        </p:spPr>
      </p:pic>
      <p:pic>
        <p:nvPicPr>
          <p:cNvPr id="173" name="Picture 17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8" t="13635" r="84736" b="84513"/>
          <a:stretch/>
        </p:blipFill>
        <p:spPr>
          <a:xfrm>
            <a:off x="784371" y="954569"/>
            <a:ext cx="172710" cy="166083"/>
          </a:xfrm>
          <a:prstGeom prst="rect">
            <a:avLst/>
          </a:prstGeom>
        </p:spPr>
      </p:pic>
      <p:pic>
        <p:nvPicPr>
          <p:cNvPr id="174" name="Picture 17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8" t="13635" r="84736" b="84513"/>
          <a:stretch/>
        </p:blipFill>
        <p:spPr>
          <a:xfrm>
            <a:off x="856379" y="1106969"/>
            <a:ext cx="172710" cy="166083"/>
          </a:xfrm>
          <a:prstGeom prst="rect">
            <a:avLst/>
          </a:prstGeom>
        </p:spPr>
      </p:pic>
      <p:pic>
        <p:nvPicPr>
          <p:cNvPr id="8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 t="55765" r="60212" b="15109"/>
          <a:stretch/>
        </p:blipFill>
        <p:spPr bwMode="auto">
          <a:xfrm>
            <a:off x="7428271" y="4134304"/>
            <a:ext cx="1507793" cy="1642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14" t="22148" r="32308" b="49007"/>
          <a:stretch/>
        </p:blipFill>
        <p:spPr bwMode="auto">
          <a:xfrm>
            <a:off x="5351118" y="4128865"/>
            <a:ext cx="1525868" cy="1642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5" name="Rectangle 174"/>
          <p:cNvSpPr/>
          <p:nvPr/>
        </p:nvSpPr>
        <p:spPr>
          <a:xfrm>
            <a:off x="5933551" y="4724345"/>
            <a:ext cx="513840" cy="380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6" name="Rectangle 175"/>
          <p:cNvSpPr/>
          <p:nvPr/>
        </p:nvSpPr>
        <p:spPr>
          <a:xfrm>
            <a:off x="8039407" y="4748295"/>
            <a:ext cx="513840" cy="380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7" name="Picture 17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33" t="68711" r="3435" b="13372"/>
          <a:stretch/>
        </p:blipFill>
        <p:spPr>
          <a:xfrm>
            <a:off x="5339258" y="972035"/>
            <a:ext cx="1471286" cy="1469421"/>
          </a:xfrm>
          <a:prstGeom prst="rect">
            <a:avLst/>
          </a:prstGeom>
        </p:spPr>
      </p:pic>
      <p:pic>
        <p:nvPicPr>
          <p:cNvPr id="178" name="Picture 17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14" t="68714" r="35909" b="13281"/>
          <a:stretch/>
        </p:blipFill>
        <p:spPr>
          <a:xfrm>
            <a:off x="7477620" y="981602"/>
            <a:ext cx="1474462" cy="1476524"/>
          </a:xfrm>
          <a:prstGeom prst="rect">
            <a:avLst/>
          </a:prstGeom>
        </p:spPr>
      </p:pic>
      <p:sp>
        <p:nvSpPr>
          <p:cNvPr id="179" name="Rectangle 178"/>
          <p:cNvSpPr/>
          <p:nvPr/>
        </p:nvSpPr>
        <p:spPr>
          <a:xfrm>
            <a:off x="8377112" y="1053609"/>
            <a:ext cx="432048" cy="4938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0" name="Rectangle 179"/>
          <p:cNvSpPr/>
          <p:nvPr/>
        </p:nvSpPr>
        <p:spPr>
          <a:xfrm>
            <a:off x="6288880" y="1125617"/>
            <a:ext cx="432048" cy="4938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1" name="Group 180"/>
          <p:cNvGrpSpPr/>
          <p:nvPr/>
        </p:nvGrpSpPr>
        <p:grpSpPr>
          <a:xfrm>
            <a:off x="5355735" y="2489825"/>
            <a:ext cx="1509209" cy="508000"/>
            <a:chOff x="3060824" y="5445024"/>
            <a:chExt cx="1509209" cy="508000"/>
          </a:xfrm>
        </p:grpSpPr>
        <p:sp>
          <p:nvSpPr>
            <p:cNvPr id="182" name="TextBox 154"/>
            <p:cNvSpPr txBox="1">
              <a:spLocks noChangeArrowheads="1"/>
            </p:cNvSpPr>
            <p:nvPr/>
          </p:nvSpPr>
          <p:spPr bwMode="auto">
            <a:xfrm>
              <a:off x="3070586" y="5445024"/>
              <a:ext cx="1499447" cy="5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400" dirty="0">
                  <a:cs typeface="Arial" pitchFamily="34" charset="0"/>
                </a:rPr>
                <a:t>CD127</a:t>
              </a:r>
              <a:r>
                <a:rPr lang="en-GB" altLang="en-US" sz="1800" dirty="0">
                  <a:cs typeface="Arial" pitchFamily="34" charset="0"/>
                </a:rPr>
                <a:t>	</a:t>
              </a:r>
              <a:endParaRPr lang="en-GB" altLang="en-US" sz="18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83" name="Straight Arrow Connector 182"/>
            <p:cNvCxnSpPr>
              <a:cxnSpLocks noChangeShapeType="1"/>
            </p:cNvCxnSpPr>
            <p:nvPr/>
          </p:nvCxnSpPr>
          <p:spPr bwMode="auto">
            <a:xfrm>
              <a:off x="3060824" y="5584726"/>
              <a:ext cx="1509208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84" name="Group 183"/>
          <p:cNvGrpSpPr/>
          <p:nvPr/>
        </p:nvGrpSpPr>
        <p:grpSpPr>
          <a:xfrm>
            <a:off x="4782515" y="914400"/>
            <a:ext cx="402077" cy="1486574"/>
            <a:chOff x="1104064" y="3824104"/>
            <a:chExt cx="402077" cy="1486574"/>
          </a:xfrm>
        </p:grpSpPr>
        <p:cxnSp>
          <p:nvCxnSpPr>
            <p:cNvPr id="185" name="Straight Arrow Connector 184"/>
            <p:cNvCxnSpPr>
              <a:cxnSpLocks noChangeShapeType="1"/>
            </p:cNvCxnSpPr>
            <p:nvPr/>
          </p:nvCxnSpPr>
          <p:spPr bwMode="auto">
            <a:xfrm flipV="1">
              <a:off x="1506141" y="3824104"/>
              <a:ext cx="0" cy="148657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86" name="TextBox 157"/>
            <p:cNvSpPr txBox="1"/>
            <p:nvPr/>
          </p:nvSpPr>
          <p:spPr>
            <a:xfrm>
              <a:off x="1104064" y="3824105"/>
              <a:ext cx="400110" cy="1470480"/>
            </a:xfrm>
            <a:prstGeom prst="rect">
              <a:avLst/>
            </a:prstGeom>
            <a:noFill/>
          </p:spPr>
          <p:txBody>
            <a:bodyPr vert="vert270"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400" dirty="0">
                  <a:latin typeface="Calibri" panose="020F0502020204030204" pitchFamily="34" charset="0"/>
                  <a:cs typeface="Arial" panose="020B0604020202020204" pitchFamily="34" charset="0"/>
                </a:rPr>
                <a:t>FSC</a:t>
              </a:r>
            </a:p>
          </p:txBody>
        </p:sp>
      </p:grpSp>
      <p:grpSp>
        <p:nvGrpSpPr>
          <p:cNvPr id="187" name="Group 186"/>
          <p:cNvGrpSpPr/>
          <p:nvPr/>
        </p:nvGrpSpPr>
        <p:grpSpPr>
          <a:xfrm>
            <a:off x="7515975" y="2489825"/>
            <a:ext cx="1509209" cy="508000"/>
            <a:chOff x="3060824" y="5445024"/>
            <a:chExt cx="1509209" cy="508000"/>
          </a:xfrm>
        </p:grpSpPr>
        <p:sp>
          <p:nvSpPr>
            <p:cNvPr id="188" name="TextBox 154"/>
            <p:cNvSpPr txBox="1">
              <a:spLocks noChangeArrowheads="1"/>
            </p:cNvSpPr>
            <p:nvPr/>
          </p:nvSpPr>
          <p:spPr bwMode="auto">
            <a:xfrm>
              <a:off x="3070586" y="5445024"/>
              <a:ext cx="1499447" cy="5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400" dirty="0">
                  <a:cs typeface="Arial" pitchFamily="34" charset="0"/>
                </a:rPr>
                <a:t>CD127</a:t>
              </a:r>
              <a:r>
                <a:rPr lang="en-GB" altLang="en-US" sz="1800" dirty="0">
                  <a:cs typeface="Arial" pitchFamily="34" charset="0"/>
                </a:rPr>
                <a:t>	</a:t>
              </a:r>
              <a:endParaRPr lang="en-GB" altLang="en-US" sz="18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89" name="Straight Arrow Connector 188"/>
            <p:cNvCxnSpPr>
              <a:cxnSpLocks noChangeShapeType="1"/>
            </p:cNvCxnSpPr>
            <p:nvPr/>
          </p:nvCxnSpPr>
          <p:spPr bwMode="auto">
            <a:xfrm>
              <a:off x="3060824" y="5584726"/>
              <a:ext cx="1509208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90" name="Group 189"/>
          <p:cNvGrpSpPr/>
          <p:nvPr/>
        </p:nvGrpSpPr>
        <p:grpSpPr>
          <a:xfrm>
            <a:off x="6942755" y="914400"/>
            <a:ext cx="402077" cy="1486574"/>
            <a:chOff x="1104064" y="3824104"/>
            <a:chExt cx="402077" cy="1486574"/>
          </a:xfrm>
        </p:grpSpPr>
        <p:cxnSp>
          <p:nvCxnSpPr>
            <p:cNvPr id="191" name="Straight Arrow Connector 190"/>
            <p:cNvCxnSpPr>
              <a:cxnSpLocks noChangeShapeType="1"/>
            </p:cNvCxnSpPr>
            <p:nvPr/>
          </p:nvCxnSpPr>
          <p:spPr bwMode="auto">
            <a:xfrm flipV="1">
              <a:off x="1506141" y="3824104"/>
              <a:ext cx="0" cy="148657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92" name="TextBox 157"/>
            <p:cNvSpPr txBox="1"/>
            <p:nvPr/>
          </p:nvSpPr>
          <p:spPr>
            <a:xfrm>
              <a:off x="1104064" y="3824105"/>
              <a:ext cx="400110" cy="1470480"/>
            </a:xfrm>
            <a:prstGeom prst="rect">
              <a:avLst/>
            </a:prstGeom>
            <a:noFill/>
          </p:spPr>
          <p:txBody>
            <a:bodyPr vert="vert270"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400" dirty="0">
                  <a:latin typeface="Calibri" panose="020F0502020204030204" pitchFamily="34" charset="0"/>
                  <a:cs typeface="Arial" panose="020B0604020202020204" pitchFamily="34" charset="0"/>
                </a:rPr>
                <a:t>FSC</a:t>
              </a:r>
            </a:p>
          </p:txBody>
        </p:sp>
      </p:grpSp>
      <p:sp>
        <p:nvSpPr>
          <p:cNvPr id="193" name="TextBox 154"/>
          <p:cNvSpPr txBox="1">
            <a:spLocks noChangeArrowheads="1"/>
          </p:cNvSpPr>
          <p:nvPr/>
        </p:nvSpPr>
        <p:spPr bwMode="auto">
          <a:xfrm>
            <a:off x="5340793" y="457200"/>
            <a:ext cx="1456573" cy="38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cs typeface="Arial" pitchFamily="34" charset="0"/>
              </a:rPr>
              <a:t>Lin- </a:t>
            </a:r>
            <a:r>
              <a:rPr lang="en-GB" altLang="en-US" sz="1400" dirty="0" err="1">
                <a:cs typeface="Arial" pitchFamily="34" charset="0"/>
              </a:rPr>
              <a:t>mCherry</a:t>
            </a:r>
            <a:r>
              <a:rPr lang="en-GB" altLang="en-US" sz="1400" dirty="0">
                <a:cs typeface="Arial" pitchFamily="34" charset="0"/>
              </a:rPr>
              <a:t>-</a:t>
            </a:r>
            <a:endParaRPr lang="en-GB" alt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4" name="TextBox 154"/>
          <p:cNvSpPr txBox="1">
            <a:spLocks noChangeArrowheads="1"/>
          </p:cNvSpPr>
          <p:nvPr/>
        </p:nvSpPr>
        <p:spPr bwMode="auto">
          <a:xfrm>
            <a:off x="7467600" y="457200"/>
            <a:ext cx="1456573" cy="415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cs typeface="Arial" pitchFamily="34" charset="0"/>
              </a:rPr>
              <a:t>Lin- </a:t>
            </a:r>
            <a:r>
              <a:rPr lang="en-GB" altLang="en-US" sz="1400" dirty="0" err="1">
                <a:cs typeface="Arial" pitchFamily="34" charset="0"/>
              </a:rPr>
              <a:t>mCherry</a:t>
            </a:r>
            <a:r>
              <a:rPr lang="en-GB" altLang="en-US" sz="1400" dirty="0">
                <a:cs typeface="Arial" pitchFamily="34" charset="0"/>
              </a:rPr>
              <a:t>+</a:t>
            </a:r>
            <a:endParaRPr lang="en-GB" alt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5" name="TextBox 106"/>
          <p:cNvSpPr txBox="1">
            <a:spLocks noChangeArrowheads="1"/>
          </p:cNvSpPr>
          <p:nvPr/>
        </p:nvSpPr>
        <p:spPr bwMode="auto">
          <a:xfrm>
            <a:off x="5562600" y="1226574"/>
            <a:ext cx="609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GB" altLang="en-US" sz="1400" dirty="0">
                <a:latin typeface="+mn-lt"/>
                <a:cs typeface="Arial" pitchFamily="34" charset="0"/>
              </a:rPr>
              <a:t>11%</a:t>
            </a:r>
          </a:p>
        </p:txBody>
      </p:sp>
      <p:sp>
        <p:nvSpPr>
          <p:cNvPr id="196" name="TextBox 106"/>
          <p:cNvSpPr txBox="1">
            <a:spLocks noChangeArrowheads="1"/>
          </p:cNvSpPr>
          <p:nvPr/>
        </p:nvSpPr>
        <p:spPr bwMode="auto">
          <a:xfrm>
            <a:off x="7848600" y="1233948"/>
            <a:ext cx="4773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GB" altLang="en-US" sz="1400" dirty="0">
                <a:latin typeface="+mn-lt"/>
                <a:cs typeface="Arial" pitchFamily="34" charset="0"/>
              </a:rPr>
              <a:t>8%</a:t>
            </a:r>
          </a:p>
        </p:txBody>
      </p:sp>
    </p:spTree>
    <p:extLst>
      <p:ext uri="{BB962C8B-B14F-4D97-AF65-F5344CB8AC3E}">
        <p14:creationId xmlns:p14="http://schemas.microsoft.com/office/powerpoint/2010/main" val="3895204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2369</TotalTime>
  <Words>31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MS PGothic</vt:lpstr>
      <vt:lpstr>Arial</vt:lpstr>
      <vt:lpstr>Calibri</vt:lpstr>
      <vt:lpstr>Office Theme</vt:lpstr>
      <vt:lpstr>PowerPoint Presentation</vt:lpstr>
    </vt:vector>
  </TitlesOfParts>
  <Company>BIDMC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Verbiest,Tom ( BIDMC - Hematology Oncology )</dc:creator>
  <cp:lastModifiedBy>Verbiest, Tom [JACBE]</cp:lastModifiedBy>
  <cp:revision>110</cp:revision>
  <dcterms:created xsi:type="dcterms:W3CDTF">2017-01-09T14:37:53Z</dcterms:created>
  <dcterms:modified xsi:type="dcterms:W3CDTF">2018-01-03T10:31:23Z</dcterms:modified>
</cp:coreProperties>
</file>