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2" r:id="rId2"/>
  </p:sldIdLst>
  <p:sldSz cx="9144000" cy="8999538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35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2" autoAdjust="0"/>
    <p:restoredTop sz="96817" autoAdjust="0"/>
  </p:normalViewPr>
  <p:slideViewPr>
    <p:cSldViewPr>
      <p:cViewPr varScale="1">
        <p:scale>
          <a:sx n="97" d="100"/>
          <a:sy n="97" d="100"/>
        </p:scale>
        <p:origin x="1674" y="120"/>
      </p:cViewPr>
      <p:guideLst>
        <p:guide orient="horz" pos="2835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D0278E-EE7C-4588-B2BE-7C399A0FEEBD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687513" y="685800"/>
            <a:ext cx="34829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C75E53-DEDC-4884-ABAD-364D95F350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1284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795690"/>
            <a:ext cx="7772400" cy="192906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099738"/>
            <a:ext cx="6400800" cy="229988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53ABB-2F20-4603-9CFA-9D0DAA2BA8C5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1C2B2-5801-4817-9892-142E0CD1D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482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53ABB-2F20-4603-9CFA-9D0DAA2BA8C5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1C2B2-5801-4817-9892-142E0CD1D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619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783037"/>
            <a:ext cx="7772400" cy="178740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14389"/>
            <a:ext cx="7772400" cy="196864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53ABB-2F20-4603-9CFA-9D0DAA2BA8C5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1C2B2-5801-4817-9892-142E0CD1D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427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099893"/>
            <a:ext cx="4038600" cy="593927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099893"/>
            <a:ext cx="4038600" cy="593927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53ABB-2F20-4603-9CFA-9D0DAA2BA8C5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1C2B2-5801-4817-9892-142E0CD1D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509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14480"/>
            <a:ext cx="4040188" cy="83954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854020"/>
            <a:ext cx="4040188" cy="518515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2014480"/>
            <a:ext cx="4041775" cy="83954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854020"/>
            <a:ext cx="4041775" cy="518515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53ABB-2F20-4603-9CFA-9D0DAA2BA8C5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1C2B2-5801-4817-9892-142E0CD1D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658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53ABB-2F20-4603-9CFA-9D0DAA2BA8C5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1C2B2-5801-4817-9892-142E0CD1D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413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53ABB-2F20-4603-9CFA-9D0DAA2BA8C5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1C2B2-5801-4817-9892-142E0CD1D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560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58315"/>
            <a:ext cx="3008313" cy="15249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358316"/>
            <a:ext cx="5111750" cy="768085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883237"/>
            <a:ext cx="3008313" cy="615593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53ABB-2F20-4603-9CFA-9D0DAA2BA8C5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1C2B2-5801-4817-9892-142E0CD1D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070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6299677"/>
            <a:ext cx="5486400" cy="74371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804125"/>
            <a:ext cx="5486400" cy="539972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7043389"/>
            <a:ext cx="5486400" cy="105619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53ABB-2F20-4603-9CFA-9D0DAA2BA8C5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1C2B2-5801-4817-9892-142E0CD1D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93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53ABB-2F20-4603-9CFA-9D0DAA2BA8C5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1C2B2-5801-4817-9892-142E0CD1D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078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60400"/>
            <a:ext cx="2057400" cy="767877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60400"/>
            <a:ext cx="6019800" cy="767877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53ABB-2F20-4603-9CFA-9D0DAA2BA8C5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1C2B2-5801-4817-9892-142E0CD1D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837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60399"/>
            <a:ext cx="8229600" cy="14999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99893"/>
            <a:ext cx="8229600" cy="59392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8341239"/>
            <a:ext cx="2133600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D53ABB-2F20-4603-9CFA-9D0DAA2BA8C5}" type="datetimeFigureOut">
              <a:rPr lang="en-US" smtClean="0"/>
              <a:t>1/3/2018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8341239"/>
            <a:ext cx="2895600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8341239"/>
            <a:ext cx="2133600" cy="4791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51C2B2-5801-4817-9892-142E0CD1D3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435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10" Type="http://schemas.openxmlformats.org/officeDocument/2006/relationships/image" Target="../media/image8.jpeg"/><Relationship Id="rId4" Type="http://schemas.openxmlformats.org/officeDocument/2006/relationships/image" Target="../media/image3.pn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69" t="29916" r="36850" b="48964"/>
          <a:stretch/>
        </p:blipFill>
        <p:spPr bwMode="auto">
          <a:xfrm>
            <a:off x="7363279" y="394357"/>
            <a:ext cx="1661471" cy="1781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30" t="54770" r="57354" b="23980"/>
          <a:stretch/>
        </p:blipFill>
        <p:spPr bwMode="auto">
          <a:xfrm>
            <a:off x="4927956" y="2888458"/>
            <a:ext cx="1673856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85" t="29826" r="36799" b="48924"/>
          <a:stretch/>
        </p:blipFill>
        <p:spPr bwMode="auto">
          <a:xfrm>
            <a:off x="4927956" y="384945"/>
            <a:ext cx="1673856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70" t="29822" r="36804" b="48815"/>
          <a:stretch/>
        </p:blipFill>
        <p:spPr bwMode="auto">
          <a:xfrm>
            <a:off x="2703513" y="2888457"/>
            <a:ext cx="1666520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70" t="29822" r="36804" b="48815"/>
          <a:stretch/>
        </p:blipFill>
        <p:spPr bwMode="auto">
          <a:xfrm>
            <a:off x="2703513" y="384945"/>
            <a:ext cx="1666520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85" t="54696" r="57332" b="23935"/>
          <a:stretch/>
        </p:blipFill>
        <p:spPr bwMode="auto">
          <a:xfrm>
            <a:off x="470252" y="2888458"/>
            <a:ext cx="1659560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24" t="29764" r="36793" b="48867"/>
          <a:stretch/>
        </p:blipFill>
        <p:spPr bwMode="auto">
          <a:xfrm>
            <a:off x="471115" y="385145"/>
            <a:ext cx="1659560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6"/>
          <p:cNvSpPr txBox="1">
            <a:spLocks noChangeArrowheads="1"/>
          </p:cNvSpPr>
          <p:nvPr/>
        </p:nvSpPr>
        <p:spPr bwMode="auto">
          <a:xfrm>
            <a:off x="-60648" y="-72231"/>
            <a:ext cx="384176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800" dirty="0">
                <a:latin typeface="+mn-lt"/>
                <a:cs typeface="Arial" pitchFamily="34" charset="0"/>
              </a:rPr>
              <a:t>A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-108520" y="2888458"/>
            <a:ext cx="9184822" cy="2380209"/>
            <a:chOff x="-108520" y="620687"/>
            <a:chExt cx="9184822" cy="2380209"/>
          </a:xfrm>
        </p:grpSpPr>
        <p:sp>
          <p:nvSpPr>
            <p:cNvPr id="85" name="Rectangle 84"/>
            <p:cNvSpPr/>
            <p:nvPr/>
          </p:nvSpPr>
          <p:spPr>
            <a:xfrm>
              <a:off x="7628160" y="620687"/>
              <a:ext cx="432048" cy="3189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7" name="Rectangle 116"/>
            <p:cNvSpPr/>
            <p:nvPr/>
          </p:nvSpPr>
          <p:spPr>
            <a:xfrm>
              <a:off x="5426809" y="676891"/>
              <a:ext cx="432048" cy="2469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39" name="Group 38"/>
            <p:cNvGrpSpPr/>
            <p:nvPr/>
          </p:nvGrpSpPr>
          <p:grpSpPr>
            <a:xfrm>
              <a:off x="467544" y="2492896"/>
              <a:ext cx="1686670" cy="508000"/>
              <a:chOff x="2991057" y="5513288"/>
              <a:chExt cx="1877105" cy="508000"/>
            </a:xfrm>
          </p:grpSpPr>
          <p:sp>
            <p:nvSpPr>
              <p:cNvPr id="40" name="TextBox 154"/>
              <p:cNvSpPr txBox="1">
                <a:spLocks noChangeArrowheads="1"/>
              </p:cNvSpPr>
              <p:nvPr/>
            </p:nvSpPr>
            <p:spPr bwMode="auto">
              <a:xfrm>
                <a:off x="2991057" y="5513288"/>
                <a:ext cx="1877105" cy="50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itchFamily="34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itchFamily="34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pitchFamily="34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9pPr>
              </a:lstStyle>
              <a:p>
                <a:pPr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lang="en-GB" altLang="en-US" sz="1400" dirty="0">
                    <a:cs typeface="Arial" pitchFamily="34" charset="0"/>
                  </a:rPr>
                  <a:t>cKit</a:t>
                </a:r>
                <a:r>
                  <a:rPr lang="en-GB" altLang="en-US" sz="1800" dirty="0">
                    <a:cs typeface="Arial" pitchFamily="34" charset="0"/>
                  </a:rPr>
                  <a:t>	</a:t>
                </a:r>
                <a:endParaRPr lang="en-GB" altLang="en-US" sz="1800" dirty="0"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77" name="Straight Arrow Connector 76"/>
              <p:cNvCxnSpPr>
                <a:cxnSpLocks noChangeShapeType="1"/>
              </p:cNvCxnSpPr>
              <p:nvPr/>
            </p:nvCxnSpPr>
            <p:spPr bwMode="auto">
              <a:xfrm>
                <a:off x="3031326" y="5589240"/>
                <a:ext cx="1802907" cy="0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arrow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42" name="Group 41"/>
            <p:cNvGrpSpPr/>
            <p:nvPr/>
          </p:nvGrpSpPr>
          <p:grpSpPr>
            <a:xfrm>
              <a:off x="-108520" y="620688"/>
              <a:ext cx="462533" cy="1800000"/>
              <a:chOff x="1043608" y="3645024"/>
              <a:chExt cx="462533" cy="1800000"/>
            </a:xfrm>
          </p:grpSpPr>
          <p:cxnSp>
            <p:nvCxnSpPr>
              <p:cNvPr id="43" name="Straight Arrow Connector 18"/>
              <p:cNvCxnSpPr>
                <a:cxnSpLocks noChangeShapeType="1"/>
              </p:cNvCxnSpPr>
              <p:nvPr/>
            </p:nvCxnSpPr>
            <p:spPr bwMode="auto">
              <a:xfrm flipV="1">
                <a:off x="1506141" y="3720976"/>
                <a:ext cx="0" cy="1692000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arrow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sp>
            <p:nvSpPr>
              <p:cNvPr id="44" name="TextBox 43"/>
              <p:cNvSpPr txBox="1"/>
              <p:nvPr/>
            </p:nvSpPr>
            <p:spPr>
              <a:xfrm>
                <a:off x="1043608" y="3645024"/>
                <a:ext cx="400110" cy="1800000"/>
              </a:xfrm>
              <a:prstGeom prst="rect">
                <a:avLst/>
              </a:prstGeom>
              <a:noFill/>
            </p:spPr>
            <p:txBody>
              <a:bodyPr vert="vert270" wrap="square">
                <a:spAutoFit/>
              </a:bodyPr>
              <a:lstStyle/>
              <a:p>
                <a:pPr algn="ctr">
                  <a:defRPr/>
                </a:pPr>
                <a:r>
                  <a:rPr lang="en-GB" sz="1400" dirty="0" err="1">
                    <a:latin typeface="Calibri" panose="020F0502020204030204" pitchFamily="34" charset="0"/>
                    <a:cs typeface="Arial" panose="020B0604020202020204" pitchFamily="34" charset="0"/>
                  </a:rPr>
                  <a:t>mCh</a:t>
                </a:r>
                <a:endParaRPr lang="en-GB" sz="1400" dirty="0">
                  <a:latin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1" name="Group 50"/>
            <p:cNvGrpSpPr/>
            <p:nvPr/>
          </p:nvGrpSpPr>
          <p:grpSpPr>
            <a:xfrm>
              <a:off x="2703513" y="2492896"/>
              <a:ext cx="1724471" cy="508000"/>
              <a:chOff x="2948988" y="5513288"/>
              <a:chExt cx="1919174" cy="508000"/>
            </a:xfrm>
          </p:grpSpPr>
          <p:sp>
            <p:nvSpPr>
              <p:cNvPr id="52" name="TextBox 154"/>
              <p:cNvSpPr txBox="1">
                <a:spLocks noChangeArrowheads="1"/>
              </p:cNvSpPr>
              <p:nvPr/>
            </p:nvSpPr>
            <p:spPr bwMode="auto">
              <a:xfrm>
                <a:off x="2948988" y="5513288"/>
                <a:ext cx="1919174" cy="50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itchFamily="34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itchFamily="34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pitchFamily="34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9pPr>
              </a:lstStyle>
              <a:p>
                <a:pPr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lang="en-GB" altLang="en-US" sz="1400" dirty="0">
                    <a:cs typeface="Arial" pitchFamily="34" charset="0"/>
                  </a:rPr>
                  <a:t>Ly6c</a:t>
                </a:r>
                <a:r>
                  <a:rPr lang="en-GB" altLang="en-US" sz="1800" dirty="0">
                    <a:cs typeface="Arial" pitchFamily="34" charset="0"/>
                  </a:rPr>
                  <a:t>	</a:t>
                </a:r>
                <a:endParaRPr lang="en-GB" altLang="en-US" sz="1800" dirty="0"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78" name="Straight Arrow Connector 77"/>
              <p:cNvCxnSpPr>
                <a:cxnSpLocks noChangeShapeType="1"/>
              </p:cNvCxnSpPr>
              <p:nvPr/>
            </p:nvCxnSpPr>
            <p:spPr bwMode="auto">
              <a:xfrm>
                <a:off x="2991056" y="5589240"/>
                <a:ext cx="1802907" cy="0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arrow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54" name="Group 53"/>
            <p:cNvGrpSpPr/>
            <p:nvPr/>
          </p:nvGrpSpPr>
          <p:grpSpPr>
            <a:xfrm>
              <a:off x="4927956" y="2492896"/>
              <a:ext cx="1700073" cy="508000"/>
              <a:chOff x="2976141" y="5513288"/>
              <a:chExt cx="1892021" cy="508000"/>
            </a:xfrm>
          </p:grpSpPr>
          <p:sp>
            <p:nvSpPr>
              <p:cNvPr id="55" name="TextBox 154"/>
              <p:cNvSpPr txBox="1">
                <a:spLocks noChangeArrowheads="1"/>
              </p:cNvSpPr>
              <p:nvPr/>
            </p:nvSpPr>
            <p:spPr bwMode="auto">
              <a:xfrm>
                <a:off x="2976141" y="5513288"/>
                <a:ext cx="1892021" cy="50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itchFamily="34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itchFamily="34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pitchFamily="34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9pPr>
              </a:lstStyle>
              <a:p>
                <a:pPr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lang="en-GB" altLang="en-US" sz="1400" dirty="0">
                    <a:cs typeface="Arial" pitchFamily="34" charset="0"/>
                  </a:rPr>
                  <a:t>CD31</a:t>
                </a:r>
                <a:r>
                  <a:rPr lang="en-GB" altLang="en-US" sz="1800" dirty="0">
                    <a:cs typeface="Arial" pitchFamily="34" charset="0"/>
                  </a:rPr>
                  <a:t>	</a:t>
                </a:r>
                <a:endParaRPr lang="en-GB" altLang="en-US" sz="1800" dirty="0"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79" name="Straight Arrow Connector 78"/>
              <p:cNvCxnSpPr>
                <a:cxnSpLocks noChangeShapeType="1"/>
              </p:cNvCxnSpPr>
              <p:nvPr/>
            </p:nvCxnSpPr>
            <p:spPr bwMode="auto">
              <a:xfrm>
                <a:off x="2991056" y="5589240"/>
                <a:ext cx="1802907" cy="0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arrow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57" name="Group 56"/>
            <p:cNvGrpSpPr/>
            <p:nvPr/>
          </p:nvGrpSpPr>
          <p:grpSpPr>
            <a:xfrm>
              <a:off x="7363278" y="2492896"/>
              <a:ext cx="1713024" cy="508000"/>
              <a:chOff x="2961729" y="5513288"/>
              <a:chExt cx="1906434" cy="508000"/>
            </a:xfrm>
          </p:grpSpPr>
          <p:sp>
            <p:nvSpPr>
              <p:cNvPr id="58" name="TextBox 154"/>
              <p:cNvSpPr txBox="1">
                <a:spLocks noChangeArrowheads="1"/>
              </p:cNvSpPr>
              <p:nvPr/>
            </p:nvSpPr>
            <p:spPr bwMode="auto">
              <a:xfrm>
                <a:off x="2961729" y="5513288"/>
                <a:ext cx="1906434" cy="50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itchFamily="34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itchFamily="34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pitchFamily="34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9pPr>
              </a:lstStyle>
              <a:p>
                <a:pPr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lang="en-GB" altLang="en-US" sz="1400" dirty="0">
                    <a:cs typeface="Arial" pitchFamily="34" charset="0"/>
                  </a:rPr>
                  <a:t>B220</a:t>
                </a:r>
                <a:r>
                  <a:rPr lang="en-GB" altLang="en-US" sz="1800" dirty="0">
                    <a:cs typeface="Arial" pitchFamily="34" charset="0"/>
                  </a:rPr>
                  <a:t>	</a:t>
                </a:r>
                <a:endParaRPr lang="en-GB" altLang="en-US" sz="1800" dirty="0"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59" name="Straight Arrow Connector 58"/>
              <p:cNvCxnSpPr>
                <a:cxnSpLocks noChangeShapeType="1"/>
              </p:cNvCxnSpPr>
              <p:nvPr/>
            </p:nvCxnSpPr>
            <p:spPr bwMode="auto">
              <a:xfrm>
                <a:off x="3020956" y="5589240"/>
                <a:ext cx="1802907" cy="0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arrow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69" name="Rectangle 68"/>
            <p:cNvSpPr/>
            <p:nvPr/>
          </p:nvSpPr>
          <p:spPr>
            <a:xfrm>
              <a:off x="1617446" y="1078886"/>
              <a:ext cx="424266" cy="54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0" name="Rectangle 69"/>
            <p:cNvSpPr/>
            <p:nvPr/>
          </p:nvSpPr>
          <p:spPr>
            <a:xfrm>
              <a:off x="3851920" y="1057678"/>
              <a:ext cx="424266" cy="54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1" name="Rectangle 70"/>
            <p:cNvSpPr/>
            <p:nvPr/>
          </p:nvSpPr>
          <p:spPr>
            <a:xfrm>
              <a:off x="6012160" y="948728"/>
              <a:ext cx="424266" cy="54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2" name="Rectangle 71"/>
            <p:cNvSpPr/>
            <p:nvPr/>
          </p:nvSpPr>
          <p:spPr>
            <a:xfrm>
              <a:off x="8195498" y="923677"/>
              <a:ext cx="424266" cy="54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-108520" y="384945"/>
            <a:ext cx="9145017" cy="2380208"/>
            <a:chOff x="-108520" y="3425056"/>
            <a:chExt cx="9145017" cy="2380208"/>
          </a:xfrm>
        </p:grpSpPr>
        <p:grpSp>
          <p:nvGrpSpPr>
            <p:cNvPr id="45" name="Group 44"/>
            <p:cNvGrpSpPr/>
            <p:nvPr/>
          </p:nvGrpSpPr>
          <p:grpSpPr>
            <a:xfrm>
              <a:off x="467543" y="5297264"/>
              <a:ext cx="8568954" cy="508000"/>
              <a:chOff x="3047504" y="5513288"/>
              <a:chExt cx="1820658" cy="508000"/>
            </a:xfrm>
          </p:grpSpPr>
          <p:sp>
            <p:nvSpPr>
              <p:cNvPr id="46" name="TextBox 154"/>
              <p:cNvSpPr txBox="1">
                <a:spLocks noChangeArrowheads="1"/>
              </p:cNvSpPr>
              <p:nvPr/>
            </p:nvSpPr>
            <p:spPr bwMode="auto">
              <a:xfrm>
                <a:off x="3047504" y="5513288"/>
                <a:ext cx="1820658" cy="50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Font typeface="Arial" pitchFamily="34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itchFamily="34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pitchFamily="34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pitchFamily="34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MS PGothic" pitchFamily="34" charset="-128"/>
                  </a:defRPr>
                </a:lvl9pPr>
              </a:lstStyle>
              <a:p>
                <a:pPr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lang="en-GB" altLang="en-US" sz="1400" dirty="0">
                    <a:cs typeface="Arial" pitchFamily="34" charset="0"/>
                  </a:rPr>
                  <a:t>GFP</a:t>
                </a:r>
                <a:r>
                  <a:rPr lang="en-GB" altLang="en-US" sz="1800" dirty="0">
                    <a:cs typeface="Arial" pitchFamily="34" charset="0"/>
                  </a:rPr>
                  <a:t>	</a:t>
                </a:r>
                <a:endParaRPr lang="en-GB" altLang="en-US" sz="1800" dirty="0"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47" name="Straight Arrow Connector 46"/>
              <p:cNvCxnSpPr>
                <a:cxnSpLocks noChangeShapeType="1"/>
              </p:cNvCxnSpPr>
              <p:nvPr/>
            </p:nvCxnSpPr>
            <p:spPr bwMode="auto">
              <a:xfrm>
                <a:off x="3047504" y="5584726"/>
                <a:ext cx="1812806" cy="0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arrow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48" name="Group 47"/>
            <p:cNvGrpSpPr/>
            <p:nvPr/>
          </p:nvGrpSpPr>
          <p:grpSpPr>
            <a:xfrm>
              <a:off x="-108520" y="3425056"/>
              <a:ext cx="462533" cy="1800200"/>
              <a:chOff x="1043608" y="3645024"/>
              <a:chExt cx="462533" cy="1800200"/>
            </a:xfrm>
          </p:grpSpPr>
          <p:cxnSp>
            <p:nvCxnSpPr>
              <p:cNvPr id="49" name="Straight Arrow Connector 18"/>
              <p:cNvCxnSpPr>
                <a:cxnSpLocks noChangeShapeType="1"/>
              </p:cNvCxnSpPr>
              <p:nvPr/>
            </p:nvCxnSpPr>
            <p:spPr bwMode="auto">
              <a:xfrm flipV="1">
                <a:off x="1506141" y="3717192"/>
                <a:ext cx="0" cy="1692000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arrow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sp>
            <p:nvSpPr>
              <p:cNvPr id="50" name="TextBox 49"/>
              <p:cNvSpPr txBox="1"/>
              <p:nvPr/>
            </p:nvSpPr>
            <p:spPr>
              <a:xfrm>
                <a:off x="1043608" y="3645024"/>
                <a:ext cx="400110" cy="1800200"/>
              </a:xfrm>
              <a:prstGeom prst="rect">
                <a:avLst/>
              </a:prstGeom>
              <a:noFill/>
            </p:spPr>
            <p:txBody>
              <a:bodyPr vert="vert270" wrap="square">
                <a:spAutoFit/>
              </a:bodyPr>
              <a:lstStyle/>
              <a:p>
                <a:pPr algn="ctr">
                  <a:defRPr/>
                </a:pPr>
                <a:r>
                  <a:rPr lang="en-GB" sz="1400" dirty="0">
                    <a:latin typeface="Calibri" panose="020F0502020204030204" pitchFamily="34" charset="0"/>
                    <a:cs typeface="Arial" panose="020B0604020202020204" pitchFamily="34" charset="0"/>
                  </a:rPr>
                  <a:t>cKit</a:t>
                </a:r>
              </a:p>
            </p:txBody>
          </p:sp>
        </p:grpSp>
        <p:grpSp>
          <p:nvGrpSpPr>
            <p:cNvPr id="60" name="Group 59"/>
            <p:cNvGrpSpPr/>
            <p:nvPr/>
          </p:nvGrpSpPr>
          <p:grpSpPr>
            <a:xfrm>
              <a:off x="2123728" y="3425056"/>
              <a:ext cx="462533" cy="1800200"/>
              <a:chOff x="1043608" y="3645024"/>
              <a:chExt cx="462533" cy="1800200"/>
            </a:xfrm>
          </p:grpSpPr>
          <p:cxnSp>
            <p:nvCxnSpPr>
              <p:cNvPr id="61" name="Straight Arrow Connector 18"/>
              <p:cNvCxnSpPr>
                <a:cxnSpLocks noChangeShapeType="1"/>
              </p:cNvCxnSpPr>
              <p:nvPr/>
            </p:nvCxnSpPr>
            <p:spPr bwMode="auto">
              <a:xfrm flipV="1">
                <a:off x="1506141" y="3717192"/>
                <a:ext cx="0" cy="1692000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arrow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sp>
            <p:nvSpPr>
              <p:cNvPr id="62" name="TextBox 61"/>
              <p:cNvSpPr txBox="1"/>
              <p:nvPr/>
            </p:nvSpPr>
            <p:spPr>
              <a:xfrm>
                <a:off x="1043608" y="3645024"/>
                <a:ext cx="400110" cy="1800200"/>
              </a:xfrm>
              <a:prstGeom prst="rect">
                <a:avLst/>
              </a:prstGeom>
              <a:noFill/>
            </p:spPr>
            <p:txBody>
              <a:bodyPr vert="vert270" wrap="square">
                <a:spAutoFit/>
              </a:bodyPr>
              <a:lstStyle/>
              <a:p>
                <a:pPr algn="ctr">
                  <a:defRPr/>
                </a:pPr>
                <a:r>
                  <a:rPr lang="en-GB" sz="1400" dirty="0">
                    <a:latin typeface="Calibri" panose="020F0502020204030204" pitchFamily="34" charset="0"/>
                    <a:cs typeface="Arial" panose="020B0604020202020204" pitchFamily="34" charset="0"/>
                  </a:rPr>
                  <a:t>Ly6c</a:t>
                </a:r>
              </a:p>
            </p:txBody>
          </p:sp>
        </p:grpSp>
        <p:grpSp>
          <p:nvGrpSpPr>
            <p:cNvPr id="63" name="Group 62"/>
            <p:cNvGrpSpPr/>
            <p:nvPr/>
          </p:nvGrpSpPr>
          <p:grpSpPr>
            <a:xfrm>
              <a:off x="4355976" y="3425056"/>
              <a:ext cx="462533" cy="1800200"/>
              <a:chOff x="1043608" y="3645024"/>
              <a:chExt cx="462533" cy="1800200"/>
            </a:xfrm>
          </p:grpSpPr>
          <p:cxnSp>
            <p:nvCxnSpPr>
              <p:cNvPr id="64" name="Straight Arrow Connector 18"/>
              <p:cNvCxnSpPr>
                <a:cxnSpLocks noChangeShapeType="1"/>
              </p:cNvCxnSpPr>
              <p:nvPr/>
            </p:nvCxnSpPr>
            <p:spPr bwMode="auto">
              <a:xfrm flipV="1">
                <a:off x="1506141" y="3717192"/>
                <a:ext cx="0" cy="1692000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arrow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sp>
            <p:nvSpPr>
              <p:cNvPr id="65" name="TextBox 64"/>
              <p:cNvSpPr txBox="1"/>
              <p:nvPr/>
            </p:nvSpPr>
            <p:spPr>
              <a:xfrm>
                <a:off x="1043608" y="3645024"/>
                <a:ext cx="400110" cy="1800200"/>
              </a:xfrm>
              <a:prstGeom prst="rect">
                <a:avLst/>
              </a:prstGeom>
              <a:noFill/>
            </p:spPr>
            <p:txBody>
              <a:bodyPr vert="vert270" wrap="square">
                <a:spAutoFit/>
              </a:bodyPr>
              <a:lstStyle/>
              <a:p>
                <a:pPr algn="ctr">
                  <a:defRPr/>
                </a:pPr>
                <a:r>
                  <a:rPr lang="en-GB" sz="1400" dirty="0">
                    <a:latin typeface="Calibri" panose="020F0502020204030204" pitchFamily="34" charset="0"/>
                    <a:cs typeface="Arial" panose="020B0604020202020204" pitchFamily="34" charset="0"/>
                  </a:rPr>
                  <a:t>CD31</a:t>
                </a:r>
              </a:p>
            </p:txBody>
          </p:sp>
        </p:grpSp>
        <p:grpSp>
          <p:nvGrpSpPr>
            <p:cNvPr id="66" name="Group 65"/>
            <p:cNvGrpSpPr/>
            <p:nvPr/>
          </p:nvGrpSpPr>
          <p:grpSpPr>
            <a:xfrm>
              <a:off x="6804248" y="3425056"/>
              <a:ext cx="462533" cy="1800200"/>
              <a:chOff x="1043608" y="3645024"/>
              <a:chExt cx="462533" cy="1800200"/>
            </a:xfrm>
          </p:grpSpPr>
          <p:cxnSp>
            <p:nvCxnSpPr>
              <p:cNvPr id="67" name="Straight Arrow Connector 18"/>
              <p:cNvCxnSpPr>
                <a:cxnSpLocks noChangeShapeType="1"/>
              </p:cNvCxnSpPr>
              <p:nvPr/>
            </p:nvCxnSpPr>
            <p:spPr bwMode="auto">
              <a:xfrm flipV="1">
                <a:off x="1506141" y="3717192"/>
                <a:ext cx="0" cy="1692000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arrow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sp>
            <p:nvSpPr>
              <p:cNvPr id="68" name="TextBox 67"/>
              <p:cNvSpPr txBox="1"/>
              <p:nvPr/>
            </p:nvSpPr>
            <p:spPr>
              <a:xfrm>
                <a:off x="1043608" y="3645024"/>
                <a:ext cx="400110" cy="1800200"/>
              </a:xfrm>
              <a:prstGeom prst="rect">
                <a:avLst/>
              </a:prstGeom>
              <a:noFill/>
            </p:spPr>
            <p:txBody>
              <a:bodyPr vert="vert270" wrap="square">
                <a:spAutoFit/>
              </a:bodyPr>
              <a:lstStyle/>
              <a:p>
                <a:pPr algn="ctr">
                  <a:defRPr/>
                </a:pPr>
                <a:r>
                  <a:rPr lang="en-GB" sz="1400" dirty="0">
                    <a:latin typeface="Calibri" panose="020F0502020204030204" pitchFamily="34" charset="0"/>
                    <a:cs typeface="Arial" panose="020B0604020202020204" pitchFamily="34" charset="0"/>
                  </a:rPr>
                  <a:t>B220</a:t>
                </a:r>
              </a:p>
            </p:txBody>
          </p:sp>
        </p:grpSp>
        <p:sp>
          <p:nvSpPr>
            <p:cNvPr id="73" name="Rectangle 72"/>
            <p:cNvSpPr/>
            <p:nvPr/>
          </p:nvSpPr>
          <p:spPr>
            <a:xfrm>
              <a:off x="1187624" y="3827411"/>
              <a:ext cx="424266" cy="54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4" name="Rectangle 73"/>
            <p:cNvSpPr/>
            <p:nvPr/>
          </p:nvSpPr>
          <p:spPr>
            <a:xfrm>
              <a:off x="3499662" y="3821160"/>
              <a:ext cx="424266" cy="54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5662128" y="3913277"/>
              <a:ext cx="424266" cy="54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8252190" y="3965176"/>
              <a:ext cx="424266" cy="54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81" name="Rectangle 80"/>
          <p:cNvSpPr/>
          <p:nvPr/>
        </p:nvSpPr>
        <p:spPr>
          <a:xfrm>
            <a:off x="8315632" y="3368898"/>
            <a:ext cx="424266" cy="54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Rectangle 85"/>
          <p:cNvSpPr/>
          <p:nvPr/>
        </p:nvSpPr>
        <p:spPr>
          <a:xfrm>
            <a:off x="3555081" y="3372330"/>
            <a:ext cx="424266" cy="54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Rectangle 79"/>
          <p:cNvSpPr/>
          <p:nvPr/>
        </p:nvSpPr>
        <p:spPr>
          <a:xfrm>
            <a:off x="8489310" y="3341797"/>
            <a:ext cx="424266" cy="54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7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69" t="54830" r="57350" b="24050"/>
          <a:stretch/>
        </p:blipFill>
        <p:spPr bwMode="auto">
          <a:xfrm>
            <a:off x="7375026" y="2897870"/>
            <a:ext cx="1661471" cy="1781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" name="Rectangle 87"/>
          <p:cNvSpPr/>
          <p:nvPr/>
        </p:nvSpPr>
        <p:spPr>
          <a:xfrm>
            <a:off x="8442784" y="3270410"/>
            <a:ext cx="424266" cy="54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TextBox 103"/>
          <p:cNvSpPr txBox="1">
            <a:spLocks noChangeArrowheads="1"/>
          </p:cNvSpPr>
          <p:nvPr/>
        </p:nvSpPr>
        <p:spPr bwMode="auto">
          <a:xfrm rot="18000000">
            <a:off x="8232125" y="5776713"/>
            <a:ext cx="1714602" cy="30777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GB" altLang="en-US" sz="1400" dirty="0">
                <a:solidFill>
                  <a:srgbClr val="000000"/>
                </a:solidFill>
              </a:rPr>
              <a:t>♀ </a:t>
            </a:r>
            <a:r>
              <a:rPr lang="en-GB" altLang="en-US" sz="1400" dirty="0" err="1">
                <a:solidFill>
                  <a:srgbClr val="000000"/>
                </a:solidFill>
              </a:rPr>
              <a:t>rAML</a:t>
            </a:r>
            <a:endParaRPr lang="en-GB" altLang="en-US" sz="1400" dirty="0">
              <a:solidFill>
                <a:srgbClr val="000000"/>
              </a:solidFill>
            </a:endParaRPr>
          </a:p>
        </p:txBody>
      </p:sp>
      <p:pic>
        <p:nvPicPr>
          <p:cNvPr id="90" name="Picture 89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666" t="57929" r="39766" b="24317"/>
          <a:stretch/>
        </p:blipFill>
        <p:spPr>
          <a:xfrm rot="21480000">
            <a:off x="5431528" y="6612303"/>
            <a:ext cx="614590" cy="1430795"/>
          </a:xfrm>
          <a:prstGeom prst="rect">
            <a:avLst/>
          </a:prstGeom>
        </p:spPr>
      </p:pic>
      <p:sp>
        <p:nvSpPr>
          <p:cNvPr id="91" name="TextBox 6"/>
          <p:cNvSpPr txBox="1">
            <a:spLocks noChangeArrowheads="1"/>
          </p:cNvSpPr>
          <p:nvPr/>
        </p:nvSpPr>
        <p:spPr bwMode="auto">
          <a:xfrm>
            <a:off x="-60648" y="5306172"/>
            <a:ext cx="384176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dirty="0">
                <a:cs typeface="Arial" pitchFamily="34" charset="0"/>
              </a:rPr>
              <a:t>B</a:t>
            </a:r>
          </a:p>
        </p:txBody>
      </p:sp>
      <p:sp>
        <p:nvSpPr>
          <p:cNvPr id="92" name="TextBox 106"/>
          <p:cNvSpPr txBox="1">
            <a:spLocks noChangeArrowheads="1"/>
          </p:cNvSpPr>
          <p:nvPr/>
        </p:nvSpPr>
        <p:spPr bwMode="auto">
          <a:xfrm>
            <a:off x="3200401" y="5309868"/>
            <a:ext cx="3841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dirty="0">
                <a:cs typeface="Arial" pitchFamily="34" charset="0"/>
              </a:rPr>
              <a:t>C</a:t>
            </a:r>
          </a:p>
        </p:txBody>
      </p:sp>
      <p:grpSp>
        <p:nvGrpSpPr>
          <p:cNvPr id="93" name="Group 92"/>
          <p:cNvGrpSpPr/>
          <p:nvPr/>
        </p:nvGrpSpPr>
        <p:grpSpPr>
          <a:xfrm>
            <a:off x="3456294" y="6053856"/>
            <a:ext cx="2756344" cy="2079849"/>
            <a:chOff x="5344049" y="629071"/>
            <a:chExt cx="2756344" cy="2079849"/>
          </a:xfrm>
        </p:grpSpPr>
        <p:grpSp>
          <p:nvGrpSpPr>
            <p:cNvPr id="94" name="Group 93"/>
            <p:cNvGrpSpPr>
              <a:grpSpLocks noChangeAspect="1"/>
            </p:cNvGrpSpPr>
            <p:nvPr/>
          </p:nvGrpSpPr>
          <p:grpSpPr>
            <a:xfrm>
              <a:off x="5344049" y="1088920"/>
              <a:ext cx="2756344" cy="1620000"/>
              <a:chOff x="8475075" y="2369266"/>
              <a:chExt cx="2327578" cy="1378553"/>
            </a:xfrm>
          </p:grpSpPr>
          <p:pic>
            <p:nvPicPr>
              <p:cNvPr id="96" name="Picture 95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rightnessContrast bright="-2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766" t="56433" r="67620" b="25813"/>
              <a:stretch/>
            </p:blipFill>
            <p:spPr>
              <a:xfrm rot="21300000">
                <a:off x="8558369" y="2470697"/>
                <a:ext cx="1619479" cy="1217547"/>
              </a:xfrm>
              <a:prstGeom prst="rect">
                <a:avLst/>
              </a:prstGeom>
            </p:spPr>
          </p:pic>
          <p:sp>
            <p:nvSpPr>
              <p:cNvPr id="97" name="Frame 96"/>
              <p:cNvSpPr/>
              <p:nvPr/>
            </p:nvSpPr>
            <p:spPr>
              <a:xfrm>
                <a:off x="8475075" y="2369266"/>
                <a:ext cx="2327578" cy="1378553"/>
              </a:xfrm>
              <a:prstGeom prst="fram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95" name="Rectangle 94"/>
            <p:cNvSpPr/>
            <p:nvPr/>
          </p:nvSpPr>
          <p:spPr>
            <a:xfrm>
              <a:off x="7659695" y="629071"/>
              <a:ext cx="424266" cy="54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/>
            </a:p>
          </p:txBody>
        </p:sp>
      </p:grpSp>
      <p:sp>
        <p:nvSpPr>
          <p:cNvPr id="98" name="TextBox 103"/>
          <p:cNvSpPr txBox="1">
            <a:spLocks noChangeArrowheads="1"/>
          </p:cNvSpPr>
          <p:nvPr/>
        </p:nvSpPr>
        <p:spPr bwMode="auto">
          <a:xfrm rot="18000000">
            <a:off x="4343529" y="5921391"/>
            <a:ext cx="1376225" cy="30777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GB" sz="1400" i="1" dirty="0">
                <a:latin typeface="Calibri"/>
                <a:ea typeface="Calibri"/>
                <a:cs typeface="Arial"/>
              </a:rPr>
              <a:t>Sfpi1</a:t>
            </a:r>
            <a:r>
              <a:rPr lang="en-GB" sz="1400" baseline="30000" dirty="0">
                <a:latin typeface="Calibri"/>
                <a:ea typeface="Calibri"/>
                <a:cs typeface="Arial"/>
              </a:rPr>
              <a:t>mCh/GFP</a:t>
            </a:r>
            <a:endParaRPr lang="en-GB" altLang="en-US" sz="1400" dirty="0">
              <a:solidFill>
                <a:srgbClr val="000000"/>
              </a:solidFill>
            </a:endParaRPr>
          </a:p>
        </p:txBody>
      </p:sp>
      <p:sp>
        <p:nvSpPr>
          <p:cNvPr id="99" name="TextBox 103"/>
          <p:cNvSpPr txBox="1">
            <a:spLocks noChangeArrowheads="1"/>
          </p:cNvSpPr>
          <p:nvPr/>
        </p:nvSpPr>
        <p:spPr bwMode="auto">
          <a:xfrm rot="18000000">
            <a:off x="3903287" y="5949873"/>
            <a:ext cx="1310449" cy="30777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GB" sz="1400" i="1" dirty="0">
                <a:latin typeface="Calibri"/>
                <a:ea typeface="Calibri"/>
                <a:cs typeface="Arial"/>
              </a:rPr>
              <a:t>Sfpi1</a:t>
            </a:r>
            <a:r>
              <a:rPr lang="en-GB" sz="1400" baseline="30000" dirty="0">
                <a:latin typeface="Calibri"/>
                <a:ea typeface="Calibri"/>
                <a:cs typeface="Arial"/>
              </a:rPr>
              <a:t>wt/</a:t>
            </a:r>
            <a:r>
              <a:rPr lang="en-GB" sz="1400" baseline="30000" dirty="0" err="1">
                <a:latin typeface="Calibri"/>
                <a:ea typeface="Calibri"/>
                <a:cs typeface="Arial"/>
              </a:rPr>
              <a:t>wt</a:t>
            </a:r>
            <a:endParaRPr lang="en-GB" altLang="en-US" sz="1400" dirty="0">
              <a:solidFill>
                <a:srgbClr val="000000"/>
              </a:solidFill>
            </a:endParaRPr>
          </a:p>
        </p:txBody>
      </p:sp>
      <p:sp>
        <p:nvSpPr>
          <p:cNvPr id="100" name="TextBox 103"/>
          <p:cNvSpPr txBox="1">
            <a:spLocks noChangeArrowheads="1"/>
          </p:cNvSpPr>
          <p:nvPr/>
        </p:nvSpPr>
        <p:spPr bwMode="auto">
          <a:xfrm rot="18000000">
            <a:off x="4811487" y="5979882"/>
            <a:ext cx="1241146" cy="30777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GB" sz="1400" i="1" dirty="0">
                <a:latin typeface="Calibri"/>
                <a:ea typeface="Calibri"/>
                <a:cs typeface="Arial"/>
              </a:rPr>
              <a:t>Sfpi1</a:t>
            </a:r>
            <a:r>
              <a:rPr lang="en-GB" sz="1400" baseline="30000" dirty="0">
                <a:latin typeface="Calibri"/>
                <a:ea typeface="Calibri"/>
                <a:cs typeface="Arial"/>
              </a:rPr>
              <a:t>mCh/GFP</a:t>
            </a:r>
            <a:endParaRPr lang="en-GB" altLang="en-US" sz="1400" dirty="0">
              <a:solidFill>
                <a:srgbClr val="000000"/>
              </a:solidFill>
            </a:endParaRPr>
          </a:p>
        </p:txBody>
      </p:sp>
      <p:sp>
        <p:nvSpPr>
          <p:cNvPr id="101" name="TextBox 103"/>
          <p:cNvSpPr txBox="1">
            <a:spLocks noChangeArrowheads="1"/>
          </p:cNvSpPr>
          <p:nvPr/>
        </p:nvSpPr>
        <p:spPr bwMode="auto">
          <a:xfrm rot="18000000">
            <a:off x="5133977" y="5774870"/>
            <a:ext cx="1714602" cy="30777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GB" altLang="en-US" sz="1400" dirty="0">
                <a:solidFill>
                  <a:srgbClr val="000000"/>
                </a:solidFill>
              </a:rPr>
              <a:t>♀ </a:t>
            </a:r>
            <a:r>
              <a:rPr lang="en-GB" altLang="en-US" sz="1400" dirty="0" err="1">
                <a:solidFill>
                  <a:srgbClr val="000000"/>
                </a:solidFill>
              </a:rPr>
              <a:t>rAML</a:t>
            </a:r>
            <a:endParaRPr lang="en-GB" altLang="en-US" sz="1400" dirty="0">
              <a:solidFill>
                <a:srgbClr val="000000"/>
              </a:solidFill>
            </a:endParaRPr>
          </a:p>
        </p:txBody>
      </p:sp>
      <p:sp>
        <p:nvSpPr>
          <p:cNvPr id="102" name="TextBox 32"/>
          <p:cNvSpPr txBox="1"/>
          <p:nvPr/>
        </p:nvSpPr>
        <p:spPr>
          <a:xfrm>
            <a:off x="2959724" y="6849014"/>
            <a:ext cx="7740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000" dirty="0"/>
              <a:t>500 bp</a:t>
            </a:r>
          </a:p>
          <a:p>
            <a:pPr algn="r"/>
            <a:endParaRPr lang="en-GB" sz="1000" dirty="0"/>
          </a:p>
          <a:p>
            <a:pPr algn="r"/>
            <a:endParaRPr lang="en-GB" sz="1000" dirty="0"/>
          </a:p>
          <a:p>
            <a:pPr algn="r"/>
            <a:r>
              <a:rPr lang="en-GB" sz="1000" dirty="0"/>
              <a:t>400 bp</a:t>
            </a:r>
          </a:p>
        </p:txBody>
      </p:sp>
      <p:sp>
        <p:nvSpPr>
          <p:cNvPr id="103" name="TextBox 103"/>
          <p:cNvSpPr txBox="1">
            <a:spLocks noChangeArrowheads="1"/>
          </p:cNvSpPr>
          <p:nvPr/>
        </p:nvSpPr>
        <p:spPr bwMode="auto">
          <a:xfrm rot="18000000">
            <a:off x="7020577" y="5923234"/>
            <a:ext cx="1376225" cy="30777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GB" sz="1400" i="1" dirty="0">
                <a:latin typeface="Calibri"/>
                <a:ea typeface="Calibri"/>
                <a:cs typeface="Arial"/>
              </a:rPr>
              <a:t>Sfpi1</a:t>
            </a:r>
            <a:r>
              <a:rPr lang="en-GB" sz="1400" baseline="30000" dirty="0">
                <a:latin typeface="Calibri"/>
                <a:ea typeface="Calibri"/>
                <a:cs typeface="Arial"/>
              </a:rPr>
              <a:t>mCh/GFP</a:t>
            </a:r>
            <a:endParaRPr lang="en-GB" altLang="en-US" sz="1400" dirty="0">
              <a:solidFill>
                <a:srgbClr val="000000"/>
              </a:solidFill>
            </a:endParaRPr>
          </a:p>
        </p:txBody>
      </p:sp>
      <p:sp>
        <p:nvSpPr>
          <p:cNvPr id="104" name="TextBox 103"/>
          <p:cNvSpPr txBox="1">
            <a:spLocks noChangeArrowheads="1"/>
          </p:cNvSpPr>
          <p:nvPr/>
        </p:nvSpPr>
        <p:spPr bwMode="auto">
          <a:xfrm rot="18000000">
            <a:off x="7584053" y="5776713"/>
            <a:ext cx="1714602" cy="30777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GB" sz="1400" i="1" dirty="0">
                <a:latin typeface="Calibri"/>
                <a:ea typeface="Calibri"/>
                <a:cs typeface="Arial"/>
              </a:rPr>
              <a:t>Sfpi1</a:t>
            </a:r>
            <a:r>
              <a:rPr lang="en-GB" sz="1400" baseline="30000" dirty="0">
                <a:latin typeface="Calibri"/>
                <a:ea typeface="Calibri"/>
                <a:cs typeface="Arial"/>
              </a:rPr>
              <a:t>mCh/GFP</a:t>
            </a:r>
            <a:endParaRPr lang="en-GB" altLang="en-US" sz="1400" dirty="0">
              <a:solidFill>
                <a:srgbClr val="000000"/>
              </a:solidFill>
            </a:endParaRPr>
          </a:p>
        </p:txBody>
      </p:sp>
      <p:sp>
        <p:nvSpPr>
          <p:cNvPr id="105" name="TextBox 52"/>
          <p:cNvSpPr txBox="1"/>
          <p:nvPr/>
        </p:nvSpPr>
        <p:spPr>
          <a:xfrm>
            <a:off x="5855324" y="6871100"/>
            <a:ext cx="774076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000" dirty="0"/>
              <a:t>850 bp</a:t>
            </a:r>
          </a:p>
          <a:p>
            <a:pPr algn="r"/>
            <a:endParaRPr lang="en-GB" sz="600" dirty="0"/>
          </a:p>
          <a:p>
            <a:pPr algn="r"/>
            <a:endParaRPr lang="en-GB" sz="1100" dirty="0"/>
          </a:p>
          <a:p>
            <a:pPr algn="r"/>
            <a:endParaRPr lang="en-GB" sz="1000" dirty="0"/>
          </a:p>
          <a:p>
            <a:pPr algn="r"/>
            <a:r>
              <a:rPr lang="en-GB" sz="1000" dirty="0"/>
              <a:t>500 bp</a:t>
            </a:r>
          </a:p>
        </p:txBody>
      </p:sp>
      <p:pic>
        <p:nvPicPr>
          <p:cNvPr id="106" name="Picture 10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83" t="49755" r="66606" b="37752"/>
          <a:stretch/>
        </p:blipFill>
        <p:spPr>
          <a:xfrm rot="10800000">
            <a:off x="6576640" y="6728214"/>
            <a:ext cx="1230785" cy="1190980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07" name="Picture 10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07" t="49755" r="53760" b="37752"/>
          <a:stretch/>
        </p:blipFill>
        <p:spPr>
          <a:xfrm rot="10800000">
            <a:off x="7807425" y="6722338"/>
            <a:ext cx="646156" cy="1198800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08" name="Picture 10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87" t="49755" r="34656" b="37752"/>
          <a:stretch/>
        </p:blipFill>
        <p:spPr>
          <a:xfrm rot="10800000">
            <a:off x="8445544" y="6720722"/>
            <a:ext cx="658025" cy="1198800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sp>
        <p:nvSpPr>
          <p:cNvPr id="109" name="Rectangle 108"/>
          <p:cNvSpPr/>
          <p:nvPr/>
        </p:nvSpPr>
        <p:spPr>
          <a:xfrm>
            <a:off x="6295256" y="6662287"/>
            <a:ext cx="2988000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sp>
        <p:nvSpPr>
          <p:cNvPr id="110" name="Rectangle 109"/>
          <p:cNvSpPr/>
          <p:nvPr/>
        </p:nvSpPr>
        <p:spPr>
          <a:xfrm>
            <a:off x="6483992" y="7919531"/>
            <a:ext cx="2988000" cy="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/>
          </a:p>
        </p:txBody>
      </p:sp>
      <p:pic>
        <p:nvPicPr>
          <p:cNvPr id="111" name="Picture 11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53" t="41505" r="64791" b="41505"/>
          <a:stretch/>
        </p:blipFill>
        <p:spPr>
          <a:xfrm>
            <a:off x="228602" y="7327700"/>
            <a:ext cx="1289016" cy="1296000"/>
          </a:xfrm>
          <a:prstGeom prst="rect">
            <a:avLst/>
          </a:prstGeom>
        </p:spPr>
      </p:pic>
      <p:pic>
        <p:nvPicPr>
          <p:cNvPr id="112" name="Picture 11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4" t="33618" r="34885" b="33618"/>
          <a:stretch/>
        </p:blipFill>
        <p:spPr>
          <a:xfrm>
            <a:off x="228601" y="5894890"/>
            <a:ext cx="2741399" cy="1288594"/>
          </a:xfrm>
          <a:prstGeom prst="rect">
            <a:avLst/>
          </a:prstGeom>
        </p:spPr>
      </p:pic>
      <p:cxnSp>
        <p:nvCxnSpPr>
          <p:cNvPr id="113" name="Straight Arrow Connector 112"/>
          <p:cNvCxnSpPr/>
          <p:nvPr/>
        </p:nvCxnSpPr>
        <p:spPr>
          <a:xfrm rot="10800000" flipH="1">
            <a:off x="792836" y="6509380"/>
            <a:ext cx="144000" cy="0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Arrow Connector 113"/>
          <p:cNvCxnSpPr/>
          <p:nvPr/>
        </p:nvCxnSpPr>
        <p:spPr>
          <a:xfrm>
            <a:off x="2313269" y="6506251"/>
            <a:ext cx="315328" cy="0"/>
          </a:xfrm>
          <a:prstGeom prst="straightConnector1">
            <a:avLst/>
          </a:prstGeom>
          <a:ln w="50800">
            <a:solidFill>
              <a:schemeClr val="tx1"/>
            </a:solidFill>
            <a:headEnd type="triangl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5" name="Picture 114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72" t="41505" r="43372" b="41505"/>
          <a:stretch/>
        </p:blipFill>
        <p:spPr>
          <a:xfrm>
            <a:off x="1680983" y="7327700"/>
            <a:ext cx="1289016" cy="12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6813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2370</TotalTime>
  <Words>30</Words>
  <Application>Microsoft Office PowerPoint</Application>
  <PresentationFormat>Custom</PresentationFormat>
  <Paragraphs>29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MS PGothic</vt:lpstr>
      <vt:lpstr>Arial</vt:lpstr>
      <vt:lpstr>Calibri</vt:lpstr>
      <vt:lpstr>Office Theme</vt:lpstr>
      <vt:lpstr>PowerPoint Presentation</vt:lpstr>
    </vt:vector>
  </TitlesOfParts>
  <Company>BIDMC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Verbiest,Tom ( BIDMC - Hematology Oncology )</dc:creator>
  <cp:lastModifiedBy>Verbiest, Tom [JACBE]</cp:lastModifiedBy>
  <cp:revision>110</cp:revision>
  <dcterms:created xsi:type="dcterms:W3CDTF">2017-01-09T14:37:53Z</dcterms:created>
  <dcterms:modified xsi:type="dcterms:W3CDTF">2018-01-03T10:33:30Z</dcterms:modified>
</cp:coreProperties>
</file>