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0"/>
  </p:handoutMasterIdLst>
  <p:sldIdLst>
    <p:sldId id="258" r:id="rId2"/>
    <p:sldId id="269" r:id="rId3"/>
    <p:sldId id="267" r:id="rId4"/>
    <p:sldId id="261" r:id="rId5"/>
    <p:sldId id="262" r:id="rId6"/>
    <p:sldId id="260" r:id="rId7"/>
    <p:sldId id="272" r:id="rId8"/>
    <p:sldId id="270" r:id="rId9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hillips, Darren C" initials="PDC" lastIdx="1" clrIdx="0">
    <p:extLst>
      <p:ext uri="{19B8F6BF-5375-455C-9EA6-DF929625EA0E}">
        <p15:presenceInfo xmlns:p15="http://schemas.microsoft.com/office/powerpoint/2012/main" userId="S::darren.phillips@abbvie.com::00434dd7-fbc0-41c5-a54d-fb9fb92a228e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40" d="100"/>
          <a:sy n="140" d="100"/>
        </p:scale>
        <p:origin x="372" y="-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F2C1A5-4F78-438B-B7E2-358B317446D5}" type="datetimeFigureOut">
              <a:rPr lang="en-US" smtClean="0"/>
              <a:t>12/4/2019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711B4D-6045-4A1D-A03E-97D6C38F84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2086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A57A89-506C-436B-92FA-EA1B3114BF94}" type="datetimeFigureOut">
              <a:rPr lang="en-US" smtClean="0"/>
              <a:t>12/4/2019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C62A3-4BAD-400A-B220-0C50886123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00805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A57A89-506C-436B-92FA-EA1B3114BF94}" type="datetimeFigureOut">
              <a:rPr lang="en-US" smtClean="0"/>
              <a:t>12/4/2019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C62A3-4BAD-400A-B220-0C50886123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46569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A57A89-506C-436B-92FA-EA1B3114BF94}" type="datetimeFigureOut">
              <a:rPr lang="en-US" smtClean="0"/>
              <a:t>12/4/2019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C62A3-4BAD-400A-B220-0C50886123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5498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A57A89-506C-436B-92FA-EA1B3114BF94}" type="datetimeFigureOut">
              <a:rPr lang="en-US" smtClean="0"/>
              <a:t>12/4/2019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C62A3-4BAD-400A-B220-0C50886123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69119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A57A89-506C-436B-92FA-EA1B3114BF94}" type="datetimeFigureOut">
              <a:rPr lang="en-US" smtClean="0"/>
              <a:t>12/4/2019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C62A3-4BAD-400A-B220-0C50886123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47509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A57A89-506C-436B-92FA-EA1B3114BF94}" type="datetimeFigureOut">
              <a:rPr lang="en-US" smtClean="0"/>
              <a:t>12/4/2019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C62A3-4BAD-400A-B220-0C50886123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1309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A57A89-506C-436B-92FA-EA1B3114BF94}" type="datetimeFigureOut">
              <a:rPr lang="en-US" smtClean="0"/>
              <a:t>12/4/2019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C62A3-4BAD-400A-B220-0C50886123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56909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A57A89-506C-436B-92FA-EA1B3114BF94}" type="datetimeFigureOut">
              <a:rPr lang="en-US" smtClean="0"/>
              <a:t>12/4/2019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C62A3-4BAD-400A-B220-0C50886123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65151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A57A89-506C-436B-92FA-EA1B3114BF94}" type="datetimeFigureOut">
              <a:rPr lang="en-US" smtClean="0"/>
              <a:t>12/4/2019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C62A3-4BAD-400A-B220-0C50886123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04692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A57A89-506C-436B-92FA-EA1B3114BF94}" type="datetimeFigureOut">
              <a:rPr lang="en-US" smtClean="0"/>
              <a:t>12/4/2019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C62A3-4BAD-400A-B220-0C50886123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80013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A57A89-506C-436B-92FA-EA1B3114BF94}" type="datetimeFigureOut">
              <a:rPr lang="en-US" smtClean="0"/>
              <a:t>12/4/2019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2C62A3-4BAD-400A-B220-0C50886123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2839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A57A89-506C-436B-92FA-EA1B3114BF94}" type="datetimeFigureOut">
              <a:rPr lang="en-US" smtClean="0"/>
              <a:t>12/4/2019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2C62A3-4BAD-400A-B220-0C50886123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96873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18" Type="http://schemas.openxmlformats.org/officeDocument/2006/relationships/image" Target="../media/image19.png"/><Relationship Id="rId3" Type="http://schemas.openxmlformats.org/officeDocument/2006/relationships/image" Target="../media/image4.png"/><Relationship Id="rId21" Type="http://schemas.openxmlformats.org/officeDocument/2006/relationships/image" Target="../media/image22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17" Type="http://schemas.openxmlformats.org/officeDocument/2006/relationships/image" Target="../media/image18.png"/><Relationship Id="rId2" Type="http://schemas.openxmlformats.org/officeDocument/2006/relationships/image" Target="../media/image3.png"/><Relationship Id="rId16" Type="http://schemas.openxmlformats.org/officeDocument/2006/relationships/image" Target="../media/image17.png"/><Relationship Id="rId20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24" Type="http://schemas.openxmlformats.org/officeDocument/2006/relationships/image" Target="../media/image25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23" Type="http://schemas.openxmlformats.org/officeDocument/2006/relationships/image" Target="../media/image24.png"/><Relationship Id="rId10" Type="http://schemas.openxmlformats.org/officeDocument/2006/relationships/image" Target="../media/image11.png"/><Relationship Id="rId19" Type="http://schemas.openxmlformats.org/officeDocument/2006/relationships/image" Target="../media/image20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Relationship Id="rId22" Type="http://schemas.openxmlformats.org/officeDocument/2006/relationships/image" Target="../media/image2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0" y="6488668"/>
            <a:ext cx="23193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Supplemental Figure 1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115" y="0"/>
            <a:ext cx="2107595" cy="2234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83736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0" y="6488668"/>
            <a:ext cx="23193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Supplemental Figure 2</a:t>
            </a: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501"/>
            <a:ext cx="1983671" cy="19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584987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488668"/>
            <a:ext cx="23193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Supplemental Figure 3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4D0A6E4F-5038-4FE0-8C30-9B1000C81240}"/>
              </a:ext>
            </a:extLst>
          </p:cNvPr>
          <p:cNvGrpSpPr/>
          <p:nvPr/>
        </p:nvGrpSpPr>
        <p:grpSpPr>
          <a:xfrm>
            <a:off x="6694" y="2189901"/>
            <a:ext cx="5505536" cy="2232208"/>
            <a:chOff x="6694" y="2189901"/>
            <a:chExt cx="5505536" cy="2232208"/>
          </a:xfrm>
        </p:grpSpPr>
        <p:grpSp>
          <p:nvGrpSpPr>
            <p:cNvPr id="6" name="Group 5"/>
            <p:cNvGrpSpPr/>
            <p:nvPr/>
          </p:nvGrpSpPr>
          <p:grpSpPr>
            <a:xfrm>
              <a:off x="298480" y="2344082"/>
              <a:ext cx="5213750" cy="2078027"/>
              <a:chOff x="321204" y="1563782"/>
              <a:chExt cx="5213750" cy="2078027"/>
            </a:xfrm>
          </p:grpSpPr>
          <p:pic>
            <p:nvPicPr>
              <p:cNvPr id="2062" name="Picture 14"/>
              <p:cNvPicPr>
                <a:picLocks noChangeAspect="1" noChangeArrowheads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28835"/>
              <a:stretch/>
            </p:blipFill>
            <p:spPr bwMode="auto">
              <a:xfrm>
                <a:off x="321204" y="1571684"/>
                <a:ext cx="1171906" cy="10319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4" name="Picture 16"/>
              <p:cNvPicPr>
                <a:picLocks noChangeAspect="1" noChangeArrowheads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27832"/>
              <a:stretch/>
            </p:blipFill>
            <p:spPr bwMode="auto">
              <a:xfrm>
                <a:off x="2683046" y="1563782"/>
                <a:ext cx="1197326" cy="10319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5" name="Picture 17"/>
              <p:cNvPicPr>
                <a:picLocks noChangeAspect="1" noChangeArrowheads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26312"/>
              <a:stretch/>
            </p:blipFill>
            <p:spPr bwMode="auto">
              <a:xfrm>
                <a:off x="321204" y="2587097"/>
                <a:ext cx="1188392" cy="10319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6" name="Picture 18"/>
              <p:cNvPicPr>
                <a:picLocks noChangeAspect="1" noChangeArrowheads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26657"/>
              <a:stretch/>
            </p:blipFill>
            <p:spPr bwMode="auto">
              <a:xfrm>
                <a:off x="1509596" y="1571684"/>
                <a:ext cx="1207757" cy="10319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7" name="Picture 19"/>
              <p:cNvPicPr>
                <a:picLocks noChangeAspect="1" noChangeArrowheads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28241"/>
              <a:stretch/>
            </p:blipFill>
            <p:spPr bwMode="auto">
              <a:xfrm>
                <a:off x="2639439" y="2608035"/>
                <a:ext cx="1188251" cy="10337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8" name="Picture 20"/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69773" y="1580281"/>
                <a:ext cx="1665181" cy="10337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69" name="Picture 21"/>
              <p:cNvPicPr>
                <a:picLocks noChangeAspect="1" noChangeArrowheads="1"/>
              </p:cNvPicPr>
              <p:nvPr/>
            </p:nvPicPr>
            <p:blipFill rotWithShape="1"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28065"/>
              <a:stretch/>
            </p:blipFill>
            <p:spPr bwMode="auto">
              <a:xfrm>
                <a:off x="3855560" y="2585235"/>
                <a:ext cx="1186727" cy="10337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70" name="Picture 22"/>
              <p:cNvPicPr>
                <a:picLocks noChangeAspect="1" noChangeArrowheads="1"/>
              </p:cNvPicPr>
              <p:nvPr/>
            </p:nvPicPr>
            <p:blipFill rotWithShape="1"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29263"/>
              <a:stretch/>
            </p:blipFill>
            <p:spPr bwMode="auto">
              <a:xfrm>
                <a:off x="1500599" y="2591461"/>
                <a:ext cx="1166947" cy="10337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28" name="TextBox 27"/>
            <p:cNvSpPr txBox="1"/>
            <p:nvPr/>
          </p:nvSpPr>
          <p:spPr>
            <a:xfrm>
              <a:off x="6694" y="2189901"/>
              <a:ext cx="31451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b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83AD53C6-BB33-459E-AD44-C61DDB47B56F}"/>
              </a:ext>
            </a:extLst>
          </p:cNvPr>
          <p:cNvGrpSpPr/>
          <p:nvPr/>
        </p:nvGrpSpPr>
        <p:grpSpPr>
          <a:xfrm>
            <a:off x="-3249" y="4206813"/>
            <a:ext cx="5461016" cy="2355255"/>
            <a:chOff x="-3249" y="4206813"/>
            <a:chExt cx="5461016" cy="2355255"/>
          </a:xfrm>
        </p:grpSpPr>
        <p:grpSp>
          <p:nvGrpSpPr>
            <p:cNvPr id="2" name="Group 1"/>
            <p:cNvGrpSpPr/>
            <p:nvPr/>
          </p:nvGrpSpPr>
          <p:grpSpPr>
            <a:xfrm>
              <a:off x="298480" y="4418498"/>
              <a:ext cx="5159287" cy="2143570"/>
              <a:chOff x="485656" y="510163"/>
              <a:chExt cx="5159287" cy="2143570"/>
            </a:xfrm>
          </p:grpSpPr>
          <p:pic>
            <p:nvPicPr>
              <p:cNvPr id="2051" name="Picture 3"/>
              <p:cNvPicPr>
                <a:picLocks noChangeAspect="1" noChangeArrowheads="1"/>
              </p:cNvPicPr>
              <p:nvPr/>
            </p:nvPicPr>
            <p:blipFill rotWithShape="1"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30433"/>
              <a:stretch/>
            </p:blipFill>
            <p:spPr bwMode="auto">
              <a:xfrm>
                <a:off x="1666518" y="511096"/>
                <a:ext cx="1152030" cy="10319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2" name="Picture 4"/>
              <p:cNvPicPr>
                <a:picLocks noChangeAspect="1" noChangeArrowheads="1"/>
              </p:cNvPicPr>
              <p:nvPr/>
            </p:nvPicPr>
            <p:blipFill rotWithShape="1"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30442"/>
              <a:stretch/>
            </p:blipFill>
            <p:spPr bwMode="auto">
              <a:xfrm>
                <a:off x="2819984" y="510163"/>
                <a:ext cx="1140008" cy="10328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4" name="Picture 6"/>
              <p:cNvPicPr>
                <a:picLocks noChangeAspect="1" noChangeArrowheads="1"/>
              </p:cNvPicPr>
              <p:nvPr/>
            </p:nvPicPr>
            <p:blipFill rotWithShape="1"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32034"/>
              <a:stretch/>
            </p:blipFill>
            <p:spPr bwMode="auto">
              <a:xfrm>
                <a:off x="508380" y="1610465"/>
                <a:ext cx="1157279" cy="10396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6" name="Picture 8"/>
              <p:cNvPicPr>
                <a:picLocks noChangeAspect="1" noChangeArrowheads="1"/>
              </p:cNvPicPr>
              <p:nvPr/>
            </p:nvPicPr>
            <p:blipFill rotWithShape="1"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30513"/>
              <a:stretch/>
            </p:blipFill>
            <p:spPr bwMode="auto">
              <a:xfrm>
                <a:off x="2826615" y="1614041"/>
                <a:ext cx="1176687" cy="10396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7" name="Picture 9"/>
              <p:cNvPicPr>
                <a:picLocks noChangeAspect="1" noChangeArrowheads="1"/>
              </p:cNvPicPr>
              <p:nvPr/>
            </p:nvPicPr>
            <p:blipFill rotWithShape="1">
              <a:blip r:embed="rId1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30245"/>
              <a:stretch/>
            </p:blipFill>
            <p:spPr bwMode="auto">
              <a:xfrm>
                <a:off x="485656" y="510973"/>
                <a:ext cx="1155178" cy="10396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8" name="Picture 10"/>
              <p:cNvPicPr>
                <a:picLocks noChangeAspect="1" noChangeArrowheads="1"/>
              </p:cNvPicPr>
              <p:nvPr/>
            </p:nvPicPr>
            <p:blipFill rotWithShape="1">
              <a:blip r:embed="rId1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1" r="-2478"/>
              <a:stretch/>
            </p:blipFill>
            <p:spPr bwMode="auto">
              <a:xfrm>
                <a:off x="3979762" y="519599"/>
                <a:ext cx="1665181" cy="10396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059" name="Picture 11"/>
              <p:cNvPicPr>
                <a:picLocks noChangeAspect="1" noChangeArrowheads="1"/>
              </p:cNvPicPr>
              <p:nvPr/>
            </p:nvPicPr>
            <p:blipFill rotWithShape="1">
              <a:blip r:embed="rId1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31380"/>
              <a:stretch/>
            </p:blipFill>
            <p:spPr bwMode="auto">
              <a:xfrm>
                <a:off x="1666518" y="1610464"/>
                <a:ext cx="1153466" cy="10396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29" name="TextBox 28"/>
            <p:cNvSpPr txBox="1"/>
            <p:nvPr/>
          </p:nvSpPr>
          <p:spPr>
            <a:xfrm>
              <a:off x="-3249" y="4206813"/>
              <a:ext cx="2808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c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9E69AD85-CFF9-404C-98AE-146B517F545B}"/>
              </a:ext>
            </a:extLst>
          </p:cNvPr>
          <p:cNvGrpSpPr/>
          <p:nvPr/>
        </p:nvGrpSpPr>
        <p:grpSpPr>
          <a:xfrm>
            <a:off x="0" y="0"/>
            <a:ext cx="5532516" cy="2275727"/>
            <a:chOff x="0" y="0"/>
            <a:chExt cx="5532516" cy="2275727"/>
          </a:xfrm>
        </p:grpSpPr>
        <p:sp>
          <p:nvSpPr>
            <p:cNvPr id="3" name="TextBox 2"/>
            <p:cNvSpPr txBox="1"/>
            <p:nvPr/>
          </p:nvSpPr>
          <p:spPr>
            <a:xfrm>
              <a:off x="0" y="0"/>
              <a:ext cx="2984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a</a:t>
              </a:r>
            </a:p>
          </p:txBody>
        </p:sp>
        <p:pic>
          <p:nvPicPr>
            <p:cNvPr id="2073" name="Picture 25"/>
            <p:cNvPicPr>
              <a:picLocks noChangeAspect="1" noChangeArrowheads="1"/>
            </p:cNvPicPr>
            <p:nvPr/>
          </p:nvPicPr>
          <p:blipFill rotWithShape="1"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9690"/>
            <a:stretch/>
          </p:blipFill>
          <p:spPr bwMode="auto">
            <a:xfrm>
              <a:off x="1411718" y="1239377"/>
              <a:ext cx="1204997" cy="1036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76" name="Picture 28"/>
            <p:cNvPicPr>
              <a:picLocks noChangeAspect="1" noChangeArrowheads="1"/>
            </p:cNvPicPr>
            <p:nvPr/>
          </p:nvPicPr>
          <p:blipFill rotWithShape="1"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1108"/>
            <a:stretch/>
          </p:blipFill>
          <p:spPr bwMode="auto">
            <a:xfrm>
              <a:off x="201366" y="167414"/>
              <a:ext cx="1180711" cy="1036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77" name="Picture 29"/>
            <p:cNvPicPr>
              <a:picLocks noChangeAspect="1" noChangeArrowheads="1"/>
            </p:cNvPicPr>
            <p:nvPr/>
          </p:nvPicPr>
          <p:blipFill rotWithShape="1"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1572"/>
            <a:stretch/>
          </p:blipFill>
          <p:spPr bwMode="auto">
            <a:xfrm>
              <a:off x="1402754" y="184666"/>
              <a:ext cx="1172741" cy="1036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78" name="Picture 30"/>
            <p:cNvPicPr>
              <a:picLocks noChangeAspect="1" noChangeArrowheads="1"/>
            </p:cNvPicPr>
            <p:nvPr/>
          </p:nvPicPr>
          <p:blipFill rotWithShape="1"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1111"/>
            <a:stretch/>
          </p:blipFill>
          <p:spPr bwMode="auto">
            <a:xfrm>
              <a:off x="3880112" y="1237586"/>
              <a:ext cx="1182685" cy="10381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80" name="Picture 32"/>
            <p:cNvPicPr>
              <a:picLocks noChangeAspect="1" noChangeArrowheads="1"/>
            </p:cNvPicPr>
            <p:nvPr/>
          </p:nvPicPr>
          <p:blipFill rotWithShape="1"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1636"/>
            <a:stretch/>
          </p:blipFill>
          <p:spPr bwMode="auto">
            <a:xfrm>
              <a:off x="2694629" y="199445"/>
              <a:ext cx="1173675" cy="10381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81" name="Picture 33"/>
            <p:cNvPicPr>
              <a:picLocks noChangeAspect="1" noChangeArrowheads="1"/>
            </p:cNvPicPr>
            <p:nvPr/>
          </p:nvPicPr>
          <p:blipFill rotWithShape="1"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0819"/>
            <a:stretch/>
          </p:blipFill>
          <p:spPr bwMode="auto">
            <a:xfrm>
              <a:off x="224010" y="1237586"/>
              <a:ext cx="1187708" cy="10381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82" name="Picture 34"/>
            <p:cNvPicPr>
              <a:picLocks noChangeAspect="1" noChangeArrowheads="1"/>
            </p:cNvPicPr>
            <p:nvPr/>
          </p:nvPicPr>
          <p:blipFill rotWithShape="1"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1112"/>
            <a:stretch/>
          </p:blipFill>
          <p:spPr bwMode="auto">
            <a:xfrm>
              <a:off x="2694629" y="1237586"/>
              <a:ext cx="1182685" cy="10381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77" name="Picture 5"/>
            <p:cNvPicPr>
              <a:picLocks noChangeAspect="1" noChangeArrowheads="1"/>
            </p:cNvPicPr>
            <p:nvPr/>
          </p:nvPicPr>
          <p:blipFill>
            <a:blip r:embed="rId2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92031" y="199445"/>
              <a:ext cx="1640485" cy="10369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1664854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30" y="-1"/>
            <a:ext cx="3464976" cy="2190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49"/>
          <a:stretch/>
        </p:blipFill>
        <p:spPr bwMode="auto">
          <a:xfrm>
            <a:off x="7127405" y="39197"/>
            <a:ext cx="1964469" cy="21314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0" y="6488668"/>
            <a:ext cx="23097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Supplemental Figure 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0"/>
            <a:ext cx="2984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965343" y="0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b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8106" y="39197"/>
            <a:ext cx="3464977" cy="2190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668044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F142F954-858A-46E5-BFC4-7706AB1A7BC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725"/>
          <a:stretch/>
        </p:blipFill>
        <p:spPr>
          <a:xfrm>
            <a:off x="203141" y="166436"/>
            <a:ext cx="3074437" cy="201543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6488668"/>
            <a:ext cx="23193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Supplemental Figure 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2984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-11580" y="1940209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b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-21244" y="4055544"/>
            <a:ext cx="2808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c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BFCB1B5-3390-47D9-9330-63E5881F189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2589"/>
          <a:stretch/>
        </p:blipFill>
        <p:spPr>
          <a:xfrm>
            <a:off x="162064" y="4491438"/>
            <a:ext cx="2940507" cy="193066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365C084-C7C5-421D-87C6-462AEA46E56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0377" r="4428"/>
          <a:stretch/>
        </p:blipFill>
        <p:spPr>
          <a:xfrm>
            <a:off x="203141" y="2323635"/>
            <a:ext cx="2717347" cy="1914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1284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828" y="0"/>
            <a:ext cx="1457753" cy="24410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6405" y="0"/>
            <a:ext cx="1453623" cy="2409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0" y="6488668"/>
            <a:ext cx="23097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Supplemental Figure 6</a:t>
            </a:r>
          </a:p>
        </p:txBody>
      </p:sp>
    </p:spTree>
    <p:extLst>
      <p:ext uri="{BB962C8B-B14F-4D97-AF65-F5344CB8AC3E}">
        <p14:creationId xmlns:p14="http://schemas.microsoft.com/office/powerpoint/2010/main" val="42454952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488668"/>
            <a:ext cx="22355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Supplemental Table 1</a:t>
            </a:r>
          </a:p>
        </p:txBody>
      </p:sp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3249179"/>
              </p:ext>
            </p:extLst>
          </p:nvPr>
        </p:nvGraphicFramePr>
        <p:xfrm>
          <a:off x="799036" y="666446"/>
          <a:ext cx="3076928" cy="24310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572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37000">
                  <a:extLst>
                    <a:ext uri="{9D8B030D-6E8A-4147-A177-3AD203B41FA5}">
                      <a16:colId xmlns:a16="http://schemas.microsoft.com/office/drawing/2014/main" val="1320306064"/>
                    </a:ext>
                  </a:extLst>
                </a:gridCol>
                <a:gridCol w="9826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5175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AML cell line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i="1" dirty="0"/>
                        <a:t>TP53</a:t>
                      </a:r>
                      <a:r>
                        <a:rPr lang="en-US" sz="1200" dirty="0"/>
                        <a:t> </a:t>
                      </a:r>
                    </a:p>
                    <a:p>
                      <a:pPr algn="ctr"/>
                      <a:r>
                        <a:rPr lang="en-US" sz="1200" dirty="0"/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A-1592668 </a:t>
                      </a:r>
                      <a:r>
                        <a:rPr lang="en-US" sz="1200" i="1" dirty="0"/>
                        <a:t>IC</a:t>
                      </a:r>
                      <a:r>
                        <a:rPr lang="en-US" sz="1200" i="1" baseline="-25000" dirty="0"/>
                        <a:t>50</a:t>
                      </a:r>
                      <a:r>
                        <a:rPr lang="en-US" sz="1200" dirty="0"/>
                        <a:t> (</a:t>
                      </a:r>
                      <a:r>
                        <a:rPr lang="en-US" sz="1200" dirty="0" err="1"/>
                        <a:t>nM</a:t>
                      </a:r>
                      <a:r>
                        <a:rPr lang="en-US" sz="1200" dirty="0"/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362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HEL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M133K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&gt;10,000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362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Kasumi-1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R248Q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54.1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362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KG-1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E224 splice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62.7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362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NOMO1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C242 frame shift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49.8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362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SET-2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R248W, </a:t>
                      </a:r>
                    </a:p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G187 splice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&gt;10,000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362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SHI-1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I195T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362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SKM-1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R248Q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17.2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0362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THP-1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No coverage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48.6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0362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U937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28.9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600917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488668"/>
            <a:ext cx="22355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Supplemental Table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67831" y="3847376"/>
            <a:ext cx="1022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PDX 4095636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90053" y="3847376"/>
            <a:ext cx="1022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PDX 3899936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875" y="321869"/>
            <a:ext cx="24016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E</a:t>
            </a:r>
            <a:r>
              <a:rPr lang="en-US" sz="1200" i="1" dirty="0"/>
              <a:t>µ-</a:t>
            </a:r>
            <a:r>
              <a:rPr lang="en-US" sz="1200" i="1" dirty="0" err="1"/>
              <a:t>myc</a:t>
            </a:r>
            <a:r>
              <a:rPr lang="en-US" sz="1200" dirty="0"/>
              <a:t> mouse model of lymphoma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1692" y="312064"/>
            <a:ext cx="3339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32143" y="3785821"/>
            <a:ext cx="3339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b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856098" y="3785821"/>
            <a:ext cx="3339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c</a:t>
            </a:r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0331152"/>
              </p:ext>
            </p:extLst>
          </p:nvPr>
        </p:nvGraphicFramePr>
        <p:xfrm>
          <a:off x="822875" y="4155153"/>
          <a:ext cx="2152892" cy="17855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75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853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5741">
                <a:tc>
                  <a:txBody>
                    <a:bodyPr/>
                    <a:lstStyle/>
                    <a:p>
                      <a:r>
                        <a:rPr lang="en-US" sz="1200" dirty="0"/>
                        <a:t>Treatment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Media</a:t>
                      </a:r>
                      <a:r>
                        <a:rPr lang="en-US" sz="1200" baseline="0" dirty="0"/>
                        <a:t>n survival (Days)</a:t>
                      </a:r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0383">
                <a:tc>
                  <a:txBody>
                    <a:bodyPr/>
                    <a:lstStyle/>
                    <a:p>
                      <a:r>
                        <a:rPr lang="en-US" sz="1200" dirty="0"/>
                        <a:t>vehicle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71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0383">
                <a:tc>
                  <a:txBody>
                    <a:bodyPr/>
                    <a:lstStyle/>
                    <a:p>
                      <a:r>
                        <a:rPr lang="en-US" sz="1200" dirty="0"/>
                        <a:t>A-1592668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85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0383">
                <a:tc>
                  <a:txBody>
                    <a:bodyPr/>
                    <a:lstStyle/>
                    <a:p>
                      <a:r>
                        <a:rPr lang="en-US" sz="1200" dirty="0" err="1"/>
                        <a:t>venetoclax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70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5741">
                <a:tc>
                  <a:txBody>
                    <a:bodyPr/>
                    <a:lstStyle/>
                    <a:p>
                      <a:r>
                        <a:rPr lang="en-US" sz="1200" dirty="0"/>
                        <a:t>A-1592668 + </a:t>
                      </a:r>
                      <a:r>
                        <a:rPr lang="en-US" sz="1200" dirty="0" err="1"/>
                        <a:t>venetoclax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99.5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2135560"/>
              </p:ext>
            </p:extLst>
          </p:nvPr>
        </p:nvGraphicFramePr>
        <p:xfrm>
          <a:off x="4045097" y="4155153"/>
          <a:ext cx="2152892" cy="17855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75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853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5741">
                <a:tc>
                  <a:txBody>
                    <a:bodyPr/>
                    <a:lstStyle/>
                    <a:p>
                      <a:r>
                        <a:rPr lang="en-US" sz="1200" dirty="0"/>
                        <a:t>Treatment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Media</a:t>
                      </a:r>
                      <a:r>
                        <a:rPr lang="en-US" sz="1200" baseline="0" dirty="0"/>
                        <a:t>n survival (Days)</a:t>
                      </a:r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0383">
                <a:tc>
                  <a:txBody>
                    <a:bodyPr/>
                    <a:lstStyle/>
                    <a:p>
                      <a:r>
                        <a:rPr lang="en-US" sz="1200" dirty="0"/>
                        <a:t>vehicle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67.5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0383">
                <a:tc>
                  <a:txBody>
                    <a:bodyPr/>
                    <a:lstStyle/>
                    <a:p>
                      <a:r>
                        <a:rPr lang="en-US" sz="1200" dirty="0"/>
                        <a:t>A-1592668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74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0383">
                <a:tc>
                  <a:txBody>
                    <a:bodyPr/>
                    <a:lstStyle/>
                    <a:p>
                      <a:r>
                        <a:rPr lang="en-US" sz="1200" dirty="0" err="1"/>
                        <a:t>venetoclax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71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5741">
                <a:tc>
                  <a:txBody>
                    <a:bodyPr/>
                    <a:lstStyle/>
                    <a:p>
                      <a:r>
                        <a:rPr lang="en-US" sz="1200" dirty="0"/>
                        <a:t>A-1592668 + </a:t>
                      </a:r>
                      <a:r>
                        <a:rPr lang="en-US" sz="1200" dirty="0" err="1"/>
                        <a:t>venetoclax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79.5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504354"/>
              </p:ext>
            </p:extLst>
          </p:nvPr>
        </p:nvGraphicFramePr>
        <p:xfrm>
          <a:off x="799036" y="666451"/>
          <a:ext cx="2185704" cy="17655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2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034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1437">
                <a:tc>
                  <a:txBody>
                    <a:bodyPr/>
                    <a:lstStyle/>
                    <a:p>
                      <a:r>
                        <a:rPr lang="en-US" sz="1200" dirty="0"/>
                        <a:t>Treatment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Media</a:t>
                      </a:r>
                      <a:r>
                        <a:rPr lang="en-US" sz="1200" baseline="0" dirty="0"/>
                        <a:t>n  survival (Days)</a:t>
                      </a:r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3727">
                <a:tc>
                  <a:txBody>
                    <a:bodyPr/>
                    <a:lstStyle/>
                    <a:p>
                      <a:r>
                        <a:rPr lang="en-US" sz="1200" dirty="0"/>
                        <a:t>vehicle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17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3727">
                <a:tc>
                  <a:txBody>
                    <a:bodyPr/>
                    <a:lstStyle/>
                    <a:p>
                      <a:r>
                        <a:rPr lang="en-US" sz="1200" dirty="0"/>
                        <a:t>A-1592668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30.5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3727">
                <a:tc>
                  <a:txBody>
                    <a:bodyPr/>
                    <a:lstStyle/>
                    <a:p>
                      <a:r>
                        <a:rPr lang="en-US" sz="1200" dirty="0" err="1"/>
                        <a:t>venetoclax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1437">
                <a:tc>
                  <a:txBody>
                    <a:bodyPr/>
                    <a:lstStyle/>
                    <a:p>
                      <a:r>
                        <a:rPr lang="en-US" sz="1200" dirty="0"/>
                        <a:t>A-1592668  + </a:t>
                      </a:r>
                      <a:r>
                        <a:rPr lang="en-US" sz="1200" dirty="0" err="1"/>
                        <a:t>venetoclax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41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820472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11737</TotalTime>
  <Words>139</Words>
  <Application>Microsoft Office PowerPoint</Application>
  <PresentationFormat>On-screen Show (4:3)</PresentationFormat>
  <Paragraphs>84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AbbVie Inc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Phillips, Darren C</dc:creator>
  <cp:lastModifiedBy>Phillips, Darren C</cp:lastModifiedBy>
  <cp:revision>122</cp:revision>
  <cp:lastPrinted>2019-12-04T15:25:51Z</cp:lastPrinted>
  <dcterms:created xsi:type="dcterms:W3CDTF">2017-03-09T16:43:53Z</dcterms:created>
  <dcterms:modified xsi:type="dcterms:W3CDTF">2019-12-04T16:22:40Z</dcterms:modified>
</cp:coreProperties>
</file>