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79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7"/>
          <p:cNvSpPr>
            <a:spLocks noChangeArrowheads="1"/>
          </p:cNvSpPr>
          <p:nvPr/>
        </p:nvSpPr>
        <p:spPr bwMode="auto">
          <a:xfrm>
            <a:off x="6713538" y="744538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S6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101" name="Line 5"/>
          <p:cNvSpPr>
            <a:spLocks noChangeShapeType="1"/>
          </p:cNvSpPr>
          <p:nvPr/>
        </p:nvSpPr>
        <p:spPr bwMode="auto">
          <a:xfrm flipV="1">
            <a:off x="6163323" y="4517044"/>
            <a:ext cx="0" cy="1871939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02" name="Line 6"/>
          <p:cNvSpPr>
            <a:spLocks noChangeShapeType="1"/>
          </p:cNvSpPr>
          <p:nvPr/>
        </p:nvSpPr>
        <p:spPr bwMode="auto">
          <a:xfrm flipH="1">
            <a:off x="6136339" y="6388983"/>
            <a:ext cx="26984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03" name="Rectangle 7"/>
          <p:cNvSpPr>
            <a:spLocks noChangeArrowheads="1"/>
          </p:cNvSpPr>
          <p:nvPr/>
        </p:nvSpPr>
        <p:spPr bwMode="auto">
          <a:xfrm>
            <a:off x="5938308" y="6302360"/>
            <a:ext cx="60172" cy="12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90204" pitchFamily="34" charset="0"/>
              </a:rPr>
              <a:t>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90204" pitchFamily="34" charset="0"/>
            </a:endParaRPr>
          </a:p>
        </p:txBody>
      </p:sp>
      <p:sp>
        <p:nvSpPr>
          <p:cNvPr id="104" name="Line 8"/>
          <p:cNvSpPr>
            <a:spLocks noChangeShapeType="1"/>
          </p:cNvSpPr>
          <p:nvPr/>
        </p:nvSpPr>
        <p:spPr bwMode="auto">
          <a:xfrm flipH="1">
            <a:off x="6136339" y="6011996"/>
            <a:ext cx="26984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05" name="Rectangle 9"/>
          <p:cNvSpPr>
            <a:spLocks noChangeArrowheads="1"/>
          </p:cNvSpPr>
          <p:nvPr/>
        </p:nvSpPr>
        <p:spPr bwMode="auto">
          <a:xfrm>
            <a:off x="5897832" y="5925372"/>
            <a:ext cx="120343" cy="12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90204" pitchFamily="34" charset="0"/>
              </a:rPr>
              <a:t>20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90204" pitchFamily="34" charset="0"/>
            </a:endParaRPr>
          </a:p>
        </p:txBody>
      </p:sp>
      <p:sp>
        <p:nvSpPr>
          <p:cNvPr id="106" name="Line 10"/>
          <p:cNvSpPr>
            <a:spLocks noChangeShapeType="1"/>
          </p:cNvSpPr>
          <p:nvPr/>
        </p:nvSpPr>
        <p:spPr bwMode="auto">
          <a:xfrm flipH="1">
            <a:off x="6136339" y="5641508"/>
            <a:ext cx="26984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07" name="Rectangle 11"/>
          <p:cNvSpPr>
            <a:spLocks noChangeArrowheads="1"/>
          </p:cNvSpPr>
          <p:nvPr/>
        </p:nvSpPr>
        <p:spPr bwMode="auto">
          <a:xfrm>
            <a:off x="5897832" y="5554884"/>
            <a:ext cx="120343" cy="12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90204" pitchFamily="34" charset="0"/>
              </a:rPr>
              <a:t>40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90204" pitchFamily="34" charset="0"/>
            </a:endParaRPr>
          </a:p>
        </p:txBody>
      </p:sp>
      <p:sp>
        <p:nvSpPr>
          <p:cNvPr id="108" name="Line 12"/>
          <p:cNvSpPr>
            <a:spLocks noChangeShapeType="1"/>
          </p:cNvSpPr>
          <p:nvPr/>
        </p:nvSpPr>
        <p:spPr bwMode="auto">
          <a:xfrm flipH="1">
            <a:off x="6136339" y="5264520"/>
            <a:ext cx="26984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09" name="Rectangle 13"/>
          <p:cNvSpPr>
            <a:spLocks noChangeArrowheads="1"/>
          </p:cNvSpPr>
          <p:nvPr/>
        </p:nvSpPr>
        <p:spPr bwMode="auto">
          <a:xfrm>
            <a:off x="5897832" y="5177896"/>
            <a:ext cx="120343" cy="12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90204" pitchFamily="34" charset="0"/>
              </a:rPr>
              <a:t>60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90204" pitchFamily="34" charset="0"/>
            </a:endParaRPr>
          </a:p>
        </p:txBody>
      </p:sp>
      <p:sp>
        <p:nvSpPr>
          <p:cNvPr id="110" name="Line 14"/>
          <p:cNvSpPr>
            <a:spLocks noChangeShapeType="1"/>
          </p:cNvSpPr>
          <p:nvPr/>
        </p:nvSpPr>
        <p:spPr bwMode="auto">
          <a:xfrm flipH="1">
            <a:off x="6136339" y="4894032"/>
            <a:ext cx="26984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11" name="Rectangle 15"/>
          <p:cNvSpPr>
            <a:spLocks noChangeArrowheads="1"/>
          </p:cNvSpPr>
          <p:nvPr/>
        </p:nvSpPr>
        <p:spPr bwMode="auto">
          <a:xfrm>
            <a:off x="5897832" y="4807408"/>
            <a:ext cx="120343" cy="12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90204" pitchFamily="34" charset="0"/>
              </a:rPr>
              <a:t>80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90204" pitchFamily="34" charset="0"/>
            </a:endParaRPr>
          </a:p>
        </p:txBody>
      </p:sp>
      <p:sp>
        <p:nvSpPr>
          <p:cNvPr id="112" name="Line 16"/>
          <p:cNvSpPr>
            <a:spLocks noChangeShapeType="1"/>
          </p:cNvSpPr>
          <p:nvPr/>
        </p:nvSpPr>
        <p:spPr bwMode="auto">
          <a:xfrm flipH="1">
            <a:off x="6136339" y="4517044"/>
            <a:ext cx="26984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13" name="Rectangle 17"/>
          <p:cNvSpPr>
            <a:spLocks noChangeArrowheads="1"/>
          </p:cNvSpPr>
          <p:nvPr/>
        </p:nvSpPr>
        <p:spPr bwMode="auto">
          <a:xfrm>
            <a:off x="5857356" y="4430421"/>
            <a:ext cx="180515" cy="12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90204" pitchFamily="34" charset="0"/>
              </a:rPr>
              <a:t>100</a:t>
            </a:r>
            <a:endParaRPr kumimoji="0" lang="en-US" altLang="en-US" sz="12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90204" pitchFamily="34" charset="0"/>
            </a:endParaRPr>
          </a:p>
        </p:txBody>
      </p:sp>
      <p:sp>
        <p:nvSpPr>
          <p:cNvPr id="114" name="Line 18"/>
          <p:cNvSpPr>
            <a:spLocks noChangeShapeType="1"/>
          </p:cNvSpPr>
          <p:nvPr/>
        </p:nvSpPr>
        <p:spPr bwMode="auto">
          <a:xfrm>
            <a:off x="6163323" y="6388983"/>
            <a:ext cx="194285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15" name="Line 19"/>
          <p:cNvSpPr>
            <a:spLocks noChangeShapeType="1"/>
          </p:cNvSpPr>
          <p:nvPr/>
        </p:nvSpPr>
        <p:spPr bwMode="auto">
          <a:xfrm>
            <a:off x="6342945" y="6376257"/>
            <a:ext cx="0" cy="1300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16" name="Line 42"/>
          <p:cNvSpPr>
            <a:spLocks noChangeShapeType="1"/>
          </p:cNvSpPr>
          <p:nvPr/>
        </p:nvSpPr>
        <p:spPr bwMode="auto">
          <a:xfrm>
            <a:off x="6278183" y="5979770"/>
            <a:ext cx="0" cy="77997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17" name="Line 43"/>
          <p:cNvSpPr>
            <a:spLocks noChangeShapeType="1"/>
          </p:cNvSpPr>
          <p:nvPr/>
        </p:nvSpPr>
        <p:spPr bwMode="auto">
          <a:xfrm>
            <a:off x="6268220" y="5979770"/>
            <a:ext cx="1992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18" name="Rectangle 44"/>
          <p:cNvSpPr>
            <a:spLocks noChangeArrowheads="1"/>
          </p:cNvSpPr>
          <p:nvPr/>
        </p:nvSpPr>
        <p:spPr bwMode="auto">
          <a:xfrm>
            <a:off x="6218403" y="6057767"/>
            <a:ext cx="129523" cy="32498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19" name="Freeform 45"/>
          <p:cNvSpPr>
            <a:spLocks/>
          </p:cNvSpPr>
          <p:nvPr/>
        </p:nvSpPr>
        <p:spPr bwMode="auto">
          <a:xfrm>
            <a:off x="6218403" y="6057767"/>
            <a:ext cx="124542" cy="318490"/>
          </a:xfrm>
          <a:custGeom>
            <a:avLst/>
            <a:gdLst>
              <a:gd name="T0" fmla="*/ 0 w 25"/>
              <a:gd name="T1" fmla="*/ 49 h 49"/>
              <a:gd name="T2" fmla="*/ 0 w 25"/>
              <a:gd name="T3" fmla="*/ 0 h 49"/>
              <a:gd name="T4" fmla="*/ 25 w 25"/>
              <a:gd name="T5" fmla="*/ 0 h 49"/>
              <a:gd name="T6" fmla="*/ 25 w 25"/>
              <a:gd name="T7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49">
                <a:moveTo>
                  <a:pt x="0" y="49"/>
                </a:moveTo>
                <a:lnTo>
                  <a:pt x="0" y="0"/>
                </a:lnTo>
                <a:lnTo>
                  <a:pt x="25" y="0"/>
                </a:lnTo>
                <a:lnTo>
                  <a:pt x="25" y="49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0" name="Line 46"/>
          <p:cNvSpPr>
            <a:spLocks noChangeShapeType="1"/>
          </p:cNvSpPr>
          <p:nvPr/>
        </p:nvSpPr>
        <p:spPr bwMode="auto">
          <a:xfrm>
            <a:off x="6614089" y="4952530"/>
            <a:ext cx="0" cy="155995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1" name="Line 47"/>
          <p:cNvSpPr>
            <a:spLocks noChangeShapeType="1"/>
          </p:cNvSpPr>
          <p:nvPr/>
        </p:nvSpPr>
        <p:spPr bwMode="auto">
          <a:xfrm>
            <a:off x="6604125" y="4952530"/>
            <a:ext cx="1992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2" name="Rectangle 48"/>
          <p:cNvSpPr>
            <a:spLocks noChangeArrowheads="1"/>
          </p:cNvSpPr>
          <p:nvPr/>
        </p:nvSpPr>
        <p:spPr bwMode="auto">
          <a:xfrm>
            <a:off x="6554309" y="5108525"/>
            <a:ext cx="129523" cy="128695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3" name="Freeform 49"/>
          <p:cNvSpPr>
            <a:spLocks/>
          </p:cNvSpPr>
          <p:nvPr/>
        </p:nvSpPr>
        <p:spPr bwMode="auto">
          <a:xfrm>
            <a:off x="6554309" y="5108525"/>
            <a:ext cx="124542" cy="1280458"/>
          </a:xfrm>
          <a:custGeom>
            <a:avLst/>
            <a:gdLst>
              <a:gd name="T0" fmla="*/ 0 w 25"/>
              <a:gd name="T1" fmla="*/ 197 h 197"/>
              <a:gd name="T2" fmla="*/ 0 w 25"/>
              <a:gd name="T3" fmla="*/ 0 h 197"/>
              <a:gd name="T4" fmla="*/ 25 w 25"/>
              <a:gd name="T5" fmla="*/ 0 h 197"/>
              <a:gd name="T6" fmla="*/ 25 w 25"/>
              <a:gd name="T7" fmla="*/ 197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97">
                <a:moveTo>
                  <a:pt x="0" y="197"/>
                </a:moveTo>
                <a:lnTo>
                  <a:pt x="0" y="0"/>
                </a:lnTo>
                <a:lnTo>
                  <a:pt x="25" y="0"/>
                </a:lnTo>
                <a:lnTo>
                  <a:pt x="25" y="197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4" name="Line 50"/>
          <p:cNvSpPr>
            <a:spLocks noChangeShapeType="1"/>
          </p:cNvSpPr>
          <p:nvPr/>
        </p:nvSpPr>
        <p:spPr bwMode="auto">
          <a:xfrm>
            <a:off x="7291671" y="5069526"/>
            <a:ext cx="0" cy="116996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5" name="Line 51"/>
          <p:cNvSpPr>
            <a:spLocks noChangeShapeType="1"/>
          </p:cNvSpPr>
          <p:nvPr/>
        </p:nvSpPr>
        <p:spPr bwMode="auto">
          <a:xfrm>
            <a:off x="7281708" y="5069526"/>
            <a:ext cx="1992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6" name="Rectangle 52"/>
          <p:cNvSpPr>
            <a:spLocks noChangeArrowheads="1"/>
          </p:cNvSpPr>
          <p:nvPr/>
        </p:nvSpPr>
        <p:spPr bwMode="auto">
          <a:xfrm>
            <a:off x="7231891" y="5186523"/>
            <a:ext cx="129523" cy="120896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7" name="Freeform 53"/>
          <p:cNvSpPr>
            <a:spLocks/>
          </p:cNvSpPr>
          <p:nvPr/>
        </p:nvSpPr>
        <p:spPr bwMode="auto">
          <a:xfrm>
            <a:off x="7231891" y="5186523"/>
            <a:ext cx="124542" cy="1202461"/>
          </a:xfrm>
          <a:custGeom>
            <a:avLst/>
            <a:gdLst>
              <a:gd name="T0" fmla="*/ 0 w 25"/>
              <a:gd name="T1" fmla="*/ 185 h 185"/>
              <a:gd name="T2" fmla="*/ 0 w 25"/>
              <a:gd name="T3" fmla="*/ 0 h 185"/>
              <a:gd name="T4" fmla="*/ 25 w 25"/>
              <a:gd name="T5" fmla="*/ 0 h 185"/>
              <a:gd name="T6" fmla="*/ 25 w 25"/>
              <a:gd name="T7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85">
                <a:moveTo>
                  <a:pt x="0" y="185"/>
                </a:moveTo>
                <a:lnTo>
                  <a:pt x="0" y="0"/>
                </a:lnTo>
                <a:lnTo>
                  <a:pt x="25" y="0"/>
                </a:lnTo>
                <a:lnTo>
                  <a:pt x="25" y="185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8" name="Line 54"/>
          <p:cNvSpPr>
            <a:spLocks noChangeShapeType="1"/>
          </p:cNvSpPr>
          <p:nvPr/>
        </p:nvSpPr>
        <p:spPr bwMode="auto">
          <a:xfrm>
            <a:off x="7635293" y="5661007"/>
            <a:ext cx="0" cy="149495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9" name="Line 55"/>
          <p:cNvSpPr>
            <a:spLocks noChangeShapeType="1"/>
          </p:cNvSpPr>
          <p:nvPr/>
        </p:nvSpPr>
        <p:spPr bwMode="auto">
          <a:xfrm>
            <a:off x="7625329" y="5661007"/>
            <a:ext cx="1992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0" name="Rectangle 56"/>
          <p:cNvSpPr>
            <a:spLocks noChangeArrowheads="1"/>
          </p:cNvSpPr>
          <p:nvPr/>
        </p:nvSpPr>
        <p:spPr bwMode="auto">
          <a:xfrm>
            <a:off x="7575513" y="5810502"/>
            <a:ext cx="129523" cy="58498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1" name="Freeform 57"/>
          <p:cNvSpPr>
            <a:spLocks/>
          </p:cNvSpPr>
          <p:nvPr/>
        </p:nvSpPr>
        <p:spPr bwMode="auto">
          <a:xfrm>
            <a:off x="7575513" y="5810502"/>
            <a:ext cx="124542" cy="578481"/>
          </a:xfrm>
          <a:custGeom>
            <a:avLst/>
            <a:gdLst>
              <a:gd name="T0" fmla="*/ 0 w 25"/>
              <a:gd name="T1" fmla="*/ 89 h 89"/>
              <a:gd name="T2" fmla="*/ 0 w 25"/>
              <a:gd name="T3" fmla="*/ 0 h 89"/>
              <a:gd name="T4" fmla="*/ 25 w 25"/>
              <a:gd name="T5" fmla="*/ 0 h 89"/>
              <a:gd name="T6" fmla="*/ 25 w 25"/>
              <a:gd name="T7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89">
                <a:moveTo>
                  <a:pt x="0" y="89"/>
                </a:moveTo>
                <a:lnTo>
                  <a:pt x="0" y="0"/>
                </a:lnTo>
                <a:lnTo>
                  <a:pt x="25" y="0"/>
                </a:lnTo>
                <a:lnTo>
                  <a:pt x="25" y="89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2" name="Line 58"/>
          <p:cNvSpPr>
            <a:spLocks noChangeShapeType="1"/>
          </p:cNvSpPr>
          <p:nvPr/>
        </p:nvSpPr>
        <p:spPr bwMode="auto">
          <a:xfrm>
            <a:off x="8292639" y="5342517"/>
            <a:ext cx="0" cy="123496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3" name="Line 59"/>
          <p:cNvSpPr>
            <a:spLocks noChangeShapeType="1"/>
          </p:cNvSpPr>
          <p:nvPr/>
        </p:nvSpPr>
        <p:spPr bwMode="auto">
          <a:xfrm>
            <a:off x="8282675" y="5342517"/>
            <a:ext cx="1992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4" name="Rectangle 60"/>
          <p:cNvSpPr>
            <a:spLocks noChangeArrowheads="1"/>
          </p:cNvSpPr>
          <p:nvPr/>
        </p:nvSpPr>
        <p:spPr bwMode="auto">
          <a:xfrm>
            <a:off x="8232859" y="5466013"/>
            <a:ext cx="129523" cy="92297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5" name="Freeform 61"/>
          <p:cNvSpPr>
            <a:spLocks/>
          </p:cNvSpPr>
          <p:nvPr/>
        </p:nvSpPr>
        <p:spPr bwMode="auto">
          <a:xfrm>
            <a:off x="8232859" y="5466013"/>
            <a:ext cx="124542" cy="916470"/>
          </a:xfrm>
          <a:custGeom>
            <a:avLst/>
            <a:gdLst>
              <a:gd name="T0" fmla="*/ 0 w 25"/>
              <a:gd name="T1" fmla="*/ 141 h 141"/>
              <a:gd name="T2" fmla="*/ 0 w 25"/>
              <a:gd name="T3" fmla="*/ 0 h 141"/>
              <a:gd name="T4" fmla="*/ 25 w 25"/>
              <a:gd name="T5" fmla="*/ 0 h 141"/>
              <a:gd name="T6" fmla="*/ 25 w 25"/>
              <a:gd name="T7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41">
                <a:moveTo>
                  <a:pt x="0" y="141"/>
                </a:moveTo>
                <a:lnTo>
                  <a:pt x="0" y="0"/>
                </a:lnTo>
                <a:lnTo>
                  <a:pt x="25" y="0"/>
                </a:lnTo>
                <a:lnTo>
                  <a:pt x="25" y="141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6" name="Line 62"/>
          <p:cNvSpPr>
            <a:spLocks noChangeShapeType="1"/>
          </p:cNvSpPr>
          <p:nvPr/>
        </p:nvSpPr>
        <p:spPr bwMode="auto">
          <a:xfrm>
            <a:off x="6418738" y="6297986"/>
            <a:ext cx="0" cy="38999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7" name="Line 63"/>
          <p:cNvSpPr>
            <a:spLocks noChangeShapeType="1"/>
          </p:cNvSpPr>
          <p:nvPr/>
        </p:nvSpPr>
        <p:spPr bwMode="auto">
          <a:xfrm>
            <a:off x="6408774" y="6297986"/>
            <a:ext cx="19926" cy="0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8" name="Freeform 65"/>
          <p:cNvSpPr>
            <a:spLocks/>
          </p:cNvSpPr>
          <p:nvPr/>
        </p:nvSpPr>
        <p:spPr bwMode="auto">
          <a:xfrm>
            <a:off x="6358958" y="6336985"/>
            <a:ext cx="124542" cy="51998"/>
          </a:xfrm>
          <a:custGeom>
            <a:avLst/>
            <a:gdLst>
              <a:gd name="T0" fmla="*/ 0 w 25"/>
              <a:gd name="T1" fmla="*/ 8 h 8"/>
              <a:gd name="T2" fmla="*/ 0 w 25"/>
              <a:gd name="T3" fmla="*/ 0 h 8"/>
              <a:gd name="T4" fmla="*/ 25 w 25"/>
              <a:gd name="T5" fmla="*/ 0 h 8"/>
              <a:gd name="T6" fmla="*/ 25 w 25"/>
              <a:gd name="T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8">
                <a:moveTo>
                  <a:pt x="0" y="8"/>
                </a:moveTo>
                <a:lnTo>
                  <a:pt x="0" y="0"/>
                </a:lnTo>
                <a:lnTo>
                  <a:pt x="25" y="0"/>
                </a:lnTo>
                <a:lnTo>
                  <a:pt x="25" y="8"/>
                </a:lnTo>
              </a:path>
            </a:pathLst>
          </a:cu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9" name="Line 66"/>
          <p:cNvSpPr>
            <a:spLocks noChangeShapeType="1"/>
          </p:cNvSpPr>
          <p:nvPr/>
        </p:nvSpPr>
        <p:spPr bwMode="auto">
          <a:xfrm>
            <a:off x="6755471" y="4985029"/>
            <a:ext cx="0" cy="123496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0" name="Line 67"/>
          <p:cNvSpPr>
            <a:spLocks noChangeShapeType="1"/>
          </p:cNvSpPr>
          <p:nvPr/>
        </p:nvSpPr>
        <p:spPr bwMode="auto">
          <a:xfrm>
            <a:off x="6745508" y="4985029"/>
            <a:ext cx="19926" cy="0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1" name="Rectangle 140"/>
          <p:cNvSpPr>
            <a:spLocks noChangeArrowheads="1"/>
          </p:cNvSpPr>
          <p:nvPr/>
        </p:nvSpPr>
        <p:spPr bwMode="auto">
          <a:xfrm>
            <a:off x="6695692" y="5108525"/>
            <a:ext cx="129523" cy="1286958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2" name="Freeform 141"/>
          <p:cNvSpPr>
            <a:spLocks/>
          </p:cNvSpPr>
          <p:nvPr/>
        </p:nvSpPr>
        <p:spPr bwMode="auto">
          <a:xfrm>
            <a:off x="6695692" y="5108525"/>
            <a:ext cx="124542" cy="1280458"/>
          </a:xfrm>
          <a:custGeom>
            <a:avLst/>
            <a:gdLst>
              <a:gd name="T0" fmla="*/ 0 w 25"/>
              <a:gd name="T1" fmla="*/ 197 h 197"/>
              <a:gd name="T2" fmla="*/ 0 w 25"/>
              <a:gd name="T3" fmla="*/ 0 h 197"/>
              <a:gd name="T4" fmla="*/ 25 w 25"/>
              <a:gd name="T5" fmla="*/ 0 h 197"/>
              <a:gd name="T6" fmla="*/ 25 w 25"/>
              <a:gd name="T7" fmla="*/ 197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97">
                <a:moveTo>
                  <a:pt x="0" y="197"/>
                </a:moveTo>
                <a:lnTo>
                  <a:pt x="0" y="0"/>
                </a:lnTo>
                <a:lnTo>
                  <a:pt x="25" y="0"/>
                </a:lnTo>
                <a:lnTo>
                  <a:pt x="25" y="197"/>
                </a:lnTo>
              </a:path>
            </a:pathLst>
          </a:custGeom>
          <a:solidFill>
            <a:srgbClr val="00206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3" name="Line 70"/>
          <p:cNvSpPr>
            <a:spLocks noChangeShapeType="1"/>
          </p:cNvSpPr>
          <p:nvPr/>
        </p:nvSpPr>
        <p:spPr bwMode="auto">
          <a:xfrm>
            <a:off x="7439871" y="5108525"/>
            <a:ext cx="0" cy="110496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4" name="Line 71"/>
          <p:cNvSpPr>
            <a:spLocks noChangeShapeType="1"/>
          </p:cNvSpPr>
          <p:nvPr/>
        </p:nvSpPr>
        <p:spPr bwMode="auto">
          <a:xfrm>
            <a:off x="7429907" y="5108525"/>
            <a:ext cx="19926" cy="0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5" name="Rectangle 72"/>
          <p:cNvSpPr>
            <a:spLocks noChangeArrowheads="1"/>
          </p:cNvSpPr>
          <p:nvPr/>
        </p:nvSpPr>
        <p:spPr bwMode="auto">
          <a:xfrm>
            <a:off x="7380091" y="5219021"/>
            <a:ext cx="129523" cy="1176462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6" name="Freeform 73"/>
          <p:cNvSpPr>
            <a:spLocks/>
          </p:cNvSpPr>
          <p:nvPr/>
        </p:nvSpPr>
        <p:spPr bwMode="auto">
          <a:xfrm>
            <a:off x="7380091" y="5219021"/>
            <a:ext cx="124542" cy="1169962"/>
          </a:xfrm>
          <a:custGeom>
            <a:avLst/>
            <a:gdLst>
              <a:gd name="T0" fmla="*/ 0 w 25"/>
              <a:gd name="T1" fmla="*/ 180 h 180"/>
              <a:gd name="T2" fmla="*/ 0 w 25"/>
              <a:gd name="T3" fmla="*/ 0 h 180"/>
              <a:gd name="T4" fmla="*/ 25 w 25"/>
              <a:gd name="T5" fmla="*/ 0 h 180"/>
              <a:gd name="T6" fmla="*/ 25 w 25"/>
              <a:gd name="T7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80">
                <a:moveTo>
                  <a:pt x="0" y="180"/>
                </a:moveTo>
                <a:lnTo>
                  <a:pt x="0" y="0"/>
                </a:lnTo>
                <a:lnTo>
                  <a:pt x="25" y="0"/>
                </a:lnTo>
                <a:lnTo>
                  <a:pt x="25" y="180"/>
                </a:lnTo>
              </a:path>
            </a:pathLst>
          </a:custGeom>
          <a:solidFill>
            <a:srgbClr val="00206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7" name="Line 74"/>
          <p:cNvSpPr>
            <a:spLocks noChangeShapeType="1"/>
          </p:cNvSpPr>
          <p:nvPr/>
        </p:nvSpPr>
        <p:spPr bwMode="auto">
          <a:xfrm>
            <a:off x="7776675" y="5914499"/>
            <a:ext cx="0" cy="97497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8" name="Line 75"/>
          <p:cNvSpPr>
            <a:spLocks noChangeShapeType="1"/>
          </p:cNvSpPr>
          <p:nvPr/>
        </p:nvSpPr>
        <p:spPr bwMode="auto">
          <a:xfrm>
            <a:off x="7766712" y="5914499"/>
            <a:ext cx="19926" cy="0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49" name="Rectangle 76"/>
          <p:cNvSpPr>
            <a:spLocks noChangeArrowheads="1"/>
          </p:cNvSpPr>
          <p:nvPr/>
        </p:nvSpPr>
        <p:spPr bwMode="auto">
          <a:xfrm>
            <a:off x="7716896" y="6011996"/>
            <a:ext cx="129523" cy="383488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50" name="Freeform 77"/>
          <p:cNvSpPr>
            <a:spLocks/>
          </p:cNvSpPr>
          <p:nvPr/>
        </p:nvSpPr>
        <p:spPr bwMode="auto">
          <a:xfrm>
            <a:off x="7716896" y="6011996"/>
            <a:ext cx="124542" cy="376988"/>
          </a:xfrm>
          <a:custGeom>
            <a:avLst/>
            <a:gdLst>
              <a:gd name="T0" fmla="*/ 0 w 25"/>
              <a:gd name="T1" fmla="*/ 58 h 58"/>
              <a:gd name="T2" fmla="*/ 0 w 25"/>
              <a:gd name="T3" fmla="*/ 0 h 58"/>
              <a:gd name="T4" fmla="*/ 25 w 25"/>
              <a:gd name="T5" fmla="*/ 0 h 58"/>
              <a:gd name="T6" fmla="*/ 25 w 25"/>
              <a:gd name="T7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58">
                <a:moveTo>
                  <a:pt x="0" y="58"/>
                </a:moveTo>
                <a:lnTo>
                  <a:pt x="0" y="0"/>
                </a:lnTo>
                <a:lnTo>
                  <a:pt x="25" y="0"/>
                </a:lnTo>
                <a:lnTo>
                  <a:pt x="25" y="58"/>
                </a:lnTo>
              </a:path>
            </a:pathLst>
          </a:custGeom>
          <a:solidFill>
            <a:srgbClr val="00206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51" name="Line 78"/>
          <p:cNvSpPr>
            <a:spLocks noChangeShapeType="1"/>
          </p:cNvSpPr>
          <p:nvPr/>
        </p:nvSpPr>
        <p:spPr bwMode="auto">
          <a:xfrm>
            <a:off x="8440838" y="5433515"/>
            <a:ext cx="0" cy="136496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52" name="Line 79"/>
          <p:cNvSpPr>
            <a:spLocks noChangeShapeType="1"/>
          </p:cNvSpPr>
          <p:nvPr/>
        </p:nvSpPr>
        <p:spPr bwMode="auto">
          <a:xfrm>
            <a:off x="8430875" y="5433515"/>
            <a:ext cx="19926" cy="0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53" name="Rectangle 80"/>
          <p:cNvSpPr>
            <a:spLocks noChangeArrowheads="1"/>
          </p:cNvSpPr>
          <p:nvPr/>
        </p:nvSpPr>
        <p:spPr bwMode="auto">
          <a:xfrm>
            <a:off x="8381058" y="5570010"/>
            <a:ext cx="129523" cy="818973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54" name="Freeform 81"/>
          <p:cNvSpPr>
            <a:spLocks/>
          </p:cNvSpPr>
          <p:nvPr/>
        </p:nvSpPr>
        <p:spPr bwMode="auto">
          <a:xfrm>
            <a:off x="8381058" y="5570010"/>
            <a:ext cx="124542" cy="812474"/>
          </a:xfrm>
          <a:custGeom>
            <a:avLst/>
            <a:gdLst>
              <a:gd name="T0" fmla="*/ 0 w 25"/>
              <a:gd name="T1" fmla="*/ 125 h 125"/>
              <a:gd name="T2" fmla="*/ 0 w 25"/>
              <a:gd name="T3" fmla="*/ 0 h 125"/>
              <a:gd name="T4" fmla="*/ 25 w 25"/>
              <a:gd name="T5" fmla="*/ 0 h 125"/>
              <a:gd name="T6" fmla="*/ 25 w 25"/>
              <a:gd name="T7" fmla="*/ 125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25">
                <a:moveTo>
                  <a:pt x="0" y="125"/>
                </a:moveTo>
                <a:lnTo>
                  <a:pt x="0" y="0"/>
                </a:lnTo>
                <a:lnTo>
                  <a:pt x="25" y="0"/>
                </a:lnTo>
                <a:lnTo>
                  <a:pt x="25" y="125"/>
                </a:lnTo>
              </a:path>
            </a:pathLst>
          </a:custGeom>
          <a:solidFill>
            <a:srgbClr val="00206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55" name="Line 83"/>
          <p:cNvSpPr>
            <a:spLocks noChangeShapeType="1"/>
          </p:cNvSpPr>
          <p:nvPr/>
        </p:nvSpPr>
        <p:spPr bwMode="auto">
          <a:xfrm flipV="1">
            <a:off x="6163323" y="4517044"/>
            <a:ext cx="0" cy="1871939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cxnSp>
        <p:nvCxnSpPr>
          <p:cNvPr id="156" name="Straight Connector 155"/>
          <p:cNvCxnSpPr/>
          <p:nvPr/>
        </p:nvCxnSpPr>
        <p:spPr>
          <a:xfrm flipH="1">
            <a:off x="7039646" y="4513430"/>
            <a:ext cx="0" cy="187193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H="1">
            <a:off x="8040614" y="4525472"/>
            <a:ext cx="0" cy="187193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25"/>
          <p:cNvSpPr>
            <a:spLocks noChangeArrowheads="1"/>
          </p:cNvSpPr>
          <p:nvPr/>
        </p:nvSpPr>
        <p:spPr bwMode="auto">
          <a:xfrm>
            <a:off x="6246825" y="6425406"/>
            <a:ext cx="17145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  1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159" name="Rectangle 27"/>
          <p:cNvSpPr>
            <a:spLocks noChangeArrowheads="1"/>
          </p:cNvSpPr>
          <p:nvPr/>
        </p:nvSpPr>
        <p:spPr bwMode="auto">
          <a:xfrm>
            <a:off x="6462725" y="6425406"/>
            <a:ext cx="3810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 6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160" name="Rectangle 31"/>
          <p:cNvSpPr>
            <a:spLocks noChangeArrowheads="1"/>
          </p:cNvSpPr>
          <p:nvPr/>
        </p:nvSpPr>
        <p:spPr bwMode="auto">
          <a:xfrm>
            <a:off x="7299338" y="6425406"/>
            <a:ext cx="152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61" name="Rectangle 33"/>
          <p:cNvSpPr>
            <a:spLocks noChangeArrowheads="1"/>
          </p:cNvSpPr>
          <p:nvPr/>
        </p:nvSpPr>
        <p:spPr bwMode="auto">
          <a:xfrm>
            <a:off x="7604138" y="6425406"/>
            <a:ext cx="169862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10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62" name="Rectangle 37"/>
          <p:cNvSpPr>
            <a:spLocks noChangeArrowheads="1"/>
          </p:cNvSpPr>
          <p:nvPr/>
        </p:nvSpPr>
        <p:spPr bwMode="auto">
          <a:xfrm>
            <a:off x="8229613" y="6447631"/>
            <a:ext cx="2381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Ret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163" name="Rectangle 37"/>
          <p:cNvSpPr>
            <a:spLocks noChangeArrowheads="1"/>
          </p:cNvSpPr>
          <p:nvPr/>
        </p:nvSpPr>
        <p:spPr bwMode="auto">
          <a:xfrm>
            <a:off x="5999175" y="6665118"/>
            <a:ext cx="1016000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Con trial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164" name="Rectangle 37"/>
          <p:cNvSpPr>
            <a:spLocks noChangeArrowheads="1"/>
          </p:cNvSpPr>
          <p:nvPr/>
        </p:nvSpPr>
        <p:spPr bwMode="auto">
          <a:xfrm>
            <a:off x="6975714" y="6665118"/>
            <a:ext cx="1095375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 trial-block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165" name="Rectangle 37"/>
          <p:cNvSpPr>
            <a:spLocks noChangeArrowheads="1"/>
          </p:cNvSpPr>
          <p:nvPr/>
        </p:nvSpPr>
        <p:spPr bwMode="auto">
          <a:xfrm>
            <a:off x="8062471" y="6665118"/>
            <a:ext cx="593725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573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Test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166" name="Rectangle 157"/>
          <p:cNvSpPr>
            <a:spLocks noChangeArrowheads="1"/>
          </p:cNvSpPr>
          <p:nvPr/>
        </p:nvSpPr>
        <p:spPr bwMode="auto">
          <a:xfrm>
            <a:off x="8357401" y="4340654"/>
            <a:ext cx="26404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200" dirty="0" err="1">
                <a:solidFill>
                  <a:srgbClr val="000000"/>
                </a:solidFill>
                <a:latin typeface="Arial" panose="020B0604020202020204" pitchFamily="34" charset="0"/>
              </a:rPr>
              <a:t>Veh</a:t>
            </a:r>
            <a:endParaRPr lang="en-US" altLang="en-US" sz="2699" dirty="0">
              <a:latin typeface="Arial" panose="020B0604020202020204" pitchFamily="34" charset="0"/>
            </a:endParaRPr>
          </a:p>
        </p:txBody>
      </p:sp>
      <p:sp>
        <p:nvSpPr>
          <p:cNvPr id="167" name="Rectangle 158"/>
          <p:cNvSpPr>
            <a:spLocks noChangeArrowheads="1"/>
          </p:cNvSpPr>
          <p:nvPr/>
        </p:nvSpPr>
        <p:spPr bwMode="auto">
          <a:xfrm>
            <a:off x="8195476" y="4369229"/>
            <a:ext cx="114300" cy="1143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altLang="en-US" sz="2699">
              <a:latin typeface="Arial" panose="020B0604020202020204" pitchFamily="34" charset="0"/>
            </a:endParaRPr>
          </a:p>
        </p:txBody>
      </p:sp>
      <p:sp>
        <p:nvSpPr>
          <p:cNvPr id="168" name="Rectangle 157"/>
          <p:cNvSpPr>
            <a:spLocks noChangeArrowheads="1"/>
          </p:cNvSpPr>
          <p:nvPr/>
        </p:nvSpPr>
        <p:spPr bwMode="auto">
          <a:xfrm>
            <a:off x="8357401" y="4493054"/>
            <a:ext cx="27251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200" dirty="0" err="1">
                <a:solidFill>
                  <a:srgbClr val="000000"/>
                </a:solidFill>
                <a:latin typeface="Arial" panose="020B0604020202020204" pitchFamily="34" charset="0"/>
              </a:rPr>
              <a:t>Dex</a:t>
            </a:r>
            <a:endParaRPr lang="en-US" altLang="en-US" sz="2699" dirty="0">
              <a:latin typeface="Arial" panose="020B0604020202020204" pitchFamily="34" charset="0"/>
            </a:endParaRPr>
          </a:p>
        </p:txBody>
      </p:sp>
      <p:sp>
        <p:nvSpPr>
          <p:cNvPr id="169" name="Rectangle 158"/>
          <p:cNvSpPr>
            <a:spLocks noChangeArrowheads="1"/>
          </p:cNvSpPr>
          <p:nvPr/>
        </p:nvSpPr>
        <p:spPr bwMode="auto">
          <a:xfrm>
            <a:off x="8195476" y="4521629"/>
            <a:ext cx="114300" cy="114300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altLang="en-US" sz="2699">
              <a:latin typeface="Arial" panose="020B0604020202020204" pitchFamily="34" charset="0"/>
            </a:endParaRPr>
          </a:p>
        </p:txBody>
      </p:sp>
      <p:sp>
        <p:nvSpPr>
          <p:cNvPr id="170" name="Line 82"/>
          <p:cNvSpPr>
            <a:spLocks noChangeShapeType="1"/>
          </p:cNvSpPr>
          <p:nvPr/>
        </p:nvSpPr>
        <p:spPr bwMode="auto">
          <a:xfrm>
            <a:off x="6163323" y="6388983"/>
            <a:ext cx="252570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71" name="Rectangle 64"/>
          <p:cNvSpPr>
            <a:spLocks noChangeArrowheads="1"/>
          </p:cNvSpPr>
          <p:nvPr/>
        </p:nvSpPr>
        <p:spPr bwMode="auto">
          <a:xfrm>
            <a:off x="6358958" y="6336985"/>
            <a:ext cx="129523" cy="58498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rgbClr val="002060"/>
              </a:solidFill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72" name="Rectangle 22"/>
          <p:cNvSpPr>
            <a:spLocks noChangeArrowheads="1"/>
          </p:cNvSpPr>
          <p:nvPr/>
        </p:nvSpPr>
        <p:spPr bwMode="auto">
          <a:xfrm rot="16200000">
            <a:off x="4697043" y="5409430"/>
            <a:ext cx="189910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Percent freezing (</a:t>
            </a:r>
            <a:r>
              <a:rPr lang="en-US" altLang="en-US" sz="1200" dirty="0">
                <a:solidFill>
                  <a:srgbClr val="002060"/>
                </a:solidFill>
                <a:latin typeface="Arial" panose="020B0604020202020204" pitchFamily="34" charset="0"/>
              </a:rPr>
              <a:t>B6 mice</a:t>
            </a:r>
            <a:r>
              <a:rPr lang="en-US" altLang="en-US" sz="1200" dirty="0">
                <a:latin typeface="Arial" panose="020B0604020202020204" pitchFamily="34" charset="0"/>
              </a:rPr>
              <a:t>)</a:t>
            </a:r>
            <a:endParaRPr lang="en-US" altLang="en-US" sz="12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322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28</Words>
  <Application>Microsoft Office PowerPoint</Application>
  <PresentationFormat>Custom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2017-08-07T21:51:32Z</dcterms:modified>
</cp:coreProperties>
</file>