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"/>
  </p:handoutMasterIdLst>
  <p:sldIdLst>
    <p:sldId id="275" r:id="rId2"/>
  </p:sldIdLst>
  <p:sldSz cx="14630400" cy="11887200"/>
  <p:notesSz cx="9296400" cy="7010400"/>
  <p:defaultTextStyle>
    <a:defPPr>
      <a:defRPr lang="en-US"/>
    </a:defPPr>
    <a:lvl1pPr marL="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1pPr>
    <a:lvl2pPr marL="592531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2pPr>
    <a:lvl3pPr marL="1185062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3pPr>
    <a:lvl4pPr marL="1777594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4pPr>
    <a:lvl5pPr marL="2370125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5pPr>
    <a:lvl6pPr marL="2962656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6pPr>
    <a:lvl7pPr marL="3555187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7pPr>
    <a:lvl8pPr marL="4147718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8pPr>
    <a:lvl9pPr marL="4740250" algn="l" defTabSz="1185062" rtl="0" eaLnBrk="1" latinLnBrk="0" hangingPunct="1">
      <a:defRPr sz="233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121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BE8C9E3-B819-4A7C-AA62-BACB6F2170C5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06C9F57-3288-42B3-A55B-6048EEB08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21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945429"/>
            <a:ext cx="12435840" cy="4138507"/>
          </a:xfrm>
        </p:spPr>
        <p:txBody>
          <a:bodyPr anchor="b"/>
          <a:lstStyle>
            <a:lvl1pPr algn="ctr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243533"/>
            <a:ext cx="10972800" cy="2869987"/>
          </a:xfrm>
        </p:spPr>
        <p:txBody>
          <a:bodyPr/>
          <a:lstStyle>
            <a:lvl1pPr marL="0" indent="0" algn="ctr">
              <a:buNone/>
              <a:defRPr sz="3840"/>
            </a:lvl1pPr>
            <a:lvl2pPr marL="731520" indent="0" algn="ctr">
              <a:buNone/>
              <a:defRPr sz="3200"/>
            </a:lvl2pPr>
            <a:lvl3pPr marL="1463040" indent="0" algn="ctr">
              <a:buNone/>
              <a:defRPr sz="2880"/>
            </a:lvl3pPr>
            <a:lvl4pPr marL="2194560" indent="0" algn="ctr">
              <a:buNone/>
              <a:defRPr sz="2560"/>
            </a:lvl4pPr>
            <a:lvl5pPr marL="2926080" indent="0" algn="ctr">
              <a:buNone/>
              <a:defRPr sz="2560"/>
            </a:lvl5pPr>
            <a:lvl6pPr marL="3657600" indent="0" algn="ctr">
              <a:buNone/>
              <a:defRPr sz="2560"/>
            </a:lvl6pPr>
            <a:lvl7pPr marL="4389120" indent="0" algn="ctr">
              <a:buNone/>
              <a:defRPr sz="2560"/>
            </a:lvl7pPr>
            <a:lvl8pPr marL="5120640" indent="0" algn="ctr">
              <a:buNone/>
              <a:defRPr sz="2560"/>
            </a:lvl8pPr>
            <a:lvl9pPr marL="5852160" indent="0" algn="ctr">
              <a:buNone/>
              <a:defRPr sz="25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9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69881" y="632883"/>
            <a:ext cx="3154680" cy="100738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841" y="632883"/>
            <a:ext cx="9281160" cy="100738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1" y="2963549"/>
            <a:ext cx="12618720" cy="4944744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1" y="7955072"/>
            <a:ext cx="12618720" cy="2600324"/>
          </a:xfrm>
        </p:spPr>
        <p:txBody>
          <a:bodyPr/>
          <a:lstStyle>
            <a:lvl1pPr marL="0" indent="0">
              <a:buNone/>
              <a:defRPr sz="3840">
                <a:solidFill>
                  <a:schemeClr val="tx1"/>
                </a:solidFill>
              </a:defRPr>
            </a:lvl1pPr>
            <a:lvl2pPr marL="7315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46304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3pPr>
            <a:lvl4pPr marL="21945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4pPr>
            <a:lvl5pPr marL="292608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5pPr>
            <a:lvl6pPr marL="365760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6pPr>
            <a:lvl7pPr marL="438912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7pPr>
            <a:lvl8pPr marL="512064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8pPr>
            <a:lvl9pPr marL="58521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8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0" y="3164417"/>
            <a:ext cx="6217920" cy="7542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55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632886"/>
            <a:ext cx="12618720" cy="2297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7747" y="2914016"/>
            <a:ext cx="6189344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7747" y="4342130"/>
            <a:ext cx="6189344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06641" y="2914016"/>
            <a:ext cx="6219826" cy="1428114"/>
          </a:xfrm>
        </p:spPr>
        <p:txBody>
          <a:bodyPr anchor="b"/>
          <a:lstStyle>
            <a:lvl1pPr marL="0" indent="0">
              <a:buNone/>
              <a:defRPr sz="3840" b="1"/>
            </a:lvl1pPr>
            <a:lvl2pPr marL="731520" indent="0">
              <a:buNone/>
              <a:defRPr sz="3200" b="1"/>
            </a:lvl2pPr>
            <a:lvl3pPr marL="1463040" indent="0">
              <a:buNone/>
              <a:defRPr sz="2880" b="1"/>
            </a:lvl3pPr>
            <a:lvl4pPr marL="2194560" indent="0">
              <a:buNone/>
              <a:defRPr sz="2560" b="1"/>
            </a:lvl4pPr>
            <a:lvl5pPr marL="2926080" indent="0">
              <a:buNone/>
              <a:defRPr sz="2560" b="1"/>
            </a:lvl5pPr>
            <a:lvl6pPr marL="3657600" indent="0">
              <a:buNone/>
              <a:defRPr sz="2560" b="1"/>
            </a:lvl6pPr>
            <a:lvl7pPr marL="4389120" indent="0">
              <a:buNone/>
              <a:defRPr sz="2560" b="1"/>
            </a:lvl7pPr>
            <a:lvl8pPr marL="5120640" indent="0">
              <a:buNone/>
              <a:defRPr sz="2560" b="1"/>
            </a:lvl8pPr>
            <a:lvl9pPr marL="5852160" indent="0">
              <a:buNone/>
              <a:defRPr sz="25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06641" y="4342130"/>
            <a:ext cx="6219826" cy="638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6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9826" y="1711539"/>
            <a:ext cx="7406640" cy="8447617"/>
          </a:xfrm>
        </p:spPr>
        <p:txBody>
          <a:bodyPr/>
          <a:lstStyle>
            <a:lvl1pPr>
              <a:defRPr sz="5120"/>
            </a:lvl1pPr>
            <a:lvl2pPr>
              <a:defRPr sz="4480"/>
            </a:lvl2pPr>
            <a:lvl3pPr>
              <a:defRPr sz="384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46" y="792480"/>
            <a:ext cx="4718685" cy="2773680"/>
          </a:xfrm>
        </p:spPr>
        <p:txBody>
          <a:bodyPr anchor="b"/>
          <a:lstStyle>
            <a:lvl1pPr>
              <a:defRPr sz="51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19826" y="1711539"/>
            <a:ext cx="7406640" cy="8447617"/>
          </a:xfrm>
        </p:spPr>
        <p:txBody>
          <a:bodyPr anchor="t"/>
          <a:lstStyle>
            <a:lvl1pPr marL="0" indent="0">
              <a:buNone/>
              <a:defRPr sz="5120"/>
            </a:lvl1pPr>
            <a:lvl2pPr marL="731520" indent="0">
              <a:buNone/>
              <a:defRPr sz="4480"/>
            </a:lvl2pPr>
            <a:lvl3pPr marL="1463040" indent="0">
              <a:buNone/>
              <a:defRPr sz="384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7746" y="3566160"/>
            <a:ext cx="4718685" cy="6606753"/>
          </a:xfrm>
        </p:spPr>
        <p:txBody>
          <a:bodyPr/>
          <a:lstStyle>
            <a:lvl1pPr marL="0" indent="0">
              <a:buNone/>
              <a:defRPr sz="2560"/>
            </a:lvl1pPr>
            <a:lvl2pPr marL="731520" indent="0">
              <a:buNone/>
              <a:defRPr sz="2240"/>
            </a:lvl2pPr>
            <a:lvl3pPr marL="1463040" indent="0">
              <a:buNone/>
              <a:defRPr sz="1920"/>
            </a:lvl3pPr>
            <a:lvl4pPr marL="2194560" indent="0">
              <a:buNone/>
              <a:defRPr sz="1600"/>
            </a:lvl4pPr>
            <a:lvl5pPr marL="2926080" indent="0">
              <a:buNone/>
              <a:defRPr sz="1600"/>
            </a:lvl5pPr>
            <a:lvl6pPr marL="3657600" indent="0">
              <a:buNone/>
              <a:defRPr sz="1600"/>
            </a:lvl6pPr>
            <a:lvl7pPr marL="4389120" indent="0">
              <a:buNone/>
              <a:defRPr sz="1600"/>
            </a:lvl7pPr>
            <a:lvl8pPr marL="5120640" indent="0">
              <a:buNone/>
              <a:defRPr sz="1600"/>
            </a:lvl8pPr>
            <a:lvl9pPr marL="585216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5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840" y="632886"/>
            <a:ext cx="12618720" cy="2297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40" y="3164417"/>
            <a:ext cx="12618720" cy="75423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84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B6FE-F0C1-4AE9-B07D-41AD5A1C93A3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6320" y="11017676"/>
            <a:ext cx="493776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32720" y="11017676"/>
            <a:ext cx="3291840" cy="6328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8F5B-1C93-4F8C-93A2-0DF6C42D0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2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63040" rtl="0" eaLnBrk="1" latinLnBrk="0" hangingPunct="1">
        <a:lnSpc>
          <a:spcPct val="90000"/>
        </a:lnSpc>
        <a:spcBef>
          <a:spcPct val="0"/>
        </a:spcBef>
        <a:buNone/>
        <a:defRPr sz="70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146304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5603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329184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402336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75488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48640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indent="-365760" algn="l" defTabSz="146304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4630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21945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8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5pPr>
      <a:lvl6pPr marL="365760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6pPr>
      <a:lvl7pPr marL="438912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7pPr>
      <a:lvl8pPr marL="512064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8pPr>
      <a:lvl9pPr marL="5852160" algn="l" defTabSz="1463040" rtl="0" eaLnBrk="1" latinLnBrk="0" hangingPunct="1">
        <a:defRPr sz="28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ChangeArrowheads="1"/>
          </p:cNvSpPr>
          <p:nvPr/>
        </p:nvSpPr>
        <p:spPr bwMode="auto">
          <a:xfrm>
            <a:off x="6667235" y="767228"/>
            <a:ext cx="10604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Figure S8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77" name="Line 5"/>
          <p:cNvSpPr>
            <a:spLocks noChangeShapeType="1"/>
          </p:cNvSpPr>
          <p:nvPr/>
        </p:nvSpPr>
        <p:spPr bwMode="auto">
          <a:xfrm flipV="1">
            <a:off x="8302681" y="4136349"/>
            <a:ext cx="0" cy="1807028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78" name="Line 6"/>
          <p:cNvSpPr>
            <a:spLocks noChangeShapeType="1"/>
          </p:cNvSpPr>
          <p:nvPr/>
        </p:nvSpPr>
        <p:spPr bwMode="auto">
          <a:xfrm flipH="1">
            <a:off x="8264581" y="5950635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8106466" y="5892759"/>
            <a:ext cx="849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0" name="Line 9"/>
          <p:cNvSpPr>
            <a:spLocks noChangeShapeType="1"/>
          </p:cNvSpPr>
          <p:nvPr/>
        </p:nvSpPr>
        <p:spPr bwMode="auto">
          <a:xfrm flipH="1">
            <a:off x="8264581" y="5707974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8049316" y="5635584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Line 12"/>
          <p:cNvSpPr>
            <a:spLocks noChangeShapeType="1"/>
          </p:cNvSpPr>
          <p:nvPr/>
        </p:nvSpPr>
        <p:spPr bwMode="auto">
          <a:xfrm flipH="1">
            <a:off x="8264581" y="5441274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83" name="Rectangle 82"/>
          <p:cNvSpPr>
            <a:spLocks noChangeArrowheads="1"/>
          </p:cNvSpPr>
          <p:nvPr/>
        </p:nvSpPr>
        <p:spPr bwMode="auto">
          <a:xfrm>
            <a:off x="8049316" y="5368884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15"/>
          <p:cNvSpPr>
            <a:spLocks noChangeShapeType="1"/>
          </p:cNvSpPr>
          <p:nvPr/>
        </p:nvSpPr>
        <p:spPr bwMode="auto">
          <a:xfrm flipH="1">
            <a:off x="8264581" y="5184099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8049316" y="5111709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Line 18"/>
          <p:cNvSpPr>
            <a:spLocks noChangeShapeType="1"/>
          </p:cNvSpPr>
          <p:nvPr/>
        </p:nvSpPr>
        <p:spPr bwMode="auto">
          <a:xfrm flipH="1">
            <a:off x="8264581" y="4917399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8049316" y="4845009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" name="Line 21"/>
          <p:cNvSpPr>
            <a:spLocks noChangeShapeType="1"/>
          </p:cNvSpPr>
          <p:nvPr/>
        </p:nvSpPr>
        <p:spPr bwMode="auto">
          <a:xfrm flipH="1">
            <a:off x="8264581" y="4660224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7992166" y="4587834"/>
            <a:ext cx="25487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Line 24"/>
          <p:cNvSpPr>
            <a:spLocks noChangeShapeType="1"/>
          </p:cNvSpPr>
          <p:nvPr/>
        </p:nvSpPr>
        <p:spPr bwMode="auto">
          <a:xfrm flipH="1">
            <a:off x="8264581" y="4393524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7992166" y="4321134"/>
            <a:ext cx="25487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7992166" y="4063959"/>
            <a:ext cx="25487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140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 rot="16200000">
            <a:off x="6727098" y="4889924"/>
            <a:ext cx="19744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rgbClr val="000000"/>
                </a:solidFill>
              </a:rPr>
              <a:t>% GR protein in whole cell extract (normalized to actin)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5" name="Line 30"/>
          <p:cNvSpPr>
            <a:spLocks noChangeShapeType="1"/>
          </p:cNvSpPr>
          <p:nvPr/>
        </p:nvSpPr>
        <p:spPr bwMode="auto">
          <a:xfrm>
            <a:off x="8302681" y="5955210"/>
            <a:ext cx="109728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02" name="Line 46"/>
          <p:cNvSpPr>
            <a:spLocks noChangeShapeType="1"/>
          </p:cNvSpPr>
          <p:nvPr/>
        </p:nvSpPr>
        <p:spPr bwMode="auto">
          <a:xfrm>
            <a:off x="8606732" y="4488774"/>
            <a:ext cx="0" cy="169409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03" name="Line 47"/>
          <p:cNvSpPr>
            <a:spLocks noChangeShapeType="1"/>
          </p:cNvSpPr>
          <p:nvPr/>
        </p:nvSpPr>
        <p:spPr bwMode="auto">
          <a:xfrm>
            <a:off x="8600826" y="4488774"/>
            <a:ext cx="11811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8492241" y="4660224"/>
            <a:ext cx="228600" cy="1298801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05" name="Freeform 104"/>
          <p:cNvSpPr>
            <a:spLocks/>
          </p:cNvSpPr>
          <p:nvPr/>
        </p:nvSpPr>
        <p:spPr bwMode="auto">
          <a:xfrm>
            <a:off x="8492241" y="4660225"/>
            <a:ext cx="228600" cy="1289390"/>
          </a:xfrm>
          <a:custGeom>
            <a:avLst/>
            <a:gdLst>
              <a:gd name="T0" fmla="*/ 0 w 125"/>
              <a:gd name="T1" fmla="*/ 137 h 137"/>
              <a:gd name="T2" fmla="*/ 0 w 125"/>
              <a:gd name="T3" fmla="*/ 0 h 137"/>
              <a:gd name="T4" fmla="*/ 125 w 125"/>
              <a:gd name="T5" fmla="*/ 0 h 137"/>
              <a:gd name="T6" fmla="*/ 125 w 125"/>
              <a:gd name="T7" fmla="*/ 137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5" h="137">
                <a:moveTo>
                  <a:pt x="0" y="137"/>
                </a:moveTo>
                <a:lnTo>
                  <a:pt x="0" y="0"/>
                </a:lnTo>
                <a:lnTo>
                  <a:pt x="125" y="0"/>
                </a:lnTo>
                <a:lnTo>
                  <a:pt x="125" y="137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07" name="Line 50"/>
          <p:cNvSpPr>
            <a:spLocks noChangeShapeType="1"/>
          </p:cNvSpPr>
          <p:nvPr/>
        </p:nvSpPr>
        <p:spPr bwMode="auto">
          <a:xfrm>
            <a:off x="9071801" y="4383999"/>
            <a:ext cx="0" cy="112939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08" name="Line 51"/>
          <p:cNvSpPr>
            <a:spLocks noChangeShapeType="1"/>
          </p:cNvSpPr>
          <p:nvPr/>
        </p:nvSpPr>
        <p:spPr bwMode="auto">
          <a:xfrm>
            <a:off x="9065895" y="4383999"/>
            <a:ext cx="11811" cy="0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09" name="Rectangle 108"/>
          <p:cNvSpPr>
            <a:spLocks noChangeArrowheads="1"/>
          </p:cNvSpPr>
          <p:nvPr/>
        </p:nvSpPr>
        <p:spPr bwMode="auto">
          <a:xfrm>
            <a:off x="8957310" y="4498299"/>
            <a:ext cx="228600" cy="1458799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10" name="Freeform 109"/>
          <p:cNvSpPr>
            <a:spLocks/>
          </p:cNvSpPr>
          <p:nvPr/>
        </p:nvSpPr>
        <p:spPr bwMode="auto">
          <a:xfrm>
            <a:off x="8957310" y="4498299"/>
            <a:ext cx="228600" cy="1449387"/>
          </a:xfrm>
          <a:custGeom>
            <a:avLst/>
            <a:gdLst>
              <a:gd name="T0" fmla="*/ 0 w 125"/>
              <a:gd name="T1" fmla="*/ 154 h 154"/>
              <a:gd name="T2" fmla="*/ 0 w 125"/>
              <a:gd name="T3" fmla="*/ 0 h 154"/>
              <a:gd name="T4" fmla="*/ 125 w 125"/>
              <a:gd name="T5" fmla="*/ 0 h 154"/>
              <a:gd name="T6" fmla="*/ 125 w 125"/>
              <a:gd name="T7" fmla="*/ 154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5" h="154">
                <a:moveTo>
                  <a:pt x="0" y="154"/>
                </a:moveTo>
                <a:lnTo>
                  <a:pt x="0" y="0"/>
                </a:lnTo>
                <a:lnTo>
                  <a:pt x="125" y="0"/>
                </a:lnTo>
                <a:lnTo>
                  <a:pt x="125" y="154"/>
                </a:lnTo>
              </a:path>
            </a:pathLst>
          </a:cu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11" name="Line 55"/>
          <p:cNvSpPr>
            <a:spLocks noChangeShapeType="1"/>
          </p:cNvSpPr>
          <p:nvPr/>
        </p:nvSpPr>
        <p:spPr bwMode="auto">
          <a:xfrm flipV="1">
            <a:off x="8302681" y="4136349"/>
            <a:ext cx="0" cy="1807028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12" name="Line 59"/>
          <p:cNvSpPr>
            <a:spLocks noChangeShapeType="1"/>
          </p:cNvSpPr>
          <p:nvPr/>
        </p:nvSpPr>
        <p:spPr bwMode="auto">
          <a:xfrm flipV="1">
            <a:off x="5892560" y="4122352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Line 60"/>
          <p:cNvSpPr>
            <a:spLocks noChangeShapeType="1"/>
          </p:cNvSpPr>
          <p:nvPr/>
        </p:nvSpPr>
        <p:spPr bwMode="auto">
          <a:xfrm flipH="1">
            <a:off x="5854460" y="5951152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tangle 62"/>
          <p:cNvSpPr>
            <a:spLocks noChangeArrowheads="1"/>
          </p:cNvSpPr>
          <p:nvPr/>
        </p:nvSpPr>
        <p:spPr bwMode="auto">
          <a:xfrm>
            <a:off x="5696345" y="5878762"/>
            <a:ext cx="849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15" name="Line 63"/>
          <p:cNvSpPr>
            <a:spLocks noChangeShapeType="1"/>
          </p:cNvSpPr>
          <p:nvPr/>
        </p:nvSpPr>
        <p:spPr bwMode="auto">
          <a:xfrm flipH="1">
            <a:off x="5854460" y="5646352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Rectangle 65"/>
          <p:cNvSpPr>
            <a:spLocks noChangeArrowheads="1"/>
          </p:cNvSpPr>
          <p:nvPr/>
        </p:nvSpPr>
        <p:spPr bwMode="auto">
          <a:xfrm>
            <a:off x="5639195" y="5573962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17" name="Line 66"/>
          <p:cNvSpPr>
            <a:spLocks noChangeShapeType="1"/>
          </p:cNvSpPr>
          <p:nvPr/>
        </p:nvSpPr>
        <p:spPr bwMode="auto">
          <a:xfrm flipH="1">
            <a:off x="5854460" y="5341552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Rectangle 68"/>
          <p:cNvSpPr>
            <a:spLocks noChangeArrowheads="1"/>
          </p:cNvSpPr>
          <p:nvPr/>
        </p:nvSpPr>
        <p:spPr bwMode="auto">
          <a:xfrm>
            <a:off x="5639195" y="5269162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40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19" name="Line 69"/>
          <p:cNvSpPr>
            <a:spLocks noChangeShapeType="1"/>
          </p:cNvSpPr>
          <p:nvPr/>
        </p:nvSpPr>
        <p:spPr bwMode="auto">
          <a:xfrm flipH="1">
            <a:off x="5854460" y="5036752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tangle 71"/>
          <p:cNvSpPr>
            <a:spLocks noChangeArrowheads="1"/>
          </p:cNvSpPr>
          <p:nvPr/>
        </p:nvSpPr>
        <p:spPr bwMode="auto">
          <a:xfrm>
            <a:off x="5639195" y="4964362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60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21" name="Line 72"/>
          <p:cNvSpPr>
            <a:spLocks noChangeShapeType="1"/>
          </p:cNvSpPr>
          <p:nvPr/>
        </p:nvSpPr>
        <p:spPr bwMode="auto">
          <a:xfrm flipH="1">
            <a:off x="5854460" y="4731952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Rectangle 74"/>
          <p:cNvSpPr>
            <a:spLocks noChangeArrowheads="1"/>
          </p:cNvSpPr>
          <p:nvPr/>
        </p:nvSpPr>
        <p:spPr bwMode="auto">
          <a:xfrm>
            <a:off x="5639195" y="4659562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80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23" name="Line 75"/>
          <p:cNvSpPr>
            <a:spLocks noChangeShapeType="1"/>
          </p:cNvSpPr>
          <p:nvPr/>
        </p:nvSpPr>
        <p:spPr bwMode="auto">
          <a:xfrm flipH="1">
            <a:off x="5854460" y="4427152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Rectangle 77"/>
          <p:cNvSpPr>
            <a:spLocks noChangeArrowheads="1"/>
          </p:cNvSpPr>
          <p:nvPr/>
        </p:nvSpPr>
        <p:spPr bwMode="auto">
          <a:xfrm>
            <a:off x="5582045" y="4354762"/>
            <a:ext cx="25487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100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25" name="Line 78"/>
          <p:cNvSpPr>
            <a:spLocks noChangeShapeType="1"/>
          </p:cNvSpPr>
          <p:nvPr/>
        </p:nvSpPr>
        <p:spPr bwMode="auto">
          <a:xfrm flipH="1">
            <a:off x="5854460" y="4122352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tangle 79"/>
          <p:cNvSpPr>
            <a:spLocks noChangeArrowheads="1"/>
          </p:cNvSpPr>
          <p:nvPr/>
        </p:nvSpPr>
        <p:spPr bwMode="auto">
          <a:xfrm>
            <a:off x="5582045" y="4049962"/>
            <a:ext cx="25487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120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27" name="Line 81"/>
          <p:cNvSpPr>
            <a:spLocks noChangeShapeType="1"/>
          </p:cNvSpPr>
          <p:nvPr/>
        </p:nvSpPr>
        <p:spPr bwMode="auto">
          <a:xfrm>
            <a:off x="5892560" y="5951152"/>
            <a:ext cx="109728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Line 97"/>
          <p:cNvSpPr>
            <a:spLocks noChangeShapeType="1"/>
          </p:cNvSpPr>
          <p:nvPr/>
        </p:nvSpPr>
        <p:spPr bwMode="auto">
          <a:xfrm>
            <a:off x="6196611" y="4350952"/>
            <a:ext cx="0" cy="76200"/>
          </a:xfrm>
          <a:prstGeom prst="line">
            <a:avLst/>
          </a:prstGeom>
          <a:solidFill>
            <a:srgbClr val="00206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Line 98"/>
          <p:cNvSpPr>
            <a:spLocks noChangeShapeType="1"/>
          </p:cNvSpPr>
          <p:nvPr/>
        </p:nvSpPr>
        <p:spPr bwMode="auto">
          <a:xfrm>
            <a:off x="6190705" y="4350952"/>
            <a:ext cx="11811" cy="0"/>
          </a:xfrm>
          <a:prstGeom prst="line">
            <a:avLst/>
          </a:prstGeom>
          <a:solidFill>
            <a:srgbClr val="00206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Rectangle 99"/>
          <p:cNvSpPr>
            <a:spLocks noChangeArrowheads="1"/>
          </p:cNvSpPr>
          <p:nvPr/>
        </p:nvSpPr>
        <p:spPr bwMode="auto">
          <a:xfrm>
            <a:off x="6082120" y="4427152"/>
            <a:ext cx="228600" cy="153352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Freeform 100"/>
          <p:cNvSpPr>
            <a:spLocks/>
          </p:cNvSpPr>
          <p:nvPr/>
        </p:nvSpPr>
        <p:spPr bwMode="auto">
          <a:xfrm>
            <a:off x="6082120" y="4427152"/>
            <a:ext cx="228600" cy="1524000"/>
          </a:xfrm>
          <a:custGeom>
            <a:avLst/>
            <a:gdLst>
              <a:gd name="T0" fmla="*/ 0 w 125"/>
              <a:gd name="T1" fmla="*/ 160 h 160"/>
              <a:gd name="T2" fmla="*/ 0 w 125"/>
              <a:gd name="T3" fmla="*/ 0 h 160"/>
              <a:gd name="T4" fmla="*/ 125 w 125"/>
              <a:gd name="T5" fmla="*/ 0 h 160"/>
              <a:gd name="T6" fmla="*/ 125 w 125"/>
              <a:gd name="T7" fmla="*/ 16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5" h="160">
                <a:moveTo>
                  <a:pt x="0" y="160"/>
                </a:moveTo>
                <a:lnTo>
                  <a:pt x="0" y="0"/>
                </a:lnTo>
                <a:lnTo>
                  <a:pt x="125" y="0"/>
                </a:lnTo>
                <a:lnTo>
                  <a:pt x="125" y="160"/>
                </a:lnTo>
              </a:path>
            </a:pathLst>
          </a:custGeom>
          <a:solidFill>
            <a:srgbClr val="00206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Line 101"/>
          <p:cNvSpPr>
            <a:spLocks noChangeShapeType="1"/>
          </p:cNvSpPr>
          <p:nvPr/>
        </p:nvSpPr>
        <p:spPr bwMode="auto">
          <a:xfrm>
            <a:off x="6661680" y="4741477"/>
            <a:ext cx="0" cy="76200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Line 102"/>
          <p:cNvSpPr>
            <a:spLocks noChangeShapeType="1"/>
          </p:cNvSpPr>
          <p:nvPr/>
        </p:nvSpPr>
        <p:spPr bwMode="auto">
          <a:xfrm>
            <a:off x="6655774" y="4741477"/>
            <a:ext cx="11811" cy="0"/>
          </a:xfrm>
          <a:prstGeom prst="line">
            <a:avLst/>
          </a:pr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Rectangle 103"/>
          <p:cNvSpPr>
            <a:spLocks noChangeArrowheads="1"/>
          </p:cNvSpPr>
          <p:nvPr/>
        </p:nvSpPr>
        <p:spPr bwMode="auto">
          <a:xfrm>
            <a:off x="6547189" y="4817677"/>
            <a:ext cx="228600" cy="11430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Freeform 104"/>
          <p:cNvSpPr>
            <a:spLocks/>
          </p:cNvSpPr>
          <p:nvPr/>
        </p:nvSpPr>
        <p:spPr bwMode="auto">
          <a:xfrm>
            <a:off x="6547189" y="4817677"/>
            <a:ext cx="228600" cy="1133475"/>
          </a:xfrm>
          <a:custGeom>
            <a:avLst/>
            <a:gdLst>
              <a:gd name="T0" fmla="*/ 0 w 125"/>
              <a:gd name="T1" fmla="*/ 119 h 119"/>
              <a:gd name="T2" fmla="*/ 0 w 125"/>
              <a:gd name="T3" fmla="*/ 0 h 119"/>
              <a:gd name="T4" fmla="*/ 125 w 125"/>
              <a:gd name="T5" fmla="*/ 0 h 119"/>
              <a:gd name="T6" fmla="*/ 125 w 125"/>
              <a:gd name="T7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5" h="119">
                <a:moveTo>
                  <a:pt x="0" y="119"/>
                </a:moveTo>
                <a:lnTo>
                  <a:pt x="0" y="0"/>
                </a:lnTo>
                <a:lnTo>
                  <a:pt x="125" y="0"/>
                </a:lnTo>
                <a:lnTo>
                  <a:pt x="125" y="119"/>
                </a:lnTo>
              </a:path>
            </a:pathLst>
          </a:custGeom>
          <a:solidFill>
            <a:srgbClr val="C00000"/>
          </a:solidFill>
          <a:ln w="9525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Line 105"/>
          <p:cNvSpPr>
            <a:spLocks noChangeShapeType="1"/>
          </p:cNvSpPr>
          <p:nvPr/>
        </p:nvSpPr>
        <p:spPr bwMode="auto">
          <a:xfrm>
            <a:off x="5892560" y="5951152"/>
            <a:ext cx="109728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Line 106"/>
          <p:cNvSpPr>
            <a:spLocks noChangeShapeType="1"/>
          </p:cNvSpPr>
          <p:nvPr/>
        </p:nvSpPr>
        <p:spPr bwMode="auto">
          <a:xfrm flipV="1">
            <a:off x="5892560" y="4122352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Rectangle 139"/>
          <p:cNvSpPr>
            <a:spLocks noChangeArrowheads="1"/>
          </p:cNvSpPr>
          <p:nvPr/>
        </p:nvSpPr>
        <p:spPr bwMode="auto">
          <a:xfrm rot="16200000">
            <a:off x="4348828" y="4886543"/>
            <a:ext cx="19744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rgbClr val="000000"/>
                </a:solidFill>
                <a:cs typeface="Arial" panose="020B0604020202020204" pitchFamily="34" charset="0"/>
              </a:rPr>
              <a:t>% PPID protein in whole cell extract (normalized to actin)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cxnSp>
        <p:nvCxnSpPr>
          <p:cNvPr id="147" name="Straight Connector 146"/>
          <p:cNvCxnSpPr/>
          <p:nvPr/>
        </p:nvCxnSpPr>
        <p:spPr>
          <a:xfrm>
            <a:off x="6216432" y="4142927"/>
            <a:ext cx="45719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6265806" y="384237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74951" y="3581231"/>
            <a:ext cx="332142" cy="4513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456823" y="362976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49" name="Line 24"/>
          <p:cNvSpPr>
            <a:spLocks noChangeShapeType="1"/>
          </p:cNvSpPr>
          <p:nvPr/>
        </p:nvSpPr>
        <p:spPr bwMode="auto">
          <a:xfrm flipH="1">
            <a:off x="8256961" y="4149684"/>
            <a:ext cx="381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50" name="Rectangle 312"/>
          <p:cNvSpPr>
            <a:spLocks noChangeArrowheads="1"/>
          </p:cNvSpPr>
          <p:nvPr/>
        </p:nvSpPr>
        <p:spPr bwMode="auto">
          <a:xfrm>
            <a:off x="6111172" y="6034338"/>
            <a:ext cx="1873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B6</a:t>
            </a:r>
            <a:endParaRPr lang="en-US" altLang="en-US" dirty="0"/>
          </a:p>
        </p:txBody>
      </p:sp>
      <p:sp>
        <p:nvSpPr>
          <p:cNvPr id="151" name="Rectangle 313"/>
          <p:cNvSpPr>
            <a:spLocks noChangeArrowheads="1"/>
          </p:cNvSpPr>
          <p:nvPr/>
        </p:nvSpPr>
        <p:spPr bwMode="auto">
          <a:xfrm>
            <a:off x="6511222" y="6034338"/>
            <a:ext cx="1873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S1</a:t>
            </a:r>
            <a:endParaRPr lang="en-US" altLang="en-US"/>
          </a:p>
        </p:txBody>
      </p:sp>
      <p:sp>
        <p:nvSpPr>
          <p:cNvPr id="153" name="Rectangle 312"/>
          <p:cNvSpPr>
            <a:spLocks noChangeArrowheads="1"/>
          </p:cNvSpPr>
          <p:nvPr/>
        </p:nvSpPr>
        <p:spPr bwMode="auto">
          <a:xfrm>
            <a:off x="8541728" y="6046428"/>
            <a:ext cx="1873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B6</a:t>
            </a:r>
            <a:endParaRPr lang="en-US" altLang="en-US" dirty="0"/>
          </a:p>
        </p:txBody>
      </p:sp>
      <p:sp>
        <p:nvSpPr>
          <p:cNvPr id="154" name="Rectangle 313"/>
          <p:cNvSpPr>
            <a:spLocks noChangeArrowheads="1"/>
          </p:cNvSpPr>
          <p:nvPr/>
        </p:nvSpPr>
        <p:spPr bwMode="auto">
          <a:xfrm>
            <a:off x="8941778" y="6046428"/>
            <a:ext cx="1873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S1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984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6168</TotalTime>
  <Words>48</Words>
  <Application>Microsoft Office PowerPoint</Application>
  <PresentationFormat>Custom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Holmes, Andrew (NIH/NIAAA) [E]</dc:creator>
  <cp:lastModifiedBy>Gunduz Cinar, Ozge (NIH/NIAAA) [E]</cp:lastModifiedBy>
  <cp:revision>176</cp:revision>
  <cp:lastPrinted>2017-08-07T18:38:40Z</cp:lastPrinted>
  <dcterms:created xsi:type="dcterms:W3CDTF">2016-03-15T18:54:00Z</dcterms:created>
  <dcterms:modified xsi:type="dcterms:W3CDTF">2017-08-07T21:52:27Z</dcterms:modified>
</cp:coreProperties>
</file>