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8" r:id="rId2"/>
    <p:sldId id="256" r:id="rId3"/>
    <p:sldId id="259" r:id="rId4"/>
    <p:sldId id="257"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p:scale>
          <a:sx n="81" d="100"/>
          <a:sy n="81" d="100"/>
        </p:scale>
        <p:origin x="-3240" y="-72"/>
      </p:cViewPr>
      <p:guideLst>
        <p:guide orient="horz" pos="3120"/>
        <p:guide pos="217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58D65C-D8AD-9B4A-9414-895FC28AD086}" type="datetimeFigureOut">
              <a:rPr lang="en-US" smtClean="0"/>
              <a:t>6/8/2018</a:t>
            </a:fld>
            <a:endParaRPr lang="en-US"/>
          </a:p>
        </p:txBody>
      </p:sp>
      <p:sp>
        <p:nvSpPr>
          <p:cNvPr id="4" name="Slide Image Placeholder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819241-F08F-3E40-9516-444F487D34F7}" type="slidenum">
              <a:rPr lang="en-US" smtClean="0"/>
              <a:t>‹#›</a:t>
            </a:fld>
            <a:endParaRPr lang="en-US"/>
          </a:p>
        </p:txBody>
      </p:sp>
    </p:spTree>
    <p:extLst>
      <p:ext uri="{BB962C8B-B14F-4D97-AF65-F5344CB8AC3E}">
        <p14:creationId xmlns:p14="http://schemas.microsoft.com/office/powerpoint/2010/main" val="18958488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2"/>
            <a:ext cx="5829300" cy="2123369"/>
          </a:xfrm>
        </p:spPr>
        <p:txBody>
          <a:bodyPr/>
          <a:lstStyle/>
          <a:p>
            <a:r>
              <a:rPr lang="ga-IE" smtClean="0"/>
              <a:t>Click to edit Master title style</a:t>
            </a:r>
            <a:endParaRPr lang="en-US"/>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1E0C7628-7AD5-2440-9F66-50C7E6DF4B39}"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3876091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1E0C7628-7AD5-2440-9F66-50C7E6DF4B39}"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1142159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3"/>
            <a:ext cx="5829300" cy="1967442"/>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1E0C7628-7AD5-2440-9F66-50C7E6DF4B39}"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2983091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1E0C7628-7AD5-2440-9F66-50C7E6DF4B39}"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3884881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1E0C7628-7AD5-2440-9F66-50C7E6DF4B39}" type="datetimeFigureOut">
              <a:rPr lang="en-US" smtClean="0"/>
              <a:t>6/8/2018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1541788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1E0C7628-7AD5-2440-9F66-50C7E6DF4B39}" type="datetimeFigureOut">
              <a:rPr lang="en-US" smtClean="0"/>
              <a:t>6/8/2018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1802390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0C7628-7AD5-2440-9F66-50C7E6DF4B39}" type="datetimeFigureOut">
              <a:rPr lang="en-US" smtClean="0"/>
              <a:t>6/8/2018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3268722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4405"/>
            <a:ext cx="2256235" cy="1678517"/>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1E0C7628-7AD5-2440-9F66-50C7E6DF4B39}"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1344214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1E0C7628-7AD5-2440-9F66-50C7E6DF4B39}"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948025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1E0C7628-7AD5-2440-9F66-50C7E6DF4B39}"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1837658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257175" y="573264"/>
            <a:ext cx="3357563" cy="12208228"/>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1E0C7628-7AD5-2440-9F66-50C7E6DF4B39}"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199D3E-1B19-4E48-9C4C-4C92663C43E0}" type="slidenum">
              <a:rPr lang="en-US" smtClean="0"/>
              <a:t>‹#›</a:t>
            </a:fld>
            <a:endParaRPr lang="en-US"/>
          </a:p>
        </p:txBody>
      </p:sp>
    </p:spTree>
    <p:extLst>
      <p:ext uri="{BB962C8B-B14F-4D97-AF65-F5344CB8AC3E}">
        <p14:creationId xmlns:p14="http://schemas.microsoft.com/office/powerpoint/2010/main" val="3930512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1E0C7628-7AD5-2440-9F66-50C7E6DF4B39}" type="datetimeFigureOut">
              <a:rPr lang="en-US" smtClean="0"/>
              <a:t>6/8/2018</a:t>
            </a:fld>
            <a:endParaRPr lang="en-US"/>
          </a:p>
        </p:txBody>
      </p:sp>
      <p:sp>
        <p:nvSpPr>
          <p:cNvPr id="5" name="Footer Placeholder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95199D3E-1B19-4E48-9C4C-4C92663C43E0}" type="slidenum">
              <a:rPr lang="en-US" smtClean="0"/>
              <a:t>‹#›</a:t>
            </a:fld>
            <a:endParaRPr lang="en-US"/>
          </a:p>
        </p:txBody>
      </p:sp>
    </p:spTree>
    <p:extLst>
      <p:ext uri="{BB962C8B-B14F-4D97-AF65-F5344CB8AC3E}">
        <p14:creationId xmlns:p14="http://schemas.microsoft.com/office/powerpoint/2010/main" val="898554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558" y="486088"/>
            <a:ext cx="5932886" cy="6381234"/>
          </a:xfrm>
          <a:prstGeom prst="rect">
            <a:avLst/>
          </a:prstGeom>
          <a:noFill/>
        </p:spPr>
        <p:txBody>
          <a:bodyPr wrap="square" rtlCol="0">
            <a:spAutoFit/>
          </a:bodyPr>
          <a:lstStyle/>
          <a:p>
            <a:r>
              <a:rPr lang="en-US" sz="1400" u="sng" dirty="0" smtClean="0"/>
              <a:t>Supplementary Figure 2A</a:t>
            </a:r>
            <a:endParaRPr lang="en-US" sz="1400" u="sng" dirty="0" smtClean="0"/>
          </a:p>
          <a:p>
            <a:r>
              <a:rPr lang="en-US" sz="1400" dirty="0" smtClean="0"/>
              <a:t>This figure plots </a:t>
            </a:r>
            <a:r>
              <a:rPr lang="en-US" sz="1400" dirty="0"/>
              <a:t>p</a:t>
            </a:r>
            <a:r>
              <a:rPr lang="en-US" sz="1400" dirty="0" smtClean="0"/>
              <a:t>eptide </a:t>
            </a:r>
            <a:r>
              <a:rPr lang="en-US" sz="1400" dirty="0" smtClean="0"/>
              <a:t>Retention </a:t>
            </a:r>
            <a:r>
              <a:rPr lang="en-US" sz="1400" dirty="0" smtClean="0"/>
              <a:t>Times for </a:t>
            </a:r>
            <a:r>
              <a:rPr lang="en-US" sz="1400" dirty="0" smtClean="0"/>
              <a:t>two proteins neither of which </a:t>
            </a:r>
            <a:r>
              <a:rPr lang="en-US" sz="1400" dirty="0" smtClean="0"/>
              <a:t>was found to be differentially expressed. </a:t>
            </a:r>
            <a:r>
              <a:rPr lang="en-US" sz="1400" dirty="0" smtClean="0"/>
              <a:t>The Retention Time is plotted on the y-axis, while the x-axis shows the individual samples in the order that they were run on the mass </a:t>
            </a:r>
            <a:r>
              <a:rPr lang="en-US" sz="1400" dirty="0" smtClean="0"/>
              <a:t>spectrometer</a:t>
            </a:r>
            <a:r>
              <a:rPr lang="en-US" sz="1400" dirty="0" smtClean="0"/>
              <a:t>.   </a:t>
            </a:r>
            <a:r>
              <a:rPr lang="en-US" sz="1400" dirty="0" smtClean="0"/>
              <a:t>The </a:t>
            </a:r>
            <a:r>
              <a:rPr lang="en-US" sz="1400" dirty="0" smtClean="0"/>
              <a:t>first protein is the “Pierce” protein P00000 which consists of 14 heavy labeled synthetic peptides. All samples (both analytical and QC) were </a:t>
            </a:r>
            <a:r>
              <a:rPr lang="en-US" sz="1400" dirty="0" err="1" smtClean="0"/>
              <a:t>resuspended</a:t>
            </a:r>
            <a:r>
              <a:rPr lang="en-US" sz="1400" dirty="0" smtClean="0"/>
              <a:t> </a:t>
            </a:r>
            <a:r>
              <a:rPr lang="en-US" sz="1400" dirty="0" smtClean="0"/>
              <a:t>at </a:t>
            </a:r>
            <a:r>
              <a:rPr lang="en-US" sz="1400" dirty="0" smtClean="0"/>
              <a:t>identical </a:t>
            </a:r>
            <a:r>
              <a:rPr lang="en-US" sz="1400" dirty="0" smtClean="0"/>
              <a:t>concentration  The </a:t>
            </a:r>
            <a:r>
              <a:rPr lang="en-US" sz="1400" dirty="0" smtClean="0"/>
              <a:t>second protein is P05446 (HEP2_Human) and six sample peptides were selected. </a:t>
            </a:r>
            <a:r>
              <a:rPr lang="en-US" sz="1400" dirty="0" smtClean="0"/>
              <a:t>  </a:t>
            </a:r>
            <a:r>
              <a:rPr lang="en-US" sz="1400" dirty="0" smtClean="0"/>
              <a:t>This </a:t>
            </a:r>
            <a:r>
              <a:rPr lang="en-US" sz="1400" dirty="0"/>
              <a:t>plot shows that there is consistency in peptide retention times across the 150 mass spectrometry runs.</a:t>
            </a:r>
          </a:p>
          <a:p>
            <a:endParaRPr lang="en-US" sz="1400" dirty="0"/>
          </a:p>
          <a:p>
            <a:r>
              <a:rPr lang="en-US" sz="1400" dirty="0" smtClean="0"/>
              <a:t>Panels</a:t>
            </a:r>
            <a:endParaRPr lang="en-US" sz="1400" dirty="0"/>
          </a:p>
          <a:p>
            <a:pPr marL="285750" indent="-285750">
              <a:buFont typeface="Arial"/>
              <a:buChar char="•"/>
            </a:pPr>
            <a:endParaRPr lang="en-US" sz="1400" dirty="0" smtClean="0"/>
          </a:p>
          <a:p>
            <a:pPr marL="342900" indent="-342900">
              <a:spcAft>
                <a:spcPts val="500"/>
              </a:spcAft>
              <a:buFont typeface="+mj-lt"/>
              <a:buAutoNum type="alphaLcParenR"/>
            </a:pPr>
            <a:r>
              <a:rPr lang="en-US" sz="1400" dirty="0" smtClean="0"/>
              <a:t>One QC sample was run at the start and at the end of the MS run, and between every 10 biological replicates. This graph shows the P00000 peptide retention times for the QC samples  only</a:t>
            </a:r>
          </a:p>
          <a:p>
            <a:pPr marL="342900" indent="-342900">
              <a:spcAft>
                <a:spcPts val="500"/>
              </a:spcAft>
              <a:buFont typeface="+mj-lt"/>
              <a:buAutoNum type="alphaLcParenR"/>
            </a:pPr>
            <a:r>
              <a:rPr lang="en-US" sz="1400" dirty="0" smtClean="0"/>
              <a:t>This graph shows the P00000 peptides are shown for all of the 150  samples run (including the QC samples)</a:t>
            </a:r>
          </a:p>
          <a:p>
            <a:pPr marL="342900" indent="-342900">
              <a:spcAft>
                <a:spcPts val="500"/>
              </a:spcAft>
              <a:buFont typeface="+mj-lt"/>
              <a:buAutoNum type="alphaLcParenR"/>
            </a:pPr>
            <a:r>
              <a:rPr lang="en-US" sz="1400" dirty="0" smtClean="0"/>
              <a:t>QC samples shown only. This graph shows six sample peptides from P05447 (HEP2_Human), a protein that does not show differential expression between control and PE groups. </a:t>
            </a:r>
          </a:p>
          <a:p>
            <a:pPr marL="342900" indent="-342900">
              <a:spcAft>
                <a:spcPts val="500"/>
              </a:spcAft>
              <a:buFont typeface="+mj-lt"/>
              <a:buAutoNum type="alphaLcParenR"/>
            </a:pPr>
            <a:r>
              <a:rPr lang="en-US" sz="1400" dirty="0" smtClean="0"/>
              <a:t>Retention time profiles of the six selected P05446 peptides across all 150 sample run.</a:t>
            </a:r>
          </a:p>
          <a:p>
            <a:pPr marL="342900" indent="-342900">
              <a:buFont typeface="+mj-lt"/>
              <a:buAutoNum type="alphaLcParenR"/>
            </a:pPr>
            <a:endParaRPr lang="en-US" sz="1400" dirty="0" smtClean="0"/>
          </a:p>
          <a:p>
            <a:pPr marL="342900" indent="-342900">
              <a:buFont typeface="+mj-lt"/>
              <a:buAutoNum type="alphaLcParenR"/>
            </a:pPr>
            <a:endParaRPr lang="en-US" sz="1400" dirty="0"/>
          </a:p>
          <a:p>
            <a:pPr marL="342900" indent="-342900">
              <a:buFont typeface="+mj-lt"/>
              <a:buAutoNum type="alphaLcParenR"/>
            </a:pPr>
            <a:endParaRPr lang="en-US" sz="1400" dirty="0" smtClean="0"/>
          </a:p>
          <a:p>
            <a:pPr marL="285750" indent="-285750">
              <a:buFont typeface="Arial"/>
              <a:buChar char="•"/>
            </a:pPr>
            <a:endParaRPr lang="en-US" sz="1400" dirty="0"/>
          </a:p>
        </p:txBody>
      </p:sp>
    </p:spTree>
    <p:extLst>
      <p:ext uri="{BB962C8B-B14F-4D97-AF65-F5344CB8AC3E}">
        <p14:creationId xmlns:p14="http://schemas.microsoft.com/office/powerpoint/2010/main" val="3822274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876152" y="752265"/>
            <a:ext cx="5572125" cy="8467844"/>
            <a:chOff x="264615" y="752265"/>
            <a:chExt cx="6191250" cy="8467844"/>
          </a:xfrm>
        </p:grpSpPr>
        <p:pic>
          <p:nvPicPr>
            <p:cNvPr id="4" name="Picture 3" descr="P00000 - all peptides, QC INTERNAL STANDARDS ONLY-  Retention time grap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615" y="752265"/>
              <a:ext cx="6191250" cy="1783080"/>
            </a:xfrm>
            <a:prstGeom prst="rect">
              <a:avLst/>
            </a:prstGeom>
          </p:spPr>
        </p:pic>
        <p:pic>
          <p:nvPicPr>
            <p:cNvPr id="5" name="Picture 4" descr="P00000 - all peptides, all samples Retention time grap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615" y="2768864"/>
              <a:ext cx="6191250" cy="1783080"/>
            </a:xfrm>
            <a:prstGeom prst="rect">
              <a:avLst/>
            </a:prstGeom>
          </p:spPr>
        </p:pic>
        <p:pic>
          <p:nvPicPr>
            <p:cNvPr id="6" name="Picture 5" descr="P05546 - all peptides, all samples Retention time grap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615" y="7437029"/>
              <a:ext cx="6191250" cy="1783080"/>
            </a:xfrm>
            <a:prstGeom prst="rect">
              <a:avLst/>
            </a:prstGeom>
          </p:spPr>
        </p:pic>
        <p:pic>
          <p:nvPicPr>
            <p:cNvPr id="7" name="Picture 6" descr="P05546 - all peptides, QC samples Retention time graph.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615" y="5438069"/>
              <a:ext cx="6191250" cy="1783080"/>
            </a:xfrm>
            <a:prstGeom prst="rect">
              <a:avLst/>
            </a:prstGeom>
          </p:spPr>
        </p:pic>
      </p:grpSp>
      <p:grpSp>
        <p:nvGrpSpPr>
          <p:cNvPr id="14" name="Group 13"/>
          <p:cNvGrpSpPr/>
          <p:nvPr/>
        </p:nvGrpSpPr>
        <p:grpSpPr>
          <a:xfrm>
            <a:off x="5526" y="3825575"/>
            <a:ext cx="388587" cy="2254850"/>
            <a:chOff x="5526" y="2116559"/>
            <a:chExt cx="388587" cy="2254850"/>
          </a:xfrm>
        </p:grpSpPr>
        <p:sp>
          <p:nvSpPr>
            <p:cNvPr id="10" name="TextBox 9"/>
            <p:cNvSpPr txBox="1"/>
            <p:nvPr/>
          </p:nvSpPr>
          <p:spPr>
            <a:xfrm rot="16200000">
              <a:off x="-623211" y="3153820"/>
              <a:ext cx="1626805" cy="369332"/>
            </a:xfrm>
            <a:prstGeom prst="rect">
              <a:avLst/>
            </a:prstGeom>
            <a:noFill/>
          </p:spPr>
          <p:txBody>
            <a:bodyPr wrap="none" rtlCol="0">
              <a:spAutoFit/>
            </a:bodyPr>
            <a:lstStyle/>
            <a:p>
              <a:r>
                <a:rPr lang="en-US" dirty="0" smtClean="0"/>
                <a:t>Retention Time</a:t>
              </a:r>
              <a:endParaRPr lang="en-US" dirty="0"/>
            </a:p>
          </p:txBody>
        </p:sp>
        <p:cxnSp>
          <p:nvCxnSpPr>
            <p:cNvPr id="12" name="Straight Arrow Connector 11"/>
            <p:cNvCxnSpPr/>
            <p:nvPr/>
          </p:nvCxnSpPr>
          <p:spPr>
            <a:xfrm flipV="1">
              <a:off x="394113" y="2116559"/>
              <a:ext cx="0" cy="2254850"/>
            </a:xfrm>
            <a:prstGeom prst="straightConnector1">
              <a:avLst/>
            </a:prstGeom>
            <a:ln w="12700">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grpSp>
      <p:sp>
        <p:nvSpPr>
          <p:cNvPr id="15" name="TextBox 14"/>
          <p:cNvSpPr txBox="1"/>
          <p:nvPr/>
        </p:nvSpPr>
        <p:spPr>
          <a:xfrm>
            <a:off x="609594" y="313604"/>
            <a:ext cx="3233365" cy="307777"/>
          </a:xfrm>
          <a:prstGeom prst="rect">
            <a:avLst/>
          </a:prstGeom>
          <a:noFill/>
        </p:spPr>
        <p:txBody>
          <a:bodyPr wrap="none" rtlCol="0">
            <a:spAutoFit/>
          </a:bodyPr>
          <a:lstStyle/>
          <a:p>
            <a:r>
              <a:rPr lang="en-US" sz="1400" dirty="0" smtClean="0"/>
              <a:t>a) All P00000 peptides in QC samples only</a:t>
            </a:r>
            <a:endParaRPr lang="en-US" sz="1400" dirty="0"/>
          </a:p>
        </p:txBody>
      </p:sp>
      <p:sp>
        <p:nvSpPr>
          <p:cNvPr id="16" name="TextBox 15"/>
          <p:cNvSpPr txBox="1"/>
          <p:nvPr/>
        </p:nvSpPr>
        <p:spPr>
          <a:xfrm>
            <a:off x="609594" y="2461087"/>
            <a:ext cx="3365913" cy="307777"/>
          </a:xfrm>
          <a:prstGeom prst="rect">
            <a:avLst/>
          </a:prstGeom>
          <a:noFill/>
        </p:spPr>
        <p:txBody>
          <a:bodyPr wrap="none" rtlCol="0">
            <a:spAutoFit/>
          </a:bodyPr>
          <a:lstStyle/>
          <a:p>
            <a:r>
              <a:rPr lang="en-US" sz="1400" dirty="0"/>
              <a:t>b</a:t>
            </a:r>
            <a:r>
              <a:rPr lang="en-US" sz="1400" dirty="0" smtClean="0"/>
              <a:t>) All P00000 peptides across entire MS run</a:t>
            </a:r>
            <a:endParaRPr lang="en-US" sz="1400" dirty="0"/>
          </a:p>
        </p:txBody>
      </p:sp>
      <p:sp>
        <p:nvSpPr>
          <p:cNvPr id="17" name="TextBox 16"/>
          <p:cNvSpPr txBox="1"/>
          <p:nvPr/>
        </p:nvSpPr>
        <p:spPr>
          <a:xfrm>
            <a:off x="609594" y="4999654"/>
            <a:ext cx="3929419" cy="307777"/>
          </a:xfrm>
          <a:prstGeom prst="rect">
            <a:avLst/>
          </a:prstGeom>
          <a:noFill/>
        </p:spPr>
        <p:txBody>
          <a:bodyPr wrap="none" rtlCol="0">
            <a:spAutoFit/>
          </a:bodyPr>
          <a:lstStyle/>
          <a:p>
            <a:r>
              <a:rPr lang="en-US" sz="1400" dirty="0" smtClean="0"/>
              <a:t>c) Six selected P05546 peptides in QC samples only</a:t>
            </a:r>
            <a:endParaRPr lang="en-US" sz="1400" dirty="0"/>
          </a:p>
        </p:txBody>
      </p:sp>
      <p:sp>
        <p:nvSpPr>
          <p:cNvPr id="18" name="TextBox 17"/>
          <p:cNvSpPr txBox="1"/>
          <p:nvPr/>
        </p:nvSpPr>
        <p:spPr>
          <a:xfrm>
            <a:off x="609594" y="7067260"/>
            <a:ext cx="4112637" cy="307777"/>
          </a:xfrm>
          <a:prstGeom prst="rect">
            <a:avLst/>
          </a:prstGeom>
          <a:noFill/>
        </p:spPr>
        <p:txBody>
          <a:bodyPr wrap="none" rtlCol="0">
            <a:spAutoFit/>
          </a:bodyPr>
          <a:lstStyle/>
          <a:p>
            <a:r>
              <a:rPr lang="en-US" sz="1400" dirty="0" smtClean="0"/>
              <a:t>d) Six  selected P05546  peptides across entire MS run</a:t>
            </a:r>
            <a:endParaRPr lang="en-US" sz="1400" dirty="0"/>
          </a:p>
        </p:txBody>
      </p:sp>
      <p:grpSp>
        <p:nvGrpSpPr>
          <p:cNvPr id="24" name="Group 23"/>
          <p:cNvGrpSpPr/>
          <p:nvPr/>
        </p:nvGrpSpPr>
        <p:grpSpPr>
          <a:xfrm>
            <a:off x="2303163" y="9220109"/>
            <a:ext cx="2254850" cy="369332"/>
            <a:chOff x="1269317" y="8218070"/>
            <a:chExt cx="2254850" cy="369332"/>
          </a:xfrm>
        </p:grpSpPr>
        <p:sp>
          <p:nvSpPr>
            <p:cNvPr id="21" name="TextBox 20"/>
            <p:cNvSpPr txBox="1"/>
            <p:nvPr/>
          </p:nvSpPr>
          <p:spPr>
            <a:xfrm>
              <a:off x="1818457" y="8218070"/>
              <a:ext cx="1146468" cy="369332"/>
            </a:xfrm>
            <a:prstGeom prst="rect">
              <a:avLst/>
            </a:prstGeom>
            <a:noFill/>
          </p:spPr>
          <p:txBody>
            <a:bodyPr wrap="none" rtlCol="0">
              <a:spAutoFit/>
            </a:bodyPr>
            <a:lstStyle/>
            <a:p>
              <a:r>
                <a:rPr lang="en-US" dirty="0" smtClean="0"/>
                <a:t>Replicates</a:t>
              </a:r>
            </a:p>
          </p:txBody>
        </p:sp>
        <p:cxnSp>
          <p:nvCxnSpPr>
            <p:cNvPr id="22" name="Straight Arrow Connector 21"/>
            <p:cNvCxnSpPr/>
            <p:nvPr/>
          </p:nvCxnSpPr>
          <p:spPr>
            <a:xfrm rot="5400000" flipV="1">
              <a:off x="2396742" y="7459977"/>
              <a:ext cx="0" cy="2254850"/>
            </a:xfrm>
            <a:prstGeom prst="straightConnector1">
              <a:avLst/>
            </a:prstGeom>
            <a:ln w="12700">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736934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558" y="486088"/>
            <a:ext cx="5932886" cy="7755969"/>
          </a:xfrm>
          <a:prstGeom prst="rect">
            <a:avLst/>
          </a:prstGeom>
          <a:noFill/>
        </p:spPr>
        <p:txBody>
          <a:bodyPr wrap="square" rtlCol="0">
            <a:spAutoFit/>
          </a:bodyPr>
          <a:lstStyle/>
          <a:p>
            <a:r>
              <a:rPr lang="en-US" sz="1400" u="sng" dirty="0"/>
              <a:t>Supplementary Figure </a:t>
            </a:r>
            <a:r>
              <a:rPr lang="en-US" sz="1400" u="sng" dirty="0" smtClean="0"/>
              <a:t>2B</a:t>
            </a:r>
            <a:endParaRPr lang="en-US" sz="1400" u="sng" dirty="0"/>
          </a:p>
          <a:p>
            <a:r>
              <a:rPr lang="en-US" sz="1400" dirty="0" smtClean="0"/>
              <a:t>This plot shows the </a:t>
            </a:r>
            <a:r>
              <a:rPr lang="en-US" sz="1400" dirty="0" err="1" smtClean="0"/>
              <a:t>behaviour</a:t>
            </a:r>
            <a:r>
              <a:rPr lang="en-US" sz="1400" dirty="0" smtClean="0"/>
              <a:t>/detection </a:t>
            </a:r>
            <a:r>
              <a:rPr lang="en-US" sz="1400" dirty="0" smtClean="0"/>
              <a:t>of </a:t>
            </a:r>
            <a:r>
              <a:rPr lang="en-US" sz="1400" i="1" dirty="0" smtClean="0"/>
              <a:t>individual peptides </a:t>
            </a:r>
            <a:r>
              <a:rPr lang="en-US" sz="1400" dirty="0" smtClean="0"/>
              <a:t>across the </a:t>
            </a:r>
            <a:r>
              <a:rPr lang="en-US" sz="1400" dirty="0"/>
              <a:t>run in more </a:t>
            </a:r>
            <a:r>
              <a:rPr lang="en-US" sz="1400" dirty="0" smtClean="0"/>
              <a:t>depth.</a:t>
            </a:r>
            <a:r>
              <a:rPr lang="en-US" sz="1400" dirty="0"/>
              <a:t> </a:t>
            </a:r>
            <a:r>
              <a:rPr lang="en-US" sz="1400" dirty="0" smtClean="0"/>
              <a:t> </a:t>
            </a:r>
            <a:r>
              <a:rPr lang="en-US" sz="1400" dirty="0" smtClean="0"/>
              <a:t>The </a:t>
            </a:r>
            <a:r>
              <a:rPr lang="en-US" sz="1400" dirty="0" smtClean="0"/>
              <a:t>peptide selected here is </a:t>
            </a:r>
            <a:r>
              <a:rPr lang="en-US" sz="1400" dirty="0" smtClean="0"/>
              <a:t>GISNEGQNASIK</a:t>
            </a:r>
            <a:endParaRPr lang="en-US" sz="1400" dirty="0" smtClean="0"/>
          </a:p>
          <a:p>
            <a:endParaRPr lang="en-US" sz="1400" dirty="0"/>
          </a:p>
          <a:p>
            <a:r>
              <a:rPr lang="en-US" sz="1400" dirty="0" smtClean="0"/>
              <a:t>Panels</a:t>
            </a:r>
            <a:endParaRPr lang="en-US" sz="1400" dirty="0"/>
          </a:p>
          <a:p>
            <a:pPr marL="285750" indent="-285750">
              <a:buFont typeface="Arial"/>
              <a:buChar char="•"/>
            </a:pPr>
            <a:endParaRPr lang="en-US" sz="1400" dirty="0" smtClean="0"/>
          </a:p>
          <a:p>
            <a:pPr marL="342900" indent="-342900">
              <a:spcAft>
                <a:spcPts val="500"/>
              </a:spcAft>
              <a:buFont typeface="+mj-lt"/>
              <a:buAutoNum type="alphaLcParenR"/>
            </a:pPr>
            <a:r>
              <a:rPr lang="en-US" sz="1400" dirty="0" smtClean="0"/>
              <a:t>Skyline extracts MS1 (top panel) and MS2 (lower panel)  chromatograms for the target peptide that match spectral library. </a:t>
            </a:r>
          </a:p>
          <a:p>
            <a:pPr marL="342900" indent="-342900">
              <a:spcAft>
                <a:spcPts val="500"/>
              </a:spcAft>
              <a:buFont typeface="+mj-lt"/>
              <a:buAutoNum type="alphaLcParenR"/>
            </a:pPr>
            <a:r>
              <a:rPr lang="en-US" sz="1400" dirty="0" smtClean="0"/>
              <a:t>Peak area percentages (y-axis) across the QC samples (x-axis). MS1 in top panel MS2 in lower panel. Peak areas are </a:t>
            </a:r>
            <a:r>
              <a:rPr lang="en-US" sz="1400" dirty="0" err="1" smtClean="0"/>
              <a:t>normalised</a:t>
            </a:r>
            <a:r>
              <a:rPr lang="en-US" sz="1400" dirty="0" smtClean="0"/>
              <a:t>. You should be able to see that the </a:t>
            </a:r>
            <a:r>
              <a:rPr lang="en-US" sz="1400" dirty="0" err="1" smtClean="0"/>
              <a:t>colours</a:t>
            </a:r>
            <a:r>
              <a:rPr lang="en-US" sz="1400" dirty="0" smtClean="0"/>
              <a:t> in panel a) top, match those in panel b) top – as do those in the bottom panels.</a:t>
            </a:r>
          </a:p>
          <a:p>
            <a:pPr marL="342900" indent="-342900">
              <a:spcAft>
                <a:spcPts val="500"/>
              </a:spcAft>
              <a:buFont typeface="+mj-lt"/>
              <a:buAutoNum type="alphaLcParenR"/>
            </a:pPr>
            <a:r>
              <a:rPr lang="en-US" sz="1400" dirty="0" smtClean="0"/>
              <a:t>Peak area percentages (y-axis) across the QC samples (x-axis). MS1 in top panel MS2 in lower panel. Peak areas are </a:t>
            </a:r>
            <a:r>
              <a:rPr lang="en-US" sz="1400" b="1" u="sng" dirty="0" smtClean="0"/>
              <a:t>not</a:t>
            </a:r>
            <a:r>
              <a:rPr lang="en-US" sz="1400" dirty="0" smtClean="0"/>
              <a:t> </a:t>
            </a:r>
            <a:r>
              <a:rPr lang="en-US" sz="1400" dirty="0" err="1" smtClean="0"/>
              <a:t>normalised</a:t>
            </a:r>
            <a:endParaRPr lang="en-US" sz="1400" dirty="0" smtClean="0"/>
          </a:p>
          <a:p>
            <a:pPr marL="342900" indent="-342900">
              <a:spcAft>
                <a:spcPts val="500"/>
              </a:spcAft>
              <a:buFont typeface="+mj-lt"/>
              <a:buAutoNum type="alphaLcParenR"/>
            </a:pPr>
            <a:r>
              <a:rPr lang="en-US" sz="1400" dirty="0" smtClean="0"/>
              <a:t>Peak are percentages across all 150 samples. Peak areas are </a:t>
            </a:r>
            <a:r>
              <a:rPr lang="en-US" sz="1400" dirty="0" err="1" smtClean="0"/>
              <a:t>normalised</a:t>
            </a:r>
            <a:endParaRPr lang="en-US" sz="1400" dirty="0" smtClean="0"/>
          </a:p>
          <a:p>
            <a:pPr marL="342900" indent="-342900">
              <a:spcAft>
                <a:spcPts val="500"/>
              </a:spcAft>
              <a:buFont typeface="+mj-lt"/>
              <a:buAutoNum type="alphaLcParenR"/>
            </a:pPr>
            <a:r>
              <a:rPr lang="en-US" sz="1400" dirty="0" smtClean="0"/>
              <a:t>This is a Retention time plot for this single peptide across the full 150 sample run. It is difficult to see from the axis text but the RT spread is &lt; 4 minutes</a:t>
            </a:r>
          </a:p>
          <a:p>
            <a:pPr marL="342900" indent="-342900">
              <a:spcAft>
                <a:spcPts val="500"/>
              </a:spcAft>
              <a:buFont typeface="+mj-lt"/>
              <a:buAutoNum type="alphaLcParenR"/>
            </a:pPr>
            <a:endParaRPr lang="en-US" sz="1400" dirty="0"/>
          </a:p>
          <a:p>
            <a:pPr>
              <a:spcAft>
                <a:spcPts val="500"/>
              </a:spcAft>
            </a:pPr>
            <a:r>
              <a:rPr lang="en-US" sz="1400" dirty="0" smtClean="0"/>
              <a:t>Note </a:t>
            </a:r>
            <a:r>
              <a:rPr lang="en-US" sz="1400" dirty="0" smtClean="0"/>
              <a:t>on </a:t>
            </a:r>
            <a:r>
              <a:rPr lang="en-US" sz="1400" dirty="0" err="1" smtClean="0"/>
              <a:t>normalisation</a:t>
            </a:r>
            <a:endParaRPr lang="en-US" sz="1400" dirty="0" smtClean="0"/>
          </a:p>
          <a:p>
            <a:pPr>
              <a:spcAft>
                <a:spcPts val="500"/>
              </a:spcAft>
            </a:pPr>
            <a:r>
              <a:rPr lang="en-US" sz="1400" dirty="0" smtClean="0"/>
              <a:t>We have used </a:t>
            </a:r>
            <a:r>
              <a:rPr lang="en-US" sz="1400" dirty="0" err="1" smtClean="0"/>
              <a:t>normalisation</a:t>
            </a:r>
            <a:r>
              <a:rPr lang="en-US" sz="1400" dirty="0" smtClean="0"/>
              <a:t>  for visual checking only. It makes it easier to spot where peaks may have been incorrectly assigned. The data exported to </a:t>
            </a:r>
            <a:r>
              <a:rPr lang="en-US" sz="1400" dirty="0" err="1" smtClean="0"/>
              <a:t>mapDIA</a:t>
            </a:r>
            <a:r>
              <a:rPr lang="en-US" sz="1400" dirty="0" smtClean="0"/>
              <a:t>  from Skyline is not </a:t>
            </a:r>
            <a:r>
              <a:rPr lang="en-US" sz="1400" dirty="0" err="1" smtClean="0"/>
              <a:t>normalised</a:t>
            </a:r>
            <a:r>
              <a:rPr lang="en-US" sz="1400" dirty="0" smtClean="0"/>
              <a:t>. (</a:t>
            </a:r>
            <a:r>
              <a:rPr lang="en-US" sz="1400" dirty="0" err="1" smtClean="0"/>
              <a:t>MapDIA</a:t>
            </a:r>
            <a:r>
              <a:rPr lang="en-US" sz="1400" dirty="0" smtClean="0"/>
              <a:t> performs its own </a:t>
            </a:r>
            <a:r>
              <a:rPr lang="en-US" sz="1400" dirty="0" err="1" smtClean="0"/>
              <a:t>normalisation</a:t>
            </a:r>
            <a:r>
              <a:rPr lang="en-US" sz="1400" dirty="0" smtClean="0"/>
              <a:t> based on TIC)</a:t>
            </a:r>
          </a:p>
          <a:p>
            <a:pPr>
              <a:spcAft>
                <a:spcPts val="500"/>
              </a:spcAft>
            </a:pPr>
            <a:endParaRPr lang="en-US" sz="1400" dirty="0"/>
          </a:p>
          <a:p>
            <a:pPr>
              <a:spcAft>
                <a:spcPts val="500"/>
              </a:spcAft>
            </a:pPr>
            <a:endParaRPr lang="en-US" sz="1400" dirty="0" smtClean="0"/>
          </a:p>
          <a:p>
            <a:pPr>
              <a:spcAft>
                <a:spcPts val="500"/>
              </a:spcAft>
            </a:pPr>
            <a:endParaRPr lang="en-US" sz="1400" dirty="0" smtClean="0"/>
          </a:p>
          <a:p>
            <a:pPr marL="342900" indent="-342900">
              <a:buFont typeface="+mj-lt"/>
              <a:buAutoNum type="alphaLcParenR"/>
            </a:pPr>
            <a:endParaRPr lang="en-US" sz="1400" dirty="0" smtClean="0"/>
          </a:p>
          <a:p>
            <a:pPr marL="342900" indent="-342900">
              <a:buFont typeface="+mj-lt"/>
              <a:buAutoNum type="alphaLcParenR"/>
            </a:pPr>
            <a:endParaRPr lang="en-US" sz="1400" dirty="0"/>
          </a:p>
          <a:p>
            <a:pPr marL="342900" indent="-342900">
              <a:buFont typeface="+mj-lt"/>
              <a:buAutoNum type="alphaLcParenR"/>
            </a:pPr>
            <a:endParaRPr lang="en-US" sz="1400" dirty="0" smtClean="0"/>
          </a:p>
          <a:p>
            <a:pPr marL="285750" indent="-285750">
              <a:buFont typeface="Arial"/>
              <a:buChar char="•"/>
            </a:pPr>
            <a:endParaRPr lang="en-US" sz="1400" dirty="0"/>
          </a:p>
        </p:txBody>
      </p:sp>
    </p:spTree>
    <p:extLst>
      <p:ext uri="{BB962C8B-B14F-4D97-AF65-F5344CB8AC3E}">
        <p14:creationId xmlns:p14="http://schemas.microsoft.com/office/powerpoint/2010/main" val="30853445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00000 peptide, R.GISNEGQNASIK, retention time across all samples (27.8 to 31.3 mins) approx 3.5 min spread over 150 samples.png"/>
          <p:cNvPicPr>
            <a:picLocks/>
          </p:cNvPicPr>
          <p:nvPr/>
        </p:nvPicPr>
        <p:blipFill>
          <a:blip r:embed="rId2">
            <a:extLst>
              <a:ext uri="{28A0092B-C50C-407E-A947-70E740481C1C}">
                <a14:useLocalDpi xmlns:a14="http://schemas.microsoft.com/office/drawing/2010/main" val="0"/>
              </a:ext>
            </a:extLst>
          </a:blip>
          <a:stretch>
            <a:fillRect/>
          </a:stretch>
        </p:blipFill>
        <p:spPr>
          <a:xfrm>
            <a:off x="508275" y="7663577"/>
            <a:ext cx="5760000" cy="1800000"/>
          </a:xfrm>
          <a:prstGeom prst="rect">
            <a:avLst/>
          </a:prstGeom>
        </p:spPr>
      </p:pic>
      <p:pic>
        <p:nvPicPr>
          <p:cNvPr id="3" name="Picture 2" descr="P00000 peptide, R.GISNEGQNASIK, MS1 and MS2 Peak Area Percent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275" y="5385562"/>
            <a:ext cx="5760000" cy="1740960"/>
          </a:xfrm>
          <a:prstGeom prst="rect">
            <a:avLst/>
          </a:prstGeom>
        </p:spPr>
      </p:pic>
      <p:pic>
        <p:nvPicPr>
          <p:cNvPr id="4" name="Picture 3" descr="P00000 peptide, R.GISNEGQNASIK, MS1 and MS2 extracted chromatograms DIA_IS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275" y="125654"/>
            <a:ext cx="2452688" cy="4895832"/>
          </a:xfrm>
          <a:prstGeom prst="rect">
            <a:avLst/>
          </a:prstGeom>
        </p:spPr>
      </p:pic>
      <p:sp>
        <p:nvSpPr>
          <p:cNvPr id="5" name="TextBox 4"/>
          <p:cNvSpPr txBox="1"/>
          <p:nvPr/>
        </p:nvSpPr>
        <p:spPr>
          <a:xfrm>
            <a:off x="289021" y="391438"/>
            <a:ext cx="365229" cy="369332"/>
          </a:xfrm>
          <a:prstGeom prst="rect">
            <a:avLst/>
          </a:prstGeom>
          <a:noFill/>
        </p:spPr>
        <p:txBody>
          <a:bodyPr wrap="none" rtlCol="0">
            <a:spAutoFit/>
          </a:bodyPr>
          <a:lstStyle/>
          <a:p>
            <a:r>
              <a:rPr lang="en-US" dirty="0" smtClean="0"/>
              <a:t>a)</a:t>
            </a:r>
            <a:endParaRPr lang="en-US" dirty="0"/>
          </a:p>
        </p:txBody>
      </p:sp>
      <p:pic>
        <p:nvPicPr>
          <p:cNvPr id="6" name="Picture 5" descr="GISNEQ Peptide QC samples only - peak area NOT normalised.png"/>
          <p:cNvPicPr>
            <a:picLocks/>
          </p:cNvPicPr>
          <p:nvPr/>
        </p:nvPicPr>
        <p:blipFill>
          <a:blip r:embed="rId5">
            <a:extLst>
              <a:ext uri="{28A0092B-C50C-407E-A947-70E740481C1C}">
                <a14:useLocalDpi xmlns:a14="http://schemas.microsoft.com/office/drawing/2010/main" val="0"/>
              </a:ext>
            </a:extLst>
          </a:blip>
          <a:stretch>
            <a:fillRect/>
          </a:stretch>
        </p:blipFill>
        <p:spPr>
          <a:xfrm>
            <a:off x="3258000" y="3052678"/>
            <a:ext cx="3600000" cy="1656000"/>
          </a:xfrm>
          <a:prstGeom prst="rect">
            <a:avLst/>
          </a:prstGeom>
        </p:spPr>
      </p:pic>
      <p:pic>
        <p:nvPicPr>
          <p:cNvPr id="7" name="Picture 6" descr="GISNEQ Peptide QC samples only - peak area percentages Normalised.png"/>
          <p:cNvPicPr>
            <a:picLocks/>
          </p:cNvPicPr>
          <p:nvPr/>
        </p:nvPicPr>
        <p:blipFill>
          <a:blip r:embed="rId6">
            <a:extLst>
              <a:ext uri="{28A0092B-C50C-407E-A947-70E740481C1C}">
                <a14:useLocalDpi xmlns:a14="http://schemas.microsoft.com/office/drawing/2010/main" val="0"/>
              </a:ext>
            </a:extLst>
          </a:blip>
          <a:stretch>
            <a:fillRect/>
          </a:stretch>
        </p:blipFill>
        <p:spPr>
          <a:xfrm>
            <a:off x="3258000" y="760770"/>
            <a:ext cx="3600000" cy="1656000"/>
          </a:xfrm>
          <a:prstGeom prst="rect">
            <a:avLst/>
          </a:prstGeom>
        </p:spPr>
      </p:pic>
      <p:sp>
        <p:nvSpPr>
          <p:cNvPr id="8" name="TextBox 7"/>
          <p:cNvSpPr txBox="1"/>
          <p:nvPr/>
        </p:nvSpPr>
        <p:spPr>
          <a:xfrm>
            <a:off x="3068938" y="391438"/>
            <a:ext cx="375937" cy="369332"/>
          </a:xfrm>
          <a:prstGeom prst="rect">
            <a:avLst/>
          </a:prstGeom>
          <a:noFill/>
        </p:spPr>
        <p:txBody>
          <a:bodyPr wrap="none" rtlCol="0">
            <a:spAutoFit/>
          </a:bodyPr>
          <a:lstStyle/>
          <a:p>
            <a:r>
              <a:rPr lang="en-US" dirty="0"/>
              <a:t>b</a:t>
            </a:r>
            <a:r>
              <a:rPr lang="en-US" dirty="0" smtClean="0"/>
              <a:t>)</a:t>
            </a:r>
            <a:endParaRPr lang="en-US" dirty="0"/>
          </a:p>
        </p:txBody>
      </p:sp>
      <p:sp>
        <p:nvSpPr>
          <p:cNvPr id="9" name="TextBox 8"/>
          <p:cNvSpPr txBox="1"/>
          <p:nvPr/>
        </p:nvSpPr>
        <p:spPr>
          <a:xfrm>
            <a:off x="278313" y="5021486"/>
            <a:ext cx="375937" cy="369332"/>
          </a:xfrm>
          <a:prstGeom prst="rect">
            <a:avLst/>
          </a:prstGeom>
          <a:noFill/>
        </p:spPr>
        <p:txBody>
          <a:bodyPr wrap="none" rtlCol="0">
            <a:spAutoFit/>
          </a:bodyPr>
          <a:lstStyle/>
          <a:p>
            <a:r>
              <a:rPr lang="en-US" dirty="0"/>
              <a:t>d</a:t>
            </a:r>
            <a:r>
              <a:rPr lang="en-US" dirty="0" smtClean="0"/>
              <a:t>)</a:t>
            </a:r>
            <a:endParaRPr lang="en-US" dirty="0"/>
          </a:p>
        </p:txBody>
      </p:sp>
      <p:sp>
        <p:nvSpPr>
          <p:cNvPr id="10" name="TextBox 9"/>
          <p:cNvSpPr txBox="1"/>
          <p:nvPr/>
        </p:nvSpPr>
        <p:spPr>
          <a:xfrm>
            <a:off x="3059776" y="2868012"/>
            <a:ext cx="352267" cy="369332"/>
          </a:xfrm>
          <a:prstGeom prst="rect">
            <a:avLst/>
          </a:prstGeom>
          <a:noFill/>
        </p:spPr>
        <p:txBody>
          <a:bodyPr wrap="none" rtlCol="0">
            <a:spAutoFit/>
          </a:bodyPr>
          <a:lstStyle/>
          <a:p>
            <a:r>
              <a:rPr lang="en-US" dirty="0" smtClean="0"/>
              <a:t>c)</a:t>
            </a:r>
            <a:endParaRPr lang="en-US" dirty="0"/>
          </a:p>
        </p:txBody>
      </p:sp>
      <p:sp>
        <p:nvSpPr>
          <p:cNvPr id="11" name="TextBox 10"/>
          <p:cNvSpPr txBox="1"/>
          <p:nvPr/>
        </p:nvSpPr>
        <p:spPr>
          <a:xfrm>
            <a:off x="284738" y="7397017"/>
            <a:ext cx="369512" cy="369332"/>
          </a:xfrm>
          <a:prstGeom prst="rect">
            <a:avLst/>
          </a:prstGeom>
          <a:noFill/>
        </p:spPr>
        <p:txBody>
          <a:bodyPr wrap="none" rtlCol="0">
            <a:spAutoFit/>
          </a:bodyPr>
          <a:lstStyle/>
          <a:p>
            <a:r>
              <a:rPr lang="en-US" dirty="0"/>
              <a:t>e</a:t>
            </a:r>
            <a:r>
              <a:rPr lang="en-US" dirty="0" smtClean="0"/>
              <a:t>)</a:t>
            </a:r>
            <a:endParaRPr lang="en-US" dirty="0"/>
          </a:p>
        </p:txBody>
      </p:sp>
    </p:spTree>
    <p:extLst>
      <p:ext uri="{BB962C8B-B14F-4D97-AF65-F5344CB8AC3E}">
        <p14:creationId xmlns:p14="http://schemas.microsoft.com/office/powerpoint/2010/main" val="21659102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321</TotalTime>
  <Words>496</Words>
  <Application>Microsoft Office PowerPoint</Application>
  <PresentationFormat>A4 Paper (210x297 mm)</PresentationFormat>
  <Paragraphs>40</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Company>UCD Conway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Caitriona Scaife</dc:creator>
  <cp:lastModifiedBy>Gerard</cp:lastModifiedBy>
  <cp:revision>15</cp:revision>
  <dcterms:created xsi:type="dcterms:W3CDTF">2018-05-29T09:57:06Z</dcterms:created>
  <dcterms:modified xsi:type="dcterms:W3CDTF">2018-06-08T23:38:00Z</dcterms:modified>
</cp:coreProperties>
</file>