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71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3095"/>
  </p:normalViewPr>
  <p:slideViewPr>
    <p:cSldViewPr snapToGrid="0" snapToObjects="1">
      <p:cViewPr varScale="1">
        <p:scale>
          <a:sx n="41" d="100"/>
          <a:sy n="41" d="100"/>
        </p:scale>
        <p:origin x="17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02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9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6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0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3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29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3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04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2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9098D-C6F2-2948-AD25-5C0A4CED9544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E6E03-4B75-7D47-AD66-59DF3E24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B52CDD-22C4-734C-9048-D4550161DD0E}"/>
              </a:ext>
            </a:extLst>
          </p:cNvPr>
          <p:cNvSpPr txBox="1"/>
          <p:nvPr/>
        </p:nvSpPr>
        <p:spPr>
          <a:xfrm>
            <a:off x="3" y="6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89"/>
            <a:r>
              <a:rPr lang="en-US" sz="1200" dirty="0">
                <a:solidFill>
                  <a:prstClr val="black"/>
                </a:solidFill>
              </a:rPr>
              <a:t>Supplementary Figure 4. Proportion of variability in coronary artery disease risk explained (</a:t>
            </a:r>
            <a:r>
              <a:rPr lang="en-US" sz="1200" dirty="0" err="1">
                <a:solidFill>
                  <a:prstClr val="black"/>
                </a:solidFill>
              </a:rPr>
              <a:t>Nagelkerke’s</a:t>
            </a:r>
            <a:r>
              <a:rPr lang="en-US" sz="1200" dirty="0">
                <a:solidFill>
                  <a:prstClr val="black"/>
                </a:solidFill>
              </a:rPr>
              <a:t> pseudo R2; observed scale) in </a:t>
            </a:r>
            <a:r>
              <a:rPr lang="en-US" sz="1200" dirty="0" err="1">
                <a:solidFill>
                  <a:prstClr val="black"/>
                </a:solidFill>
              </a:rPr>
              <a:t>BioVU</a:t>
            </a:r>
            <a:r>
              <a:rPr lang="en-US" sz="1200" dirty="0">
                <a:solidFill>
                  <a:prstClr val="black"/>
                </a:solidFill>
              </a:rPr>
              <a:t> by polygenic scores for major depressive disorder (MDD) and loneliness calculated at P thresholds ranging from 5x10-8 to .5 in intervals of 5x10-5.  </a:t>
            </a:r>
            <a:r>
              <a:rPr lang="en-US" sz="1200">
                <a:solidFill>
                  <a:prstClr val="black"/>
                </a:solidFill>
              </a:rPr>
              <a:t>Black dots denote the best-fit P thresholds for each polygenic score.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E2BE47-4818-CB4D-B88F-089264D868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767"/>
          <a:stretch/>
        </p:blipFill>
        <p:spPr>
          <a:xfrm>
            <a:off x="228600" y="1371600"/>
            <a:ext cx="5071533" cy="640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F50FAC-E9D1-0845-A4AB-947BC3533A3D}"/>
              </a:ext>
            </a:extLst>
          </p:cNvPr>
          <p:cNvSpPr txBox="1"/>
          <p:nvPr/>
        </p:nvSpPr>
        <p:spPr>
          <a:xfrm>
            <a:off x="1100668" y="4792133"/>
            <a:ext cx="1510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 threshold=9.0005x10</a:t>
            </a:r>
            <a:r>
              <a:rPr lang="en-US" sz="1000" baseline="30000" dirty="0"/>
              <a:t>-5</a:t>
            </a:r>
          </a:p>
          <a:p>
            <a:r>
              <a:rPr lang="en-US" sz="1000" dirty="0"/>
              <a:t>R</a:t>
            </a:r>
            <a:r>
              <a:rPr lang="en-US" sz="1000" baseline="30000" dirty="0"/>
              <a:t>2</a:t>
            </a:r>
            <a:r>
              <a:rPr lang="en-US" sz="1000" dirty="0"/>
              <a:t>=.0013</a:t>
            </a:r>
          </a:p>
          <a:p>
            <a:r>
              <a:rPr lang="en-US" sz="1000" dirty="0"/>
              <a:t>P=8.43x10</a:t>
            </a:r>
            <a:r>
              <a:rPr lang="en-US" sz="1000" baseline="30000" dirty="0"/>
              <a:t>-4</a:t>
            </a:r>
          </a:p>
          <a:p>
            <a:r>
              <a:rPr lang="en-US" sz="1000" dirty="0"/>
              <a:t>N</a:t>
            </a:r>
            <a:r>
              <a:rPr lang="en-US" sz="1000" baseline="-25000" dirty="0"/>
              <a:t>SNP</a:t>
            </a:r>
            <a:r>
              <a:rPr lang="en-US" sz="1000" dirty="0"/>
              <a:t>=1387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63C46-0770-2C43-8EEC-3DE183BCF20F}"/>
              </a:ext>
            </a:extLst>
          </p:cNvPr>
          <p:cNvSpPr txBox="1"/>
          <p:nvPr/>
        </p:nvSpPr>
        <p:spPr>
          <a:xfrm>
            <a:off x="1290272" y="2727924"/>
            <a:ext cx="1604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 threshold=2.50005x10</a:t>
            </a:r>
            <a:r>
              <a:rPr lang="en-US" sz="1000" baseline="30000" dirty="0"/>
              <a:t>-3</a:t>
            </a:r>
          </a:p>
          <a:p>
            <a:r>
              <a:rPr lang="en-US" sz="1000" dirty="0"/>
              <a:t>R</a:t>
            </a:r>
            <a:r>
              <a:rPr lang="en-US" sz="1000" baseline="30000" dirty="0"/>
              <a:t>2</a:t>
            </a:r>
            <a:r>
              <a:rPr lang="en-US" sz="1000" dirty="0"/>
              <a:t>=.0024</a:t>
            </a:r>
          </a:p>
          <a:p>
            <a:r>
              <a:rPr lang="en-US" sz="1000" dirty="0"/>
              <a:t>P=4.51x10</a:t>
            </a:r>
            <a:r>
              <a:rPr lang="en-US" sz="1000" baseline="30000" dirty="0"/>
              <a:t>-6</a:t>
            </a:r>
          </a:p>
          <a:p>
            <a:r>
              <a:rPr lang="en-US" sz="1000" dirty="0"/>
              <a:t>N</a:t>
            </a:r>
            <a:r>
              <a:rPr lang="en-US" sz="1000" baseline="-25000" dirty="0"/>
              <a:t>SNP</a:t>
            </a:r>
            <a:r>
              <a:rPr lang="en-US" sz="1000" dirty="0"/>
              <a:t>=2253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734387-B601-914A-A8AC-C4ED8BD858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147" t="43121" r="2381" b="46561"/>
          <a:stretch/>
        </p:blipFill>
        <p:spPr>
          <a:xfrm>
            <a:off x="2611072" y="1490606"/>
            <a:ext cx="1246388" cy="660400"/>
          </a:xfrm>
          <a:prstGeom prst="rect">
            <a:avLst/>
          </a:prstGeom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DD1E056-408E-0A4D-AA3F-14E31C5438DF}"/>
              </a:ext>
            </a:extLst>
          </p:cNvPr>
          <p:cNvSpPr txBox="1"/>
          <p:nvPr/>
        </p:nvSpPr>
        <p:spPr>
          <a:xfrm>
            <a:off x="2966674" y="1592204"/>
            <a:ext cx="2164128" cy="50800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C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Polygenic score for loneliness</a:t>
            </a:r>
          </a:p>
          <a:p>
            <a:pPr>
              <a:spcAft>
                <a:spcPts val="0"/>
              </a:spcAft>
            </a:pPr>
            <a:r>
              <a:rPr lang="en-C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Polygenic score for MDD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CDC5859E-0CA3-3B4D-B12F-840995269C3B}"/>
              </a:ext>
            </a:extLst>
          </p:cNvPr>
          <p:cNvSpPr txBox="1"/>
          <p:nvPr/>
        </p:nvSpPr>
        <p:spPr>
          <a:xfrm>
            <a:off x="150284" y="2044700"/>
            <a:ext cx="342900" cy="505460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C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Proportion of variability in CAD risk explained (R</a:t>
            </a:r>
            <a:r>
              <a:rPr lang="en-CA" sz="1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C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A3EF19-69AF-A049-BE1C-47CE9E1997CC}"/>
              </a:ext>
            </a:extLst>
          </p:cNvPr>
          <p:cNvSpPr txBox="1"/>
          <p:nvPr/>
        </p:nvSpPr>
        <p:spPr>
          <a:xfrm>
            <a:off x="889002" y="7526179"/>
            <a:ext cx="45720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 Threshold</a:t>
            </a:r>
          </a:p>
        </p:txBody>
      </p:sp>
    </p:spTree>
    <p:extLst>
      <p:ext uri="{BB962C8B-B14F-4D97-AF65-F5344CB8AC3E}">
        <p14:creationId xmlns:p14="http://schemas.microsoft.com/office/powerpoint/2010/main" val="7857144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108</Words>
  <Application>Microsoft Macintosh PowerPoint</Application>
  <PresentationFormat>Letter Paper (8.5x11 in)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Dennis</dc:creator>
  <cp:lastModifiedBy>Jessica Dennis</cp:lastModifiedBy>
  <cp:revision>9</cp:revision>
  <dcterms:created xsi:type="dcterms:W3CDTF">2018-11-11T02:39:42Z</dcterms:created>
  <dcterms:modified xsi:type="dcterms:W3CDTF">2019-02-14T04:10:46Z</dcterms:modified>
</cp:coreProperties>
</file>