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86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42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66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96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068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126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124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52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431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0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8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2E821-54B5-4CEB-B826-14E64301AB8B}" type="datetimeFigureOut">
              <a:rPr lang="en-US" smtClean="0"/>
              <a:t>5/2/19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4CEA7-47A3-4958-825A-F6E93692F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55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1004916"/>
            <a:ext cx="335280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Search results from PubMed N=1,066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76400" y="1574303"/>
            <a:ext cx="33528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Articles screened on basis of title and abstract N=1,066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9452" y="3058180"/>
            <a:ext cx="335280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Articles meeting all inclusion criteria N=77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0" y="2286919"/>
            <a:ext cx="3170945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Did </a:t>
            </a:r>
            <a:r>
              <a:rPr lang="en-US" sz="1400"/>
              <a:t>not </a:t>
            </a:r>
            <a:r>
              <a:rPr lang="en-US" sz="1400" smtClean="0"/>
              <a:t>meet </a:t>
            </a:r>
            <a:r>
              <a:rPr lang="en-US" sz="1400" dirty="0"/>
              <a:t>inclusion criteria N=989</a:t>
            </a:r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3375852" y="2108039"/>
            <a:ext cx="0" cy="95014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3375852" y="2251724"/>
            <a:ext cx="2034348" cy="141099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676400" y="4953000"/>
            <a:ext cx="33528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Articles included in the systematic review N=37</a:t>
            </a:r>
          </a:p>
        </p:txBody>
      </p:sp>
      <p:cxnSp>
        <p:nvCxnSpPr>
          <p:cNvPr id="15" name="Straight Connector 14"/>
          <p:cNvCxnSpPr>
            <a:cxnSpLocks/>
            <a:stCxn id="6" idx="2"/>
            <a:endCxn id="13" idx="0"/>
          </p:cNvCxnSpPr>
          <p:nvPr/>
        </p:nvCxnSpPr>
        <p:spPr>
          <a:xfrm flipH="1">
            <a:off x="3352800" y="3365957"/>
            <a:ext cx="23052" cy="158704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181600" y="3840727"/>
            <a:ext cx="3967524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/>
              <a:t>At least one exclusion criterion</a:t>
            </a:r>
          </a:p>
          <a:p>
            <a:r>
              <a:rPr lang="en-US" sz="1400" dirty="0"/>
              <a:t>-Antidepressant not stable for at least 4 weeks N=14</a:t>
            </a:r>
          </a:p>
          <a:p>
            <a:r>
              <a:rPr lang="en-US" sz="1400" dirty="0"/>
              <a:t>-Non-oral formulation drugs or devices N=19</a:t>
            </a:r>
          </a:p>
          <a:p>
            <a:r>
              <a:rPr lang="en-US" sz="1400" dirty="0"/>
              <a:t>-Non-industry funded N=9</a:t>
            </a:r>
          </a:p>
          <a:p>
            <a:r>
              <a:rPr lang="en-US" sz="1400" dirty="0"/>
              <a:t>-Double-blind duration less than 4 weeks N=1</a:t>
            </a:r>
          </a:p>
        </p:txBody>
      </p: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3352800" y="3606373"/>
            <a:ext cx="1828800" cy="671155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  <a:endCxn id="5" idx="0"/>
          </p:cNvCxnSpPr>
          <p:nvPr/>
        </p:nvCxnSpPr>
        <p:spPr>
          <a:xfrm>
            <a:off x="3352800" y="1343526"/>
            <a:ext cx="0" cy="230777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158430"/>
            <a:ext cx="914399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Supplemental Figure 1.  PRISMA Diagram of Study Inclusion</a:t>
            </a:r>
          </a:p>
          <a:p>
            <a:endParaRPr lang="en-US" sz="1400" dirty="0"/>
          </a:p>
        </p:txBody>
      </p:sp>
      <p:cxnSp>
        <p:nvCxnSpPr>
          <p:cNvPr id="23" name="Straight Connector 22"/>
          <p:cNvCxnSpPr>
            <a:cxnSpLocks/>
            <a:stCxn id="25" idx="1"/>
            <a:endCxn id="6" idx="3"/>
          </p:cNvCxnSpPr>
          <p:nvPr/>
        </p:nvCxnSpPr>
        <p:spPr>
          <a:xfrm flipH="1" flipV="1">
            <a:off x="5052252" y="3212069"/>
            <a:ext cx="1299242" cy="21544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351494" y="3058180"/>
            <a:ext cx="2335306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Trials meeting inclusion criteria found through other sources N=3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4A82C0A-839E-4FE7-BC87-7B658DD5546F}"/>
              </a:ext>
            </a:extLst>
          </p:cNvPr>
          <p:cNvSpPr txBox="1"/>
          <p:nvPr/>
        </p:nvSpPr>
        <p:spPr>
          <a:xfrm>
            <a:off x="0" y="6282989"/>
            <a:ext cx="6599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  <a:p>
            <a:r>
              <a:rPr lang="en-US" sz="1400" dirty="0"/>
              <a:t>RCT: Randomized controlled trial; AD: Antidepressant</a:t>
            </a:r>
          </a:p>
        </p:txBody>
      </p:sp>
    </p:spTree>
    <p:extLst>
      <p:ext uri="{BB962C8B-B14F-4D97-AF65-F5344CB8AC3E}">
        <p14:creationId xmlns:p14="http://schemas.microsoft.com/office/powerpoint/2010/main" val="184547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1994</TotalTime>
  <Words>120</Words>
  <Application>Microsoft Macintosh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Chen, LiShiun</dc:creator>
  <cp:lastModifiedBy>naji salloum</cp:lastModifiedBy>
  <cp:revision>18</cp:revision>
  <dcterms:created xsi:type="dcterms:W3CDTF">2018-01-29T20:35:54Z</dcterms:created>
  <dcterms:modified xsi:type="dcterms:W3CDTF">2019-05-02T14:16:27Z</dcterms:modified>
</cp:coreProperties>
</file>