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-186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8B57B-53B2-0B4B-9EDA-2D49A0D53C47}" type="datetimeFigureOut">
              <a:rPr lang="en-US" smtClean="0"/>
              <a:t>9/25/19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473D7-7273-B549-8547-FC156957C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46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8B57B-53B2-0B4B-9EDA-2D49A0D53C47}" type="datetimeFigureOut">
              <a:rPr lang="en-US" smtClean="0"/>
              <a:t>9/25/19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473D7-7273-B549-8547-FC156957C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953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8B57B-53B2-0B4B-9EDA-2D49A0D53C47}" type="datetimeFigureOut">
              <a:rPr lang="en-US" smtClean="0"/>
              <a:t>9/25/19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473D7-7273-B549-8547-FC156957C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9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8B57B-53B2-0B4B-9EDA-2D49A0D53C47}" type="datetimeFigureOut">
              <a:rPr lang="en-US" smtClean="0"/>
              <a:t>9/25/19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473D7-7273-B549-8547-FC156957C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5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8B57B-53B2-0B4B-9EDA-2D49A0D53C47}" type="datetimeFigureOut">
              <a:rPr lang="en-US" smtClean="0"/>
              <a:t>9/25/19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473D7-7273-B549-8547-FC156957C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590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8B57B-53B2-0B4B-9EDA-2D49A0D53C47}" type="datetimeFigureOut">
              <a:rPr lang="en-US" smtClean="0"/>
              <a:t>9/25/19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473D7-7273-B549-8547-FC156957C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2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8B57B-53B2-0B4B-9EDA-2D49A0D53C47}" type="datetimeFigureOut">
              <a:rPr lang="en-US" smtClean="0"/>
              <a:t>9/25/19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473D7-7273-B549-8547-FC156957C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1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8B57B-53B2-0B4B-9EDA-2D49A0D53C47}" type="datetimeFigureOut">
              <a:rPr lang="en-US" smtClean="0"/>
              <a:t>9/25/19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473D7-7273-B549-8547-FC156957C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8B57B-53B2-0B4B-9EDA-2D49A0D53C47}" type="datetimeFigureOut">
              <a:rPr lang="en-US" smtClean="0"/>
              <a:t>9/25/19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473D7-7273-B549-8547-FC156957C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039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8B57B-53B2-0B4B-9EDA-2D49A0D53C47}" type="datetimeFigureOut">
              <a:rPr lang="en-US" smtClean="0"/>
              <a:t>9/25/19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473D7-7273-B549-8547-FC156957C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55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8B57B-53B2-0B4B-9EDA-2D49A0D53C47}" type="datetimeFigureOut">
              <a:rPr lang="en-US" smtClean="0"/>
              <a:t>9/25/19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473D7-7273-B549-8547-FC156957C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792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8B57B-53B2-0B4B-9EDA-2D49A0D53C47}" type="datetimeFigureOut">
              <a:rPr lang="en-US" smtClean="0"/>
              <a:t>9/25/19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473D7-7273-B549-8547-FC156957C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1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Supplemental Figure 2a: Randomized Clinical Trial Design with no placebo lead-in</a:t>
            </a:r>
            <a:endParaRPr lang="en-US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351224" y="1417638"/>
            <a:ext cx="4450981" cy="569186"/>
          </a:xfrm>
          <a:prstGeom prst="roundRect">
            <a:avLst/>
          </a:prstGeom>
          <a:solidFill>
            <a:srgbClr val="008000">
              <a:alpha val="76000"/>
            </a:srgb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MDD Historical Non-Responders on Antidepressant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432537" y="2752072"/>
            <a:ext cx="2300930" cy="379062"/>
          </a:xfrm>
          <a:prstGeom prst="roundRect">
            <a:avLst/>
          </a:prstGeom>
          <a:solidFill>
            <a:schemeClr val="tx2">
              <a:lumMod val="75000"/>
              <a:alpha val="7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Randomize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522900" y="4441920"/>
            <a:ext cx="2866733" cy="569186"/>
          </a:xfrm>
          <a:prstGeom prst="roundRect">
            <a:avLst/>
          </a:prstGeom>
          <a:solidFill>
            <a:schemeClr val="accent6">
              <a:alpha val="5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Adjunct Active Treatment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716541" y="4436977"/>
            <a:ext cx="2866733" cy="56918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Adjunct Placebo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>
            <a:stCxn id="5" idx="2"/>
            <a:endCxn id="7" idx="0"/>
          </p:cNvCxnSpPr>
          <p:nvPr/>
        </p:nvCxnSpPr>
        <p:spPr>
          <a:xfrm>
            <a:off x="4576715" y="1986824"/>
            <a:ext cx="6287" cy="7652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7" idx="2"/>
          </p:cNvCxnSpPr>
          <p:nvPr/>
        </p:nvCxnSpPr>
        <p:spPr>
          <a:xfrm flipH="1">
            <a:off x="4576715" y="3131134"/>
            <a:ext cx="6287" cy="3772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956267" y="3508379"/>
            <a:ext cx="32549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8" idx="0"/>
          </p:cNvCxnSpPr>
          <p:nvPr/>
        </p:nvCxnSpPr>
        <p:spPr>
          <a:xfrm>
            <a:off x="2956267" y="3508379"/>
            <a:ext cx="0" cy="9335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211256" y="3508379"/>
            <a:ext cx="0" cy="9285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024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Supplemental Figure 2b: Randomized Clinical Trial Design with adjunct placebo lead-in</a:t>
            </a:r>
            <a:endParaRPr lang="en-US" sz="1600" dirty="0"/>
          </a:p>
        </p:txBody>
      </p:sp>
      <p:sp>
        <p:nvSpPr>
          <p:cNvPr id="4" name="Rounded Rectangle 3"/>
          <p:cNvSpPr/>
          <p:nvPr/>
        </p:nvSpPr>
        <p:spPr>
          <a:xfrm>
            <a:off x="2351224" y="1417638"/>
            <a:ext cx="4450981" cy="569186"/>
          </a:xfrm>
          <a:prstGeom prst="roundRect">
            <a:avLst/>
          </a:prstGeom>
          <a:solidFill>
            <a:srgbClr val="008000">
              <a:alpha val="76000"/>
            </a:srgb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MDD Historical Non-Responders on Antidepressant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277719" y="4677838"/>
            <a:ext cx="2300930" cy="379062"/>
          </a:xfrm>
          <a:prstGeom prst="roundRect">
            <a:avLst/>
          </a:prstGeom>
          <a:solidFill>
            <a:schemeClr val="tx2">
              <a:lumMod val="75000"/>
              <a:alpha val="7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Randomize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144867" y="2575902"/>
            <a:ext cx="2866733" cy="56918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Adjunct Placebo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(OL, SB, DB)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711500" y="3533528"/>
            <a:ext cx="1433367" cy="779640"/>
          </a:xfrm>
          <a:prstGeom prst="ellipse">
            <a:avLst/>
          </a:prstGeom>
          <a:solidFill>
            <a:srgbClr val="FF6600">
              <a:alpha val="67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No Response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6011600" y="3533528"/>
            <a:ext cx="1433367" cy="779640"/>
          </a:xfrm>
          <a:prstGeom prst="ellipse">
            <a:avLst/>
          </a:prstGeom>
          <a:solidFill>
            <a:srgbClr val="FF6600">
              <a:alpha val="67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Response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4058" y="5592238"/>
            <a:ext cx="1727322" cy="569186"/>
          </a:xfrm>
          <a:prstGeom prst="roundRect">
            <a:avLst/>
          </a:prstGeom>
          <a:solidFill>
            <a:schemeClr val="accent6">
              <a:alpha val="5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Adjunct Active Treatment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724418" y="5595242"/>
            <a:ext cx="1708462" cy="56918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Adjunct Placebo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874053" y="5585671"/>
            <a:ext cx="1708462" cy="56918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Adjunct Placebo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>
            <a:stCxn id="4" idx="2"/>
            <a:endCxn id="6" idx="0"/>
          </p:cNvCxnSpPr>
          <p:nvPr/>
        </p:nvCxnSpPr>
        <p:spPr>
          <a:xfrm>
            <a:off x="4576715" y="1986824"/>
            <a:ext cx="1519" cy="5890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6" idx="2"/>
          </p:cNvCxnSpPr>
          <p:nvPr/>
        </p:nvCxnSpPr>
        <p:spPr>
          <a:xfrm flipH="1">
            <a:off x="4576715" y="3145088"/>
            <a:ext cx="1519" cy="7782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8" idx="2"/>
          </p:cNvCxnSpPr>
          <p:nvPr/>
        </p:nvCxnSpPr>
        <p:spPr>
          <a:xfrm>
            <a:off x="4578234" y="3923348"/>
            <a:ext cx="143336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7" idx="6"/>
          </p:cNvCxnSpPr>
          <p:nvPr/>
        </p:nvCxnSpPr>
        <p:spPr>
          <a:xfrm flipH="1">
            <a:off x="3144867" y="3923348"/>
            <a:ext cx="143184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7" idx="4"/>
            <a:endCxn id="5" idx="0"/>
          </p:cNvCxnSpPr>
          <p:nvPr/>
        </p:nvCxnSpPr>
        <p:spPr>
          <a:xfrm>
            <a:off x="2428184" y="4313168"/>
            <a:ext cx="0" cy="3646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5" idx="2"/>
          </p:cNvCxnSpPr>
          <p:nvPr/>
        </p:nvCxnSpPr>
        <p:spPr>
          <a:xfrm>
            <a:off x="2428184" y="5056900"/>
            <a:ext cx="0" cy="1742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277719" y="5231131"/>
            <a:ext cx="230093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1277719" y="5231131"/>
            <a:ext cx="0" cy="3550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3578649" y="5231131"/>
            <a:ext cx="0" cy="3581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8" idx="4"/>
          </p:cNvCxnSpPr>
          <p:nvPr/>
        </p:nvCxnSpPr>
        <p:spPr>
          <a:xfrm>
            <a:off x="6728284" y="4313168"/>
            <a:ext cx="0" cy="1282074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53229" y="6450890"/>
            <a:ext cx="4023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OL: Open-label; SB: Single-blind; DB: Double-blind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84669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Supplemental Figure 2c: Sequential Parallel Comparison Design</a:t>
            </a:r>
            <a:endParaRPr lang="en-US" sz="1600" dirty="0"/>
          </a:p>
        </p:txBody>
      </p:sp>
      <p:pic>
        <p:nvPicPr>
          <p:cNvPr id="4" name="Content Placeholder 3" descr="SPC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0" r="-1140"/>
          <a:stretch>
            <a:fillRect/>
          </a:stretch>
        </p:blipFill>
        <p:spPr>
          <a:xfrm>
            <a:off x="457200" y="1285829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680881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93</Words>
  <Application>Microsoft Macintosh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Supplemental Figure 2a: Randomized Clinical Trial Design with no placebo lead-in</vt:lpstr>
      <vt:lpstr>Supplemental Figure 2b: Randomized Clinical Trial Design with adjunct placebo lead-in</vt:lpstr>
      <vt:lpstr>Supplemental Figure 2c: Sequential Parallel Comparison Design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naji salloum</dc:creator>
  <cp:lastModifiedBy>naji salloum</cp:lastModifiedBy>
  <cp:revision>8</cp:revision>
  <dcterms:created xsi:type="dcterms:W3CDTF">2019-09-20T05:34:48Z</dcterms:created>
  <dcterms:modified xsi:type="dcterms:W3CDTF">2019-09-25T07:48:21Z</dcterms:modified>
</cp:coreProperties>
</file>