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95" r:id="rId2"/>
  </p:sldIdLst>
  <p:sldSz cx="6477000" cy="7556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1pPr>
    <a:lvl2pPr marL="0" marR="0" indent="228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2pPr>
    <a:lvl3pPr marL="0" marR="0" indent="457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3pPr>
    <a:lvl4pPr marL="0" marR="0" indent="685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4pPr>
    <a:lvl5pPr marL="0" marR="0" indent="9144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5pPr>
    <a:lvl6pPr marL="0" marR="0" indent="11430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6pPr>
    <a:lvl7pPr marL="0" marR="0" indent="13716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7pPr>
    <a:lvl8pPr marL="0" marR="0" indent="16002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8pPr>
    <a:lvl9pPr marL="0" marR="0" indent="1828800" algn="ctr" defTabSz="452602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ヒラギノ角ゴ ProN W3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000000"/>
              </a:solidFill>
              <a:prstDash val="solid"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prstDash val="solid"/>
              <a:miter lim="400000"/>
            </a:ln>
          </a:insideH>
          <a:insideV>
            <a:ln w="3175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9432" autoAdjust="0"/>
    <p:restoredTop sz="97273" autoAdjust="0"/>
  </p:normalViewPr>
  <p:slideViewPr>
    <p:cSldViewPr snapToGrid="0" snapToObjects="1">
      <p:cViewPr>
        <p:scale>
          <a:sx n="161" d="100"/>
          <a:sy n="161" d="100"/>
        </p:scale>
        <p:origin x="-1056" y="3608"/>
      </p:cViewPr>
      <p:guideLst>
        <p:guide orient="horz" pos="278"/>
        <p:guide pos="9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044412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958975" y="685800"/>
            <a:ext cx="294005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8104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quarter" idx="13"/>
          </p:nvPr>
        </p:nvSpPr>
        <p:spPr>
          <a:xfrm>
            <a:off x="3346028" y="2646040"/>
            <a:ext cx="2656583" cy="31309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xfrm>
            <a:off x="474389" y="2646040"/>
            <a:ext cx="2656583" cy="3130972"/>
          </a:xfrm>
          <a:prstGeom prst="rect">
            <a:avLst/>
          </a:prstGeom>
        </p:spPr>
        <p:txBody>
          <a:bodyPr anchor="ctr"/>
          <a:lstStyle>
            <a:lvl1pPr marL="244928" indent="-244928" algn="l">
              <a:spcBef>
                <a:spcPts val="2400"/>
              </a:spcBef>
              <a:buSzPct val="75000"/>
              <a:buChar char="•"/>
              <a:defRPr sz="2000"/>
            </a:lvl1pPr>
            <a:lvl2pPr marL="587828" indent="-244928" algn="l">
              <a:spcBef>
                <a:spcPts val="2400"/>
              </a:spcBef>
              <a:buSzPct val="75000"/>
              <a:buChar char="•"/>
              <a:defRPr sz="2000"/>
            </a:lvl2pPr>
            <a:lvl3pPr marL="930728" indent="-244928" algn="l">
              <a:spcBef>
                <a:spcPts val="2400"/>
              </a:spcBef>
              <a:buSzPct val="75000"/>
              <a:buChar char="•"/>
              <a:defRPr sz="2000"/>
            </a:lvl3pPr>
            <a:lvl4pPr marL="1273628" indent="-244928" algn="l">
              <a:spcBef>
                <a:spcPts val="2400"/>
              </a:spcBef>
              <a:buSzPct val="75000"/>
              <a:buChar char="•"/>
              <a:defRPr sz="2000"/>
            </a:lvl4pPr>
            <a:lvl5pPr marL="1616528" indent="-244928" algn="l">
              <a:spcBef>
                <a:spcPts val="2400"/>
              </a:spcBef>
              <a:buSzPct val="75000"/>
              <a:buChar char="•"/>
              <a:defRPr sz="20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474389" y="1981894"/>
            <a:ext cx="5528222" cy="359271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画像（3 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3346028" y="388577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3349125" y="1792138"/>
            <a:ext cx="2656583" cy="18785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474389" y="1792138"/>
            <a:ext cx="2656583" cy="39722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632519" y="4518297"/>
            <a:ext cx="5211962" cy="33000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1800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632519" y="3175620"/>
            <a:ext cx="5211962" cy="939602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2800"/>
            </a:lvl1pPr>
          </a:lstStyle>
          <a:p>
            <a:r>
              <a:t>“ここに引用を入力してください。”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1349375"/>
            <a:ext cx="6477000" cy="48577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タイトル &amp; 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xfrm>
            <a:off x="474389" y="1570756"/>
            <a:ext cx="5528222" cy="1075285"/>
          </a:xfrm>
          <a:prstGeom prst="rect">
            <a:avLst/>
          </a:prstGeom>
        </p:spPr>
        <p:txBody>
          <a:bodyPr anchor="ctr"/>
          <a:lstStyle/>
          <a:p>
            <a:r>
              <a:t>タイトルテキスト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sz="half" idx="1"/>
          </p:nvPr>
        </p:nvSpPr>
        <p:spPr>
          <a:xfrm>
            <a:off x="474389" y="2646040"/>
            <a:ext cx="5528222" cy="3130972"/>
          </a:xfrm>
          <a:prstGeom prst="rect">
            <a:avLst/>
          </a:prstGeom>
        </p:spPr>
        <p:txBody>
          <a:bodyPr anchor="ctr"/>
          <a:lstStyle>
            <a:lvl1pPr marL="321027" indent="-321027" algn="l">
              <a:spcBef>
                <a:spcPts val="3200"/>
              </a:spcBef>
              <a:buSzPct val="75000"/>
              <a:buChar char="•"/>
              <a:defRPr sz="2600"/>
            </a:lvl1pPr>
            <a:lvl2pPr marL="765527" indent="-321027" algn="l">
              <a:spcBef>
                <a:spcPts val="3200"/>
              </a:spcBef>
              <a:buSzPct val="75000"/>
              <a:buChar char="•"/>
              <a:defRPr sz="2600"/>
            </a:lvl2pPr>
            <a:lvl3pPr marL="1210027" indent="-321027" algn="l">
              <a:spcBef>
                <a:spcPts val="3200"/>
              </a:spcBef>
              <a:buSzPct val="75000"/>
              <a:buChar char="•"/>
              <a:defRPr sz="2600"/>
            </a:lvl3pPr>
            <a:lvl4pPr marL="1654527" indent="-321027" algn="l">
              <a:spcBef>
                <a:spcPts val="3200"/>
              </a:spcBef>
              <a:buSzPct val="75000"/>
              <a:buChar char="•"/>
              <a:defRPr sz="2600"/>
            </a:lvl4pPr>
            <a:lvl5pPr marL="2099027" indent="-321027" algn="l">
              <a:spcBef>
                <a:spcPts val="3200"/>
              </a:spcBef>
              <a:buSzPct val="75000"/>
              <a:buChar char="•"/>
              <a:defRPr sz="2600"/>
            </a:lvl5pPr>
          </a:lstStyle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0070739"/>
      </p:ext>
    </p:extLst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32519" y="2165325"/>
            <a:ext cx="5211962" cy="1644551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 anchor="b">
            <a:normAutofit/>
          </a:bodyPr>
          <a:lstStyle/>
          <a:p>
            <a:r>
              <a:t>タイトルテキスト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32519" y="3854152"/>
            <a:ext cx="5211962" cy="5629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5300" tIns="25300" rIns="25300" bIns="25300">
            <a:normAutofit/>
          </a:bodyPr>
          <a:lstStyle/>
          <a:p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 5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3103559" y="5957279"/>
            <a:ext cx="263556" cy="203003"/>
          </a:xfrm>
          <a:prstGeom prst="rect">
            <a:avLst/>
          </a:prstGeom>
          <a:ln w="3175">
            <a:miter lim="400000"/>
          </a:ln>
        </p:spPr>
        <p:txBody>
          <a:bodyPr wrap="none" lIns="25300" tIns="25300" rIns="25300" bIns="25300">
            <a:spAutoFit/>
          </a:bodyPr>
          <a:lstStyle>
            <a:lvl1pPr>
              <a:defRPr sz="12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</p:sldLayoutIdLst>
  <p:transition xmlns:p14="http://schemas.microsoft.com/office/powerpoint/2010/main" spd="med"/>
  <p:txStyles>
    <p:title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6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titleStyle>
    <p:body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228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457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685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9144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11430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13716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16002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1828800" algn="ctr" defTabSz="452602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emf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6" Type="http://schemas.openxmlformats.org/officeDocument/2006/relationships/image" Target="../media/image5.emf"/><Relationship Id="rId7" Type="http://schemas.openxmlformats.org/officeDocument/2006/relationships/image" Target="../media/image6.emf"/><Relationship Id="rId8" Type="http://schemas.openxmlformats.org/officeDocument/2006/relationships/image" Target="../media/image7.emf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 descr="2nd DC pSrc reject DC20con7 rev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75" y="5074382"/>
            <a:ext cx="1478049" cy="1800000"/>
          </a:xfrm>
          <a:prstGeom prst="rect">
            <a:avLst/>
          </a:prstGeom>
        </p:spPr>
      </p:pic>
      <p:pic>
        <p:nvPicPr>
          <p:cNvPr id="34" name="図 33" descr="2nd DC p-eNOS_total eNOS reject DC20con7 rev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75" y="2826000"/>
            <a:ext cx="1478049" cy="1800000"/>
          </a:xfrm>
          <a:prstGeom prst="rect">
            <a:avLst/>
          </a:prstGeom>
        </p:spPr>
      </p:pic>
      <p:pic>
        <p:nvPicPr>
          <p:cNvPr id="33" name="図 32" descr="2nd DC total eNOS reject DC20con7 rev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35" y="2826000"/>
            <a:ext cx="1478049" cy="1800000"/>
          </a:xfrm>
          <a:prstGeom prst="rect">
            <a:avLst/>
          </a:prstGeom>
        </p:spPr>
      </p:pic>
      <p:pic>
        <p:nvPicPr>
          <p:cNvPr id="31" name="図 30" descr="211215 new WB p-VEGFR2 Y1175 2nd DC reject DC20con7 rev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616" y="737661"/>
            <a:ext cx="1478049" cy="1800000"/>
          </a:xfrm>
          <a:prstGeom prst="rect">
            <a:avLst/>
          </a:prstGeom>
        </p:spPr>
      </p:pic>
      <p:pic>
        <p:nvPicPr>
          <p:cNvPr id="16" name="図 15" descr="20-5-19 p-VEGFR2 Y951 2nd DC reject DC20con7 rev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9475" y="737661"/>
            <a:ext cx="1478049" cy="1800000"/>
          </a:xfrm>
          <a:prstGeom prst="rect">
            <a:avLst/>
          </a:prstGeom>
        </p:spPr>
      </p:pic>
      <p:pic>
        <p:nvPicPr>
          <p:cNvPr id="15" name="図 14" descr="211204 200519total VEGFR2 2nd DC reject DC20con7 rev.pdf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66" y="737661"/>
            <a:ext cx="1478049" cy="1800000"/>
          </a:xfrm>
          <a:prstGeom prst="rect">
            <a:avLst/>
          </a:prstGeom>
        </p:spPr>
      </p:pic>
      <p:sp>
        <p:nvSpPr>
          <p:cNvPr id="558" name="Shape 558"/>
          <p:cNvSpPr/>
          <p:nvPr/>
        </p:nvSpPr>
        <p:spPr>
          <a:xfrm>
            <a:off x="3748411" y="6932182"/>
            <a:ext cx="2603911" cy="33000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300" tIns="25300" rIns="25300" bIns="25300" anchor="ctr">
            <a:sp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dirty="0"/>
              <a:t>Supplementary figure </a:t>
            </a:r>
            <a:r>
              <a:rPr lang="en-US" dirty="0" smtClean="0"/>
              <a:t>6</a:t>
            </a:r>
            <a:endParaRPr dirty="0"/>
          </a:p>
        </p:txBody>
      </p:sp>
      <p:sp>
        <p:nvSpPr>
          <p:cNvPr id="574" name="Shape 574"/>
          <p:cNvSpPr/>
          <p:nvPr/>
        </p:nvSpPr>
        <p:spPr>
          <a:xfrm>
            <a:off x="4564877" y="372666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c</a:t>
            </a:r>
            <a:endParaRPr dirty="0"/>
          </a:p>
        </p:txBody>
      </p:sp>
      <p:sp>
        <p:nvSpPr>
          <p:cNvPr id="571" name="Shape 571"/>
          <p:cNvSpPr/>
          <p:nvPr/>
        </p:nvSpPr>
        <p:spPr>
          <a:xfrm>
            <a:off x="565849" y="351393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a</a:t>
            </a:r>
            <a:endParaRPr dirty="0"/>
          </a:p>
        </p:txBody>
      </p:sp>
      <p:sp>
        <p:nvSpPr>
          <p:cNvPr id="572" name="Shape 572"/>
          <p:cNvSpPr/>
          <p:nvPr/>
        </p:nvSpPr>
        <p:spPr>
          <a:xfrm>
            <a:off x="2486675" y="370662"/>
            <a:ext cx="177802" cy="266038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8225" tIns="28225" rIns="28225" bIns="28225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b</a:t>
            </a:r>
            <a:endParaRPr dirty="0"/>
          </a:p>
        </p:txBody>
      </p:sp>
      <p:sp>
        <p:nvSpPr>
          <p:cNvPr id="12" name="Shape 565"/>
          <p:cNvSpPr/>
          <p:nvPr/>
        </p:nvSpPr>
        <p:spPr>
          <a:xfrm rot="16200000">
            <a:off x="-235290" y="12168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VEGFR2</a:t>
            </a:r>
            <a:endParaRPr lang="en-US" altLang="ja-JP" sz="700" dirty="0"/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Protein level</a:t>
            </a:r>
            <a:endParaRPr lang="en-US" altLang="ja-JP" sz="700" dirty="0"/>
          </a:p>
        </p:txBody>
      </p:sp>
      <p:sp>
        <p:nvSpPr>
          <p:cNvPr id="13" name="Shape 565"/>
          <p:cNvSpPr/>
          <p:nvPr/>
        </p:nvSpPr>
        <p:spPr>
          <a:xfrm rot="16200000">
            <a:off x="1691523" y="12132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p-VEGFR2 </a:t>
            </a:r>
            <a:r>
              <a:rPr lang="en-US" altLang="ja-JP" sz="700" dirty="0"/>
              <a:t>(Y951</a:t>
            </a:r>
            <a:r>
              <a:rPr lang="en-US" altLang="ja-JP" sz="700" dirty="0" smtClean="0"/>
              <a:t>)/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VEGFR2</a:t>
            </a:r>
            <a:r>
              <a:rPr lang="ja-JP" altLang="en-US" sz="700" dirty="0" smtClean="0"/>
              <a:t> </a:t>
            </a:r>
            <a:r>
              <a:rPr lang="en-US" altLang="ja-JP" sz="700" dirty="0" smtClean="0"/>
              <a:t>ratio</a:t>
            </a:r>
            <a:endParaRPr lang="en-US" altLang="ja-JP" sz="700" dirty="0"/>
          </a:p>
        </p:txBody>
      </p:sp>
      <p:sp>
        <p:nvSpPr>
          <p:cNvPr id="14" name="Shape 565"/>
          <p:cNvSpPr/>
          <p:nvPr/>
        </p:nvSpPr>
        <p:spPr>
          <a:xfrm rot="16200000">
            <a:off x="3776193" y="12204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p-VEGFR2 </a:t>
            </a:r>
            <a:r>
              <a:rPr lang="en-US" altLang="ja-JP" sz="700" dirty="0"/>
              <a:t>(Y1175</a:t>
            </a:r>
            <a:r>
              <a:rPr lang="en-US" altLang="ja-JP" sz="700" dirty="0" smtClean="0"/>
              <a:t>)/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VEGFR2 ratio</a:t>
            </a:r>
            <a:endParaRPr lang="en-US" altLang="ja-JP" sz="700" dirty="0"/>
          </a:p>
        </p:txBody>
      </p:sp>
      <p:sp>
        <p:nvSpPr>
          <p:cNvPr id="18" name="Shape 571"/>
          <p:cNvSpPr/>
          <p:nvPr/>
        </p:nvSpPr>
        <p:spPr>
          <a:xfrm>
            <a:off x="570234" y="2565412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/>
              <a:t>d</a:t>
            </a:r>
            <a:endParaRPr dirty="0"/>
          </a:p>
        </p:txBody>
      </p:sp>
      <p:sp>
        <p:nvSpPr>
          <p:cNvPr id="19" name="Shape 565"/>
          <p:cNvSpPr/>
          <p:nvPr/>
        </p:nvSpPr>
        <p:spPr>
          <a:xfrm rot="16200000">
            <a:off x="-227628" y="3309004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err="1" smtClean="0"/>
              <a:t>eNOS</a:t>
            </a:r>
            <a:endParaRPr lang="en-US" altLang="ja-JP" sz="700" dirty="0" smtClean="0"/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Protein level</a:t>
            </a:r>
            <a:endParaRPr lang="en-US" altLang="ja-JP" sz="700" dirty="0"/>
          </a:p>
        </p:txBody>
      </p:sp>
      <p:sp>
        <p:nvSpPr>
          <p:cNvPr id="20" name="Shape 565"/>
          <p:cNvSpPr/>
          <p:nvPr/>
        </p:nvSpPr>
        <p:spPr>
          <a:xfrm rot="16200000">
            <a:off x="1691523" y="33084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p-</a:t>
            </a:r>
            <a:r>
              <a:rPr lang="en-US" altLang="ja-JP" sz="700" dirty="0" err="1" smtClean="0"/>
              <a:t>eNOS</a:t>
            </a:r>
            <a:r>
              <a:rPr lang="en-US" altLang="ja-JP" sz="700" dirty="0" smtClean="0"/>
              <a:t> </a:t>
            </a:r>
            <a:r>
              <a:rPr lang="en-US" altLang="ja-JP" sz="700" dirty="0"/>
              <a:t>(S1177</a:t>
            </a:r>
            <a:r>
              <a:rPr lang="en-US" altLang="ja-JP" sz="700" dirty="0" smtClean="0"/>
              <a:t>)/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err="1" smtClean="0"/>
              <a:t>eNOS</a:t>
            </a:r>
            <a:r>
              <a:rPr lang="en-US" altLang="ja-JP" sz="700" dirty="0" smtClean="0"/>
              <a:t> ratio</a:t>
            </a:r>
            <a:endParaRPr lang="en-US" altLang="ja-JP" sz="700" dirty="0"/>
          </a:p>
        </p:txBody>
      </p:sp>
      <p:sp>
        <p:nvSpPr>
          <p:cNvPr id="22" name="Shape 678"/>
          <p:cNvSpPr/>
          <p:nvPr/>
        </p:nvSpPr>
        <p:spPr>
          <a:xfrm>
            <a:off x="1159200" y="694800"/>
            <a:ext cx="319425" cy="2678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374" tIns="13374" rIns="13374" bIns="13374" anchor="ctr"/>
          <a:lstStyle>
            <a:lvl1pPr defTabSz="341058">
              <a:defRPr sz="12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900" dirty="0"/>
              <a:t>*</a:t>
            </a:r>
          </a:p>
        </p:txBody>
      </p:sp>
      <p:sp>
        <p:nvSpPr>
          <p:cNvPr id="23" name="Shape 678"/>
          <p:cNvSpPr/>
          <p:nvPr/>
        </p:nvSpPr>
        <p:spPr>
          <a:xfrm>
            <a:off x="1461600" y="644400"/>
            <a:ext cx="319425" cy="2678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374" tIns="13374" rIns="13374" bIns="13374" anchor="ctr"/>
          <a:lstStyle>
            <a:lvl1pPr defTabSz="341058">
              <a:defRPr sz="12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sz="900" dirty="0" smtClean="0"/>
              <a:t>*</a:t>
            </a:r>
            <a:r>
              <a:rPr lang="en-US" altLang="ja-JP" sz="900" dirty="0" smtClean="0"/>
              <a:t>*</a:t>
            </a:r>
            <a:endParaRPr lang="en-US" altLang="ja-JP" sz="900" dirty="0"/>
          </a:p>
        </p:txBody>
      </p:sp>
      <p:sp>
        <p:nvSpPr>
          <p:cNvPr id="21" name="Shape 571"/>
          <p:cNvSpPr/>
          <p:nvPr/>
        </p:nvSpPr>
        <p:spPr>
          <a:xfrm>
            <a:off x="2480715" y="2555083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altLang="ja-JP" dirty="0"/>
              <a:t>e</a:t>
            </a:r>
            <a:endParaRPr dirty="0"/>
          </a:p>
        </p:txBody>
      </p:sp>
      <p:sp>
        <p:nvSpPr>
          <p:cNvPr id="24" name="Shape 565"/>
          <p:cNvSpPr/>
          <p:nvPr/>
        </p:nvSpPr>
        <p:spPr>
          <a:xfrm rot="16200000">
            <a:off x="-240026" y="5544000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err="1" smtClean="0"/>
              <a:t>Src</a:t>
            </a:r>
            <a:endParaRPr lang="en-US" altLang="ja-JP" sz="700" dirty="0" smtClean="0"/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smtClean="0"/>
              <a:t>Protein level</a:t>
            </a:r>
            <a:endParaRPr lang="en-US" altLang="ja-JP" sz="700" dirty="0"/>
          </a:p>
        </p:txBody>
      </p:sp>
      <p:sp>
        <p:nvSpPr>
          <p:cNvPr id="25" name="Shape 565"/>
          <p:cNvSpPr/>
          <p:nvPr/>
        </p:nvSpPr>
        <p:spPr>
          <a:xfrm rot="16200000">
            <a:off x="1691523" y="5556508"/>
            <a:ext cx="1785143" cy="56339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/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/>
              <a:t>Relative </a:t>
            </a:r>
            <a:r>
              <a:rPr lang="en-US" altLang="ja-JP" sz="700" dirty="0" smtClean="0"/>
              <a:t>p-</a:t>
            </a:r>
            <a:r>
              <a:rPr lang="en-US" altLang="ja-JP" sz="700" dirty="0" err="1" smtClean="0"/>
              <a:t>Src</a:t>
            </a:r>
            <a:r>
              <a:rPr lang="en-US" altLang="ja-JP" sz="700" dirty="0" smtClean="0"/>
              <a:t> </a:t>
            </a:r>
            <a:r>
              <a:rPr lang="en-US" altLang="ja-JP" sz="700" dirty="0"/>
              <a:t>(Y416</a:t>
            </a:r>
            <a:r>
              <a:rPr lang="en-US" altLang="ja-JP" sz="700" dirty="0" smtClean="0"/>
              <a:t>)/</a:t>
            </a:r>
          </a:p>
          <a:p>
            <a:pPr lvl="1" indent="266700" defTabSz="341058">
              <a:defRPr sz="1000" b="1">
                <a:uFill>
                  <a:solidFill>
                    <a:srgbClr val="000000"/>
                  </a:solidFill>
                </a:uFill>
                <a:latin typeface="Helvetica"/>
                <a:ea typeface="Helvetica"/>
                <a:cs typeface="Helvetica"/>
                <a:sym typeface="Helvetica"/>
              </a:defRPr>
            </a:pPr>
            <a:r>
              <a:rPr lang="en-US" altLang="ja-JP" sz="700" dirty="0" err="1" smtClean="0"/>
              <a:t>Src</a:t>
            </a:r>
            <a:r>
              <a:rPr lang="ja-JP" altLang="en-US" sz="700" dirty="0" smtClean="0"/>
              <a:t> </a:t>
            </a:r>
            <a:r>
              <a:rPr lang="en-US" altLang="ja-JP" sz="700" dirty="0" smtClean="0"/>
              <a:t>ratio</a:t>
            </a:r>
            <a:endParaRPr lang="en-US" altLang="ja-JP" sz="700" dirty="0"/>
          </a:p>
        </p:txBody>
      </p:sp>
      <p:sp>
        <p:nvSpPr>
          <p:cNvPr id="26" name="Shape 571"/>
          <p:cNvSpPr/>
          <p:nvPr/>
        </p:nvSpPr>
        <p:spPr>
          <a:xfrm>
            <a:off x="561879" y="4807267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f</a:t>
            </a:r>
            <a:endParaRPr dirty="0"/>
          </a:p>
        </p:txBody>
      </p:sp>
      <p:sp>
        <p:nvSpPr>
          <p:cNvPr id="27" name="Shape 571"/>
          <p:cNvSpPr/>
          <p:nvPr/>
        </p:nvSpPr>
        <p:spPr>
          <a:xfrm>
            <a:off x="2489070" y="4756467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g</a:t>
            </a:r>
            <a:endParaRPr dirty="0"/>
          </a:p>
        </p:txBody>
      </p:sp>
      <p:sp>
        <p:nvSpPr>
          <p:cNvPr id="28" name="Shape 571"/>
          <p:cNvSpPr/>
          <p:nvPr/>
        </p:nvSpPr>
        <p:spPr>
          <a:xfrm>
            <a:off x="4573958" y="2576634"/>
            <a:ext cx="199794" cy="27673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7771" tIns="7771" rIns="7771" bIns="7771" numCol="1" anchor="ctr">
            <a:noAutofit/>
          </a:bodyPr>
          <a:lstStyle>
            <a:lvl1pPr defTabSz="341058">
              <a:defRPr sz="1800" b="1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dirty="0" smtClean="0"/>
              <a:t>h</a:t>
            </a:r>
            <a:endParaRPr dirty="0"/>
          </a:p>
        </p:txBody>
      </p:sp>
      <p:pic>
        <p:nvPicPr>
          <p:cNvPr id="2" name="図 1" descr="200519 newDC total R2 cut.bmp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3470732"/>
            <a:ext cx="1255814" cy="36000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  <p:pic>
        <p:nvPicPr>
          <p:cNvPr id="10" name="図 9" descr="200519 newDC R2Y951 2 cut.bmp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3886578"/>
            <a:ext cx="1255814" cy="36000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  <p:sp>
        <p:nvSpPr>
          <p:cNvPr id="29" name="Shape 472"/>
          <p:cNvSpPr/>
          <p:nvPr/>
        </p:nvSpPr>
        <p:spPr>
          <a:xfrm>
            <a:off x="4305097" y="3573378"/>
            <a:ext cx="446959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700" dirty="0" smtClean="0"/>
              <a:t>VEGFR2</a:t>
            </a:r>
            <a:endParaRPr sz="700" dirty="0"/>
          </a:p>
        </p:txBody>
      </p:sp>
      <p:sp>
        <p:nvSpPr>
          <p:cNvPr id="30" name="Shape 472"/>
          <p:cNvSpPr/>
          <p:nvPr/>
        </p:nvSpPr>
        <p:spPr>
          <a:xfrm>
            <a:off x="4208024" y="3960495"/>
            <a:ext cx="648072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700" dirty="0" smtClean="0"/>
              <a:t>P-VEGFR2 (Y951)</a:t>
            </a:r>
            <a:endParaRPr sz="700" dirty="0"/>
          </a:p>
        </p:txBody>
      </p:sp>
      <p:pic>
        <p:nvPicPr>
          <p:cNvPr id="11" name="図 10" descr="211215 Y1175 cut.bmp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4300578"/>
            <a:ext cx="1255814" cy="360000"/>
          </a:xfrm>
          <a:prstGeom prst="rect">
            <a:avLst/>
          </a:prstGeom>
          <a:ln w="3175" cmpd="sng">
            <a:solidFill>
              <a:srgbClr val="000000"/>
            </a:solidFill>
          </a:ln>
        </p:spPr>
      </p:pic>
      <p:sp>
        <p:nvSpPr>
          <p:cNvPr id="32" name="Shape 472"/>
          <p:cNvSpPr/>
          <p:nvPr/>
        </p:nvSpPr>
        <p:spPr>
          <a:xfrm>
            <a:off x="4199669" y="4366140"/>
            <a:ext cx="648072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700" dirty="0" smtClean="0"/>
              <a:t>P-VEGFR2 (Y1175)</a:t>
            </a:r>
            <a:endParaRPr sz="700" dirty="0"/>
          </a:p>
        </p:txBody>
      </p:sp>
      <p:sp>
        <p:nvSpPr>
          <p:cNvPr id="35" name="Shape 472"/>
          <p:cNvSpPr/>
          <p:nvPr/>
        </p:nvSpPr>
        <p:spPr>
          <a:xfrm>
            <a:off x="4305097" y="4794933"/>
            <a:ext cx="446959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700" dirty="0" err="1" smtClean="0"/>
              <a:t>eNOS</a:t>
            </a:r>
            <a:endParaRPr sz="700" dirty="0"/>
          </a:p>
        </p:txBody>
      </p:sp>
      <p:sp>
        <p:nvSpPr>
          <p:cNvPr id="37" name="Shape 472"/>
          <p:cNvSpPr/>
          <p:nvPr/>
        </p:nvSpPr>
        <p:spPr>
          <a:xfrm>
            <a:off x="4199669" y="5185785"/>
            <a:ext cx="648072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700" dirty="0" smtClean="0"/>
              <a:t>P-</a:t>
            </a:r>
            <a:r>
              <a:rPr lang="en-US" sz="700" dirty="0" err="1" smtClean="0"/>
              <a:t>eNOS</a:t>
            </a:r>
            <a:endParaRPr lang="en-US" sz="700" dirty="0" smtClean="0"/>
          </a:p>
          <a:p>
            <a:r>
              <a:rPr lang="en-US" sz="700" dirty="0" smtClean="0"/>
              <a:t>(S1177)</a:t>
            </a:r>
            <a:endParaRPr sz="700" dirty="0"/>
          </a:p>
        </p:txBody>
      </p:sp>
      <p:pic>
        <p:nvPicPr>
          <p:cNvPr id="17" name="図 16" descr="220214 total Srccut.bmp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5542578"/>
            <a:ext cx="1255814" cy="360000"/>
          </a:xfrm>
          <a:prstGeom prst="rect">
            <a:avLst/>
          </a:prstGeom>
          <a:ln w="3175" cmpd="sng">
            <a:solidFill>
              <a:srgbClr val="000000"/>
            </a:solidFill>
          </a:ln>
        </p:spPr>
      </p:pic>
      <p:sp>
        <p:nvSpPr>
          <p:cNvPr id="39" name="Shape 472"/>
          <p:cNvSpPr/>
          <p:nvPr/>
        </p:nvSpPr>
        <p:spPr>
          <a:xfrm>
            <a:off x="4305097" y="5614578"/>
            <a:ext cx="446959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700" dirty="0" err="1" smtClean="0"/>
              <a:t>Src</a:t>
            </a:r>
            <a:endParaRPr sz="700" dirty="0"/>
          </a:p>
        </p:txBody>
      </p:sp>
      <p:sp>
        <p:nvSpPr>
          <p:cNvPr id="41" name="Shape 472"/>
          <p:cNvSpPr/>
          <p:nvPr/>
        </p:nvSpPr>
        <p:spPr>
          <a:xfrm>
            <a:off x="4199669" y="6022140"/>
            <a:ext cx="648072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n-US" sz="700" dirty="0" smtClean="0"/>
              <a:t>P-</a:t>
            </a:r>
            <a:r>
              <a:rPr lang="en-US" sz="700" dirty="0" err="1" smtClean="0"/>
              <a:t>Src</a:t>
            </a:r>
            <a:endParaRPr lang="en-US" sz="700" dirty="0" smtClean="0"/>
          </a:p>
          <a:p>
            <a:r>
              <a:rPr lang="en-US" sz="700" dirty="0" smtClean="0"/>
              <a:t>(Y416)</a:t>
            </a:r>
            <a:endParaRPr sz="700" dirty="0"/>
          </a:p>
        </p:txBody>
      </p:sp>
      <p:sp>
        <p:nvSpPr>
          <p:cNvPr id="43" name="Shape 470"/>
          <p:cNvSpPr/>
          <p:nvPr/>
        </p:nvSpPr>
        <p:spPr>
          <a:xfrm>
            <a:off x="4263322" y="6431778"/>
            <a:ext cx="543272" cy="233603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13374" tIns="13374" rIns="13374" bIns="13374" numCol="1" anchor="ctr">
            <a:noAutofit/>
          </a:bodyPr>
          <a:lstStyle>
            <a:lvl1pPr defTabSz="153810">
              <a:defRPr sz="11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rPr lang="el-GR" altLang="ja-JP" sz="700" dirty="0"/>
              <a:t>β</a:t>
            </a:r>
            <a:r>
              <a:rPr lang="en-US" altLang="ja-JP" sz="700" dirty="0" smtClean="0"/>
              <a:t>-</a:t>
            </a:r>
            <a:r>
              <a:rPr sz="700" dirty="0" smtClean="0"/>
              <a:t>actin</a:t>
            </a:r>
            <a:endParaRPr sz="700" dirty="0"/>
          </a:p>
        </p:txBody>
      </p:sp>
      <p:pic>
        <p:nvPicPr>
          <p:cNvPr id="38" name="図 37" descr="220124 total eNOS2 cut.bmp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4714578"/>
            <a:ext cx="1255814" cy="36000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  <p:pic>
        <p:nvPicPr>
          <p:cNvPr id="40" name="図 39" descr="220124 peNOS-1cut.bmp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5128578"/>
            <a:ext cx="1255814" cy="36000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  <p:pic>
        <p:nvPicPr>
          <p:cNvPr id="42" name="図 41" descr="220214 p-srccut.bmp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5956578"/>
            <a:ext cx="1255814" cy="360000"/>
          </a:xfrm>
          <a:prstGeom prst="rect">
            <a:avLst/>
          </a:prstGeom>
          <a:ln w="3175" cmpd="sng">
            <a:solidFill>
              <a:schemeClr val="tx1"/>
            </a:solidFill>
          </a:ln>
        </p:spPr>
      </p:pic>
      <p:pic>
        <p:nvPicPr>
          <p:cNvPr id="44" name="図 43" descr="211129 act cut.bmp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00" y="6370578"/>
            <a:ext cx="1255814" cy="360000"/>
          </a:xfrm>
          <a:prstGeom prst="rect">
            <a:avLst/>
          </a:prstGeom>
          <a:ln w="3175" cmpd="sng">
            <a:solidFill>
              <a:srgbClr val="000000"/>
            </a:solidFill>
          </a:ln>
        </p:spPr>
      </p:pic>
      <p:pic>
        <p:nvPicPr>
          <p:cNvPr id="36" name="図 35" descr="2nd DC total Src reject DC20con7 rev.pdf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635" y="5074382"/>
            <a:ext cx="1478049" cy="1800000"/>
          </a:xfrm>
          <a:prstGeom prst="rect">
            <a:avLst/>
          </a:prstGeom>
        </p:spPr>
      </p:pic>
      <p:sp>
        <p:nvSpPr>
          <p:cNvPr id="46" name="Shape 365"/>
          <p:cNvSpPr/>
          <p:nvPr/>
        </p:nvSpPr>
        <p:spPr>
          <a:xfrm rot="18900000">
            <a:off x="4846761" y="2981272"/>
            <a:ext cx="1006740" cy="200307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8225" tIns="28225" rIns="28225" bIns="28225" numCol="1" anchor="ctr">
            <a:noAutofit/>
          </a:bodyPr>
          <a:lstStyle>
            <a:lvl1pPr algn="r" defTabSz="584200">
              <a:defRPr sz="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sz="700" dirty="0"/>
              <a:t>21 d </a:t>
            </a:r>
            <a:r>
              <a:rPr sz="700" dirty="0" smtClean="0"/>
              <a:t>Con</a:t>
            </a:r>
            <a:r>
              <a:rPr lang="en-US" sz="700" dirty="0" smtClean="0"/>
              <a:t> + ConIgG</a:t>
            </a:r>
            <a:endParaRPr sz="700" dirty="0"/>
          </a:p>
        </p:txBody>
      </p:sp>
      <p:sp>
        <p:nvSpPr>
          <p:cNvPr id="47" name="Shape 366"/>
          <p:cNvSpPr/>
          <p:nvPr/>
        </p:nvSpPr>
        <p:spPr>
          <a:xfrm rot="18900000">
            <a:off x="5249764" y="3012480"/>
            <a:ext cx="942725" cy="179540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8225" tIns="28225" rIns="28225" bIns="28225" numCol="1" anchor="ctr">
            <a:noAutofit/>
          </a:bodyPr>
          <a:lstStyle>
            <a:lvl1pPr algn="r" defTabSz="584200">
              <a:defRPr sz="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sz="700" dirty="0"/>
              <a:t>21 d </a:t>
            </a:r>
            <a:r>
              <a:rPr lang="en-US" sz="700" dirty="0" smtClean="0"/>
              <a:t>Con</a:t>
            </a:r>
            <a:r>
              <a:rPr sz="700" dirty="0" smtClean="0"/>
              <a:t> </a:t>
            </a:r>
            <a:r>
              <a:rPr sz="700" dirty="0"/>
              <a:t>+ ConIgG</a:t>
            </a:r>
          </a:p>
        </p:txBody>
      </p:sp>
      <p:sp>
        <p:nvSpPr>
          <p:cNvPr id="48" name="Shape 367"/>
          <p:cNvSpPr/>
          <p:nvPr/>
        </p:nvSpPr>
        <p:spPr>
          <a:xfrm rot="18900000">
            <a:off x="5657814" y="3022911"/>
            <a:ext cx="887751" cy="192394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28225" tIns="28225" rIns="28225" bIns="28225" numCol="1" anchor="ctr">
            <a:noAutofit/>
          </a:bodyPr>
          <a:lstStyle>
            <a:lvl1pPr algn="r" defTabSz="584200">
              <a:defRPr sz="800" b="1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l"/>
            <a:r>
              <a:rPr sz="700" dirty="0"/>
              <a:t>21 d </a:t>
            </a:r>
            <a:r>
              <a:rPr lang="en-US" sz="700" dirty="0" smtClean="0"/>
              <a:t>Con</a:t>
            </a:r>
            <a:r>
              <a:rPr sz="700" dirty="0" smtClean="0"/>
              <a:t> </a:t>
            </a:r>
            <a:r>
              <a:rPr sz="700" dirty="0"/>
              <a:t>+ DC101</a:t>
            </a:r>
          </a:p>
        </p:txBody>
      </p:sp>
    </p:spTree>
    <p:extLst>
      <p:ext uri="{BB962C8B-B14F-4D97-AF65-F5344CB8AC3E}">
        <p14:creationId xmlns:p14="http://schemas.microsoft.com/office/powerpoint/2010/main" val="19475512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ヒラギノ角ゴ ProN W3"/>
        <a:ea typeface="ヒラギノ角ゴ ProN W3"/>
        <a:cs typeface="ヒラギノ角ゴ ProN W3"/>
      </a:majorFont>
      <a:minorFont>
        <a:latin typeface="ヒラギノ角ゴ ProN W3"/>
        <a:ea typeface="ヒラギノ角ゴ ProN W3"/>
        <a:cs typeface="ヒラギノ角ゴ ProN W3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127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3175" cap="flat">
          <a:noFill/>
          <a:miter lim="400000"/>
        </a:ln>
        <a:effectLst>
          <a:outerShdw blurRad="127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5300" tIns="25300" rIns="25300" bIns="25300" numCol="1" spcCol="38100" rtlCol="0" anchor="ctr">
        <a:spAutoFit/>
      </a:bodyPr>
      <a:lstStyle>
        <a:defPPr marL="0" marR="0" indent="0" algn="ctr" defTabSz="452602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ヒラギノ角ゴ ProN W3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5014</TotalTime>
  <Words>111</Words>
  <Application>Microsoft Macintosh PowerPoint</Application>
  <PresentationFormat>ユーザー設定</PresentationFormat>
  <Paragraphs>38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White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matsuno</cp:lastModifiedBy>
  <cp:revision>443</cp:revision>
  <dcterms:modified xsi:type="dcterms:W3CDTF">2022-04-22T06:11:41Z</dcterms:modified>
</cp:coreProperties>
</file>