
<file path=[Content_Types].xml><?xml version="1.0" encoding="utf-8"?>
<Types xmlns="http://schemas.openxmlformats.org/package/2006/content-types">
  <Default Extension="xml" ContentType="application/xml"/>
  <Default Extension="tiff" ContentType="image/tiff"/>
  <Default Extension="emf" ContentType="image/x-emf"/>
  <Default Extension="rels" ContentType="application/vnd.openxmlformats-package.relationships+xml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96" r:id="rId2"/>
  </p:sldIdLst>
  <p:sldSz cx="64770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9432" autoAdjust="0"/>
    <p:restoredTop sz="97273" autoAdjust="0"/>
  </p:normalViewPr>
  <p:slideViewPr>
    <p:cSldViewPr snapToGrid="0" snapToObjects="1">
      <p:cViewPr>
        <p:scale>
          <a:sx n="161" d="100"/>
          <a:sy n="161" d="100"/>
        </p:scale>
        <p:origin x="-1056" y="3608"/>
      </p:cViewPr>
      <p:guideLst>
        <p:guide orient="horz" pos="278"/>
        <p:guide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4441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3346028" y="2646040"/>
            <a:ext cx="2656583" cy="31309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74389" y="2646040"/>
            <a:ext cx="2656583" cy="3130972"/>
          </a:xfrm>
          <a:prstGeom prst="rect">
            <a:avLst/>
          </a:prstGeom>
        </p:spPr>
        <p:txBody>
          <a:bodyPr anchor="ctr"/>
          <a:lstStyle>
            <a:lvl1pPr marL="244928" indent="-244928" algn="l">
              <a:spcBef>
                <a:spcPts val="2400"/>
              </a:spcBef>
              <a:buSzPct val="75000"/>
              <a:buChar char="•"/>
              <a:defRPr sz="2000"/>
            </a:lvl1pPr>
            <a:lvl2pPr marL="587828" indent="-244928" algn="l">
              <a:spcBef>
                <a:spcPts val="2400"/>
              </a:spcBef>
              <a:buSzPct val="75000"/>
              <a:buChar char="•"/>
              <a:defRPr sz="2000"/>
            </a:lvl2pPr>
            <a:lvl3pPr marL="930728" indent="-244928" algn="l">
              <a:spcBef>
                <a:spcPts val="2400"/>
              </a:spcBef>
              <a:buSzPct val="75000"/>
              <a:buChar char="•"/>
              <a:defRPr sz="2000"/>
            </a:lvl3pPr>
            <a:lvl4pPr marL="1273628" indent="-244928" algn="l">
              <a:spcBef>
                <a:spcPts val="2400"/>
              </a:spcBef>
              <a:buSzPct val="75000"/>
              <a:buChar char="•"/>
              <a:defRPr sz="2000"/>
            </a:lvl4pPr>
            <a:lvl5pPr marL="1616528" indent="-244928" algn="l">
              <a:spcBef>
                <a:spcPts val="2400"/>
              </a:spcBef>
              <a:buSzPct val="75000"/>
              <a:buChar char="•"/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74389" y="1981894"/>
            <a:ext cx="5528222" cy="359271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3346028" y="388577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3349125" y="179213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74389" y="1792138"/>
            <a:ext cx="2656583" cy="39722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632519" y="4518297"/>
            <a:ext cx="5211962" cy="33000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632519" y="3175620"/>
            <a:ext cx="5211962" cy="93960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8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1349375"/>
            <a:ext cx="6477000" cy="48577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half" idx="1"/>
          </p:nvPr>
        </p:nvSpPr>
        <p:spPr>
          <a:xfrm>
            <a:off x="474389" y="2646040"/>
            <a:ext cx="5528222" cy="313097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70739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32519" y="2165325"/>
            <a:ext cx="5211962" cy="16445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 anchor="b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32519" y="3854152"/>
            <a:ext cx="5211962" cy="562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3103559" y="5957279"/>
            <a:ext cx="263556" cy="203003"/>
          </a:xfrm>
          <a:prstGeom prst="rect">
            <a:avLst/>
          </a:prstGeom>
          <a:ln w="3175">
            <a:miter lim="400000"/>
          </a:ln>
        </p:spPr>
        <p:txBody>
          <a:bodyPr wrap="none" lIns="25300" tIns="25300" rIns="25300" bIns="25300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ransition xmlns:p14="http://schemas.microsoft.com/office/powerpoint/2010/main" spd="med"/>
  <p:txStyles>
    <p:title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tif"/><Relationship Id="rId12" Type="http://schemas.openxmlformats.org/officeDocument/2006/relationships/image" Target="../media/image12.tif"/><Relationship Id="rId13" Type="http://schemas.openxmlformats.org/officeDocument/2006/relationships/image" Target="../media/image13.tif"/><Relationship Id="rId14" Type="http://schemas.openxmlformats.org/officeDocument/2006/relationships/image" Target="../media/image14.tif"/><Relationship Id="rId15" Type="http://schemas.openxmlformats.org/officeDocument/2006/relationships/image" Target="../media/image15.tif"/><Relationship Id="rId16" Type="http://schemas.openxmlformats.org/officeDocument/2006/relationships/image" Target="../media/image16.tif"/><Relationship Id="rId17" Type="http://schemas.openxmlformats.org/officeDocument/2006/relationships/image" Target="../media/image17.emf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emf"/><Relationship Id="rId3" Type="http://schemas.openxmlformats.org/officeDocument/2006/relationships/image" Target="../media/image3.tif"/><Relationship Id="rId4" Type="http://schemas.openxmlformats.org/officeDocument/2006/relationships/image" Target="../media/image4.tif"/><Relationship Id="rId5" Type="http://schemas.openxmlformats.org/officeDocument/2006/relationships/image" Target="../media/image5.tiff"/><Relationship Id="rId6" Type="http://schemas.openxmlformats.org/officeDocument/2006/relationships/image" Target="../media/image6.tiff"/><Relationship Id="rId7" Type="http://schemas.openxmlformats.org/officeDocument/2006/relationships/image" Target="../media/image7.tif"/><Relationship Id="rId8" Type="http://schemas.openxmlformats.org/officeDocument/2006/relationships/image" Target="../media/image8.tiff"/><Relationship Id="rId9" Type="http://schemas.openxmlformats.org/officeDocument/2006/relationships/image" Target="../media/image9.tiff"/><Relationship Id="rId10" Type="http://schemas.openxmlformats.org/officeDocument/2006/relationships/image" Target="../media/image1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 descr="21d Iba1 positive area rev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908" y="5329290"/>
            <a:ext cx="904235" cy="1511999"/>
          </a:xfrm>
          <a:prstGeom prst="rect">
            <a:avLst/>
          </a:prstGeom>
        </p:spPr>
      </p:pic>
      <p:pic>
        <p:nvPicPr>
          <p:cNvPr id="16" name="図 15" descr="MAX_190111 RS35 R 1-1 20um cut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38" y="1734145"/>
            <a:ext cx="1335600" cy="1335600"/>
          </a:xfrm>
          <a:prstGeom prst="rect">
            <a:avLst/>
          </a:prstGeom>
        </p:spPr>
      </p:pic>
      <p:pic>
        <p:nvPicPr>
          <p:cNvPr id="13" name="図 12" descr="Fab 36-3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98" y="5139759"/>
            <a:ext cx="1335600" cy="1335600"/>
          </a:xfrm>
          <a:prstGeom prst="rect">
            <a:avLst/>
          </a:prstGeom>
        </p:spPr>
      </p:pic>
      <p:pic>
        <p:nvPicPr>
          <p:cNvPr id="7" name="図 6" descr="190118 rs36 iba2 merge.t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98" y="1734145"/>
            <a:ext cx="1335600" cy="1335600"/>
          </a:xfrm>
          <a:prstGeom prst="rect">
            <a:avLst/>
          </a:prstGeom>
        </p:spPr>
      </p:pic>
      <p:sp>
        <p:nvSpPr>
          <p:cNvPr id="626" name="Shape 626"/>
          <p:cNvSpPr/>
          <p:nvPr/>
        </p:nvSpPr>
        <p:spPr>
          <a:xfrm rot="16200000">
            <a:off x="-220633" y="907504"/>
            <a:ext cx="963745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Con</a:t>
            </a:r>
          </a:p>
        </p:txBody>
      </p:sp>
      <p:sp>
        <p:nvSpPr>
          <p:cNvPr id="627" name="Shape 627"/>
          <p:cNvSpPr/>
          <p:nvPr/>
        </p:nvSpPr>
        <p:spPr>
          <a:xfrm rot="16200000">
            <a:off x="-133359" y="2246874"/>
            <a:ext cx="789197" cy="33737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RS</a:t>
            </a:r>
          </a:p>
        </p:txBody>
      </p:sp>
      <p:sp>
        <p:nvSpPr>
          <p:cNvPr id="628" name="Shape 628"/>
          <p:cNvSpPr/>
          <p:nvPr/>
        </p:nvSpPr>
        <p:spPr>
          <a:xfrm>
            <a:off x="714943" y="85375"/>
            <a:ext cx="630306" cy="3025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solidFill>
                  <a:schemeClr val="accent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anti-Iba-1</a:t>
            </a:r>
          </a:p>
        </p:txBody>
      </p:sp>
      <p:sp>
        <p:nvSpPr>
          <p:cNvPr id="629" name="Shape 629"/>
          <p:cNvSpPr/>
          <p:nvPr/>
        </p:nvSpPr>
        <p:spPr>
          <a:xfrm>
            <a:off x="2106930" y="85375"/>
            <a:ext cx="630305" cy="3025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>
                <a:solidFill>
                  <a:schemeClr val="accent6"/>
                </a:solidFill>
              </a:rPr>
              <a:t>anti-mIgG</a:t>
            </a:r>
          </a:p>
        </p:txBody>
      </p:sp>
      <p:sp>
        <p:nvSpPr>
          <p:cNvPr id="630" name="Shape 630"/>
          <p:cNvSpPr/>
          <p:nvPr/>
        </p:nvSpPr>
        <p:spPr>
          <a:xfrm>
            <a:off x="3449609" y="62055"/>
            <a:ext cx="728921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merge</a:t>
            </a:r>
          </a:p>
        </p:txBody>
      </p:sp>
      <p:sp>
        <p:nvSpPr>
          <p:cNvPr id="631" name="Shape 631"/>
          <p:cNvSpPr/>
          <p:nvPr/>
        </p:nvSpPr>
        <p:spPr>
          <a:xfrm>
            <a:off x="214164" y="3040665"/>
            <a:ext cx="1486563" cy="26990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defTabSz="341058">
              <a:defRPr sz="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700" dirty="0"/>
              <a:t>single optical section</a:t>
            </a:r>
          </a:p>
        </p:txBody>
      </p:sp>
      <p:sp>
        <p:nvSpPr>
          <p:cNvPr id="634" name="Shape 634"/>
          <p:cNvSpPr/>
          <p:nvPr/>
        </p:nvSpPr>
        <p:spPr>
          <a:xfrm rot="16200000">
            <a:off x="4340024" y="4145177"/>
            <a:ext cx="963745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altLang="ja-JP" sz="700" dirty="0" smtClean="0"/>
              <a:t>Relative Iba-1 </a:t>
            </a:r>
          </a:p>
          <a:p>
            <a:r>
              <a:rPr lang="en-US" altLang="ja-JP" sz="700" dirty="0" smtClean="0"/>
              <a:t>positive cell N</a:t>
            </a:r>
          </a:p>
        </p:txBody>
      </p:sp>
      <p:sp>
        <p:nvSpPr>
          <p:cNvPr id="635" name="Shape 635"/>
          <p:cNvSpPr/>
          <p:nvPr/>
        </p:nvSpPr>
        <p:spPr>
          <a:xfrm rot="16200000">
            <a:off x="-137498" y="5591060"/>
            <a:ext cx="789197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RS</a:t>
            </a:r>
          </a:p>
        </p:txBody>
      </p:sp>
      <p:sp>
        <p:nvSpPr>
          <p:cNvPr id="636" name="Shape 636"/>
          <p:cNvSpPr/>
          <p:nvPr/>
        </p:nvSpPr>
        <p:spPr>
          <a:xfrm>
            <a:off x="714943" y="3466151"/>
            <a:ext cx="630306" cy="3025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solidFill>
                  <a:schemeClr val="accent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anti-Iba-1</a:t>
            </a:r>
          </a:p>
        </p:txBody>
      </p:sp>
      <p:sp>
        <p:nvSpPr>
          <p:cNvPr id="637" name="Shape 637"/>
          <p:cNvSpPr/>
          <p:nvPr/>
        </p:nvSpPr>
        <p:spPr>
          <a:xfrm>
            <a:off x="1882965" y="3321006"/>
            <a:ext cx="1100312" cy="52925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defTabSz="153810">
              <a:defRPr sz="1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700" dirty="0">
                <a:solidFill>
                  <a:schemeClr val="accent6"/>
                </a:solidFill>
              </a:rPr>
              <a:t>F(ab’2) fragment</a:t>
            </a:r>
          </a:p>
          <a:p>
            <a:pPr defTabSz="153810">
              <a:defRPr sz="1000" b="1">
                <a:solidFill>
                  <a:schemeClr val="accent5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700" dirty="0">
                <a:solidFill>
                  <a:schemeClr val="accent6"/>
                </a:solidFill>
              </a:rPr>
              <a:t>of anti-mIgG</a:t>
            </a:r>
          </a:p>
        </p:txBody>
      </p:sp>
      <p:sp>
        <p:nvSpPr>
          <p:cNvPr id="638" name="Shape 638"/>
          <p:cNvSpPr/>
          <p:nvPr/>
        </p:nvSpPr>
        <p:spPr>
          <a:xfrm>
            <a:off x="3424954" y="3426121"/>
            <a:ext cx="728921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merge</a:t>
            </a:r>
          </a:p>
        </p:txBody>
      </p:sp>
      <p:sp>
        <p:nvSpPr>
          <p:cNvPr id="643" name="Shape 643"/>
          <p:cNvSpPr/>
          <p:nvPr/>
        </p:nvSpPr>
        <p:spPr>
          <a:xfrm>
            <a:off x="135081" y="-1"/>
            <a:ext cx="269440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</a:t>
            </a:r>
          </a:p>
        </p:txBody>
      </p:sp>
      <p:sp>
        <p:nvSpPr>
          <p:cNvPr id="644" name="Shape 644"/>
          <p:cNvSpPr/>
          <p:nvPr/>
        </p:nvSpPr>
        <p:spPr>
          <a:xfrm>
            <a:off x="122381" y="3426109"/>
            <a:ext cx="269440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b</a:t>
            </a:r>
          </a:p>
        </p:txBody>
      </p:sp>
      <p:sp>
        <p:nvSpPr>
          <p:cNvPr id="645" name="Shape 645"/>
          <p:cNvSpPr/>
          <p:nvPr/>
        </p:nvSpPr>
        <p:spPr>
          <a:xfrm>
            <a:off x="4153875" y="2978792"/>
            <a:ext cx="240049" cy="1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4153875" y="6362506"/>
            <a:ext cx="240049" cy="1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648" name="Shape 648"/>
          <p:cNvSpPr/>
          <p:nvPr/>
        </p:nvSpPr>
        <p:spPr>
          <a:xfrm>
            <a:off x="5290194" y="91362"/>
            <a:ext cx="630305" cy="30253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anti-Iba-1</a:t>
            </a:r>
          </a:p>
        </p:txBody>
      </p:sp>
      <p:sp>
        <p:nvSpPr>
          <p:cNvPr id="649" name="Shape 649"/>
          <p:cNvSpPr/>
          <p:nvPr/>
        </p:nvSpPr>
        <p:spPr>
          <a:xfrm>
            <a:off x="4725397" y="25063"/>
            <a:ext cx="186741" cy="27297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c</a:t>
            </a:r>
          </a:p>
        </p:txBody>
      </p:sp>
      <p:sp>
        <p:nvSpPr>
          <p:cNvPr id="650" name="Shape 650"/>
          <p:cNvSpPr/>
          <p:nvPr/>
        </p:nvSpPr>
        <p:spPr>
          <a:xfrm rot="16200000">
            <a:off x="4320798" y="867493"/>
            <a:ext cx="963745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Con</a:t>
            </a:r>
          </a:p>
        </p:txBody>
      </p:sp>
      <p:sp>
        <p:nvSpPr>
          <p:cNvPr id="651" name="Shape 651"/>
          <p:cNvSpPr/>
          <p:nvPr/>
        </p:nvSpPr>
        <p:spPr>
          <a:xfrm rot="16200000">
            <a:off x="4408072" y="2234283"/>
            <a:ext cx="789197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700" dirty="0"/>
              <a:t>21 d RS</a:t>
            </a:r>
          </a:p>
        </p:txBody>
      </p:sp>
      <p:sp>
        <p:nvSpPr>
          <p:cNvPr id="652" name="Shape 652"/>
          <p:cNvSpPr/>
          <p:nvPr/>
        </p:nvSpPr>
        <p:spPr>
          <a:xfrm>
            <a:off x="5965908" y="2961428"/>
            <a:ext cx="241200" cy="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l" defTabSz="457200">
              <a:defRPr sz="1200"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4894684" y="3039028"/>
            <a:ext cx="1169990" cy="26735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defTabSz="341058">
              <a:defRPr sz="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700" dirty="0"/>
              <a:t>Z</a:t>
            </a:r>
            <a:r>
              <a:rPr sz="700" dirty="0" smtClean="0"/>
              <a:t>-</a:t>
            </a:r>
            <a:r>
              <a:rPr lang="en-US" altLang="ja-JP" sz="700" dirty="0" smtClean="0"/>
              <a:t>projected</a:t>
            </a:r>
            <a:r>
              <a:rPr lang="en-US" altLang="en-US" sz="700" dirty="0"/>
              <a:t> </a:t>
            </a:r>
            <a:r>
              <a:rPr sz="700" dirty="0" smtClean="0"/>
              <a:t>image</a:t>
            </a:r>
            <a:endParaRPr sz="700" dirty="0"/>
          </a:p>
        </p:txBody>
      </p:sp>
      <p:sp>
        <p:nvSpPr>
          <p:cNvPr id="660" name="Shape 660"/>
          <p:cNvSpPr/>
          <p:nvPr/>
        </p:nvSpPr>
        <p:spPr>
          <a:xfrm>
            <a:off x="142156" y="6475359"/>
            <a:ext cx="1624482" cy="26990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defTabSz="341058">
              <a:defRPr sz="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700" dirty="0"/>
              <a:t>single optical section</a:t>
            </a:r>
          </a:p>
        </p:txBody>
      </p:sp>
      <p:sp>
        <p:nvSpPr>
          <p:cNvPr id="663" name="Shape 663"/>
          <p:cNvSpPr/>
          <p:nvPr/>
        </p:nvSpPr>
        <p:spPr>
          <a:xfrm>
            <a:off x="3748411" y="6932182"/>
            <a:ext cx="2603911" cy="3300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00" tIns="25300" rIns="25300" bIns="25300" anchor="ctr">
            <a:sp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Supplementary figure </a:t>
            </a:r>
            <a:r>
              <a:rPr lang="en-US" dirty="0" smtClean="0"/>
              <a:t>7</a:t>
            </a:r>
            <a:endParaRPr dirty="0"/>
          </a:p>
        </p:txBody>
      </p:sp>
      <p:pic>
        <p:nvPicPr>
          <p:cNvPr id="2" name="図 1" descr="190118 con42 iba2 merge.tif (green).t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7" y="332010"/>
            <a:ext cx="1335600" cy="1335600"/>
          </a:xfrm>
          <a:prstGeom prst="rect">
            <a:avLst/>
          </a:prstGeom>
        </p:spPr>
      </p:pic>
      <p:pic>
        <p:nvPicPr>
          <p:cNvPr id="3" name="図 2" descr="190118 con42 iba2 merge.tif (red).t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293" y="332010"/>
            <a:ext cx="1335600" cy="1335600"/>
          </a:xfrm>
          <a:prstGeom prst="rect">
            <a:avLst/>
          </a:prstGeom>
        </p:spPr>
      </p:pic>
      <p:pic>
        <p:nvPicPr>
          <p:cNvPr id="4" name="図 3" descr="190118 con42 iba2 merge.t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98" y="332010"/>
            <a:ext cx="1335600" cy="1335600"/>
          </a:xfrm>
          <a:prstGeom prst="rect">
            <a:avLst/>
          </a:prstGeom>
        </p:spPr>
      </p:pic>
      <p:pic>
        <p:nvPicPr>
          <p:cNvPr id="5" name="図 4" descr="190118 rs36 iba2 merge3 green).t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7" y="1734145"/>
            <a:ext cx="1335600" cy="1335600"/>
          </a:xfrm>
          <a:prstGeom prst="rect">
            <a:avLst/>
          </a:prstGeom>
        </p:spPr>
      </p:pic>
      <p:pic>
        <p:nvPicPr>
          <p:cNvPr id="6" name="図 5" descr="190118 rs36 iba2 merge cut.tif (red).tif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293" y="1734145"/>
            <a:ext cx="1335600" cy="1335600"/>
          </a:xfrm>
          <a:prstGeom prst="rect">
            <a:avLst/>
          </a:prstGeom>
        </p:spPr>
      </p:pic>
      <p:pic>
        <p:nvPicPr>
          <p:cNvPr id="8" name="図 7" descr="Fab 41-2.tif (red).tif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8" y="3736195"/>
            <a:ext cx="1335600" cy="1335600"/>
          </a:xfrm>
          <a:prstGeom prst="rect">
            <a:avLst/>
          </a:prstGeom>
        </p:spPr>
      </p:pic>
      <p:pic>
        <p:nvPicPr>
          <p:cNvPr id="9" name="図 8" descr="Fab 41-2.tif (green).t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293" y="3736195"/>
            <a:ext cx="1335600" cy="1335600"/>
          </a:xfrm>
          <a:prstGeom prst="rect">
            <a:avLst/>
          </a:prstGeom>
        </p:spPr>
      </p:pic>
      <p:pic>
        <p:nvPicPr>
          <p:cNvPr id="11" name="図 10" descr="36-3.tif (green).ti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8" y="5139760"/>
            <a:ext cx="1335600" cy="1335600"/>
          </a:xfrm>
          <a:prstGeom prst="rect">
            <a:avLst/>
          </a:prstGeom>
        </p:spPr>
      </p:pic>
      <p:pic>
        <p:nvPicPr>
          <p:cNvPr id="12" name="図 11" descr="36-3.tif (red).tif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293" y="5139760"/>
            <a:ext cx="1335600" cy="1335600"/>
          </a:xfrm>
          <a:prstGeom prst="rect">
            <a:avLst/>
          </a:prstGeom>
        </p:spPr>
      </p:pic>
      <p:pic>
        <p:nvPicPr>
          <p:cNvPr id="14" name="図 13" descr="Fab 41-2 merge.t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98" y="3736195"/>
            <a:ext cx="1335600" cy="1335600"/>
          </a:xfrm>
          <a:prstGeom prst="rect">
            <a:avLst/>
          </a:prstGeom>
        </p:spPr>
      </p:pic>
      <p:pic>
        <p:nvPicPr>
          <p:cNvPr id="15" name="図 14" descr="MAX_190111 con41R 1-1 cut.tif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748" y="332010"/>
            <a:ext cx="1335600" cy="1335600"/>
          </a:xfrm>
          <a:prstGeom prst="rect">
            <a:avLst/>
          </a:prstGeom>
        </p:spPr>
      </p:pic>
      <p:sp>
        <p:nvSpPr>
          <p:cNvPr id="39" name="Shape 644"/>
          <p:cNvSpPr/>
          <p:nvPr/>
        </p:nvSpPr>
        <p:spPr>
          <a:xfrm>
            <a:off x="4681302" y="3426121"/>
            <a:ext cx="269440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smtClean="0"/>
              <a:t>d</a:t>
            </a:r>
            <a:endParaRPr dirty="0"/>
          </a:p>
        </p:txBody>
      </p:sp>
      <p:sp>
        <p:nvSpPr>
          <p:cNvPr id="43" name="Shape 644"/>
          <p:cNvSpPr/>
          <p:nvPr/>
        </p:nvSpPr>
        <p:spPr>
          <a:xfrm>
            <a:off x="4694002" y="5091867"/>
            <a:ext cx="269440" cy="34256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smtClean="0"/>
              <a:t>e</a:t>
            </a:r>
            <a:endParaRPr dirty="0"/>
          </a:p>
        </p:txBody>
      </p:sp>
      <p:sp>
        <p:nvSpPr>
          <p:cNvPr id="46" name="Shape 634"/>
          <p:cNvSpPr/>
          <p:nvPr/>
        </p:nvSpPr>
        <p:spPr>
          <a:xfrm rot="16200000">
            <a:off x="-224772" y="4235452"/>
            <a:ext cx="963745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altLang="ja-JP" sz="700" dirty="0"/>
              <a:t>21 d </a:t>
            </a:r>
            <a:r>
              <a:rPr lang="en-US" altLang="ja-JP" sz="700" dirty="0" smtClean="0"/>
              <a:t>Con</a:t>
            </a:r>
            <a:endParaRPr lang="en-US" altLang="ja-JP" sz="700" dirty="0"/>
          </a:p>
        </p:txBody>
      </p:sp>
      <p:sp>
        <p:nvSpPr>
          <p:cNvPr id="47" name="Shape 634"/>
          <p:cNvSpPr/>
          <p:nvPr/>
        </p:nvSpPr>
        <p:spPr>
          <a:xfrm rot="16200000">
            <a:off x="4417669" y="5805060"/>
            <a:ext cx="793583" cy="3373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altLang="ja-JP" sz="700" dirty="0" smtClean="0"/>
              <a:t>Relative Iba-1 positive area</a:t>
            </a:r>
          </a:p>
        </p:txBody>
      </p:sp>
      <p:sp>
        <p:nvSpPr>
          <p:cNvPr id="48" name="Shape 678"/>
          <p:cNvSpPr/>
          <p:nvPr/>
        </p:nvSpPr>
        <p:spPr>
          <a:xfrm>
            <a:off x="5400000" y="5410800"/>
            <a:ext cx="319425" cy="2678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374" tIns="13374" rIns="13374" bIns="13374" anchor="ctr"/>
          <a:lstStyle>
            <a:lvl1pPr defTabSz="341058">
              <a:defRPr sz="12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900" dirty="0" smtClean="0"/>
              <a:t>*</a:t>
            </a:r>
            <a:r>
              <a:rPr lang="en-US" altLang="ja-JP" sz="900" dirty="0" smtClean="0"/>
              <a:t>*</a:t>
            </a:r>
            <a:endParaRPr lang="en-US" altLang="ja-JP" sz="900" dirty="0"/>
          </a:p>
        </p:txBody>
      </p:sp>
      <p:pic>
        <p:nvPicPr>
          <p:cNvPr id="10" name="図 9" descr="21d Iba1 cell N rev.pd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908" y="3672000"/>
            <a:ext cx="904235" cy="15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5219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5014</TotalTime>
  <Words>82</Words>
  <Application>Microsoft Macintosh PowerPoint</Application>
  <PresentationFormat>ユーザー設定</PresentationFormat>
  <Paragraphs>27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White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matsuno</cp:lastModifiedBy>
  <cp:revision>444</cp:revision>
  <dcterms:modified xsi:type="dcterms:W3CDTF">2022-04-22T06:11:54Z</dcterms:modified>
</cp:coreProperties>
</file>