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98" r:id="rId2"/>
  </p:sldIdLst>
  <p:sldSz cx="6477000" cy="7556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1pPr>
    <a:lvl2pPr marL="0" marR="0" indent="2286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2pPr>
    <a:lvl3pPr marL="0" marR="0" indent="4572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3pPr>
    <a:lvl4pPr marL="0" marR="0" indent="6858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4pPr>
    <a:lvl5pPr marL="0" marR="0" indent="9144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5pPr>
    <a:lvl6pPr marL="0" marR="0" indent="11430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6pPr>
    <a:lvl7pPr marL="0" marR="0" indent="13716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7pPr>
    <a:lvl8pPr marL="0" marR="0" indent="16002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8pPr>
    <a:lvl9pPr marL="0" marR="0" indent="18288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B8B8B8"/>
              </a:solidFill>
              <a:prstDash val="solid"/>
              <a:miter lim="400000"/>
            </a:ln>
          </a:top>
          <a:bottom>
            <a:ln w="3175" cap="flat">
              <a:solidFill>
                <a:srgbClr val="B8B8B8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9432" autoAdjust="0"/>
    <p:restoredTop sz="97273" autoAdjust="0"/>
  </p:normalViewPr>
  <p:slideViewPr>
    <p:cSldViewPr snapToGrid="0" snapToObjects="1">
      <p:cViewPr>
        <p:scale>
          <a:sx n="161" d="100"/>
          <a:sy n="161" d="100"/>
        </p:scale>
        <p:origin x="-1056" y="3608"/>
      </p:cViewPr>
      <p:guideLst>
        <p:guide orient="horz" pos="278"/>
        <p:guide pos="9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2044412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958975" y="685800"/>
            <a:ext cx="294005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93943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xfrm>
            <a:off x="474389" y="1570756"/>
            <a:ext cx="5528222" cy="1075285"/>
          </a:xfrm>
          <a:prstGeom prst="rect">
            <a:avLst/>
          </a:prstGeom>
        </p:spPr>
        <p:txBody>
          <a:bodyPr anchor="ctr"/>
          <a:lstStyle/>
          <a:p>
            <a:r>
              <a:t>タイトルテキスト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quarter" idx="13"/>
          </p:nvPr>
        </p:nvSpPr>
        <p:spPr>
          <a:xfrm>
            <a:off x="3346028" y="2646040"/>
            <a:ext cx="2656583" cy="313097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xfrm>
            <a:off x="474389" y="1570756"/>
            <a:ext cx="5528222" cy="1075285"/>
          </a:xfrm>
          <a:prstGeom prst="rect">
            <a:avLst/>
          </a:prstGeom>
        </p:spPr>
        <p:txBody>
          <a:bodyPr anchor="ctr"/>
          <a:lstStyle/>
          <a:p>
            <a:r>
              <a:t>タイトルテキスト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quarter" idx="1"/>
          </p:nvPr>
        </p:nvSpPr>
        <p:spPr>
          <a:xfrm>
            <a:off x="474389" y="2646040"/>
            <a:ext cx="2656583" cy="3130972"/>
          </a:xfrm>
          <a:prstGeom prst="rect">
            <a:avLst/>
          </a:prstGeom>
        </p:spPr>
        <p:txBody>
          <a:bodyPr anchor="ctr"/>
          <a:lstStyle>
            <a:lvl1pPr marL="244928" indent="-244928" algn="l">
              <a:spcBef>
                <a:spcPts val="2400"/>
              </a:spcBef>
              <a:buSzPct val="75000"/>
              <a:buChar char="•"/>
              <a:defRPr sz="2000"/>
            </a:lvl1pPr>
            <a:lvl2pPr marL="587828" indent="-244928" algn="l">
              <a:spcBef>
                <a:spcPts val="2400"/>
              </a:spcBef>
              <a:buSzPct val="75000"/>
              <a:buChar char="•"/>
              <a:defRPr sz="2000"/>
            </a:lvl2pPr>
            <a:lvl3pPr marL="930728" indent="-244928" algn="l">
              <a:spcBef>
                <a:spcPts val="2400"/>
              </a:spcBef>
              <a:buSzPct val="75000"/>
              <a:buChar char="•"/>
              <a:defRPr sz="2000"/>
            </a:lvl3pPr>
            <a:lvl4pPr marL="1273628" indent="-244928" algn="l">
              <a:spcBef>
                <a:spcPts val="2400"/>
              </a:spcBef>
              <a:buSzPct val="75000"/>
              <a:buChar char="•"/>
              <a:defRPr sz="2000"/>
            </a:lvl4pPr>
            <a:lvl5pPr marL="1616528" indent="-244928" algn="l">
              <a:spcBef>
                <a:spcPts val="2400"/>
              </a:spcBef>
              <a:buSzPct val="75000"/>
              <a:buChar char="•"/>
              <a:defRPr sz="20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474389" y="1981894"/>
            <a:ext cx="5528222" cy="3592712"/>
          </a:xfrm>
          <a:prstGeom prst="rect">
            <a:avLst/>
          </a:prstGeom>
        </p:spPr>
        <p:txBody>
          <a:bodyPr anchor="ctr"/>
          <a:lstStyle>
            <a:lvl1pPr marL="321027" indent="-321027" algn="l">
              <a:spcBef>
                <a:spcPts val="3200"/>
              </a:spcBef>
              <a:buSzPct val="75000"/>
              <a:buChar char="•"/>
              <a:defRPr sz="2600"/>
            </a:lvl1pPr>
            <a:lvl2pPr marL="765527" indent="-321027" algn="l">
              <a:spcBef>
                <a:spcPts val="3200"/>
              </a:spcBef>
              <a:buSzPct val="75000"/>
              <a:buChar char="•"/>
              <a:defRPr sz="2600"/>
            </a:lvl2pPr>
            <a:lvl3pPr marL="1210027" indent="-321027" algn="l">
              <a:spcBef>
                <a:spcPts val="3200"/>
              </a:spcBef>
              <a:buSzPct val="75000"/>
              <a:buChar char="•"/>
              <a:defRPr sz="2600"/>
            </a:lvl3pPr>
            <a:lvl4pPr marL="1654527" indent="-321027" algn="l">
              <a:spcBef>
                <a:spcPts val="3200"/>
              </a:spcBef>
              <a:buSzPct val="75000"/>
              <a:buChar char="•"/>
              <a:defRPr sz="2600"/>
            </a:lvl4pPr>
            <a:lvl5pPr marL="2099027" indent="-321027" algn="l">
              <a:spcBef>
                <a:spcPts val="3200"/>
              </a:spcBef>
              <a:buSzPct val="75000"/>
              <a:buChar char="•"/>
              <a:defRPr sz="26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3 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3346028" y="3885778"/>
            <a:ext cx="2656583" cy="187858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3349125" y="1792138"/>
            <a:ext cx="2656583" cy="187858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474389" y="1792138"/>
            <a:ext cx="2656583" cy="39722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632519" y="4518297"/>
            <a:ext cx="5211962" cy="33000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632519" y="3175620"/>
            <a:ext cx="5211962" cy="939602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defRPr sz="2800"/>
            </a:lvl1pPr>
          </a:lstStyle>
          <a:p>
            <a:r>
              <a:t>“ここに引用を入力してください。”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1349375"/>
            <a:ext cx="6477000" cy="48577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xfrm>
            <a:off x="474389" y="1570756"/>
            <a:ext cx="5528222" cy="1075285"/>
          </a:xfrm>
          <a:prstGeom prst="rect">
            <a:avLst/>
          </a:prstGeom>
        </p:spPr>
        <p:txBody>
          <a:bodyPr anchor="ctr"/>
          <a:lstStyle/>
          <a:p>
            <a:r>
              <a:t>タイトルテキスト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sz="half" idx="1"/>
          </p:nvPr>
        </p:nvSpPr>
        <p:spPr>
          <a:xfrm>
            <a:off x="474389" y="2646040"/>
            <a:ext cx="5528222" cy="3130972"/>
          </a:xfrm>
          <a:prstGeom prst="rect">
            <a:avLst/>
          </a:prstGeom>
        </p:spPr>
        <p:txBody>
          <a:bodyPr anchor="ctr"/>
          <a:lstStyle>
            <a:lvl1pPr marL="321027" indent="-321027" algn="l">
              <a:spcBef>
                <a:spcPts val="3200"/>
              </a:spcBef>
              <a:buSzPct val="75000"/>
              <a:buChar char="•"/>
              <a:defRPr sz="2600"/>
            </a:lvl1pPr>
            <a:lvl2pPr marL="765527" indent="-321027" algn="l">
              <a:spcBef>
                <a:spcPts val="3200"/>
              </a:spcBef>
              <a:buSzPct val="75000"/>
              <a:buChar char="•"/>
              <a:defRPr sz="2600"/>
            </a:lvl2pPr>
            <a:lvl3pPr marL="1210027" indent="-321027" algn="l">
              <a:spcBef>
                <a:spcPts val="3200"/>
              </a:spcBef>
              <a:buSzPct val="75000"/>
              <a:buChar char="•"/>
              <a:defRPr sz="2600"/>
            </a:lvl3pPr>
            <a:lvl4pPr marL="1654527" indent="-321027" algn="l">
              <a:spcBef>
                <a:spcPts val="3200"/>
              </a:spcBef>
              <a:buSzPct val="75000"/>
              <a:buChar char="•"/>
              <a:defRPr sz="2600"/>
            </a:lvl4pPr>
            <a:lvl5pPr marL="2099027" indent="-321027" algn="l">
              <a:spcBef>
                <a:spcPts val="3200"/>
              </a:spcBef>
              <a:buSzPct val="75000"/>
              <a:buChar char="•"/>
              <a:defRPr sz="26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0070739"/>
      </p:ext>
    </p:extLst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32519" y="2165325"/>
            <a:ext cx="5211962" cy="164455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300" tIns="25300" rIns="25300" bIns="25300" anchor="b">
            <a:normAutofit/>
          </a:bodyPr>
          <a:lstStyle/>
          <a:p>
            <a:r>
              <a:t>タイトルテキスト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32519" y="3854152"/>
            <a:ext cx="5211962" cy="5629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300" tIns="25300" rIns="25300" bIns="25300">
            <a:normAutofit/>
          </a:bodyPr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3103559" y="5957279"/>
            <a:ext cx="263556" cy="203003"/>
          </a:xfrm>
          <a:prstGeom prst="rect">
            <a:avLst/>
          </a:prstGeom>
          <a:ln w="3175">
            <a:miter lim="400000"/>
          </a:ln>
        </p:spPr>
        <p:txBody>
          <a:bodyPr wrap="none" lIns="25300" tIns="25300" rIns="25300" bIns="25300">
            <a:spAutoFit/>
          </a:bodyPr>
          <a:lstStyle>
            <a:lvl1pPr>
              <a:defRPr sz="1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</p:sldLayoutIdLst>
  <p:transition xmlns:p14="http://schemas.microsoft.com/office/powerpoint/2010/main" spd="med"/>
  <p:txStyles>
    <p:titleStyle>
      <a:lvl1pPr marL="0" marR="0" indent="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2286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4572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6858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9144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11430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13716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16002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18288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titleStyle>
    <p:bodyStyle>
      <a:lvl1pPr marL="0" marR="0" indent="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2286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4572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6858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9144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11430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13716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16002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18288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bodyStyle>
    <p:otherStyle>
      <a:lvl1pPr marL="0" marR="0" indent="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2286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4572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6858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9144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11430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13716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16002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18288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emf"/><Relationship Id="rId12" Type="http://schemas.openxmlformats.org/officeDocument/2006/relationships/image" Target="../media/image11.emf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6.emf"/><Relationship Id="rId8" Type="http://schemas.openxmlformats.org/officeDocument/2006/relationships/image" Target="../media/image7.emf"/><Relationship Id="rId9" Type="http://schemas.openxmlformats.org/officeDocument/2006/relationships/image" Target="../media/image8.emf"/><Relationship Id="rId10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 descr="DC synaptophysin WBrev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13" y="5007500"/>
            <a:ext cx="1478049" cy="1800000"/>
          </a:xfrm>
          <a:prstGeom prst="rect">
            <a:avLst/>
          </a:prstGeom>
        </p:spPr>
      </p:pic>
      <p:pic>
        <p:nvPicPr>
          <p:cNvPr id="30" name="図 29" descr="DC PSD95 WBrev2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175" y="4997627"/>
            <a:ext cx="1478049" cy="1800000"/>
          </a:xfrm>
          <a:prstGeom prst="rect">
            <a:avLst/>
          </a:prstGeom>
        </p:spPr>
      </p:pic>
      <p:pic>
        <p:nvPicPr>
          <p:cNvPr id="31" name="図 30" descr="DC Iba1 WBrev2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406" y="4992230"/>
            <a:ext cx="1478049" cy="1800000"/>
          </a:xfrm>
          <a:prstGeom prst="rect">
            <a:avLst/>
          </a:prstGeom>
        </p:spPr>
      </p:pic>
      <p:pic>
        <p:nvPicPr>
          <p:cNvPr id="26" name="図 25" descr="DC synaptophysin mRNA reject rev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13" y="2614824"/>
            <a:ext cx="1478049" cy="1800000"/>
          </a:xfrm>
          <a:prstGeom prst="rect">
            <a:avLst/>
          </a:prstGeom>
        </p:spPr>
      </p:pic>
      <p:pic>
        <p:nvPicPr>
          <p:cNvPr id="27" name="図 26" descr="DC iba1 mRNA reject rev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175" y="2612329"/>
            <a:ext cx="1478049" cy="1800000"/>
          </a:xfrm>
          <a:prstGeom prst="rect">
            <a:avLst/>
          </a:prstGeom>
        </p:spPr>
      </p:pic>
      <p:pic>
        <p:nvPicPr>
          <p:cNvPr id="28" name="図 27" descr="DC cd68 mRNA reject rev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800" y="2612329"/>
            <a:ext cx="1478049" cy="1800000"/>
          </a:xfrm>
          <a:prstGeom prst="rect">
            <a:avLst/>
          </a:prstGeom>
        </p:spPr>
      </p:pic>
      <p:pic>
        <p:nvPicPr>
          <p:cNvPr id="25" name="図 24" descr="DC IL6 mRNA reject rev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800" y="378702"/>
            <a:ext cx="1478049" cy="1800000"/>
          </a:xfrm>
          <a:prstGeom prst="rect">
            <a:avLst/>
          </a:prstGeom>
        </p:spPr>
      </p:pic>
      <p:pic>
        <p:nvPicPr>
          <p:cNvPr id="5" name="図 4" descr="DC IL1b mRNA reject rev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000" y="378702"/>
            <a:ext cx="1478049" cy="1800000"/>
          </a:xfrm>
          <a:prstGeom prst="rect">
            <a:avLst/>
          </a:prstGeom>
        </p:spPr>
      </p:pic>
      <p:pic>
        <p:nvPicPr>
          <p:cNvPr id="3" name="図 2" descr="DC TNFa mRNA reject rev.pd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00" y="378702"/>
            <a:ext cx="1478049" cy="1800000"/>
          </a:xfrm>
          <a:prstGeom prst="rect">
            <a:avLst/>
          </a:prstGeom>
        </p:spPr>
      </p:pic>
      <p:sp>
        <p:nvSpPr>
          <p:cNvPr id="7" name="Shape 574"/>
          <p:cNvSpPr/>
          <p:nvPr/>
        </p:nvSpPr>
        <p:spPr>
          <a:xfrm>
            <a:off x="4408436" y="-38174"/>
            <a:ext cx="199794" cy="27673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7771" tIns="7771" rIns="7771" bIns="7771" numCol="1" anchor="ctr">
            <a:noAutofit/>
          </a:bodyPr>
          <a:lstStyle>
            <a:lvl1pPr defTabSz="341058">
              <a:defRPr sz="1800" b="1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c</a:t>
            </a:r>
            <a:endParaRPr dirty="0"/>
          </a:p>
        </p:txBody>
      </p:sp>
      <p:sp>
        <p:nvSpPr>
          <p:cNvPr id="8" name="Shape 577"/>
          <p:cNvSpPr/>
          <p:nvPr/>
        </p:nvSpPr>
        <p:spPr>
          <a:xfrm rot="16200000">
            <a:off x="3728408" y="912368"/>
            <a:ext cx="1557380" cy="56339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/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/>
              <a:t>Relative </a:t>
            </a:r>
            <a:r>
              <a:rPr lang="ja-JP" altLang="ja-JP" sz="700" dirty="0" smtClean="0"/>
              <a:t>I</a:t>
            </a:r>
            <a:r>
              <a:rPr lang="en-US" altLang="ja-JP" sz="700" dirty="0" smtClean="0"/>
              <a:t>L6 </a:t>
            </a:r>
          </a:p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 smtClean="0"/>
              <a:t>mRNA level</a:t>
            </a:r>
            <a:endParaRPr lang="en-US" altLang="ja-JP" sz="700" dirty="0"/>
          </a:p>
        </p:txBody>
      </p:sp>
      <p:sp>
        <p:nvSpPr>
          <p:cNvPr id="12" name="Shape 565"/>
          <p:cNvSpPr/>
          <p:nvPr/>
        </p:nvSpPr>
        <p:spPr>
          <a:xfrm rot="16200000">
            <a:off x="-36670" y="854806"/>
            <a:ext cx="1785143" cy="56339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/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/>
              <a:t>Relative </a:t>
            </a:r>
            <a:r>
              <a:rPr lang="en-US" altLang="ja-JP" sz="700" dirty="0" smtClean="0"/>
              <a:t>TNF</a:t>
            </a:r>
            <a:r>
              <a:rPr lang="el-GR" altLang="ja-JP" sz="700" dirty="0" smtClean="0"/>
              <a:t>α</a:t>
            </a:r>
            <a:r>
              <a:rPr lang="en-US" altLang="ja-JP" sz="700" dirty="0" smtClean="0"/>
              <a:t> </a:t>
            </a:r>
          </a:p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 smtClean="0"/>
              <a:t>mRNA level</a:t>
            </a:r>
            <a:endParaRPr lang="en-US" altLang="ja-JP" sz="700" dirty="0"/>
          </a:p>
        </p:txBody>
      </p:sp>
      <p:sp>
        <p:nvSpPr>
          <p:cNvPr id="13" name="Shape 571"/>
          <p:cNvSpPr/>
          <p:nvPr/>
        </p:nvSpPr>
        <p:spPr>
          <a:xfrm>
            <a:off x="758113" y="-23716"/>
            <a:ext cx="199794" cy="27673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7771" tIns="7771" rIns="7771" bIns="7771" numCol="1" anchor="ctr">
            <a:noAutofit/>
          </a:bodyPr>
          <a:lstStyle>
            <a:lvl1pPr defTabSz="341058">
              <a:defRPr sz="1800" b="1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a</a:t>
            </a:r>
            <a:endParaRPr dirty="0"/>
          </a:p>
        </p:txBody>
      </p:sp>
      <p:sp>
        <p:nvSpPr>
          <p:cNvPr id="14" name="Shape 569"/>
          <p:cNvSpPr/>
          <p:nvPr/>
        </p:nvSpPr>
        <p:spPr>
          <a:xfrm>
            <a:off x="3150038" y="384083"/>
            <a:ext cx="299529" cy="25989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800" dirty="0"/>
              <a:t>***</a:t>
            </a:r>
          </a:p>
        </p:txBody>
      </p:sp>
      <p:sp>
        <p:nvSpPr>
          <p:cNvPr id="15" name="Shape 570"/>
          <p:cNvSpPr/>
          <p:nvPr/>
        </p:nvSpPr>
        <p:spPr>
          <a:xfrm>
            <a:off x="3301200" y="285102"/>
            <a:ext cx="299529" cy="25989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800" dirty="0"/>
              <a:t>***</a:t>
            </a:r>
          </a:p>
        </p:txBody>
      </p:sp>
      <p:sp>
        <p:nvSpPr>
          <p:cNvPr id="16" name="Shape 572"/>
          <p:cNvSpPr/>
          <p:nvPr/>
        </p:nvSpPr>
        <p:spPr>
          <a:xfrm>
            <a:off x="2573611" y="-24402"/>
            <a:ext cx="177802" cy="26603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28225" tIns="28225" rIns="28225" bIns="28225" numCol="1" anchor="ctr">
            <a:noAutofit/>
          </a:bodyPr>
          <a:lstStyle>
            <a:lvl1pPr defTabSz="341058">
              <a:defRPr sz="1800" b="1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b</a:t>
            </a:r>
            <a:endParaRPr dirty="0"/>
          </a:p>
        </p:txBody>
      </p:sp>
      <p:sp>
        <p:nvSpPr>
          <p:cNvPr id="17" name="Shape 577"/>
          <p:cNvSpPr/>
          <p:nvPr/>
        </p:nvSpPr>
        <p:spPr>
          <a:xfrm rot="16200000">
            <a:off x="1838130" y="848679"/>
            <a:ext cx="1658985" cy="56339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/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/>
              <a:t>Relative </a:t>
            </a:r>
            <a:r>
              <a:rPr lang="ja-JP" altLang="ja-JP" sz="700" dirty="0" smtClean="0"/>
              <a:t>IL</a:t>
            </a:r>
            <a:r>
              <a:rPr lang="en-US" altLang="ja-JP" sz="700" dirty="0" smtClean="0"/>
              <a:t>1</a:t>
            </a:r>
            <a:r>
              <a:rPr lang="el-GR" altLang="ja-JP" sz="700" dirty="0" smtClean="0"/>
              <a:t>β</a:t>
            </a:r>
            <a:r>
              <a:rPr lang="en-US" altLang="ja-JP" sz="700" dirty="0" smtClean="0"/>
              <a:t> </a:t>
            </a:r>
          </a:p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 smtClean="0"/>
              <a:t>mRNA level</a:t>
            </a:r>
            <a:endParaRPr lang="en-US" altLang="ja-JP" sz="700" dirty="0"/>
          </a:p>
        </p:txBody>
      </p:sp>
      <p:sp>
        <p:nvSpPr>
          <p:cNvPr id="18" name="Shape 571"/>
          <p:cNvSpPr/>
          <p:nvPr/>
        </p:nvSpPr>
        <p:spPr>
          <a:xfrm>
            <a:off x="778433" y="2338090"/>
            <a:ext cx="199794" cy="27673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7771" tIns="7771" rIns="7771" bIns="7771" numCol="1" anchor="ctr">
            <a:noAutofit/>
          </a:bodyPr>
          <a:lstStyle>
            <a:lvl1pPr defTabSz="341058">
              <a:defRPr sz="1800" b="1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d</a:t>
            </a:r>
            <a:endParaRPr dirty="0"/>
          </a:p>
        </p:txBody>
      </p:sp>
      <p:sp>
        <p:nvSpPr>
          <p:cNvPr id="19" name="Shape 565"/>
          <p:cNvSpPr/>
          <p:nvPr/>
        </p:nvSpPr>
        <p:spPr>
          <a:xfrm rot="16200000">
            <a:off x="-24002" y="3088800"/>
            <a:ext cx="1785143" cy="56339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/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/>
              <a:t>Relative </a:t>
            </a:r>
            <a:r>
              <a:rPr lang="en-US" altLang="ja-JP" sz="700" dirty="0" err="1" smtClean="0"/>
              <a:t>Synaptophysin</a:t>
            </a:r>
            <a:endParaRPr lang="en-US" altLang="ja-JP" sz="700" dirty="0"/>
          </a:p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 smtClean="0"/>
              <a:t>mRNA</a:t>
            </a:r>
            <a:r>
              <a:rPr lang="en-US" altLang="ja-JP" sz="700" dirty="0"/>
              <a:t> </a:t>
            </a:r>
            <a:r>
              <a:rPr lang="en-US" altLang="ja-JP" sz="700" dirty="0" smtClean="0"/>
              <a:t>level</a:t>
            </a:r>
            <a:endParaRPr lang="en-US" altLang="ja-JP" sz="700" dirty="0"/>
          </a:p>
        </p:txBody>
      </p:sp>
      <p:sp>
        <p:nvSpPr>
          <p:cNvPr id="20" name="Shape 571"/>
          <p:cNvSpPr/>
          <p:nvPr/>
        </p:nvSpPr>
        <p:spPr>
          <a:xfrm>
            <a:off x="2570236" y="2338090"/>
            <a:ext cx="199794" cy="27673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7771" tIns="7771" rIns="7771" bIns="7771" numCol="1" anchor="ctr">
            <a:noAutofit/>
          </a:bodyPr>
          <a:lstStyle>
            <a:lvl1pPr defTabSz="341058">
              <a:defRPr sz="1800" b="1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e</a:t>
            </a:r>
            <a:endParaRPr dirty="0"/>
          </a:p>
        </p:txBody>
      </p:sp>
      <p:sp>
        <p:nvSpPr>
          <p:cNvPr id="21" name="Shape 565"/>
          <p:cNvSpPr/>
          <p:nvPr/>
        </p:nvSpPr>
        <p:spPr>
          <a:xfrm rot="16200000">
            <a:off x="1779265" y="3088800"/>
            <a:ext cx="1785143" cy="56339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/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/>
              <a:t>Relative </a:t>
            </a:r>
            <a:r>
              <a:rPr lang="en-US" altLang="ja-JP" sz="700" dirty="0" smtClean="0"/>
              <a:t>Iba-1</a:t>
            </a:r>
          </a:p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 smtClean="0"/>
              <a:t>mRNA level</a:t>
            </a:r>
          </a:p>
        </p:txBody>
      </p:sp>
      <p:sp>
        <p:nvSpPr>
          <p:cNvPr id="24" name="Shape 571"/>
          <p:cNvSpPr/>
          <p:nvPr/>
        </p:nvSpPr>
        <p:spPr>
          <a:xfrm>
            <a:off x="4428756" y="2338090"/>
            <a:ext cx="199794" cy="27673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7771" tIns="7771" rIns="7771" bIns="7771" numCol="1" anchor="ctr">
            <a:noAutofit/>
          </a:bodyPr>
          <a:lstStyle>
            <a:lvl1pPr defTabSz="341058">
              <a:defRPr sz="1800" b="1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f</a:t>
            </a:r>
            <a:endParaRPr dirty="0"/>
          </a:p>
        </p:txBody>
      </p:sp>
      <p:sp>
        <p:nvSpPr>
          <p:cNvPr id="50" name="Shape 714"/>
          <p:cNvSpPr/>
          <p:nvPr/>
        </p:nvSpPr>
        <p:spPr>
          <a:xfrm>
            <a:off x="3742110" y="6933136"/>
            <a:ext cx="2616513" cy="32809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5300" tIns="25300" rIns="25300" bIns="25300" anchor="ctr">
            <a:spAutoFit/>
          </a:bodyPr>
          <a:lstStyle>
            <a:lvl1pPr defTabSz="341058">
              <a:defRPr sz="18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Supplementary figure </a:t>
            </a:r>
            <a:r>
              <a:rPr lang="en-US" dirty="0" smtClean="0"/>
              <a:t>9</a:t>
            </a:r>
            <a:endParaRPr dirty="0"/>
          </a:p>
        </p:txBody>
      </p:sp>
      <p:pic>
        <p:nvPicPr>
          <p:cNvPr id="52" name="図 51" descr="DC PSD95 WBrev.pd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0" y="2667000"/>
            <a:ext cx="0" cy="0"/>
          </a:xfrm>
          <a:prstGeom prst="rect">
            <a:avLst/>
          </a:prstGeom>
        </p:spPr>
      </p:pic>
      <p:sp>
        <p:nvSpPr>
          <p:cNvPr id="58" name="Shape 565"/>
          <p:cNvSpPr/>
          <p:nvPr/>
        </p:nvSpPr>
        <p:spPr>
          <a:xfrm rot="16200000">
            <a:off x="-16348" y="5484300"/>
            <a:ext cx="1785143" cy="56339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/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/>
              <a:t>Relative </a:t>
            </a:r>
            <a:r>
              <a:rPr lang="en-US" altLang="ja-JP" sz="700" dirty="0" err="1" smtClean="0"/>
              <a:t>Synaptophysin</a:t>
            </a:r>
            <a:endParaRPr lang="en-US" altLang="ja-JP" sz="700" dirty="0"/>
          </a:p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 smtClean="0"/>
              <a:t>Protein level</a:t>
            </a:r>
            <a:endParaRPr lang="en-US" altLang="ja-JP" sz="700" dirty="0"/>
          </a:p>
        </p:txBody>
      </p:sp>
      <p:sp>
        <p:nvSpPr>
          <p:cNvPr id="59" name="Shape 565"/>
          <p:cNvSpPr/>
          <p:nvPr/>
        </p:nvSpPr>
        <p:spPr>
          <a:xfrm rot="16200000">
            <a:off x="2002706" y="5475600"/>
            <a:ext cx="1296143" cy="56339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/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/>
              <a:t>Relative </a:t>
            </a:r>
            <a:r>
              <a:rPr lang="en-US" altLang="ja-JP" sz="700" dirty="0" smtClean="0"/>
              <a:t>PSD-95 </a:t>
            </a:r>
          </a:p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 smtClean="0"/>
              <a:t>protein level</a:t>
            </a:r>
            <a:endParaRPr lang="en-US" altLang="ja-JP" sz="700" dirty="0"/>
          </a:p>
        </p:txBody>
      </p:sp>
      <p:sp>
        <p:nvSpPr>
          <p:cNvPr id="23" name="Shape 565"/>
          <p:cNvSpPr/>
          <p:nvPr/>
        </p:nvSpPr>
        <p:spPr>
          <a:xfrm rot="16200000">
            <a:off x="3630480" y="3088800"/>
            <a:ext cx="1785143" cy="56339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/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/>
              <a:t>Relative </a:t>
            </a:r>
            <a:r>
              <a:rPr lang="en-US" altLang="ja-JP" sz="700" dirty="0" smtClean="0"/>
              <a:t>CD68 </a:t>
            </a:r>
          </a:p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 smtClean="0"/>
              <a:t>mRNA level</a:t>
            </a:r>
          </a:p>
        </p:txBody>
      </p:sp>
      <p:sp>
        <p:nvSpPr>
          <p:cNvPr id="60" name="Shape 565"/>
          <p:cNvSpPr/>
          <p:nvPr/>
        </p:nvSpPr>
        <p:spPr>
          <a:xfrm rot="16200000">
            <a:off x="3630480" y="5484300"/>
            <a:ext cx="1785143" cy="56339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/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/>
              <a:t>Relative </a:t>
            </a:r>
            <a:r>
              <a:rPr lang="en-US" altLang="ja-JP" sz="700" dirty="0" smtClean="0"/>
              <a:t>Iba-1 </a:t>
            </a:r>
          </a:p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 smtClean="0"/>
              <a:t>Protein level</a:t>
            </a:r>
          </a:p>
        </p:txBody>
      </p:sp>
      <p:sp>
        <p:nvSpPr>
          <p:cNvPr id="61" name="Shape 571"/>
          <p:cNvSpPr/>
          <p:nvPr/>
        </p:nvSpPr>
        <p:spPr>
          <a:xfrm>
            <a:off x="778433" y="4723388"/>
            <a:ext cx="199794" cy="27673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7771" tIns="7771" rIns="7771" bIns="7771" numCol="1" anchor="ctr">
            <a:noAutofit/>
          </a:bodyPr>
          <a:lstStyle>
            <a:lvl1pPr defTabSz="341058">
              <a:defRPr sz="1800" b="1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/>
              <a:t>g</a:t>
            </a:r>
            <a:endParaRPr dirty="0"/>
          </a:p>
        </p:txBody>
      </p:sp>
      <p:sp>
        <p:nvSpPr>
          <p:cNvPr id="62" name="Shape 571"/>
          <p:cNvSpPr/>
          <p:nvPr/>
        </p:nvSpPr>
        <p:spPr>
          <a:xfrm>
            <a:off x="2569497" y="4725652"/>
            <a:ext cx="199794" cy="27673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7771" tIns="7771" rIns="7771" bIns="7771" numCol="1" anchor="ctr">
            <a:noAutofit/>
          </a:bodyPr>
          <a:lstStyle>
            <a:lvl1pPr defTabSz="341058">
              <a:defRPr sz="1800" b="1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h</a:t>
            </a:r>
            <a:endParaRPr dirty="0"/>
          </a:p>
        </p:txBody>
      </p:sp>
      <p:sp>
        <p:nvSpPr>
          <p:cNvPr id="63" name="Shape 571"/>
          <p:cNvSpPr/>
          <p:nvPr/>
        </p:nvSpPr>
        <p:spPr>
          <a:xfrm>
            <a:off x="4428756" y="4723388"/>
            <a:ext cx="199794" cy="27673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7771" tIns="7771" rIns="7771" bIns="7771" numCol="1" anchor="ctr">
            <a:noAutofit/>
          </a:bodyPr>
          <a:lstStyle>
            <a:lvl1pPr defTabSz="341058">
              <a:defRPr sz="1800" b="1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err="1" smtClean="0"/>
              <a:t>i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27976161"/>
      </p:ext>
    </p:extLst>
  </p:cSld>
  <p:clrMapOvr>
    <a:masterClrMapping/>
  </p:clrMapOvr>
  <p:transition xmlns:p14="http://schemas.microsoft.com/office/powerpoint/2010/main"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3175" cap="flat">
          <a:noFill/>
          <a:miter lim="400000"/>
        </a:ln>
        <a:effectLst>
          <a:outerShdw blurRad="127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25300" tIns="25300" rIns="25300" bIns="25300" numCol="1" spcCol="38100" rtlCol="0" anchor="ctr">
        <a:spAutoFit/>
      </a:bodyPr>
      <a:lstStyle>
        <a:defPPr marL="0" marR="0" indent="0" algn="ctr" defTabSz="45260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5300" tIns="25300" rIns="25300" bIns="25300" numCol="1" spcCol="38100" rtlCol="0" anchor="ctr">
        <a:spAutoFit/>
      </a:bodyPr>
      <a:lstStyle>
        <a:defPPr marL="0" marR="0" indent="0" algn="ctr" defTabSz="45260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3175" cap="flat">
          <a:noFill/>
          <a:miter lim="400000"/>
        </a:ln>
        <a:effectLst>
          <a:outerShdw blurRad="127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25300" tIns="25300" rIns="25300" bIns="25300" numCol="1" spcCol="38100" rtlCol="0" anchor="ctr">
        <a:spAutoFit/>
      </a:bodyPr>
      <a:lstStyle>
        <a:defPPr marL="0" marR="0" indent="0" algn="ctr" defTabSz="45260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5300" tIns="25300" rIns="25300" bIns="25300" numCol="1" spcCol="38100" rtlCol="0" anchor="ctr">
        <a:spAutoFit/>
      </a:bodyPr>
      <a:lstStyle>
        <a:defPPr marL="0" marR="0" indent="0" algn="ctr" defTabSz="45260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5015</TotalTime>
  <Words>60</Words>
  <Application>Microsoft Macintosh PowerPoint</Application>
  <PresentationFormat>ユーザー設定</PresentationFormat>
  <Paragraphs>30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White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lastModifiedBy>matsuno</cp:lastModifiedBy>
  <cp:revision>445</cp:revision>
  <dcterms:modified xsi:type="dcterms:W3CDTF">2022-04-22T06:12:37Z</dcterms:modified>
</cp:coreProperties>
</file>