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61" r:id="rId2"/>
    <p:sldId id="268" r:id="rId3"/>
    <p:sldId id="269" r:id="rId4"/>
    <p:sldId id="256" r:id="rId5"/>
    <p:sldId id="271" r:id="rId6"/>
    <p:sldId id="264" r:id="rId7"/>
    <p:sldId id="259" r:id="rId8"/>
    <p:sldId id="258" r:id="rId9"/>
    <p:sldId id="265" r:id="rId10"/>
    <p:sldId id="263" r:id="rId11"/>
    <p:sldId id="257" r:id="rId12"/>
    <p:sldId id="266" r:id="rId13"/>
    <p:sldId id="260" r:id="rId14"/>
    <p:sldId id="267" r:id="rId15"/>
    <p:sldId id="270" r:id="rId16"/>
  </p:sldIdLst>
  <p:sldSz cx="6858000" cy="9906000" type="A4"/>
  <p:notesSz cx="6858000"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85" autoAdjust="0"/>
    <p:restoredTop sz="94660"/>
  </p:normalViewPr>
  <p:slideViewPr>
    <p:cSldViewPr snapToGrid="0">
      <p:cViewPr>
        <p:scale>
          <a:sx n="100" d="100"/>
          <a:sy n="100" d="100"/>
        </p:scale>
        <p:origin x="1122" y="-16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image" Target="../media/image1.emf"/><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8.emf"/><Relationship Id="rId1" Type="http://schemas.openxmlformats.org/officeDocument/2006/relationships/image" Target="../media/image7.emf"/><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20.emf"/><Relationship Id="rId2" Type="http://schemas.openxmlformats.org/officeDocument/2006/relationships/image" Target="../media/image15.emf"/><Relationship Id="rId1" Type="http://schemas.openxmlformats.org/officeDocument/2006/relationships/image" Target="../media/image14.emf"/><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image" Target="../media/image22.emf"/><Relationship Id="rId1" Type="http://schemas.openxmlformats.org/officeDocument/2006/relationships/image" Target="../media/image21.emf"/><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image" Target="../media/image28.emf"/><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31.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6.emf"/><Relationship Id="rId7" Type="http://schemas.openxmlformats.org/officeDocument/2006/relationships/image" Target="../media/image40.emf"/><Relationship Id="rId2" Type="http://schemas.openxmlformats.org/officeDocument/2006/relationships/image" Target="../media/image35.emf"/><Relationship Id="rId1" Type="http://schemas.openxmlformats.org/officeDocument/2006/relationships/image" Target="../media/image34.emf"/><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6F1B26F2-48AB-4EC9-8D1A-13F070C21C43}" type="datetimeFigureOut">
              <a:rPr lang="en-GB" smtClean="0"/>
              <a:t>06/11/2024</a:t>
            </a:fld>
            <a:endParaRPr lang="en-GB"/>
          </a:p>
        </p:txBody>
      </p:sp>
      <p:sp>
        <p:nvSpPr>
          <p:cNvPr id="4" name="Slide Image Placeholder 3"/>
          <p:cNvSpPr>
            <a:spLocks noGrp="1" noRot="1" noChangeAspect="1"/>
          </p:cNvSpPr>
          <p:nvPr>
            <p:ph type="sldImg" idx="2"/>
          </p:nvPr>
        </p:nvSpPr>
        <p:spPr>
          <a:xfrm>
            <a:off x="2270125" y="1241425"/>
            <a:ext cx="23177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76788"/>
            <a:ext cx="5486400"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718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29750"/>
            <a:ext cx="2971800" cy="496888"/>
          </a:xfrm>
          <a:prstGeom prst="rect">
            <a:avLst/>
          </a:prstGeom>
        </p:spPr>
        <p:txBody>
          <a:bodyPr vert="horz" lIns="91440" tIns="45720" rIns="91440" bIns="45720" rtlCol="0" anchor="b"/>
          <a:lstStyle>
            <a:lvl1pPr algn="r">
              <a:defRPr sz="1200"/>
            </a:lvl1pPr>
          </a:lstStyle>
          <a:p>
            <a:fld id="{8DA8AF81-CE39-4A8F-82B2-92E7EC35DFB2}" type="slidenum">
              <a:rPr lang="en-GB" smtClean="0"/>
              <a:t>‹Nr.›</a:t>
            </a:fld>
            <a:endParaRPr lang="en-GB"/>
          </a:p>
        </p:txBody>
      </p:sp>
    </p:spTree>
    <p:extLst>
      <p:ext uri="{BB962C8B-B14F-4D97-AF65-F5344CB8AC3E}">
        <p14:creationId xmlns:p14="http://schemas.microsoft.com/office/powerpoint/2010/main" val="4225063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FFD5D9-1E24-4529-BF6F-90CCA829A8B0}" type="datetime1">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375280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74F764-6D12-437A-9868-06291246E9DE}" type="datetime1">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3703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B466B-8A38-44A3-97BF-27CFF2F74064}" type="datetime1">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2277283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0CE3E0-C53A-48C7-93A0-3996FC73022A}" type="datetime1">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4028808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81C40A-1FAE-4AC0-855D-0C273D5B65F7}" type="datetime1">
              <a:rPr lang="en-GB" smtClean="0"/>
              <a:t>06/11/2024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2665536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6A9D62-DF9D-4384-8977-9E4F2861933F}" type="datetime1">
              <a:rPr lang="en-GB" smtClean="0"/>
              <a:t>06/11/2024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2430196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BB1A9B-DE8B-4017-92D1-257D2447A6F6}" type="datetime1">
              <a:rPr lang="en-GB" smtClean="0"/>
              <a:t>06/11/2024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3831821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E01CAE-644A-4DD4-8EC5-9074E41AB5B6}" type="datetime1">
              <a:rPr lang="en-GB" smtClean="0"/>
              <a:t>06/11/2024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398712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4653C0-40B4-447D-8527-47349C36A2E7}" type="datetime1">
              <a:rPr lang="en-GB" smtClean="0"/>
              <a:t>06/11/2024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3966660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414FC56-75F5-4C23-A935-08B0E1BAF3ED}" type="datetime1">
              <a:rPr lang="en-GB" smtClean="0"/>
              <a:t>06/11/2024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3131068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9591D0B-7CB9-4880-B4E7-289F7C6E291C}" type="datetime1">
              <a:rPr lang="en-GB" smtClean="0"/>
              <a:t>06/11/2024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813C1C-76DE-4157-94DF-348F8715183E}" type="slidenum">
              <a:rPr lang="en-GB" smtClean="0"/>
              <a:t>‹Nr.›</a:t>
            </a:fld>
            <a:endParaRPr lang="en-GB"/>
          </a:p>
        </p:txBody>
      </p:sp>
    </p:spTree>
    <p:extLst>
      <p:ext uri="{BB962C8B-B14F-4D97-AF65-F5344CB8AC3E}">
        <p14:creationId xmlns:p14="http://schemas.microsoft.com/office/powerpoint/2010/main" val="415238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D4C3EBF-C14B-449E-93F2-5373ED942D30}" type="datetime1">
              <a:rPr lang="en-GB" smtClean="0"/>
              <a:t>06/11/2024</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8813C1C-76DE-4157-94DF-348F8715183E}" type="slidenum">
              <a:rPr lang="en-GB" smtClean="0"/>
              <a:t>‹Nr.›</a:t>
            </a:fld>
            <a:endParaRPr lang="en-GB"/>
          </a:p>
        </p:txBody>
      </p:sp>
    </p:spTree>
    <p:extLst>
      <p:ext uri="{BB962C8B-B14F-4D97-AF65-F5344CB8AC3E}">
        <p14:creationId xmlns:p14="http://schemas.microsoft.com/office/powerpoint/2010/main" val="3879572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emf"/><Relationship Id="rId13" Type="http://schemas.openxmlformats.org/officeDocument/2006/relationships/oleObject" Target="../embeddings/oleObject26.bin"/><Relationship Id="rId3" Type="http://schemas.openxmlformats.org/officeDocument/2006/relationships/oleObject" Target="../embeddings/oleObject21.bin"/><Relationship Id="rId7" Type="http://schemas.openxmlformats.org/officeDocument/2006/relationships/oleObject" Target="../embeddings/oleObject23.bin"/><Relationship Id="rId12" Type="http://schemas.openxmlformats.org/officeDocument/2006/relationships/image" Target="../media/image25.emf"/><Relationship Id="rId2" Type="http://schemas.openxmlformats.org/officeDocument/2006/relationships/slideLayout" Target="../slideLayouts/slideLayout2.xml"/><Relationship Id="rId16" Type="http://schemas.openxmlformats.org/officeDocument/2006/relationships/image" Target="../media/image27.emf"/><Relationship Id="rId1" Type="http://schemas.openxmlformats.org/officeDocument/2006/relationships/vmlDrawing" Target="../drawings/vmlDrawing4.vml"/><Relationship Id="rId6" Type="http://schemas.openxmlformats.org/officeDocument/2006/relationships/image" Target="../media/image22.emf"/><Relationship Id="rId11" Type="http://schemas.openxmlformats.org/officeDocument/2006/relationships/oleObject" Target="../embeddings/oleObject25.bin"/><Relationship Id="rId5" Type="http://schemas.openxmlformats.org/officeDocument/2006/relationships/oleObject" Target="../embeddings/oleObject22.bin"/><Relationship Id="rId15" Type="http://schemas.openxmlformats.org/officeDocument/2006/relationships/oleObject" Target="../embeddings/oleObject27.bin"/><Relationship Id="rId10" Type="http://schemas.openxmlformats.org/officeDocument/2006/relationships/image" Target="../media/image24.emf"/><Relationship Id="rId4" Type="http://schemas.openxmlformats.org/officeDocument/2006/relationships/image" Target="../media/image21.emf"/><Relationship Id="rId9" Type="http://schemas.openxmlformats.org/officeDocument/2006/relationships/oleObject" Target="../embeddings/oleObject24.bin"/><Relationship Id="rId14" Type="http://schemas.openxmlformats.org/officeDocument/2006/relationships/image" Target="../media/image26.emf"/></Relationships>
</file>

<file path=ppt/slides/_rels/slide11.xml.rels><?xml version="1.0" encoding="UTF-8" standalone="yes"?>
<Relationships xmlns="http://schemas.openxmlformats.org/package/2006/relationships"><Relationship Id="rId8" Type="http://schemas.openxmlformats.org/officeDocument/2006/relationships/image" Target="../media/image30.emf"/><Relationship Id="rId13" Type="http://schemas.openxmlformats.org/officeDocument/2006/relationships/oleObject" Target="../embeddings/oleObject33.bin"/><Relationship Id="rId3" Type="http://schemas.openxmlformats.org/officeDocument/2006/relationships/oleObject" Target="../embeddings/oleObject28.bin"/><Relationship Id="rId7" Type="http://schemas.openxmlformats.org/officeDocument/2006/relationships/oleObject" Target="../embeddings/oleObject30.bin"/><Relationship Id="rId12" Type="http://schemas.openxmlformats.org/officeDocument/2006/relationships/image" Target="../media/image32.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9.emf"/><Relationship Id="rId11" Type="http://schemas.openxmlformats.org/officeDocument/2006/relationships/oleObject" Target="../embeddings/oleObject32.bin"/><Relationship Id="rId5" Type="http://schemas.openxmlformats.org/officeDocument/2006/relationships/oleObject" Target="../embeddings/oleObject29.bin"/><Relationship Id="rId10" Type="http://schemas.openxmlformats.org/officeDocument/2006/relationships/image" Target="../media/image31.emf"/><Relationship Id="rId4" Type="http://schemas.openxmlformats.org/officeDocument/2006/relationships/image" Target="../media/image28.emf"/><Relationship Id="rId9" Type="http://schemas.openxmlformats.org/officeDocument/2006/relationships/oleObject" Target="../embeddings/oleObject31.bin"/><Relationship Id="rId14" Type="http://schemas.openxmlformats.org/officeDocument/2006/relationships/image" Target="../media/image33.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oleObject" Target="../embeddings/oleObject39.bin"/><Relationship Id="rId3" Type="http://schemas.openxmlformats.org/officeDocument/2006/relationships/oleObject" Target="../embeddings/oleObject34.bin"/><Relationship Id="rId7" Type="http://schemas.openxmlformats.org/officeDocument/2006/relationships/oleObject" Target="../embeddings/oleObject36.bin"/><Relationship Id="rId12" Type="http://schemas.openxmlformats.org/officeDocument/2006/relationships/image" Target="../media/image38.emf"/><Relationship Id="rId2" Type="http://schemas.openxmlformats.org/officeDocument/2006/relationships/slideLayout" Target="../slideLayouts/slideLayout2.xml"/><Relationship Id="rId16" Type="http://schemas.openxmlformats.org/officeDocument/2006/relationships/image" Target="../media/image40.emf"/><Relationship Id="rId1" Type="http://schemas.openxmlformats.org/officeDocument/2006/relationships/vmlDrawing" Target="../drawings/vmlDrawing6.vml"/><Relationship Id="rId6" Type="http://schemas.openxmlformats.org/officeDocument/2006/relationships/image" Target="../media/image35.emf"/><Relationship Id="rId11" Type="http://schemas.openxmlformats.org/officeDocument/2006/relationships/oleObject" Target="../embeddings/oleObject38.bin"/><Relationship Id="rId5" Type="http://schemas.openxmlformats.org/officeDocument/2006/relationships/oleObject" Target="../embeddings/oleObject35.bin"/><Relationship Id="rId15" Type="http://schemas.openxmlformats.org/officeDocument/2006/relationships/oleObject" Target="../embeddings/oleObject40.bin"/><Relationship Id="rId10" Type="http://schemas.openxmlformats.org/officeDocument/2006/relationships/image" Target="../media/image37.emf"/><Relationship Id="rId4" Type="http://schemas.openxmlformats.org/officeDocument/2006/relationships/image" Target="../media/image34.emf"/><Relationship Id="rId9" Type="http://schemas.openxmlformats.org/officeDocument/2006/relationships/oleObject" Target="../embeddings/oleObject37.bin"/><Relationship Id="rId14" Type="http://schemas.openxmlformats.org/officeDocument/2006/relationships/image" Target="../media/image39.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3.emf"/><Relationship Id="rId13"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5.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4.emf"/><Relationship Id="rId4" Type="http://schemas.openxmlformats.org/officeDocument/2006/relationships/image" Target="../media/image1.emf"/><Relationship Id="rId9" Type="http://schemas.openxmlformats.org/officeDocument/2006/relationships/oleObject" Target="../embeddings/oleObject4.bin"/><Relationship Id="rId14" Type="http://schemas.openxmlformats.org/officeDocument/2006/relationships/image" Target="../media/image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oleObject" Target="../embeddings/oleObject12.bin"/><Relationship Id="rId3" Type="http://schemas.openxmlformats.org/officeDocument/2006/relationships/oleObject" Target="../embeddings/oleObject7.bin"/><Relationship Id="rId7" Type="http://schemas.openxmlformats.org/officeDocument/2006/relationships/oleObject" Target="../embeddings/oleObject9.bin"/><Relationship Id="rId12" Type="http://schemas.openxmlformats.org/officeDocument/2006/relationships/image" Target="../media/image11.emf"/><Relationship Id="rId2" Type="http://schemas.openxmlformats.org/officeDocument/2006/relationships/slideLayout" Target="../slideLayouts/slideLayout2.xml"/><Relationship Id="rId16" Type="http://schemas.openxmlformats.org/officeDocument/2006/relationships/image" Target="../media/image13.emf"/><Relationship Id="rId1" Type="http://schemas.openxmlformats.org/officeDocument/2006/relationships/vmlDrawing" Target="../drawings/vmlDrawing2.vml"/><Relationship Id="rId6" Type="http://schemas.openxmlformats.org/officeDocument/2006/relationships/image" Target="../media/image8.emf"/><Relationship Id="rId11" Type="http://schemas.openxmlformats.org/officeDocument/2006/relationships/oleObject" Target="../embeddings/oleObject11.bin"/><Relationship Id="rId5" Type="http://schemas.openxmlformats.org/officeDocument/2006/relationships/oleObject" Target="../embeddings/oleObject8.bin"/><Relationship Id="rId15" Type="http://schemas.openxmlformats.org/officeDocument/2006/relationships/oleObject" Target="../embeddings/oleObject13.bin"/><Relationship Id="rId10" Type="http://schemas.openxmlformats.org/officeDocument/2006/relationships/image" Target="../media/image10.emf"/><Relationship Id="rId4" Type="http://schemas.openxmlformats.org/officeDocument/2006/relationships/image" Target="../media/image7.emf"/><Relationship Id="rId9" Type="http://schemas.openxmlformats.org/officeDocument/2006/relationships/oleObject" Target="../embeddings/oleObject10.bin"/><Relationship Id="rId14" Type="http://schemas.openxmlformats.org/officeDocument/2006/relationships/image" Target="../media/image12.emf"/></Relationships>
</file>

<file path=ppt/slides/_rels/slide8.xml.rels><?xml version="1.0" encoding="UTF-8" standalone="yes"?>
<Relationships xmlns="http://schemas.openxmlformats.org/package/2006/relationships"><Relationship Id="rId8" Type="http://schemas.openxmlformats.org/officeDocument/2006/relationships/image" Target="../media/image16.emf"/><Relationship Id="rId13" Type="http://schemas.openxmlformats.org/officeDocument/2006/relationships/oleObject" Target="../embeddings/oleObject19.bin"/><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18.emf"/><Relationship Id="rId2" Type="http://schemas.openxmlformats.org/officeDocument/2006/relationships/slideLayout" Target="../slideLayouts/slideLayout2.xml"/><Relationship Id="rId16" Type="http://schemas.openxmlformats.org/officeDocument/2006/relationships/image" Target="../media/image20.emf"/><Relationship Id="rId1" Type="http://schemas.openxmlformats.org/officeDocument/2006/relationships/vmlDrawing" Target="../drawings/vmlDrawing3.vml"/><Relationship Id="rId6" Type="http://schemas.openxmlformats.org/officeDocument/2006/relationships/image" Target="../media/image15.e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17.emf"/><Relationship Id="rId4" Type="http://schemas.openxmlformats.org/officeDocument/2006/relationships/image" Target="../media/image14.emf"/><Relationship Id="rId9" Type="http://schemas.openxmlformats.org/officeDocument/2006/relationships/oleObject" Target="../embeddings/oleObject17.bin"/><Relationship Id="rId14" Type="http://schemas.openxmlformats.org/officeDocument/2006/relationships/image" Target="../media/image19.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93F14D-9E07-4369-8306-E59C3C3DEDED}"/>
              </a:ext>
            </a:extLst>
          </p:cNvPr>
          <p:cNvSpPr txBox="1"/>
          <p:nvPr/>
        </p:nvSpPr>
        <p:spPr>
          <a:xfrm>
            <a:off x="803268" y="2468882"/>
            <a:ext cx="5426528" cy="2462213"/>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Supplementary material</a:t>
            </a:r>
          </a:p>
          <a:p>
            <a:pPr algn="ctr"/>
            <a:endParaRPr lang="en-GB" sz="1400" b="1" dirty="0">
              <a:latin typeface="Arial" panose="020B0604020202020204" pitchFamily="34" charset="0"/>
              <a:cs typeface="Arial" panose="020B0604020202020204" pitchFamily="34" charset="0"/>
            </a:endParaRPr>
          </a:p>
          <a:p>
            <a:pPr algn="ctr"/>
            <a:endParaRPr lang="en-GB" sz="1400" b="1" dirty="0">
              <a:latin typeface="Arial" panose="020B0604020202020204" pitchFamily="34" charset="0"/>
              <a:cs typeface="Arial" panose="020B0604020202020204" pitchFamily="34" charset="0"/>
            </a:endParaRPr>
          </a:p>
          <a:p>
            <a:pPr algn="ctr"/>
            <a:endParaRPr lang="en-GB" sz="1400" b="1" dirty="0">
              <a:latin typeface="Arial" panose="020B0604020202020204" pitchFamily="34" charset="0"/>
              <a:cs typeface="Arial" panose="020B0604020202020204" pitchFamily="34" charset="0"/>
            </a:endParaRPr>
          </a:p>
          <a:p>
            <a:pPr algn="ctr"/>
            <a:endParaRPr lang="en-GB" sz="1400" b="1" dirty="0">
              <a:latin typeface="Arial" panose="020B0604020202020204" pitchFamily="34" charset="0"/>
              <a:cs typeface="Arial" panose="020B0604020202020204" pitchFamily="34" charset="0"/>
            </a:endParaRPr>
          </a:p>
          <a:p>
            <a:pPr algn="ctr"/>
            <a:r>
              <a:rPr lang="en-GB" sz="1400" b="1" dirty="0">
                <a:latin typeface="Arial" panose="020B0604020202020204" pitchFamily="34" charset="0"/>
                <a:cs typeface="Arial" panose="020B0604020202020204" pitchFamily="34" charset="0"/>
              </a:rPr>
              <a:t>Acid sphingomyelinase activity suggests a new antipsychotic pharmaco-treatment strategy for schizophrenia</a:t>
            </a:r>
          </a:p>
          <a:p>
            <a:pPr algn="ctr"/>
            <a:br>
              <a:rPr lang="en-GB" sz="1200" dirty="0">
                <a:latin typeface="Arial" panose="020B0604020202020204" pitchFamily="34" charset="0"/>
                <a:cs typeface="Arial" panose="020B0604020202020204" pitchFamily="34" charset="0"/>
              </a:rPr>
            </a:b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200" dirty="0"/>
          </a:p>
        </p:txBody>
      </p:sp>
      <p:sp>
        <p:nvSpPr>
          <p:cNvPr id="3" name="Slide Number Placeholder 2">
            <a:extLst>
              <a:ext uri="{FF2B5EF4-FFF2-40B4-BE49-F238E27FC236}">
                <a16:creationId xmlns:a16="http://schemas.microsoft.com/office/drawing/2014/main" id="{E7E72A7E-AEBD-4414-B315-2241601CCF79}"/>
              </a:ext>
            </a:extLst>
          </p:cNvPr>
          <p:cNvSpPr>
            <a:spLocks noGrp="1"/>
          </p:cNvSpPr>
          <p:nvPr>
            <p:ph type="sldNum" sz="quarter" idx="12"/>
          </p:nvPr>
        </p:nvSpPr>
        <p:spPr/>
        <p:txBody>
          <a:bodyPr/>
          <a:lstStyle/>
          <a:p>
            <a:fld id="{D8813C1C-76DE-4157-94DF-348F8715183E}" type="slidenum">
              <a:rPr lang="en-GB" smtClean="0"/>
              <a:t>1</a:t>
            </a:fld>
            <a:endParaRPr lang="en-GB"/>
          </a:p>
        </p:txBody>
      </p:sp>
    </p:spTree>
    <p:extLst>
      <p:ext uri="{BB962C8B-B14F-4D97-AF65-F5344CB8AC3E}">
        <p14:creationId xmlns:p14="http://schemas.microsoft.com/office/powerpoint/2010/main" val="726719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A7BCF04D-998E-457D-904E-664B0D6106A3}"/>
              </a:ext>
            </a:extLst>
          </p:cNvPr>
          <p:cNvSpPr txBox="1">
            <a:spLocks/>
          </p:cNvSpPr>
          <p:nvPr/>
        </p:nvSpPr>
        <p:spPr>
          <a:xfrm>
            <a:off x="243820" y="4253855"/>
            <a:ext cx="6237000" cy="189247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None/>
            </a:pPr>
            <a:r>
              <a:rPr lang="en-GB" sz="1000" b="1" dirty="0">
                <a:latin typeface="Times New Roman" panose="02020603050405020304" pitchFamily="18" charset="0"/>
                <a:cs typeface="Times New Roman" panose="02020603050405020304" pitchFamily="18" charset="0"/>
              </a:rPr>
              <a:t>Figure S4. The ratio between ceramide and sphingomyelin species after short-term (14 days) chronic haloperidol treatment in three brain structures: PFC, DS and VS.</a:t>
            </a:r>
            <a:r>
              <a:rPr lang="en-GB" sz="1000" dirty="0">
                <a:latin typeface="Times New Roman" panose="02020603050405020304" pitchFamily="18" charset="0"/>
                <a:cs typeface="Times New Roman" panose="02020603050405020304" pitchFamily="18" charset="0"/>
              </a:rPr>
              <a:t> Data are presented as means ± SEM. </a:t>
            </a:r>
            <a:r>
              <a:rPr lang="en-GB" sz="1000" b="1" dirty="0">
                <a:latin typeface="Times New Roman" panose="02020603050405020304" pitchFamily="18" charset="0"/>
                <a:cs typeface="Times New Roman" panose="02020603050405020304" pitchFamily="18" charset="0"/>
              </a:rPr>
              <a:t>a</a:t>
            </a:r>
            <a:r>
              <a:rPr lang="en-GB" sz="1000" dirty="0">
                <a:latin typeface="Times New Roman" panose="02020603050405020304" pitchFamily="18" charset="0"/>
                <a:cs typeface="Times New Roman" panose="02020603050405020304" pitchFamily="18" charset="0"/>
              </a:rPr>
              <a:t> Ratio of total ceramide to total sphingomyelin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total). </a:t>
            </a:r>
            <a:r>
              <a:rPr lang="en-GB" sz="1000" b="1" dirty="0">
                <a:latin typeface="Times New Roman" panose="02020603050405020304" pitchFamily="18" charset="0"/>
                <a:cs typeface="Times New Roman" panose="02020603050405020304" pitchFamily="18" charset="0"/>
              </a:rPr>
              <a:t>b</a:t>
            </a:r>
            <a:r>
              <a:rPr lang="en-GB" sz="1000" dirty="0">
                <a:latin typeface="Times New Roman" panose="02020603050405020304" pitchFamily="18" charset="0"/>
                <a:cs typeface="Times New Roman" panose="02020603050405020304" pitchFamily="18" charset="0"/>
              </a:rPr>
              <a:t> Ratio of ceramide 16:0 to sphingomyelin 16:0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16:0). </a:t>
            </a:r>
            <a:r>
              <a:rPr lang="en-GB" sz="1000" b="1" dirty="0">
                <a:latin typeface="Times New Roman" panose="02020603050405020304" pitchFamily="18" charset="0"/>
                <a:cs typeface="Times New Roman" panose="02020603050405020304" pitchFamily="18" charset="0"/>
              </a:rPr>
              <a:t>c </a:t>
            </a:r>
            <a:r>
              <a:rPr lang="en-GB" sz="1000" dirty="0">
                <a:latin typeface="Times New Roman" panose="02020603050405020304" pitchFamily="18" charset="0"/>
                <a:cs typeface="Times New Roman" panose="02020603050405020304" pitchFamily="18" charset="0"/>
              </a:rPr>
              <a:t>Ratio of ceramide 18:0 to sphingomyelin 18:0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18:0). </a:t>
            </a:r>
            <a:r>
              <a:rPr lang="en-GB" sz="1000" b="1" dirty="0">
                <a:latin typeface="Times New Roman" panose="02020603050405020304" pitchFamily="18" charset="0"/>
                <a:cs typeface="Times New Roman" panose="02020603050405020304" pitchFamily="18" charset="0"/>
              </a:rPr>
              <a:t>d </a:t>
            </a:r>
            <a:r>
              <a:rPr lang="en-GB" sz="1000" dirty="0">
                <a:latin typeface="Times New Roman" panose="02020603050405020304" pitchFamily="18" charset="0"/>
                <a:cs typeface="Times New Roman" panose="02020603050405020304" pitchFamily="18" charset="0"/>
              </a:rPr>
              <a:t>Ratio of ceramide 20:0 to sphingomyelin 20:0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20:0). </a:t>
            </a:r>
            <a:r>
              <a:rPr lang="en-GB" sz="1000" b="1" dirty="0">
                <a:latin typeface="Times New Roman" panose="02020603050405020304" pitchFamily="18" charset="0"/>
                <a:cs typeface="Times New Roman" panose="02020603050405020304" pitchFamily="18" charset="0"/>
              </a:rPr>
              <a:t>e</a:t>
            </a:r>
            <a:r>
              <a:rPr lang="en-GB" sz="1000" dirty="0">
                <a:latin typeface="Times New Roman" panose="02020603050405020304" pitchFamily="18" charset="0"/>
                <a:cs typeface="Times New Roman" panose="02020603050405020304" pitchFamily="18" charset="0"/>
              </a:rPr>
              <a:t> Ratio of ceramide 22:0 to sphingomyelin 22:0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 /SM 22:0). </a:t>
            </a:r>
            <a:r>
              <a:rPr lang="en-GB" sz="1000" b="1" dirty="0">
                <a:latin typeface="Times New Roman" panose="02020603050405020304" pitchFamily="18" charset="0"/>
                <a:cs typeface="Times New Roman" panose="02020603050405020304" pitchFamily="18" charset="0"/>
              </a:rPr>
              <a:t>f</a:t>
            </a:r>
            <a:r>
              <a:rPr lang="en-GB" sz="1000" dirty="0">
                <a:latin typeface="Times New Roman" panose="02020603050405020304" pitchFamily="18" charset="0"/>
                <a:cs typeface="Times New Roman" panose="02020603050405020304" pitchFamily="18" charset="0"/>
              </a:rPr>
              <a:t> Levels of ceramide 24:0 to sphingomyelin 24:0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24:0). </a:t>
            </a:r>
            <a:r>
              <a:rPr lang="en-GB" sz="1000" b="1" dirty="0">
                <a:latin typeface="Times New Roman" panose="02020603050405020304" pitchFamily="18" charset="0"/>
                <a:cs typeface="Times New Roman" panose="02020603050405020304" pitchFamily="18" charset="0"/>
              </a:rPr>
              <a:t>g</a:t>
            </a:r>
            <a:r>
              <a:rPr lang="en-GB" sz="1000" dirty="0">
                <a:latin typeface="Times New Roman" panose="02020603050405020304" pitchFamily="18" charset="0"/>
                <a:cs typeface="Times New Roman" panose="02020603050405020304" pitchFamily="18" charset="0"/>
              </a:rPr>
              <a:t> Ratio of ceramide 24:1 to sphingomyelin 24:1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24:1). Data were analysed by one-way ANOVA followed by LSD pre-planned comparisons with Bonferroni's correction (n=8-10 animals/ group; *p&lt;0.05,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p&lt;0.01,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p&lt;0.001).</a:t>
            </a:r>
            <a:r>
              <a:rPr lang="en-GB" sz="1000" b="1" dirty="0">
                <a:latin typeface="Times New Roman" panose="02020603050405020304" pitchFamily="18" charset="0"/>
                <a:cs typeface="Times New Roman" panose="02020603050405020304" pitchFamily="18" charset="0"/>
              </a:rPr>
              <a:t> </a:t>
            </a:r>
            <a:endParaRPr lang="en-GB" sz="1000" dirty="0">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3C31E849-E552-40C1-BA23-E6FA6BF7667D}"/>
              </a:ext>
            </a:extLst>
          </p:cNvPr>
          <p:cNvGrpSpPr/>
          <p:nvPr/>
        </p:nvGrpSpPr>
        <p:grpSpPr>
          <a:xfrm>
            <a:off x="238667" y="612734"/>
            <a:ext cx="6220059" cy="3644185"/>
            <a:chOff x="252413" y="1114384"/>
            <a:chExt cx="6220059" cy="3644185"/>
          </a:xfrm>
        </p:grpSpPr>
        <p:graphicFrame>
          <p:nvGraphicFramePr>
            <p:cNvPr id="4" name="Object 3">
              <a:extLst>
                <a:ext uri="{FF2B5EF4-FFF2-40B4-BE49-F238E27FC236}">
                  <a16:creationId xmlns:a16="http://schemas.microsoft.com/office/drawing/2014/main" id="{26763B91-B566-4EAC-A689-A0A4324B937B}"/>
                </a:ext>
              </a:extLst>
            </p:cNvPr>
            <p:cNvGraphicFramePr>
              <a:graphicFrameLocks noChangeAspect="1"/>
            </p:cNvGraphicFramePr>
            <p:nvPr>
              <p:extLst>
                <p:ext uri="{D42A27DB-BD31-4B8C-83A1-F6EECF244321}">
                  <p14:modId xmlns:p14="http://schemas.microsoft.com/office/powerpoint/2010/main" val="1593052291"/>
                </p:ext>
              </p:extLst>
            </p:nvPr>
          </p:nvGraphicFramePr>
          <p:xfrm>
            <a:off x="252413" y="1727200"/>
            <a:ext cx="1974850" cy="2733675"/>
          </p:xfrm>
          <a:graphic>
            <a:graphicData uri="http://schemas.openxmlformats.org/presentationml/2006/ole">
              <mc:AlternateContent xmlns:mc="http://schemas.openxmlformats.org/markup-compatibility/2006">
                <mc:Choice xmlns:v="urn:schemas-microsoft-com:vml" Requires="v">
                  <p:oleObj spid="_x0000_s7485" name="SPW 14.0 Graph" r:id="rId3" imgW="3637780" imgH="5036861" progId="SigmaPlotGraphicObject.13">
                    <p:embed/>
                  </p:oleObj>
                </mc:Choice>
                <mc:Fallback>
                  <p:oleObj name="SPW 14.0 Graph" r:id="rId3" imgW="3637780" imgH="5036861" progId="SigmaPlotGraphicObject.13">
                    <p:embed/>
                    <p:pic>
                      <p:nvPicPr>
                        <p:cNvPr id="0" name=""/>
                        <p:cNvPicPr/>
                        <p:nvPr/>
                      </p:nvPicPr>
                      <p:blipFill>
                        <a:blip r:embed="rId4"/>
                        <a:stretch>
                          <a:fillRect/>
                        </a:stretch>
                      </p:blipFill>
                      <p:spPr>
                        <a:xfrm>
                          <a:off x="252413" y="1727200"/>
                          <a:ext cx="1974850" cy="2733675"/>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75E281FE-D8CD-4F6B-BEAA-F4BB87F1179A}"/>
                </a:ext>
              </a:extLst>
            </p:cNvPr>
            <p:cNvGraphicFramePr>
              <a:graphicFrameLocks noChangeAspect="1"/>
            </p:cNvGraphicFramePr>
            <p:nvPr>
              <p:extLst>
                <p:ext uri="{D42A27DB-BD31-4B8C-83A1-F6EECF244321}">
                  <p14:modId xmlns:p14="http://schemas.microsoft.com/office/powerpoint/2010/main" val="2279037784"/>
                </p:ext>
              </p:extLst>
            </p:nvPr>
          </p:nvGraphicFramePr>
          <p:xfrm>
            <a:off x="2226016" y="1114384"/>
            <a:ext cx="1426481" cy="1664752"/>
          </p:xfrm>
          <a:graphic>
            <a:graphicData uri="http://schemas.openxmlformats.org/presentationml/2006/ole">
              <mc:AlternateContent xmlns:mc="http://schemas.openxmlformats.org/markup-compatibility/2006">
                <mc:Choice xmlns:v="urn:schemas-microsoft-com:vml" Requires="v">
                  <p:oleObj spid="_x0000_s7486" name="SPW 14.0 Graph" r:id="rId5" imgW="3601385" imgH="4203213" progId="SigmaPlotGraphicObject.13">
                    <p:embed/>
                  </p:oleObj>
                </mc:Choice>
                <mc:Fallback>
                  <p:oleObj name="SPW 14.0 Graph" r:id="rId5" imgW="3601385" imgH="4203213" progId="SigmaPlotGraphicObject.13">
                    <p:embed/>
                    <p:pic>
                      <p:nvPicPr>
                        <p:cNvPr id="0" name=""/>
                        <p:cNvPicPr/>
                        <p:nvPr/>
                      </p:nvPicPr>
                      <p:blipFill>
                        <a:blip r:embed="rId6"/>
                        <a:stretch>
                          <a:fillRect/>
                        </a:stretch>
                      </p:blipFill>
                      <p:spPr>
                        <a:xfrm>
                          <a:off x="2226016" y="1114384"/>
                          <a:ext cx="1426481" cy="1664752"/>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F0907153-2121-42EC-B49C-FE633BF7BAB9}"/>
                </a:ext>
              </a:extLst>
            </p:cNvPr>
            <p:cNvGraphicFramePr>
              <a:graphicFrameLocks noChangeAspect="1"/>
            </p:cNvGraphicFramePr>
            <p:nvPr>
              <p:extLst>
                <p:ext uri="{D42A27DB-BD31-4B8C-83A1-F6EECF244321}">
                  <p14:modId xmlns:p14="http://schemas.microsoft.com/office/powerpoint/2010/main" val="2687244585"/>
                </p:ext>
              </p:extLst>
            </p:nvPr>
          </p:nvGraphicFramePr>
          <p:xfrm>
            <a:off x="3619511" y="1114385"/>
            <a:ext cx="1426480" cy="1664751"/>
          </p:xfrm>
          <a:graphic>
            <a:graphicData uri="http://schemas.openxmlformats.org/presentationml/2006/ole">
              <mc:AlternateContent xmlns:mc="http://schemas.openxmlformats.org/markup-compatibility/2006">
                <mc:Choice xmlns:v="urn:schemas-microsoft-com:vml" Requires="v">
                  <p:oleObj spid="_x0000_s7487" name="SPW 14.0 Graph" r:id="rId7" imgW="3601385" imgH="4203213" progId="SigmaPlotGraphicObject.13">
                    <p:embed/>
                  </p:oleObj>
                </mc:Choice>
                <mc:Fallback>
                  <p:oleObj name="SPW 14.0 Graph" r:id="rId7" imgW="3601385" imgH="4203213" progId="SigmaPlotGraphicObject.13">
                    <p:embed/>
                    <p:pic>
                      <p:nvPicPr>
                        <p:cNvPr id="0" name=""/>
                        <p:cNvPicPr/>
                        <p:nvPr/>
                      </p:nvPicPr>
                      <p:blipFill>
                        <a:blip r:embed="rId8"/>
                        <a:stretch>
                          <a:fillRect/>
                        </a:stretch>
                      </p:blipFill>
                      <p:spPr>
                        <a:xfrm>
                          <a:off x="3619511" y="1114385"/>
                          <a:ext cx="1426480" cy="1664751"/>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1B960DC9-D8D4-4503-8EF4-37DE60BBE470}"/>
                </a:ext>
              </a:extLst>
            </p:cNvPr>
            <p:cNvGraphicFramePr>
              <a:graphicFrameLocks noChangeAspect="1"/>
            </p:cNvGraphicFramePr>
            <p:nvPr>
              <p:extLst>
                <p:ext uri="{D42A27DB-BD31-4B8C-83A1-F6EECF244321}">
                  <p14:modId xmlns:p14="http://schemas.microsoft.com/office/powerpoint/2010/main" val="3519044247"/>
                </p:ext>
              </p:extLst>
            </p:nvPr>
          </p:nvGraphicFramePr>
          <p:xfrm>
            <a:off x="2264116" y="3093817"/>
            <a:ext cx="1426480" cy="1664752"/>
          </p:xfrm>
          <a:graphic>
            <a:graphicData uri="http://schemas.openxmlformats.org/presentationml/2006/ole">
              <mc:AlternateContent xmlns:mc="http://schemas.openxmlformats.org/markup-compatibility/2006">
                <mc:Choice xmlns:v="urn:schemas-microsoft-com:vml" Requires="v">
                  <p:oleObj spid="_x0000_s7488" name="SPW 14.0 Graph" r:id="rId9" imgW="3601385" imgH="4203213" progId="SigmaPlotGraphicObject.13">
                    <p:embed/>
                  </p:oleObj>
                </mc:Choice>
                <mc:Fallback>
                  <p:oleObj name="SPW 14.0 Graph" r:id="rId9" imgW="3601385" imgH="4203213" progId="SigmaPlotGraphicObject.13">
                    <p:embed/>
                    <p:pic>
                      <p:nvPicPr>
                        <p:cNvPr id="0" name=""/>
                        <p:cNvPicPr/>
                        <p:nvPr/>
                      </p:nvPicPr>
                      <p:blipFill>
                        <a:blip r:embed="rId10"/>
                        <a:stretch>
                          <a:fillRect/>
                        </a:stretch>
                      </p:blipFill>
                      <p:spPr>
                        <a:xfrm>
                          <a:off x="2264116" y="3093817"/>
                          <a:ext cx="1426480" cy="1664752"/>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F8650480-069C-4603-9A86-56813791D16A}"/>
                </a:ext>
              </a:extLst>
            </p:cNvPr>
            <p:cNvGraphicFramePr>
              <a:graphicFrameLocks noChangeAspect="1"/>
            </p:cNvGraphicFramePr>
            <p:nvPr>
              <p:extLst>
                <p:ext uri="{D42A27DB-BD31-4B8C-83A1-F6EECF244321}">
                  <p14:modId xmlns:p14="http://schemas.microsoft.com/office/powerpoint/2010/main" val="1286380550"/>
                </p:ext>
              </p:extLst>
            </p:nvPr>
          </p:nvGraphicFramePr>
          <p:xfrm>
            <a:off x="3652497" y="3105109"/>
            <a:ext cx="1414180" cy="1650397"/>
          </p:xfrm>
          <a:graphic>
            <a:graphicData uri="http://schemas.openxmlformats.org/presentationml/2006/ole">
              <mc:AlternateContent xmlns:mc="http://schemas.openxmlformats.org/markup-compatibility/2006">
                <mc:Choice xmlns:v="urn:schemas-microsoft-com:vml" Requires="v">
                  <p:oleObj spid="_x0000_s7489" name="SPW 14.0 Graph" r:id="rId11" imgW="3601385" imgH="4203213" progId="SigmaPlotGraphicObject.13">
                    <p:embed/>
                  </p:oleObj>
                </mc:Choice>
                <mc:Fallback>
                  <p:oleObj name="SPW 14.0 Graph" r:id="rId11" imgW="3601385" imgH="4203213" progId="SigmaPlotGraphicObject.13">
                    <p:embed/>
                    <p:pic>
                      <p:nvPicPr>
                        <p:cNvPr id="0" name=""/>
                        <p:cNvPicPr/>
                        <p:nvPr/>
                      </p:nvPicPr>
                      <p:blipFill>
                        <a:blip r:embed="rId12"/>
                        <a:stretch>
                          <a:fillRect/>
                        </a:stretch>
                      </p:blipFill>
                      <p:spPr>
                        <a:xfrm>
                          <a:off x="3652497" y="3105109"/>
                          <a:ext cx="1414180" cy="1650397"/>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170BE469-D983-4540-BDB8-E857F24B4079}"/>
                </a:ext>
              </a:extLst>
            </p:cNvPr>
            <p:cNvGraphicFramePr>
              <a:graphicFrameLocks noChangeAspect="1"/>
            </p:cNvGraphicFramePr>
            <p:nvPr>
              <p:extLst>
                <p:ext uri="{D42A27DB-BD31-4B8C-83A1-F6EECF244321}">
                  <p14:modId xmlns:p14="http://schemas.microsoft.com/office/powerpoint/2010/main" val="3572977880"/>
                </p:ext>
              </p:extLst>
            </p:nvPr>
          </p:nvGraphicFramePr>
          <p:xfrm>
            <a:off x="5045991" y="3105109"/>
            <a:ext cx="1414181" cy="1650397"/>
          </p:xfrm>
          <a:graphic>
            <a:graphicData uri="http://schemas.openxmlformats.org/presentationml/2006/ole">
              <mc:AlternateContent xmlns:mc="http://schemas.openxmlformats.org/markup-compatibility/2006">
                <mc:Choice xmlns:v="urn:schemas-microsoft-com:vml" Requires="v">
                  <p:oleObj spid="_x0000_s7490" name="SPW 14.0 Graph" r:id="rId13" imgW="3601385" imgH="4203213" progId="SigmaPlotGraphicObject.13">
                    <p:embed/>
                  </p:oleObj>
                </mc:Choice>
                <mc:Fallback>
                  <p:oleObj name="SPW 14.0 Graph" r:id="rId13" imgW="3601385" imgH="4203213" progId="SigmaPlotGraphicObject.13">
                    <p:embed/>
                    <p:pic>
                      <p:nvPicPr>
                        <p:cNvPr id="0" name=""/>
                        <p:cNvPicPr/>
                        <p:nvPr/>
                      </p:nvPicPr>
                      <p:blipFill>
                        <a:blip r:embed="rId14"/>
                        <a:stretch>
                          <a:fillRect/>
                        </a:stretch>
                      </p:blipFill>
                      <p:spPr>
                        <a:xfrm>
                          <a:off x="5045991" y="3105109"/>
                          <a:ext cx="1414181" cy="1650397"/>
                        </a:xfrm>
                        <a:prstGeom prst="rect">
                          <a:avLst/>
                        </a:prstGeom>
                      </p:spPr>
                    </p:pic>
                  </p:oleObj>
                </mc:Fallback>
              </mc:AlternateContent>
            </a:graphicData>
          </a:graphic>
        </p:graphicFrame>
        <p:grpSp>
          <p:nvGrpSpPr>
            <p:cNvPr id="2" name="Group 1">
              <a:extLst>
                <a:ext uri="{FF2B5EF4-FFF2-40B4-BE49-F238E27FC236}">
                  <a16:creationId xmlns:a16="http://schemas.microsoft.com/office/drawing/2014/main" id="{3D81004C-CA68-4736-B019-A3E1FD4FA554}"/>
                </a:ext>
              </a:extLst>
            </p:cNvPr>
            <p:cNvGrpSpPr/>
            <p:nvPr/>
          </p:nvGrpSpPr>
          <p:grpSpPr>
            <a:xfrm>
              <a:off x="5045991" y="1114384"/>
              <a:ext cx="1426481" cy="1664752"/>
              <a:chOff x="5045991" y="1114384"/>
              <a:chExt cx="1426481" cy="1664752"/>
            </a:xfrm>
          </p:grpSpPr>
          <p:graphicFrame>
            <p:nvGraphicFramePr>
              <p:cNvPr id="7" name="Object 6">
                <a:extLst>
                  <a:ext uri="{FF2B5EF4-FFF2-40B4-BE49-F238E27FC236}">
                    <a16:creationId xmlns:a16="http://schemas.microsoft.com/office/drawing/2014/main" id="{F8C1147A-F69E-4EF4-9EF1-65B0435A4609}"/>
                  </a:ext>
                </a:extLst>
              </p:cNvPr>
              <p:cNvGraphicFramePr>
                <a:graphicFrameLocks noChangeAspect="1"/>
              </p:cNvGraphicFramePr>
              <p:nvPr>
                <p:extLst>
                  <p:ext uri="{D42A27DB-BD31-4B8C-83A1-F6EECF244321}">
                    <p14:modId xmlns:p14="http://schemas.microsoft.com/office/powerpoint/2010/main" val="440680843"/>
                  </p:ext>
                </p:extLst>
              </p:nvPr>
            </p:nvGraphicFramePr>
            <p:xfrm>
              <a:off x="5045991" y="1114384"/>
              <a:ext cx="1426481" cy="1664752"/>
            </p:xfrm>
            <a:graphic>
              <a:graphicData uri="http://schemas.openxmlformats.org/presentationml/2006/ole">
                <mc:AlternateContent xmlns:mc="http://schemas.openxmlformats.org/markup-compatibility/2006">
                  <mc:Choice xmlns:v="urn:schemas-microsoft-com:vml" Requires="v">
                    <p:oleObj spid="_x0000_s7491" name="SPW 14.0 Graph" r:id="rId15" imgW="3601385" imgH="4203213" progId="SigmaPlotGraphicObject.13">
                      <p:embed/>
                    </p:oleObj>
                  </mc:Choice>
                  <mc:Fallback>
                    <p:oleObj name="SPW 14.0 Graph" r:id="rId15" imgW="3601385" imgH="4203213" progId="SigmaPlotGraphicObject.13">
                      <p:embed/>
                      <p:pic>
                        <p:nvPicPr>
                          <p:cNvPr id="0" name=""/>
                          <p:cNvPicPr/>
                          <p:nvPr/>
                        </p:nvPicPr>
                        <p:blipFill>
                          <a:blip r:embed="rId16"/>
                          <a:stretch>
                            <a:fillRect/>
                          </a:stretch>
                        </p:blipFill>
                        <p:spPr>
                          <a:xfrm>
                            <a:off x="5045991" y="1114384"/>
                            <a:ext cx="1426481" cy="1664752"/>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1A58DBCF-61C4-43D9-A6AB-B06231D66770}"/>
                  </a:ext>
                </a:extLst>
              </p:cNvPr>
              <p:cNvSpPr txBox="1"/>
              <p:nvPr/>
            </p:nvSpPr>
            <p:spPr>
              <a:xfrm>
                <a:off x="5828871" y="1304519"/>
                <a:ext cx="100144" cy="230832"/>
              </a:xfrm>
              <a:prstGeom prst="rect">
                <a:avLst/>
              </a:prstGeom>
              <a:noFill/>
              <a:ln w="12700">
                <a:noFill/>
              </a:ln>
            </p:spPr>
            <p:txBody>
              <a:bodyPr wrap="square" rtlCol="0">
                <a:spAutoFit/>
              </a:bodyPr>
              <a:lstStyle/>
              <a:p>
                <a:pPr algn="ctr"/>
                <a:r>
                  <a:rPr lang="en-GB" sz="900" b="1" dirty="0"/>
                  <a:t>#</a:t>
                </a:r>
              </a:p>
            </p:txBody>
          </p:sp>
          <p:cxnSp>
            <p:nvCxnSpPr>
              <p:cNvPr id="14" name="Gerader Verbinder 71">
                <a:extLst>
                  <a:ext uri="{FF2B5EF4-FFF2-40B4-BE49-F238E27FC236}">
                    <a16:creationId xmlns:a16="http://schemas.microsoft.com/office/drawing/2014/main" id="{57D67338-57B3-4E1A-8614-B829F972149A}"/>
                  </a:ext>
                </a:extLst>
              </p:cNvPr>
              <p:cNvCxnSpPr>
                <a:cxnSpLocks/>
              </p:cNvCxnSpPr>
              <p:nvPr/>
            </p:nvCxnSpPr>
            <p:spPr>
              <a:xfrm flipV="1">
                <a:off x="5797144" y="1493030"/>
                <a:ext cx="163599" cy="1"/>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5" name="Group 14">
            <a:extLst>
              <a:ext uri="{FF2B5EF4-FFF2-40B4-BE49-F238E27FC236}">
                <a16:creationId xmlns:a16="http://schemas.microsoft.com/office/drawing/2014/main" id="{89D8AA99-D63D-497A-B41A-67F408794BF1}"/>
              </a:ext>
            </a:extLst>
          </p:cNvPr>
          <p:cNvGrpSpPr/>
          <p:nvPr/>
        </p:nvGrpSpPr>
        <p:grpSpPr>
          <a:xfrm>
            <a:off x="415184" y="284148"/>
            <a:ext cx="4992426" cy="2373962"/>
            <a:chOff x="436700" y="696776"/>
            <a:chExt cx="4992426" cy="2373962"/>
          </a:xfrm>
        </p:grpSpPr>
        <p:grpSp>
          <p:nvGrpSpPr>
            <p:cNvPr id="16" name="Group 15">
              <a:extLst>
                <a:ext uri="{FF2B5EF4-FFF2-40B4-BE49-F238E27FC236}">
                  <a16:creationId xmlns:a16="http://schemas.microsoft.com/office/drawing/2014/main" id="{BE22F73F-4B78-4CA4-989C-BC7AEB0BB398}"/>
                </a:ext>
              </a:extLst>
            </p:cNvPr>
            <p:cNvGrpSpPr/>
            <p:nvPr/>
          </p:nvGrpSpPr>
          <p:grpSpPr>
            <a:xfrm>
              <a:off x="436700" y="696776"/>
              <a:ext cx="3565783" cy="999603"/>
              <a:chOff x="343455" y="2089389"/>
              <a:chExt cx="3565783" cy="999603"/>
            </a:xfrm>
          </p:grpSpPr>
          <p:sp>
            <p:nvSpPr>
              <p:cNvPr id="23" name="TextBox 32">
                <a:extLst>
                  <a:ext uri="{FF2B5EF4-FFF2-40B4-BE49-F238E27FC236}">
                    <a16:creationId xmlns:a16="http://schemas.microsoft.com/office/drawing/2014/main" id="{98A6655E-8521-43B9-AFA3-4540496E0E45}"/>
                  </a:ext>
                </a:extLst>
              </p:cNvPr>
              <p:cNvSpPr txBox="1"/>
              <p:nvPr/>
            </p:nvSpPr>
            <p:spPr>
              <a:xfrm>
                <a:off x="343455" y="2719660"/>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a</a:t>
                </a:r>
              </a:p>
            </p:txBody>
          </p:sp>
          <p:sp>
            <p:nvSpPr>
              <p:cNvPr id="24" name="TextBox 33">
                <a:extLst>
                  <a:ext uri="{FF2B5EF4-FFF2-40B4-BE49-F238E27FC236}">
                    <a16:creationId xmlns:a16="http://schemas.microsoft.com/office/drawing/2014/main" id="{4FA8EF01-4CBB-44C7-8860-AFEE45F738AF}"/>
                  </a:ext>
                </a:extLst>
              </p:cNvPr>
              <p:cNvSpPr txBox="1"/>
              <p:nvPr/>
            </p:nvSpPr>
            <p:spPr>
              <a:xfrm>
                <a:off x="2164759" y="2089389"/>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b</a:t>
                </a:r>
              </a:p>
            </p:txBody>
          </p:sp>
          <p:sp>
            <p:nvSpPr>
              <p:cNvPr id="25" name="TextBox 34">
                <a:extLst>
                  <a:ext uri="{FF2B5EF4-FFF2-40B4-BE49-F238E27FC236}">
                    <a16:creationId xmlns:a16="http://schemas.microsoft.com/office/drawing/2014/main" id="{8A7BE9B6-C5F5-44EF-8BAE-08C55B80BA1C}"/>
                  </a:ext>
                </a:extLst>
              </p:cNvPr>
              <p:cNvSpPr txBox="1"/>
              <p:nvPr/>
            </p:nvSpPr>
            <p:spPr>
              <a:xfrm flipH="1">
                <a:off x="3611027" y="2089389"/>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17" name="TextBox 34">
              <a:extLst>
                <a:ext uri="{FF2B5EF4-FFF2-40B4-BE49-F238E27FC236}">
                  <a16:creationId xmlns:a16="http://schemas.microsoft.com/office/drawing/2014/main" id="{78A42391-3807-44A1-A032-322D28505037}"/>
                </a:ext>
              </a:extLst>
            </p:cNvPr>
            <p:cNvSpPr txBox="1"/>
            <p:nvPr/>
          </p:nvSpPr>
          <p:spPr>
            <a:xfrm flipH="1">
              <a:off x="5130915" y="696776"/>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d</a:t>
              </a:r>
            </a:p>
          </p:txBody>
        </p:sp>
        <p:grpSp>
          <p:nvGrpSpPr>
            <p:cNvPr id="18" name="Group 17">
              <a:extLst>
                <a:ext uri="{FF2B5EF4-FFF2-40B4-BE49-F238E27FC236}">
                  <a16:creationId xmlns:a16="http://schemas.microsoft.com/office/drawing/2014/main" id="{D6549A85-1B84-4CA8-96CF-EED027167E4B}"/>
                </a:ext>
              </a:extLst>
            </p:cNvPr>
            <p:cNvGrpSpPr/>
            <p:nvPr/>
          </p:nvGrpSpPr>
          <p:grpSpPr>
            <a:xfrm>
              <a:off x="2278274" y="2701406"/>
              <a:ext cx="3150852" cy="369332"/>
              <a:chOff x="1782685" y="3133906"/>
              <a:chExt cx="3336968" cy="369332"/>
            </a:xfrm>
          </p:grpSpPr>
          <p:grpSp>
            <p:nvGrpSpPr>
              <p:cNvPr id="19" name="Group 18">
                <a:extLst>
                  <a:ext uri="{FF2B5EF4-FFF2-40B4-BE49-F238E27FC236}">
                    <a16:creationId xmlns:a16="http://schemas.microsoft.com/office/drawing/2014/main" id="{8FDC4936-6648-4481-902C-70751C6243DA}"/>
                  </a:ext>
                </a:extLst>
              </p:cNvPr>
              <p:cNvGrpSpPr/>
              <p:nvPr/>
            </p:nvGrpSpPr>
            <p:grpSpPr>
              <a:xfrm>
                <a:off x="1782685" y="3133906"/>
                <a:ext cx="1829498" cy="369332"/>
                <a:chOff x="1658789" y="2066879"/>
                <a:chExt cx="1829498" cy="369332"/>
              </a:xfrm>
            </p:grpSpPr>
            <p:sp>
              <p:nvSpPr>
                <p:cNvPr id="21" name="TextBox 33">
                  <a:extLst>
                    <a:ext uri="{FF2B5EF4-FFF2-40B4-BE49-F238E27FC236}">
                      <a16:creationId xmlns:a16="http://schemas.microsoft.com/office/drawing/2014/main" id="{E351526B-6426-4D75-9823-FDF119FB387B}"/>
                    </a:ext>
                  </a:extLst>
                </p:cNvPr>
                <p:cNvSpPr txBox="1"/>
                <p:nvPr/>
              </p:nvSpPr>
              <p:spPr>
                <a:xfrm>
                  <a:off x="1658789" y="2066879"/>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e</a:t>
                  </a:r>
                </a:p>
              </p:txBody>
            </p:sp>
            <p:sp>
              <p:nvSpPr>
                <p:cNvPr id="22" name="TextBox 34">
                  <a:extLst>
                    <a:ext uri="{FF2B5EF4-FFF2-40B4-BE49-F238E27FC236}">
                      <a16:creationId xmlns:a16="http://schemas.microsoft.com/office/drawing/2014/main" id="{69A86C3F-B965-4E13-8348-74CF5D62D6BA}"/>
                    </a:ext>
                  </a:extLst>
                </p:cNvPr>
                <p:cNvSpPr txBox="1"/>
                <p:nvPr/>
              </p:nvSpPr>
              <p:spPr>
                <a:xfrm flipH="1">
                  <a:off x="3190077" y="2066879"/>
                  <a:ext cx="29821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f</a:t>
                  </a:r>
                </a:p>
              </p:txBody>
            </p:sp>
          </p:grpSp>
          <p:sp>
            <p:nvSpPr>
              <p:cNvPr id="20" name="TextBox 34">
                <a:extLst>
                  <a:ext uri="{FF2B5EF4-FFF2-40B4-BE49-F238E27FC236}">
                    <a16:creationId xmlns:a16="http://schemas.microsoft.com/office/drawing/2014/main" id="{755FF36B-0B07-4A1D-A853-F1EAA6295CA7}"/>
                  </a:ext>
                </a:extLst>
              </p:cNvPr>
              <p:cNvSpPr txBox="1"/>
              <p:nvPr/>
            </p:nvSpPr>
            <p:spPr>
              <a:xfrm flipH="1">
                <a:off x="4821442" y="3133906"/>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a:t>
                </a:r>
              </a:p>
            </p:txBody>
          </p:sp>
        </p:grpSp>
      </p:grpSp>
      <p:sp>
        <p:nvSpPr>
          <p:cNvPr id="26" name="TextBox 25">
            <a:extLst>
              <a:ext uri="{FF2B5EF4-FFF2-40B4-BE49-F238E27FC236}">
                <a16:creationId xmlns:a16="http://schemas.microsoft.com/office/drawing/2014/main" id="{A8E5F33E-72B2-45D8-84ED-CAD48763E17E}"/>
              </a:ext>
            </a:extLst>
          </p:cNvPr>
          <p:cNvSpPr txBox="1"/>
          <p:nvPr/>
        </p:nvSpPr>
        <p:spPr>
          <a:xfrm>
            <a:off x="206506" y="6390484"/>
            <a:ext cx="6407674" cy="2754985"/>
          </a:xfrm>
          <a:prstGeom prst="rect">
            <a:avLst/>
          </a:prstGeom>
          <a:noFill/>
        </p:spPr>
        <p:txBody>
          <a:bodyPr wrap="square" rtlCol="0">
            <a:spAutoFit/>
          </a:bodyPr>
          <a:lstStyle/>
          <a:p>
            <a:pPr algn="just">
              <a:lnSpc>
                <a:spcPct val="150000"/>
              </a:lnSpc>
              <a:spcBef>
                <a:spcPts val="600"/>
              </a:spcBef>
            </a:pPr>
            <a:r>
              <a:rPr lang="en-GB" sz="1100" b="1" dirty="0">
                <a:latin typeface="Times New Roman" panose="02020603050405020304" pitchFamily="18" charset="0"/>
                <a:cs typeface="Times New Roman" panose="02020603050405020304" pitchFamily="18" charset="0"/>
              </a:rPr>
              <a:t>Brain sphingolipids after long-term treatment with haloperidol</a:t>
            </a:r>
          </a:p>
          <a:p>
            <a:pPr algn="just">
              <a:lnSpc>
                <a:spcPct val="150000"/>
              </a:lnSpc>
              <a:spcBef>
                <a:spcPts val="600"/>
              </a:spcBef>
            </a:pPr>
            <a:r>
              <a:rPr lang="en-GB" sz="1100" dirty="0">
                <a:latin typeface="Times New Roman" panose="02020603050405020304" pitchFamily="18" charset="0"/>
                <a:cs typeface="Times New Roman" panose="02020603050405020304" pitchFamily="18" charset="0"/>
              </a:rPr>
              <a:t>In contrast to the short-term experiment, the ceramide-to-sphingomyelin ratios after long-term treatment with HAL (14 days of osmotic mini-pumps delivery, 0.5 mg/kg) was not severely affected by neither AMPH sensitization procedure nor by HAL treatment. Surprisingly, we revealed a significant enhancement in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20:00 ratio in AMPH-HAL group (factor Group F</a:t>
            </a:r>
            <a:r>
              <a:rPr lang="en-GB" sz="1100" baseline="-25000" dirty="0">
                <a:latin typeface="Times New Roman" panose="02020603050405020304" pitchFamily="18" charset="0"/>
                <a:cs typeface="Times New Roman" panose="02020603050405020304" pitchFamily="18" charset="0"/>
              </a:rPr>
              <a:t>2;25</a:t>
            </a:r>
            <a:r>
              <a:rPr lang="en-GB" sz="1100" dirty="0">
                <a:latin typeface="Times New Roman" panose="02020603050405020304" pitchFamily="18" charset="0"/>
                <a:cs typeface="Times New Roman" panose="02020603050405020304" pitchFamily="18" charset="0"/>
              </a:rPr>
              <a:t>=6.576, p=.005, LSD </a:t>
            </a:r>
            <a:r>
              <a:rPr lang="en-GB" sz="1100" dirty="0" err="1">
                <a:latin typeface="Times New Roman" panose="02020603050405020304" pitchFamily="18" charset="0"/>
                <a:cs typeface="Times New Roman" panose="02020603050405020304" pitchFamily="18" charset="0"/>
              </a:rPr>
              <a:t>posthoc</a:t>
            </a:r>
            <a:r>
              <a:rPr lang="en-GB" sz="1100" dirty="0">
                <a:latin typeface="Times New Roman" panose="02020603050405020304" pitchFamily="18" charset="0"/>
                <a:cs typeface="Times New Roman" panose="02020603050405020304" pitchFamily="18" charset="0"/>
              </a:rPr>
              <a:t> p=.001 vs. SAL-VEH) in the DS brain region (Fig. S4d). Ratios between total sphingolipid levels and other investigated species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16:0,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18:0,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22:0,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24:0,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24:1 demonstrated no significant impact of AMPH sensitization or HAL treatment in all three examined brain regions (Fig. S4a-c,e-g).</a:t>
            </a:r>
          </a:p>
          <a:p>
            <a:pPr algn="just">
              <a:lnSpc>
                <a:spcPct val="150000"/>
              </a:lnSpc>
              <a:spcBef>
                <a:spcPts val="600"/>
              </a:spcBef>
            </a:pPr>
            <a:r>
              <a:rPr lang="en-GB" sz="1100" dirty="0">
                <a:latin typeface="Times New Roman" panose="02020603050405020304" pitchFamily="18" charset="0"/>
                <a:cs typeface="Times New Roman" panose="02020603050405020304" pitchFamily="18" charset="0"/>
              </a:rPr>
              <a:t>This data suggest a DS region-specific aberrations in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balance emerged only after long- but not short-term treatment with HAL. </a:t>
            </a:r>
          </a:p>
        </p:txBody>
      </p:sp>
      <p:sp>
        <p:nvSpPr>
          <p:cNvPr id="12" name="Slide Number Placeholder 11">
            <a:extLst>
              <a:ext uri="{FF2B5EF4-FFF2-40B4-BE49-F238E27FC236}">
                <a16:creationId xmlns:a16="http://schemas.microsoft.com/office/drawing/2014/main" id="{208E89A9-9A5C-4567-A373-B54015B616BD}"/>
              </a:ext>
            </a:extLst>
          </p:cNvPr>
          <p:cNvSpPr>
            <a:spLocks noGrp="1"/>
          </p:cNvSpPr>
          <p:nvPr>
            <p:ph type="sldNum" sz="quarter" idx="12"/>
          </p:nvPr>
        </p:nvSpPr>
        <p:spPr/>
        <p:txBody>
          <a:bodyPr/>
          <a:lstStyle/>
          <a:p>
            <a:fld id="{D8813C1C-76DE-4157-94DF-348F8715183E}" type="slidenum">
              <a:rPr lang="en-GB" smtClean="0"/>
              <a:t>10</a:t>
            </a:fld>
            <a:endParaRPr lang="en-GB"/>
          </a:p>
        </p:txBody>
      </p:sp>
    </p:spTree>
    <p:extLst>
      <p:ext uri="{BB962C8B-B14F-4D97-AF65-F5344CB8AC3E}">
        <p14:creationId xmlns:p14="http://schemas.microsoft.com/office/powerpoint/2010/main" val="142787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ubtitle 2">
            <a:extLst>
              <a:ext uri="{FF2B5EF4-FFF2-40B4-BE49-F238E27FC236}">
                <a16:creationId xmlns:a16="http://schemas.microsoft.com/office/drawing/2014/main" id="{FBE6A465-3B42-4BCE-8884-85BDD5B43551}"/>
              </a:ext>
            </a:extLst>
          </p:cNvPr>
          <p:cNvSpPr txBox="1">
            <a:spLocks/>
          </p:cNvSpPr>
          <p:nvPr/>
        </p:nvSpPr>
        <p:spPr>
          <a:xfrm>
            <a:off x="324573" y="5614567"/>
            <a:ext cx="6081749" cy="3046576"/>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None/>
            </a:pPr>
            <a:r>
              <a:rPr lang="en-GB" sz="1000" b="1" dirty="0">
                <a:latin typeface="Times New Roman" panose="02020603050405020304" pitchFamily="18" charset="0"/>
                <a:cs typeface="Times New Roman" panose="02020603050405020304" pitchFamily="18" charset="0"/>
              </a:rPr>
              <a:t>Figure S5. Behavioural effects of a selective ASM inhibitor KARI201 in a rat model of schizophrenia. </a:t>
            </a:r>
            <a:r>
              <a:rPr lang="en-GB" sz="1000" dirty="0">
                <a:latin typeface="Times New Roman" panose="02020603050405020304" pitchFamily="18" charset="0"/>
                <a:cs typeface="Times New Roman" panose="02020603050405020304" pitchFamily="18" charset="0"/>
              </a:rPr>
              <a:t>Data are presented as means ± SEM. </a:t>
            </a:r>
            <a:r>
              <a:rPr lang="en-GB" sz="1000" b="1" dirty="0">
                <a:latin typeface="Times New Roman" panose="02020603050405020304" pitchFamily="18" charset="0"/>
                <a:cs typeface="Times New Roman" panose="02020603050405020304" pitchFamily="18" charset="0"/>
              </a:rPr>
              <a:t>a</a:t>
            </a:r>
            <a:r>
              <a:rPr lang="en-GB" sz="1000" dirty="0">
                <a:latin typeface="Times New Roman" panose="02020603050405020304" pitchFamily="18" charset="0"/>
                <a:cs typeface="Times New Roman" panose="02020603050405020304" pitchFamily="18" charset="0"/>
              </a:rPr>
              <a:t> The area under the curve (AUC) analysis for </a:t>
            </a:r>
            <a:r>
              <a:rPr lang="en-GB" sz="1000" dirty="0" err="1">
                <a:latin typeface="Times New Roman" panose="02020603050405020304" pitchFamily="18" charset="0"/>
                <a:cs typeface="Times New Roman" panose="02020603050405020304" pitchFamily="18" charset="0"/>
              </a:rPr>
              <a:t>center</a:t>
            </a:r>
            <a:r>
              <a:rPr lang="en-GB" sz="1000" dirty="0">
                <a:latin typeface="Times New Roman" panose="02020603050405020304" pitchFamily="18" charset="0"/>
                <a:cs typeface="Times New Roman" panose="02020603050405020304" pitchFamily="18" charset="0"/>
              </a:rPr>
              <a:t> time in AMPH-induced hyperlocomotion (AIH) test with 10-day treatment (oral gavage, per </a:t>
            </a:r>
            <a:r>
              <a:rPr lang="en-GB" sz="1000" dirty="0" err="1">
                <a:latin typeface="Times New Roman" panose="02020603050405020304" pitchFamily="18" charset="0"/>
                <a:cs typeface="Times New Roman" panose="02020603050405020304" pitchFamily="18" charset="0"/>
              </a:rPr>
              <a:t>os</a:t>
            </a:r>
            <a:r>
              <a:rPr lang="en-GB" sz="1000" dirty="0">
                <a:latin typeface="Times New Roman" panose="02020603050405020304" pitchFamily="18" charset="0"/>
                <a:cs typeface="Times New Roman" panose="02020603050405020304" pitchFamily="18" charset="0"/>
              </a:rPr>
              <a:t>). One group was a control (SAL-VEH), and three groups were sensitized with AMPH and treated with either VEH (AMPH-VEH), HAL at 1 mg/kg (AMPH-HAL), or KARI201 at 10 mg/kg (AMPH-KARI). </a:t>
            </a:r>
            <a:r>
              <a:rPr lang="en-GB" sz="1000" b="1" dirty="0">
                <a:latin typeface="Times New Roman" panose="02020603050405020304" pitchFamily="18" charset="0"/>
                <a:cs typeface="Times New Roman" panose="02020603050405020304" pitchFamily="18" charset="0"/>
              </a:rPr>
              <a:t>b</a:t>
            </a:r>
            <a:r>
              <a:rPr lang="en-GB" sz="1000" dirty="0">
                <a:latin typeface="Times New Roman" panose="02020603050405020304" pitchFamily="18" charset="0"/>
                <a:cs typeface="Times New Roman" panose="02020603050405020304" pitchFamily="18" charset="0"/>
              </a:rPr>
              <a:t> Time spent in the central zone of the open field (</a:t>
            </a:r>
            <a:r>
              <a:rPr lang="en-GB" sz="1000" dirty="0" err="1">
                <a:latin typeface="Times New Roman" panose="02020603050405020304" pitchFamily="18" charset="0"/>
                <a:cs typeface="Times New Roman" panose="02020603050405020304" pitchFamily="18" charset="0"/>
              </a:rPr>
              <a:t>Center</a:t>
            </a:r>
            <a:r>
              <a:rPr lang="en-GB" sz="1000" dirty="0">
                <a:latin typeface="Times New Roman" panose="02020603050405020304" pitchFamily="18" charset="0"/>
                <a:cs typeface="Times New Roman" panose="02020603050405020304" pitchFamily="18" charset="0"/>
              </a:rPr>
              <a:t> time) in the AIH test after VEH or HAL or KARI201 treatment. </a:t>
            </a:r>
            <a:r>
              <a:rPr lang="en-GB" sz="1000" b="1" dirty="0">
                <a:latin typeface="Times New Roman" panose="02020603050405020304" pitchFamily="18" charset="0"/>
                <a:cs typeface="Times New Roman" panose="02020603050405020304" pitchFamily="18" charset="0"/>
              </a:rPr>
              <a:t>c</a:t>
            </a:r>
            <a:r>
              <a:rPr lang="en-GB" sz="1000" dirty="0">
                <a:latin typeface="Times New Roman" panose="02020603050405020304" pitchFamily="18" charset="0"/>
                <a:cs typeface="Times New Roman" panose="02020603050405020304" pitchFamily="18" charset="0"/>
              </a:rPr>
              <a:t> Locomotion boost between baseline level and after AMPH challenge for two 20-min intervals for animals in AMPH-induced hyperlocomotion (AIH) test. </a:t>
            </a:r>
            <a:r>
              <a:rPr lang="en-GB" sz="1000" b="1" dirty="0">
                <a:latin typeface="Times New Roman" panose="02020603050405020304" pitchFamily="18" charset="0"/>
                <a:cs typeface="Times New Roman" panose="02020603050405020304" pitchFamily="18" charset="0"/>
              </a:rPr>
              <a:t>d</a:t>
            </a:r>
            <a:r>
              <a:rPr lang="en-GB" sz="1000" dirty="0">
                <a:latin typeface="Times New Roman" panose="02020603050405020304" pitchFamily="18" charset="0"/>
                <a:cs typeface="Times New Roman" panose="02020603050405020304" pitchFamily="18" charset="0"/>
              </a:rPr>
              <a:t> Total exploration time for novel (new) and familiar (old) objects in the novel object recognition (NOR) test to evaluate short-term memory. </a:t>
            </a:r>
            <a:r>
              <a:rPr lang="en-GB" sz="1000" b="1" dirty="0">
                <a:latin typeface="Times New Roman" panose="02020603050405020304" pitchFamily="18" charset="0"/>
                <a:cs typeface="Times New Roman" panose="02020603050405020304" pitchFamily="18" charset="0"/>
              </a:rPr>
              <a:t>e</a:t>
            </a:r>
            <a:r>
              <a:rPr lang="en-GB" sz="1000" dirty="0">
                <a:latin typeface="Times New Roman" panose="02020603050405020304" pitchFamily="18" charset="0"/>
                <a:cs typeface="Times New Roman" panose="02020603050405020304" pitchFamily="18" charset="0"/>
              </a:rPr>
              <a:t> Relative total exploration time for both novel (new) and familiar (old) objects in the novel object recognition (NOR) test. </a:t>
            </a:r>
            <a:r>
              <a:rPr lang="en-GB" sz="1000" b="1" dirty="0">
                <a:latin typeface="Times New Roman" panose="02020603050405020304" pitchFamily="18" charset="0"/>
                <a:cs typeface="Times New Roman" panose="02020603050405020304" pitchFamily="18" charset="0"/>
              </a:rPr>
              <a:t>g</a:t>
            </a:r>
            <a:r>
              <a:rPr lang="en-GB" sz="1000" dirty="0">
                <a:latin typeface="Times New Roman" panose="02020603050405020304" pitchFamily="18" charset="0"/>
                <a:cs typeface="Times New Roman" panose="02020603050405020304" pitchFamily="18" charset="0"/>
              </a:rPr>
              <a:t> AUC for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inhibition (PPI) of acoustic startle response for three pulse stimuli: 100, 110, and 120 dB after treatment with VEH or HAL or KARI201. Data were analysed by one- or two-way ANOVA followed by LSD pre-planned comparisons with Bonferroni's correction. (n=10-12 animals/group; *p&lt;0.05,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p&lt;0.01,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p&lt;0.001).</a:t>
            </a:r>
          </a:p>
          <a:p>
            <a:pPr marL="0" indent="0" algn="just">
              <a:lnSpc>
                <a:spcPct val="150000"/>
              </a:lnSpc>
              <a:buNone/>
            </a:pPr>
            <a:endParaRPr lang="en-GB" sz="1000" dirty="0">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80B80BE4-E453-42D6-9283-47C3FE5EDAFB}"/>
              </a:ext>
            </a:extLst>
          </p:cNvPr>
          <p:cNvGrpSpPr/>
          <p:nvPr/>
        </p:nvGrpSpPr>
        <p:grpSpPr>
          <a:xfrm>
            <a:off x="148520" y="591688"/>
            <a:ext cx="6068578" cy="5072091"/>
            <a:chOff x="148520" y="591688"/>
            <a:chExt cx="6068578" cy="5072091"/>
          </a:xfrm>
        </p:grpSpPr>
        <p:grpSp>
          <p:nvGrpSpPr>
            <p:cNvPr id="10" name="Group 9">
              <a:extLst>
                <a:ext uri="{FF2B5EF4-FFF2-40B4-BE49-F238E27FC236}">
                  <a16:creationId xmlns:a16="http://schemas.microsoft.com/office/drawing/2014/main" id="{AC51D2DD-E6FB-417C-9090-12BB5855F8C7}"/>
                </a:ext>
              </a:extLst>
            </p:cNvPr>
            <p:cNvGrpSpPr/>
            <p:nvPr/>
          </p:nvGrpSpPr>
          <p:grpSpPr>
            <a:xfrm>
              <a:off x="148520" y="591688"/>
              <a:ext cx="6068578" cy="5072091"/>
              <a:chOff x="148520" y="591688"/>
              <a:chExt cx="6068578" cy="5072091"/>
            </a:xfrm>
          </p:grpSpPr>
          <p:graphicFrame>
            <p:nvGraphicFramePr>
              <p:cNvPr id="3" name="Object 2">
                <a:extLst>
                  <a:ext uri="{FF2B5EF4-FFF2-40B4-BE49-F238E27FC236}">
                    <a16:creationId xmlns:a16="http://schemas.microsoft.com/office/drawing/2014/main" id="{90F7C2CB-3EA4-4DB1-A195-C15946C5A45B}"/>
                  </a:ext>
                </a:extLst>
              </p:cNvPr>
              <p:cNvGraphicFramePr>
                <a:graphicFrameLocks noChangeAspect="1"/>
              </p:cNvGraphicFramePr>
              <p:nvPr>
                <p:extLst>
                  <p:ext uri="{D42A27DB-BD31-4B8C-83A1-F6EECF244321}">
                    <p14:modId xmlns:p14="http://schemas.microsoft.com/office/powerpoint/2010/main" val="2597572984"/>
                  </p:ext>
                </p:extLst>
              </p:nvPr>
            </p:nvGraphicFramePr>
            <p:xfrm>
              <a:off x="148520" y="591688"/>
              <a:ext cx="1881032" cy="2738517"/>
            </p:xfrm>
            <a:graphic>
              <a:graphicData uri="http://schemas.openxmlformats.org/presentationml/2006/ole">
                <mc:AlternateContent xmlns:mc="http://schemas.openxmlformats.org/markup-compatibility/2006">
                  <mc:Choice xmlns:v="urn:schemas-microsoft-com:vml" Requires="v">
                    <p:oleObj spid="_x0000_s2503" name="SPW 14.0 Graph" r:id="rId3" imgW="3956334" imgH="5759091" progId="SigmaPlotGraphicObject.15">
                      <p:embed/>
                    </p:oleObj>
                  </mc:Choice>
                  <mc:Fallback>
                    <p:oleObj name="SPW 14.0 Graph" r:id="rId3" imgW="3956334" imgH="5759091" progId="SigmaPlotGraphicObject.15">
                      <p:embed/>
                      <p:pic>
                        <p:nvPicPr>
                          <p:cNvPr id="0" name=""/>
                          <p:cNvPicPr/>
                          <p:nvPr/>
                        </p:nvPicPr>
                        <p:blipFill>
                          <a:blip r:embed="rId4"/>
                          <a:stretch>
                            <a:fillRect/>
                          </a:stretch>
                        </p:blipFill>
                        <p:spPr>
                          <a:xfrm>
                            <a:off x="148520" y="591688"/>
                            <a:ext cx="1881032" cy="2738517"/>
                          </a:xfrm>
                          <a:prstGeom prst="rect">
                            <a:avLst/>
                          </a:prstGeom>
                        </p:spPr>
                      </p:pic>
                    </p:oleObj>
                  </mc:Fallback>
                </mc:AlternateContent>
              </a:graphicData>
            </a:graphic>
          </p:graphicFrame>
          <p:grpSp>
            <p:nvGrpSpPr>
              <p:cNvPr id="2" name="Group 1">
                <a:extLst>
                  <a:ext uri="{FF2B5EF4-FFF2-40B4-BE49-F238E27FC236}">
                    <a16:creationId xmlns:a16="http://schemas.microsoft.com/office/drawing/2014/main" id="{0844CCA9-0179-483B-B8AF-5D2B9C364AF4}"/>
                  </a:ext>
                </a:extLst>
              </p:cNvPr>
              <p:cNvGrpSpPr/>
              <p:nvPr/>
            </p:nvGrpSpPr>
            <p:grpSpPr>
              <a:xfrm>
                <a:off x="1586729" y="592959"/>
                <a:ext cx="4630369" cy="5070820"/>
                <a:chOff x="1586729" y="592959"/>
                <a:chExt cx="4630369" cy="5070820"/>
              </a:xfrm>
            </p:grpSpPr>
            <p:grpSp>
              <p:nvGrpSpPr>
                <p:cNvPr id="16" name="Group 15">
                  <a:extLst>
                    <a:ext uri="{FF2B5EF4-FFF2-40B4-BE49-F238E27FC236}">
                      <a16:creationId xmlns:a16="http://schemas.microsoft.com/office/drawing/2014/main" id="{D1804372-BC58-4018-9159-A8F123467DB8}"/>
                    </a:ext>
                  </a:extLst>
                </p:cNvPr>
                <p:cNvGrpSpPr/>
                <p:nvPr/>
              </p:nvGrpSpPr>
              <p:grpSpPr>
                <a:xfrm>
                  <a:off x="1948122" y="592959"/>
                  <a:ext cx="4268976" cy="2262416"/>
                  <a:chOff x="1948122" y="592959"/>
                  <a:chExt cx="4268976" cy="2262416"/>
                </a:xfrm>
              </p:grpSpPr>
              <p:graphicFrame>
                <p:nvGraphicFramePr>
                  <p:cNvPr id="5" name="Object 4">
                    <a:extLst>
                      <a:ext uri="{FF2B5EF4-FFF2-40B4-BE49-F238E27FC236}">
                        <a16:creationId xmlns:a16="http://schemas.microsoft.com/office/drawing/2014/main" id="{2A53A05A-DF11-4EB1-873C-40340326A8DF}"/>
                      </a:ext>
                    </a:extLst>
                  </p:cNvPr>
                  <p:cNvGraphicFramePr>
                    <a:graphicFrameLocks noChangeAspect="1"/>
                  </p:cNvGraphicFramePr>
                  <p:nvPr>
                    <p:extLst>
                      <p:ext uri="{D42A27DB-BD31-4B8C-83A1-F6EECF244321}">
                        <p14:modId xmlns:p14="http://schemas.microsoft.com/office/powerpoint/2010/main" val="866605428"/>
                      </p:ext>
                    </p:extLst>
                  </p:nvPr>
                </p:nvGraphicFramePr>
                <p:xfrm>
                  <a:off x="1948122" y="594946"/>
                  <a:ext cx="2705857" cy="2257171"/>
                </p:xfrm>
                <a:graphic>
                  <a:graphicData uri="http://schemas.openxmlformats.org/presentationml/2006/ole">
                    <mc:AlternateContent xmlns:mc="http://schemas.openxmlformats.org/markup-compatibility/2006">
                      <mc:Choice xmlns:v="urn:schemas-microsoft-com:vml" Requires="v">
                        <p:oleObj spid="_x0000_s2504" name="SPW 14.0 Graph" r:id="rId5" imgW="5629821" imgH="4695397" progId="SigmaPlotGraphicObject.13">
                          <p:embed/>
                        </p:oleObj>
                      </mc:Choice>
                      <mc:Fallback>
                        <p:oleObj name="SPW 14.0 Graph" r:id="rId5" imgW="5629821" imgH="4695397" progId="SigmaPlotGraphicObject.13">
                          <p:embed/>
                          <p:pic>
                            <p:nvPicPr>
                              <p:cNvPr id="0" name=""/>
                              <p:cNvPicPr/>
                              <p:nvPr/>
                            </p:nvPicPr>
                            <p:blipFill>
                              <a:blip r:embed="rId6"/>
                              <a:stretch>
                                <a:fillRect/>
                              </a:stretch>
                            </p:blipFill>
                            <p:spPr>
                              <a:xfrm>
                                <a:off x="1948122" y="594946"/>
                                <a:ext cx="2705857" cy="2257171"/>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0F0C3133-3F45-4E60-9D97-A87AD6DFDC93}"/>
                      </a:ext>
                    </a:extLst>
                  </p:cNvPr>
                  <p:cNvGraphicFramePr>
                    <a:graphicFrameLocks noChangeAspect="1"/>
                  </p:cNvGraphicFramePr>
                  <p:nvPr>
                    <p:extLst>
                      <p:ext uri="{D42A27DB-BD31-4B8C-83A1-F6EECF244321}">
                        <p14:modId xmlns:p14="http://schemas.microsoft.com/office/powerpoint/2010/main" val="3074929771"/>
                      </p:ext>
                    </p:extLst>
                  </p:nvPr>
                </p:nvGraphicFramePr>
                <p:xfrm>
                  <a:off x="4515668" y="592959"/>
                  <a:ext cx="1701430" cy="2262416"/>
                </p:xfrm>
                <a:graphic>
                  <a:graphicData uri="http://schemas.openxmlformats.org/presentationml/2006/ole">
                    <mc:AlternateContent xmlns:mc="http://schemas.openxmlformats.org/markup-compatibility/2006">
                      <mc:Choice xmlns:v="urn:schemas-microsoft-com:vml" Requires="v">
                        <p:oleObj spid="_x0000_s2505" name="SPW 14.0 Graph" r:id="rId7" imgW="3509855" imgH="4666551" progId="SigmaPlotGraphicObject.13">
                          <p:embed/>
                        </p:oleObj>
                      </mc:Choice>
                      <mc:Fallback>
                        <p:oleObj name="SPW 14.0 Graph" r:id="rId7" imgW="3509855" imgH="4666551" progId="SigmaPlotGraphicObject.13">
                          <p:embed/>
                          <p:pic>
                            <p:nvPicPr>
                              <p:cNvPr id="0" name=""/>
                              <p:cNvPicPr/>
                              <p:nvPr/>
                            </p:nvPicPr>
                            <p:blipFill>
                              <a:blip r:embed="rId8"/>
                              <a:stretch>
                                <a:fillRect/>
                              </a:stretch>
                            </p:blipFill>
                            <p:spPr>
                              <a:xfrm>
                                <a:off x="4515668" y="592959"/>
                                <a:ext cx="1701430" cy="2262416"/>
                              </a:xfrm>
                              <a:prstGeom prst="rect">
                                <a:avLst/>
                              </a:prstGeom>
                            </p:spPr>
                          </p:pic>
                        </p:oleObj>
                      </mc:Fallback>
                    </mc:AlternateContent>
                  </a:graphicData>
                </a:graphic>
              </p:graphicFrame>
            </p:grpSp>
            <p:grpSp>
              <p:nvGrpSpPr>
                <p:cNvPr id="27" name="Group 26">
                  <a:extLst>
                    <a:ext uri="{FF2B5EF4-FFF2-40B4-BE49-F238E27FC236}">
                      <a16:creationId xmlns:a16="http://schemas.microsoft.com/office/drawing/2014/main" id="{54BFAC5B-6397-42D8-8201-77ACB34D7D5E}"/>
                    </a:ext>
                  </a:extLst>
                </p:cNvPr>
                <p:cNvGrpSpPr/>
                <p:nvPr/>
              </p:nvGrpSpPr>
              <p:grpSpPr>
                <a:xfrm>
                  <a:off x="1586729" y="3208798"/>
                  <a:ext cx="1405173" cy="2257171"/>
                  <a:chOff x="1586729" y="3208798"/>
                  <a:chExt cx="1405173" cy="2257171"/>
                </a:xfrm>
              </p:grpSpPr>
              <p:graphicFrame>
                <p:nvGraphicFramePr>
                  <p:cNvPr id="7" name="Object 6">
                    <a:extLst>
                      <a:ext uri="{FF2B5EF4-FFF2-40B4-BE49-F238E27FC236}">
                        <a16:creationId xmlns:a16="http://schemas.microsoft.com/office/drawing/2014/main" id="{C951D021-D7C1-481D-9683-5E13AD912405}"/>
                      </a:ext>
                    </a:extLst>
                  </p:cNvPr>
                  <p:cNvGraphicFramePr>
                    <a:graphicFrameLocks noChangeAspect="1"/>
                  </p:cNvGraphicFramePr>
                  <p:nvPr>
                    <p:extLst>
                      <p:ext uri="{D42A27DB-BD31-4B8C-83A1-F6EECF244321}">
                        <p14:modId xmlns:p14="http://schemas.microsoft.com/office/powerpoint/2010/main" val="120955022"/>
                      </p:ext>
                    </p:extLst>
                  </p:nvPr>
                </p:nvGraphicFramePr>
                <p:xfrm>
                  <a:off x="1586729" y="3208798"/>
                  <a:ext cx="1405173" cy="2257171"/>
                </p:xfrm>
                <a:graphic>
                  <a:graphicData uri="http://schemas.openxmlformats.org/presentationml/2006/ole">
                    <mc:AlternateContent xmlns:mc="http://schemas.openxmlformats.org/markup-compatibility/2006">
                      <mc:Choice xmlns:v="urn:schemas-microsoft-com:vml" Requires="v">
                        <p:oleObj spid="_x0000_s2506" name="SPW 14.0 Graph" r:id="rId9" imgW="2859054" imgH="4591912" progId="SigmaPlotGraphicObject.13">
                          <p:embed/>
                        </p:oleObj>
                      </mc:Choice>
                      <mc:Fallback>
                        <p:oleObj name="SPW 14.0 Graph" r:id="rId9" imgW="2859054" imgH="4591912" progId="SigmaPlotGraphicObject.13">
                          <p:embed/>
                          <p:pic>
                            <p:nvPicPr>
                              <p:cNvPr id="0" name=""/>
                              <p:cNvPicPr/>
                              <p:nvPr/>
                            </p:nvPicPr>
                            <p:blipFill>
                              <a:blip r:embed="rId10"/>
                              <a:stretch>
                                <a:fillRect/>
                              </a:stretch>
                            </p:blipFill>
                            <p:spPr>
                              <a:xfrm>
                                <a:off x="1586729" y="3208798"/>
                                <a:ext cx="1405173" cy="2257171"/>
                              </a:xfrm>
                              <a:prstGeom prst="rect">
                                <a:avLst/>
                              </a:prstGeom>
                            </p:spPr>
                          </p:pic>
                        </p:oleObj>
                      </mc:Fallback>
                    </mc:AlternateContent>
                  </a:graphicData>
                </a:graphic>
              </p:graphicFrame>
              <p:grpSp>
                <p:nvGrpSpPr>
                  <p:cNvPr id="26" name="Group 25">
                    <a:extLst>
                      <a:ext uri="{FF2B5EF4-FFF2-40B4-BE49-F238E27FC236}">
                        <a16:creationId xmlns:a16="http://schemas.microsoft.com/office/drawing/2014/main" id="{787B3B95-B21E-42BA-B652-F36FC49E2E11}"/>
                      </a:ext>
                    </a:extLst>
                  </p:cNvPr>
                  <p:cNvGrpSpPr/>
                  <p:nvPr/>
                </p:nvGrpSpPr>
                <p:grpSpPr>
                  <a:xfrm>
                    <a:off x="2134008" y="3402811"/>
                    <a:ext cx="666609" cy="683883"/>
                    <a:chOff x="2134008" y="3402811"/>
                    <a:chExt cx="666609" cy="683883"/>
                  </a:xfrm>
                </p:grpSpPr>
                <p:sp>
                  <p:nvSpPr>
                    <p:cNvPr id="12" name="TextBox 11">
                      <a:extLst>
                        <a:ext uri="{FF2B5EF4-FFF2-40B4-BE49-F238E27FC236}">
                          <a16:creationId xmlns:a16="http://schemas.microsoft.com/office/drawing/2014/main" id="{29D30AC6-AF07-4D49-A13F-DDC372C82900}"/>
                        </a:ext>
                      </a:extLst>
                    </p:cNvPr>
                    <p:cNvSpPr txBox="1"/>
                    <p:nvPr/>
                  </p:nvSpPr>
                  <p:spPr>
                    <a:xfrm>
                      <a:off x="2158293" y="3820869"/>
                      <a:ext cx="80207" cy="215444"/>
                    </a:xfrm>
                    <a:prstGeom prst="rect">
                      <a:avLst/>
                    </a:prstGeom>
                    <a:noFill/>
                    <a:ln w="12700">
                      <a:noFill/>
                    </a:ln>
                  </p:spPr>
                  <p:txBody>
                    <a:bodyPr wrap="square" rtlCol="0">
                      <a:spAutoFit/>
                    </a:bodyPr>
                    <a:lstStyle/>
                    <a:p>
                      <a:pPr algn="ctr"/>
                      <a:r>
                        <a:rPr lang="en-GB" sz="800" b="1" dirty="0"/>
                        <a:t>#</a:t>
                      </a:r>
                    </a:p>
                  </p:txBody>
                </p:sp>
                <p:cxnSp>
                  <p:nvCxnSpPr>
                    <p:cNvPr id="13" name="Gerader Verbinder 71">
                      <a:extLst>
                        <a:ext uri="{FF2B5EF4-FFF2-40B4-BE49-F238E27FC236}">
                          <a16:creationId xmlns:a16="http://schemas.microsoft.com/office/drawing/2014/main" id="{5571C1CF-D2BC-4C44-BC0B-6CDF511AECEC}"/>
                        </a:ext>
                      </a:extLst>
                    </p:cNvPr>
                    <p:cNvCxnSpPr>
                      <a:cxnSpLocks/>
                    </p:cNvCxnSpPr>
                    <p:nvPr/>
                  </p:nvCxnSpPr>
                  <p:spPr>
                    <a:xfrm>
                      <a:off x="2134008" y="3996439"/>
                      <a:ext cx="128779" cy="0"/>
                    </a:xfrm>
                    <a:prstGeom prst="line">
                      <a:avLst/>
                    </a:prstGeom>
                    <a:ln w="12700"/>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860F2487-0CE3-45FF-9061-A55BBDB10C09}"/>
                        </a:ext>
                      </a:extLst>
                    </p:cNvPr>
                    <p:cNvSpPr txBox="1"/>
                    <p:nvPr/>
                  </p:nvSpPr>
                  <p:spPr>
                    <a:xfrm>
                      <a:off x="2236132" y="3654738"/>
                      <a:ext cx="80207" cy="253916"/>
                    </a:xfrm>
                    <a:prstGeom prst="rect">
                      <a:avLst/>
                    </a:prstGeom>
                    <a:noFill/>
                    <a:ln w="12700">
                      <a:noFill/>
                    </a:ln>
                  </p:spPr>
                  <p:txBody>
                    <a:bodyPr wrap="square" rtlCol="0">
                      <a:spAutoFit/>
                    </a:bodyPr>
                    <a:lstStyle/>
                    <a:p>
                      <a:pPr algn="ctr"/>
                      <a:r>
                        <a:rPr lang="en-GB" sz="1050" b="1" dirty="0"/>
                        <a:t>*</a:t>
                      </a:r>
                    </a:p>
                  </p:txBody>
                </p:sp>
                <p:cxnSp>
                  <p:nvCxnSpPr>
                    <p:cNvPr id="18" name="Gerader Verbinder 71">
                      <a:extLst>
                        <a:ext uri="{FF2B5EF4-FFF2-40B4-BE49-F238E27FC236}">
                          <a16:creationId xmlns:a16="http://schemas.microsoft.com/office/drawing/2014/main" id="{F5D3A288-3A62-4608-AC3C-ED8791D38B87}"/>
                        </a:ext>
                      </a:extLst>
                    </p:cNvPr>
                    <p:cNvCxnSpPr>
                      <a:cxnSpLocks/>
                    </p:cNvCxnSpPr>
                    <p:nvPr/>
                  </p:nvCxnSpPr>
                  <p:spPr>
                    <a:xfrm>
                      <a:off x="2204496" y="3805554"/>
                      <a:ext cx="128779" cy="0"/>
                    </a:xfrm>
                    <a:prstGeom prst="line">
                      <a:avLst/>
                    </a:prstGeom>
                    <a:ln w="12700"/>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D2CA4AF6-992F-4D80-A5F9-925418E37EFF}"/>
                        </a:ext>
                      </a:extLst>
                    </p:cNvPr>
                    <p:cNvSpPr txBox="1"/>
                    <p:nvPr/>
                  </p:nvSpPr>
                  <p:spPr>
                    <a:xfrm>
                      <a:off x="2577626" y="3527353"/>
                      <a:ext cx="80207" cy="215444"/>
                    </a:xfrm>
                    <a:prstGeom prst="rect">
                      <a:avLst/>
                    </a:prstGeom>
                    <a:noFill/>
                    <a:ln w="12700">
                      <a:noFill/>
                    </a:ln>
                  </p:spPr>
                  <p:txBody>
                    <a:bodyPr wrap="square" rtlCol="0">
                      <a:spAutoFit/>
                    </a:bodyPr>
                    <a:lstStyle/>
                    <a:p>
                      <a:pPr algn="ctr"/>
                      <a:r>
                        <a:rPr lang="en-GB" sz="800" b="1" dirty="0"/>
                        <a:t>#</a:t>
                      </a:r>
                    </a:p>
                  </p:txBody>
                </p:sp>
                <p:cxnSp>
                  <p:nvCxnSpPr>
                    <p:cNvPr id="21" name="Gerader Verbinder 71">
                      <a:extLst>
                        <a:ext uri="{FF2B5EF4-FFF2-40B4-BE49-F238E27FC236}">
                          <a16:creationId xmlns:a16="http://schemas.microsoft.com/office/drawing/2014/main" id="{4FBBB0AC-B8BE-4596-876B-B121E101B7EF}"/>
                        </a:ext>
                      </a:extLst>
                    </p:cNvPr>
                    <p:cNvCxnSpPr>
                      <a:cxnSpLocks/>
                    </p:cNvCxnSpPr>
                    <p:nvPr/>
                  </p:nvCxnSpPr>
                  <p:spPr>
                    <a:xfrm>
                      <a:off x="2513238" y="3700542"/>
                      <a:ext cx="190929" cy="0"/>
                    </a:xfrm>
                    <a:prstGeom prst="line">
                      <a:avLst/>
                    </a:prstGeom>
                    <a:ln w="12700"/>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877A55A9-FCBC-4FEB-B6FD-C7815BCDB131}"/>
                        </a:ext>
                      </a:extLst>
                    </p:cNvPr>
                    <p:cNvSpPr txBox="1"/>
                    <p:nvPr/>
                  </p:nvSpPr>
                  <p:spPr>
                    <a:xfrm>
                      <a:off x="2607024" y="3402811"/>
                      <a:ext cx="80207" cy="200055"/>
                    </a:xfrm>
                    <a:prstGeom prst="rect">
                      <a:avLst/>
                    </a:prstGeom>
                    <a:noFill/>
                    <a:ln w="12700">
                      <a:noFill/>
                    </a:ln>
                  </p:spPr>
                  <p:txBody>
                    <a:bodyPr wrap="square" rtlCol="0">
                      <a:spAutoFit/>
                    </a:bodyPr>
                    <a:lstStyle/>
                    <a:p>
                      <a:pPr algn="ctr"/>
                      <a:r>
                        <a:rPr lang="en-GB" sz="700" b="1" dirty="0"/>
                        <a:t>$</a:t>
                      </a:r>
                    </a:p>
                  </p:txBody>
                </p:sp>
                <p:cxnSp>
                  <p:nvCxnSpPr>
                    <p:cNvPr id="23" name="Gerader Verbinder 71">
                      <a:extLst>
                        <a:ext uri="{FF2B5EF4-FFF2-40B4-BE49-F238E27FC236}">
                          <a16:creationId xmlns:a16="http://schemas.microsoft.com/office/drawing/2014/main" id="{0F0BF4EA-4FFF-4236-8DEF-78FFB9916066}"/>
                        </a:ext>
                      </a:extLst>
                    </p:cNvPr>
                    <p:cNvCxnSpPr>
                      <a:cxnSpLocks/>
                    </p:cNvCxnSpPr>
                    <p:nvPr/>
                  </p:nvCxnSpPr>
                  <p:spPr>
                    <a:xfrm>
                      <a:off x="2577626" y="3560611"/>
                      <a:ext cx="126541" cy="0"/>
                    </a:xfrm>
                    <a:prstGeom prst="line">
                      <a:avLst/>
                    </a:prstGeom>
                    <a:ln w="12700"/>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1668D32B-C80E-48E5-81F2-BAB13F3DAF57}"/>
                        </a:ext>
                      </a:extLst>
                    </p:cNvPr>
                    <p:cNvSpPr txBox="1"/>
                    <p:nvPr/>
                  </p:nvSpPr>
                  <p:spPr>
                    <a:xfrm>
                      <a:off x="2708271" y="3840473"/>
                      <a:ext cx="80207" cy="246221"/>
                    </a:xfrm>
                    <a:prstGeom prst="rect">
                      <a:avLst/>
                    </a:prstGeom>
                    <a:noFill/>
                    <a:ln w="12700">
                      <a:noFill/>
                    </a:ln>
                  </p:spPr>
                  <p:txBody>
                    <a:bodyPr wrap="square" rtlCol="0">
                      <a:spAutoFit/>
                    </a:bodyPr>
                    <a:lstStyle/>
                    <a:p>
                      <a:pPr algn="ctr"/>
                      <a:r>
                        <a:rPr lang="en-GB" sz="1000" b="1" dirty="0"/>
                        <a:t>*</a:t>
                      </a:r>
                    </a:p>
                  </p:txBody>
                </p:sp>
                <p:cxnSp>
                  <p:nvCxnSpPr>
                    <p:cNvPr id="25" name="Gerader Verbinder 71">
                      <a:extLst>
                        <a:ext uri="{FF2B5EF4-FFF2-40B4-BE49-F238E27FC236}">
                          <a16:creationId xmlns:a16="http://schemas.microsoft.com/office/drawing/2014/main" id="{036EC1DD-B030-4121-B8B6-363F52503836}"/>
                        </a:ext>
                      </a:extLst>
                    </p:cNvPr>
                    <p:cNvCxnSpPr>
                      <a:cxnSpLocks/>
                    </p:cNvCxnSpPr>
                    <p:nvPr/>
                  </p:nvCxnSpPr>
                  <p:spPr>
                    <a:xfrm>
                      <a:off x="2696134" y="3994058"/>
                      <a:ext cx="104483" cy="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35" name="Group 34">
                  <a:extLst>
                    <a:ext uri="{FF2B5EF4-FFF2-40B4-BE49-F238E27FC236}">
                      <a16:creationId xmlns:a16="http://schemas.microsoft.com/office/drawing/2014/main" id="{EF2A867E-EFE1-40BD-9E9C-D002C6CECF48}"/>
                    </a:ext>
                  </a:extLst>
                </p:cNvPr>
                <p:cNvGrpSpPr/>
                <p:nvPr/>
              </p:nvGrpSpPr>
              <p:grpSpPr>
                <a:xfrm>
                  <a:off x="3077167" y="3208798"/>
                  <a:ext cx="1202750" cy="2454981"/>
                  <a:chOff x="3077167" y="3208798"/>
                  <a:chExt cx="1202750" cy="2454981"/>
                </a:xfrm>
              </p:grpSpPr>
              <p:graphicFrame>
                <p:nvGraphicFramePr>
                  <p:cNvPr id="8" name="Object 7">
                    <a:extLst>
                      <a:ext uri="{FF2B5EF4-FFF2-40B4-BE49-F238E27FC236}">
                        <a16:creationId xmlns:a16="http://schemas.microsoft.com/office/drawing/2014/main" id="{67B2D9C7-61BA-436E-B717-2B2612FFB865}"/>
                      </a:ext>
                    </a:extLst>
                  </p:cNvPr>
                  <p:cNvGraphicFramePr>
                    <a:graphicFrameLocks noChangeAspect="1"/>
                  </p:cNvGraphicFramePr>
                  <p:nvPr>
                    <p:extLst>
                      <p:ext uri="{D42A27DB-BD31-4B8C-83A1-F6EECF244321}">
                        <p14:modId xmlns:p14="http://schemas.microsoft.com/office/powerpoint/2010/main" val="1663365214"/>
                      </p:ext>
                    </p:extLst>
                  </p:nvPr>
                </p:nvGraphicFramePr>
                <p:xfrm>
                  <a:off x="3077167" y="3208798"/>
                  <a:ext cx="1202750" cy="2454981"/>
                </p:xfrm>
                <a:graphic>
                  <a:graphicData uri="http://schemas.openxmlformats.org/presentationml/2006/ole">
                    <mc:AlternateContent xmlns:mc="http://schemas.openxmlformats.org/markup-compatibility/2006">
                      <mc:Choice xmlns:v="urn:schemas-microsoft-com:vml" Requires="v">
                        <p:oleObj spid="_x0000_s2507" name="SPW 14.0 Graph" r:id="rId11" imgW="2508429" imgH="5119071" progId="SigmaPlotGraphicObject.13">
                          <p:embed/>
                        </p:oleObj>
                      </mc:Choice>
                      <mc:Fallback>
                        <p:oleObj name="SPW 14.0 Graph" r:id="rId11" imgW="2508429" imgH="5119071" progId="SigmaPlotGraphicObject.13">
                          <p:embed/>
                          <p:pic>
                            <p:nvPicPr>
                              <p:cNvPr id="0" name=""/>
                              <p:cNvPicPr/>
                              <p:nvPr/>
                            </p:nvPicPr>
                            <p:blipFill>
                              <a:blip r:embed="rId12"/>
                              <a:stretch>
                                <a:fillRect/>
                              </a:stretch>
                            </p:blipFill>
                            <p:spPr>
                              <a:xfrm>
                                <a:off x="3077167" y="3208798"/>
                                <a:ext cx="1202750" cy="2454981"/>
                              </a:xfrm>
                              <a:prstGeom prst="rect">
                                <a:avLst/>
                              </a:prstGeom>
                            </p:spPr>
                          </p:pic>
                        </p:oleObj>
                      </mc:Fallback>
                    </mc:AlternateContent>
                  </a:graphicData>
                </a:graphic>
              </p:graphicFrame>
              <p:grpSp>
                <p:nvGrpSpPr>
                  <p:cNvPr id="34" name="Group 33">
                    <a:extLst>
                      <a:ext uri="{FF2B5EF4-FFF2-40B4-BE49-F238E27FC236}">
                        <a16:creationId xmlns:a16="http://schemas.microsoft.com/office/drawing/2014/main" id="{13F68435-9520-4494-9A84-93B5E0E2497C}"/>
                      </a:ext>
                    </a:extLst>
                  </p:cNvPr>
                  <p:cNvGrpSpPr/>
                  <p:nvPr/>
                </p:nvGrpSpPr>
                <p:grpSpPr>
                  <a:xfrm>
                    <a:off x="3589452" y="3452889"/>
                    <a:ext cx="472261" cy="475702"/>
                    <a:chOff x="3589452" y="3452889"/>
                    <a:chExt cx="472261" cy="475702"/>
                  </a:xfrm>
                </p:grpSpPr>
                <p:sp>
                  <p:nvSpPr>
                    <p:cNvPr id="28" name="TextBox 27">
                      <a:extLst>
                        <a:ext uri="{FF2B5EF4-FFF2-40B4-BE49-F238E27FC236}">
                          <a16:creationId xmlns:a16="http://schemas.microsoft.com/office/drawing/2014/main" id="{FEB484B5-2BE8-4D82-A4B7-CCDE8510A22D}"/>
                        </a:ext>
                      </a:extLst>
                    </p:cNvPr>
                    <p:cNvSpPr txBox="1"/>
                    <p:nvPr/>
                  </p:nvSpPr>
                  <p:spPr>
                    <a:xfrm>
                      <a:off x="3613553" y="3452889"/>
                      <a:ext cx="80207" cy="215444"/>
                    </a:xfrm>
                    <a:prstGeom prst="rect">
                      <a:avLst/>
                    </a:prstGeom>
                    <a:noFill/>
                    <a:ln w="12700">
                      <a:noFill/>
                    </a:ln>
                  </p:spPr>
                  <p:txBody>
                    <a:bodyPr wrap="square" rtlCol="0">
                      <a:spAutoFit/>
                    </a:bodyPr>
                    <a:lstStyle/>
                    <a:p>
                      <a:pPr algn="ctr"/>
                      <a:r>
                        <a:rPr lang="en-GB" sz="800" b="1" dirty="0"/>
                        <a:t>#</a:t>
                      </a:r>
                    </a:p>
                  </p:txBody>
                </p:sp>
                <p:cxnSp>
                  <p:nvCxnSpPr>
                    <p:cNvPr id="29" name="Gerader Verbinder 71">
                      <a:extLst>
                        <a:ext uri="{FF2B5EF4-FFF2-40B4-BE49-F238E27FC236}">
                          <a16:creationId xmlns:a16="http://schemas.microsoft.com/office/drawing/2014/main" id="{19BFCD49-4F3D-4242-8A0D-993852E1C902}"/>
                        </a:ext>
                      </a:extLst>
                    </p:cNvPr>
                    <p:cNvCxnSpPr>
                      <a:cxnSpLocks/>
                    </p:cNvCxnSpPr>
                    <p:nvPr/>
                  </p:nvCxnSpPr>
                  <p:spPr>
                    <a:xfrm>
                      <a:off x="3589452" y="3616774"/>
                      <a:ext cx="128779" cy="0"/>
                    </a:xfrm>
                    <a:prstGeom prst="line">
                      <a:avLst/>
                    </a:prstGeom>
                    <a:ln w="12700"/>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538D8FB7-918C-44E8-8F90-86AFE28C2137}"/>
                        </a:ext>
                      </a:extLst>
                    </p:cNvPr>
                    <p:cNvSpPr txBox="1"/>
                    <p:nvPr/>
                  </p:nvSpPr>
                  <p:spPr>
                    <a:xfrm>
                      <a:off x="3779525" y="3454683"/>
                      <a:ext cx="80207" cy="200055"/>
                    </a:xfrm>
                    <a:prstGeom prst="rect">
                      <a:avLst/>
                    </a:prstGeom>
                    <a:noFill/>
                    <a:ln w="12700">
                      <a:noFill/>
                    </a:ln>
                  </p:spPr>
                  <p:txBody>
                    <a:bodyPr wrap="square" rtlCol="0">
                      <a:spAutoFit/>
                    </a:bodyPr>
                    <a:lstStyle/>
                    <a:p>
                      <a:pPr algn="ctr"/>
                      <a:r>
                        <a:rPr lang="en-GB" sz="700" b="1" dirty="0"/>
                        <a:t>$</a:t>
                      </a:r>
                    </a:p>
                  </p:txBody>
                </p:sp>
                <p:cxnSp>
                  <p:nvCxnSpPr>
                    <p:cNvPr id="31" name="Gerader Verbinder 71">
                      <a:extLst>
                        <a:ext uri="{FF2B5EF4-FFF2-40B4-BE49-F238E27FC236}">
                          <a16:creationId xmlns:a16="http://schemas.microsoft.com/office/drawing/2014/main" id="{79C631EF-1635-4F60-BF77-856170DE0695}"/>
                        </a:ext>
                      </a:extLst>
                    </p:cNvPr>
                    <p:cNvCxnSpPr>
                      <a:cxnSpLocks/>
                    </p:cNvCxnSpPr>
                    <p:nvPr/>
                  </p:nvCxnSpPr>
                  <p:spPr>
                    <a:xfrm>
                      <a:off x="3756357" y="3615636"/>
                      <a:ext cx="126541" cy="0"/>
                    </a:xfrm>
                    <a:prstGeom prst="line">
                      <a:avLst/>
                    </a:prstGeom>
                    <a:ln w="12700"/>
                  </p:spPr>
                  <p:style>
                    <a:lnRef idx="1">
                      <a:schemeClr val="dk1"/>
                    </a:lnRef>
                    <a:fillRef idx="0">
                      <a:schemeClr val="dk1"/>
                    </a:fillRef>
                    <a:effectRef idx="0">
                      <a:schemeClr val="dk1"/>
                    </a:effectRef>
                    <a:fontRef idx="minor">
                      <a:schemeClr val="tx1"/>
                    </a:fontRef>
                  </p:style>
                </p:cxnSp>
                <p:sp>
                  <p:nvSpPr>
                    <p:cNvPr id="32" name="TextBox 31">
                      <a:extLst>
                        <a:ext uri="{FF2B5EF4-FFF2-40B4-BE49-F238E27FC236}">
                          <a16:creationId xmlns:a16="http://schemas.microsoft.com/office/drawing/2014/main" id="{02661465-A6D8-4916-B821-6FD8EE066172}"/>
                        </a:ext>
                      </a:extLst>
                    </p:cNvPr>
                    <p:cNvSpPr txBox="1"/>
                    <p:nvPr/>
                  </p:nvSpPr>
                  <p:spPr>
                    <a:xfrm>
                      <a:off x="3957035" y="3713147"/>
                      <a:ext cx="80207" cy="215444"/>
                    </a:xfrm>
                    <a:prstGeom prst="rect">
                      <a:avLst/>
                    </a:prstGeom>
                    <a:noFill/>
                    <a:ln w="12700">
                      <a:noFill/>
                    </a:ln>
                  </p:spPr>
                  <p:txBody>
                    <a:bodyPr wrap="square" rtlCol="0">
                      <a:spAutoFit/>
                    </a:bodyPr>
                    <a:lstStyle/>
                    <a:p>
                      <a:pPr algn="ctr"/>
                      <a:r>
                        <a:rPr lang="en-GB" sz="800" b="1" dirty="0"/>
                        <a:t>#</a:t>
                      </a:r>
                    </a:p>
                  </p:txBody>
                </p:sp>
                <p:cxnSp>
                  <p:nvCxnSpPr>
                    <p:cNvPr id="33" name="Gerader Verbinder 71">
                      <a:extLst>
                        <a:ext uri="{FF2B5EF4-FFF2-40B4-BE49-F238E27FC236}">
                          <a16:creationId xmlns:a16="http://schemas.microsoft.com/office/drawing/2014/main" id="{2209A4B7-4D49-4E33-9548-536964C2EFAC}"/>
                        </a:ext>
                      </a:extLst>
                    </p:cNvPr>
                    <p:cNvCxnSpPr>
                      <a:cxnSpLocks/>
                    </p:cNvCxnSpPr>
                    <p:nvPr/>
                  </p:nvCxnSpPr>
                  <p:spPr>
                    <a:xfrm>
                      <a:off x="3932934" y="3877032"/>
                      <a:ext cx="128779" cy="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57" name="Group 56">
                  <a:extLst>
                    <a:ext uri="{FF2B5EF4-FFF2-40B4-BE49-F238E27FC236}">
                      <a16:creationId xmlns:a16="http://schemas.microsoft.com/office/drawing/2014/main" id="{8913E726-159C-4DDE-BE6C-89F40E1C387F}"/>
                    </a:ext>
                  </a:extLst>
                </p:cNvPr>
                <p:cNvGrpSpPr/>
                <p:nvPr/>
              </p:nvGrpSpPr>
              <p:grpSpPr>
                <a:xfrm>
                  <a:off x="4259539" y="3208798"/>
                  <a:ext cx="1881033" cy="2124955"/>
                  <a:chOff x="4259539" y="3208798"/>
                  <a:chExt cx="1881033" cy="2124955"/>
                </a:xfrm>
              </p:grpSpPr>
              <p:graphicFrame>
                <p:nvGraphicFramePr>
                  <p:cNvPr id="9" name="Object 8">
                    <a:extLst>
                      <a:ext uri="{FF2B5EF4-FFF2-40B4-BE49-F238E27FC236}">
                        <a16:creationId xmlns:a16="http://schemas.microsoft.com/office/drawing/2014/main" id="{9A88F3D3-44F7-4685-AB21-170E1E2D68BD}"/>
                      </a:ext>
                    </a:extLst>
                  </p:cNvPr>
                  <p:cNvGraphicFramePr>
                    <a:graphicFrameLocks noChangeAspect="1"/>
                  </p:cNvGraphicFramePr>
                  <p:nvPr>
                    <p:extLst>
                      <p:ext uri="{D42A27DB-BD31-4B8C-83A1-F6EECF244321}">
                        <p14:modId xmlns:p14="http://schemas.microsoft.com/office/powerpoint/2010/main" val="2936867735"/>
                      </p:ext>
                    </p:extLst>
                  </p:nvPr>
                </p:nvGraphicFramePr>
                <p:xfrm>
                  <a:off x="4259539" y="3208798"/>
                  <a:ext cx="1881033" cy="2124955"/>
                </p:xfrm>
                <a:graphic>
                  <a:graphicData uri="http://schemas.openxmlformats.org/presentationml/2006/ole">
                    <mc:AlternateContent xmlns:mc="http://schemas.openxmlformats.org/markup-compatibility/2006">
                      <mc:Choice xmlns:v="urn:schemas-microsoft-com:vml" Requires="v">
                        <p:oleObj spid="_x0000_s2508" name="SPW 14.0 Graph" r:id="rId13" imgW="3991288" imgH="4507898" progId="SigmaPlotGraphicObject.13">
                          <p:embed/>
                        </p:oleObj>
                      </mc:Choice>
                      <mc:Fallback>
                        <p:oleObj name="SPW 14.0 Graph" r:id="rId13" imgW="3991288" imgH="4507898" progId="SigmaPlotGraphicObject.13">
                          <p:embed/>
                          <p:pic>
                            <p:nvPicPr>
                              <p:cNvPr id="0" name=""/>
                              <p:cNvPicPr/>
                              <p:nvPr/>
                            </p:nvPicPr>
                            <p:blipFill>
                              <a:blip r:embed="rId14"/>
                              <a:stretch>
                                <a:fillRect/>
                              </a:stretch>
                            </p:blipFill>
                            <p:spPr>
                              <a:xfrm>
                                <a:off x="4259539" y="3208798"/>
                                <a:ext cx="1881033" cy="2124955"/>
                              </a:xfrm>
                              <a:prstGeom prst="rect">
                                <a:avLst/>
                              </a:prstGeom>
                            </p:spPr>
                          </p:pic>
                        </p:oleObj>
                      </mc:Fallback>
                    </mc:AlternateContent>
                  </a:graphicData>
                </a:graphic>
              </p:graphicFrame>
              <p:grpSp>
                <p:nvGrpSpPr>
                  <p:cNvPr id="56" name="Group 55">
                    <a:extLst>
                      <a:ext uri="{FF2B5EF4-FFF2-40B4-BE49-F238E27FC236}">
                        <a16:creationId xmlns:a16="http://schemas.microsoft.com/office/drawing/2014/main" id="{1CBF6CCE-FAE4-4552-92A0-1D4A75547426}"/>
                      </a:ext>
                    </a:extLst>
                  </p:cNvPr>
                  <p:cNvGrpSpPr/>
                  <p:nvPr/>
                </p:nvGrpSpPr>
                <p:grpSpPr>
                  <a:xfrm>
                    <a:off x="4826372" y="3458589"/>
                    <a:ext cx="1123956" cy="744162"/>
                    <a:chOff x="4826372" y="3458589"/>
                    <a:chExt cx="1123956" cy="744162"/>
                  </a:xfrm>
                </p:grpSpPr>
                <p:sp>
                  <p:nvSpPr>
                    <p:cNvPr id="36" name="TextBox 35">
                      <a:extLst>
                        <a:ext uri="{FF2B5EF4-FFF2-40B4-BE49-F238E27FC236}">
                          <a16:creationId xmlns:a16="http://schemas.microsoft.com/office/drawing/2014/main" id="{A548C715-377C-43BF-B80C-BE514E33E5F4}"/>
                        </a:ext>
                      </a:extLst>
                    </p:cNvPr>
                    <p:cNvSpPr txBox="1"/>
                    <p:nvPr/>
                  </p:nvSpPr>
                  <p:spPr>
                    <a:xfrm>
                      <a:off x="4941003" y="3458589"/>
                      <a:ext cx="80207" cy="215444"/>
                    </a:xfrm>
                    <a:prstGeom prst="rect">
                      <a:avLst/>
                    </a:prstGeom>
                    <a:noFill/>
                    <a:ln w="12700">
                      <a:noFill/>
                    </a:ln>
                  </p:spPr>
                  <p:txBody>
                    <a:bodyPr wrap="square" rtlCol="0">
                      <a:spAutoFit/>
                    </a:bodyPr>
                    <a:lstStyle/>
                    <a:p>
                      <a:pPr algn="ctr"/>
                      <a:r>
                        <a:rPr lang="en-GB" sz="800" b="1" dirty="0"/>
                        <a:t>#</a:t>
                      </a:r>
                    </a:p>
                  </p:txBody>
                </p:sp>
                <p:cxnSp>
                  <p:nvCxnSpPr>
                    <p:cNvPr id="37" name="Gerader Verbinder 71">
                      <a:extLst>
                        <a:ext uri="{FF2B5EF4-FFF2-40B4-BE49-F238E27FC236}">
                          <a16:creationId xmlns:a16="http://schemas.microsoft.com/office/drawing/2014/main" id="{0EB19E28-E887-426F-8486-5C2874DF64C9}"/>
                        </a:ext>
                      </a:extLst>
                    </p:cNvPr>
                    <p:cNvCxnSpPr>
                      <a:cxnSpLocks/>
                    </p:cNvCxnSpPr>
                    <p:nvPr/>
                  </p:nvCxnSpPr>
                  <p:spPr>
                    <a:xfrm flipV="1">
                      <a:off x="4878612" y="3613447"/>
                      <a:ext cx="207737" cy="82"/>
                    </a:xfrm>
                    <a:prstGeom prst="line">
                      <a:avLst/>
                    </a:prstGeom>
                    <a:ln w="12700"/>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9DB47198-70EE-41E3-84AB-50588E671C32}"/>
                        </a:ext>
                      </a:extLst>
                    </p:cNvPr>
                    <p:cNvSpPr txBox="1"/>
                    <p:nvPr/>
                  </p:nvSpPr>
                  <p:spPr>
                    <a:xfrm>
                      <a:off x="4916740" y="3578628"/>
                      <a:ext cx="80207" cy="200055"/>
                    </a:xfrm>
                    <a:prstGeom prst="rect">
                      <a:avLst/>
                    </a:prstGeom>
                    <a:noFill/>
                    <a:ln w="12700">
                      <a:noFill/>
                    </a:ln>
                  </p:spPr>
                  <p:txBody>
                    <a:bodyPr wrap="square" rtlCol="0">
                      <a:spAutoFit/>
                    </a:bodyPr>
                    <a:lstStyle/>
                    <a:p>
                      <a:pPr algn="ctr"/>
                      <a:r>
                        <a:rPr lang="en-GB" sz="700" b="1" dirty="0"/>
                        <a:t>$</a:t>
                      </a:r>
                    </a:p>
                  </p:txBody>
                </p:sp>
                <p:cxnSp>
                  <p:nvCxnSpPr>
                    <p:cNvPr id="39" name="Gerader Verbinder 71">
                      <a:extLst>
                        <a:ext uri="{FF2B5EF4-FFF2-40B4-BE49-F238E27FC236}">
                          <a16:creationId xmlns:a16="http://schemas.microsoft.com/office/drawing/2014/main" id="{C3E80915-BE06-4105-BC18-E0C0277DE66F}"/>
                        </a:ext>
                      </a:extLst>
                    </p:cNvPr>
                    <p:cNvCxnSpPr>
                      <a:cxnSpLocks/>
                    </p:cNvCxnSpPr>
                    <p:nvPr/>
                  </p:nvCxnSpPr>
                  <p:spPr>
                    <a:xfrm>
                      <a:off x="4887342" y="3736428"/>
                      <a:ext cx="126541" cy="0"/>
                    </a:xfrm>
                    <a:prstGeom prst="line">
                      <a:avLst/>
                    </a:prstGeom>
                    <a:ln w="12700"/>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44EF30DC-8FE0-45C1-B070-20A6077EDCF6}"/>
                        </a:ext>
                      </a:extLst>
                    </p:cNvPr>
                    <p:cNvSpPr txBox="1"/>
                    <p:nvPr/>
                  </p:nvSpPr>
                  <p:spPr>
                    <a:xfrm>
                      <a:off x="4831452" y="3791795"/>
                      <a:ext cx="80207" cy="246221"/>
                    </a:xfrm>
                    <a:prstGeom prst="rect">
                      <a:avLst/>
                    </a:prstGeom>
                    <a:noFill/>
                    <a:ln w="12700">
                      <a:noFill/>
                    </a:ln>
                  </p:spPr>
                  <p:txBody>
                    <a:bodyPr wrap="square" rtlCol="0">
                      <a:spAutoFit/>
                    </a:bodyPr>
                    <a:lstStyle/>
                    <a:p>
                      <a:pPr algn="ctr"/>
                      <a:r>
                        <a:rPr lang="en-GB" sz="1000" b="1" dirty="0"/>
                        <a:t>*</a:t>
                      </a:r>
                    </a:p>
                  </p:txBody>
                </p:sp>
                <p:cxnSp>
                  <p:nvCxnSpPr>
                    <p:cNvPr id="43" name="Gerader Verbinder 71">
                      <a:extLst>
                        <a:ext uri="{FF2B5EF4-FFF2-40B4-BE49-F238E27FC236}">
                          <a16:creationId xmlns:a16="http://schemas.microsoft.com/office/drawing/2014/main" id="{B3D4FD5D-F14D-4204-9F91-720403537A3B}"/>
                        </a:ext>
                      </a:extLst>
                    </p:cNvPr>
                    <p:cNvCxnSpPr>
                      <a:cxnSpLocks/>
                    </p:cNvCxnSpPr>
                    <p:nvPr/>
                  </p:nvCxnSpPr>
                  <p:spPr>
                    <a:xfrm>
                      <a:off x="4826372" y="3943677"/>
                      <a:ext cx="90368"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46" name="Gerader Verbinder 71">
                      <a:extLst>
                        <a:ext uri="{FF2B5EF4-FFF2-40B4-BE49-F238E27FC236}">
                          <a16:creationId xmlns:a16="http://schemas.microsoft.com/office/drawing/2014/main" id="{92DEAF33-0840-412F-A57E-0354C5C37DD9}"/>
                        </a:ext>
                      </a:extLst>
                    </p:cNvPr>
                    <p:cNvCxnSpPr>
                      <a:cxnSpLocks/>
                    </p:cNvCxnSpPr>
                    <p:nvPr/>
                  </p:nvCxnSpPr>
                  <p:spPr>
                    <a:xfrm flipV="1">
                      <a:off x="5318522" y="3863382"/>
                      <a:ext cx="207737" cy="82"/>
                    </a:xfrm>
                    <a:prstGeom prst="line">
                      <a:avLst/>
                    </a:prstGeom>
                    <a:ln w="12700"/>
                  </p:spPr>
                  <p:style>
                    <a:lnRef idx="1">
                      <a:schemeClr val="dk1"/>
                    </a:lnRef>
                    <a:fillRef idx="0">
                      <a:schemeClr val="dk1"/>
                    </a:fillRef>
                    <a:effectRef idx="0">
                      <a:schemeClr val="dk1"/>
                    </a:effectRef>
                    <a:fontRef idx="minor">
                      <a:schemeClr val="tx1"/>
                    </a:fontRef>
                  </p:style>
                </p:cxnSp>
                <p:cxnSp>
                  <p:nvCxnSpPr>
                    <p:cNvPr id="48" name="Gerader Verbinder 71">
                      <a:extLst>
                        <a:ext uri="{FF2B5EF4-FFF2-40B4-BE49-F238E27FC236}">
                          <a16:creationId xmlns:a16="http://schemas.microsoft.com/office/drawing/2014/main" id="{EF602DE8-9E7A-4B59-B5EC-13D7E328D2E1}"/>
                        </a:ext>
                      </a:extLst>
                    </p:cNvPr>
                    <p:cNvCxnSpPr>
                      <a:cxnSpLocks/>
                    </p:cNvCxnSpPr>
                    <p:nvPr/>
                  </p:nvCxnSpPr>
                  <p:spPr>
                    <a:xfrm>
                      <a:off x="5327252" y="3986363"/>
                      <a:ext cx="126541" cy="0"/>
                    </a:xfrm>
                    <a:prstGeom prst="line">
                      <a:avLst/>
                    </a:prstGeom>
                    <a:ln w="12700"/>
                  </p:spPr>
                  <p:style>
                    <a:lnRef idx="1">
                      <a:schemeClr val="dk1"/>
                    </a:lnRef>
                    <a:fillRef idx="0">
                      <a:schemeClr val="dk1"/>
                    </a:fillRef>
                    <a:effectRef idx="0">
                      <a:schemeClr val="dk1"/>
                    </a:effectRef>
                    <a:fontRef idx="minor">
                      <a:schemeClr val="tx1"/>
                    </a:fontRef>
                  </p:style>
                </p:cxnSp>
                <p:sp>
                  <p:nvSpPr>
                    <p:cNvPr id="49" name="TextBox 48">
                      <a:extLst>
                        <a:ext uri="{FF2B5EF4-FFF2-40B4-BE49-F238E27FC236}">
                          <a16:creationId xmlns:a16="http://schemas.microsoft.com/office/drawing/2014/main" id="{1449042E-F41A-49B4-9606-3B41DF0F295D}"/>
                        </a:ext>
                      </a:extLst>
                    </p:cNvPr>
                    <p:cNvSpPr txBox="1"/>
                    <p:nvPr/>
                  </p:nvSpPr>
                  <p:spPr>
                    <a:xfrm>
                      <a:off x="5804982" y="3828563"/>
                      <a:ext cx="80207" cy="215444"/>
                    </a:xfrm>
                    <a:prstGeom prst="rect">
                      <a:avLst/>
                    </a:prstGeom>
                    <a:noFill/>
                    <a:ln w="12700">
                      <a:noFill/>
                    </a:ln>
                  </p:spPr>
                  <p:txBody>
                    <a:bodyPr wrap="square" rtlCol="0">
                      <a:spAutoFit/>
                    </a:bodyPr>
                    <a:lstStyle/>
                    <a:p>
                      <a:pPr algn="ctr"/>
                      <a:r>
                        <a:rPr lang="en-GB" sz="800" b="1" dirty="0"/>
                        <a:t>#</a:t>
                      </a:r>
                    </a:p>
                  </p:txBody>
                </p:sp>
                <p:cxnSp>
                  <p:nvCxnSpPr>
                    <p:cNvPr id="50" name="Gerader Verbinder 71">
                      <a:extLst>
                        <a:ext uri="{FF2B5EF4-FFF2-40B4-BE49-F238E27FC236}">
                          <a16:creationId xmlns:a16="http://schemas.microsoft.com/office/drawing/2014/main" id="{269C6B76-A167-4CA0-97E2-C20E63510311}"/>
                        </a:ext>
                      </a:extLst>
                    </p:cNvPr>
                    <p:cNvCxnSpPr>
                      <a:cxnSpLocks/>
                    </p:cNvCxnSpPr>
                    <p:nvPr/>
                  </p:nvCxnSpPr>
                  <p:spPr>
                    <a:xfrm flipV="1">
                      <a:off x="5742591" y="3983421"/>
                      <a:ext cx="207737" cy="82"/>
                    </a:xfrm>
                    <a:prstGeom prst="line">
                      <a:avLst/>
                    </a:prstGeom>
                    <a:ln w="12700"/>
                  </p:spPr>
                  <p:style>
                    <a:lnRef idx="1">
                      <a:schemeClr val="dk1"/>
                    </a:lnRef>
                    <a:fillRef idx="0">
                      <a:schemeClr val="dk1"/>
                    </a:fillRef>
                    <a:effectRef idx="0">
                      <a:schemeClr val="dk1"/>
                    </a:effectRef>
                    <a:fontRef idx="minor">
                      <a:schemeClr val="tx1"/>
                    </a:fontRef>
                  </p:style>
                </p:cxnSp>
                <p:sp>
                  <p:nvSpPr>
                    <p:cNvPr id="53" name="TextBox 52">
                      <a:extLst>
                        <a:ext uri="{FF2B5EF4-FFF2-40B4-BE49-F238E27FC236}">
                          <a16:creationId xmlns:a16="http://schemas.microsoft.com/office/drawing/2014/main" id="{AC67370E-6C96-4FEE-BD59-570E262468E8}"/>
                        </a:ext>
                      </a:extLst>
                    </p:cNvPr>
                    <p:cNvSpPr txBox="1"/>
                    <p:nvPr/>
                  </p:nvSpPr>
                  <p:spPr>
                    <a:xfrm>
                      <a:off x="5350418" y="3840472"/>
                      <a:ext cx="80207" cy="246221"/>
                    </a:xfrm>
                    <a:prstGeom prst="rect">
                      <a:avLst/>
                    </a:prstGeom>
                    <a:noFill/>
                    <a:ln w="12700">
                      <a:noFill/>
                    </a:ln>
                  </p:spPr>
                  <p:txBody>
                    <a:bodyPr wrap="square" rtlCol="0">
                      <a:spAutoFit/>
                    </a:bodyPr>
                    <a:lstStyle/>
                    <a:p>
                      <a:pPr algn="ctr"/>
                      <a:r>
                        <a:rPr lang="en-GB" sz="1000" b="1" dirty="0"/>
                        <a:t>*</a:t>
                      </a:r>
                    </a:p>
                  </p:txBody>
                </p:sp>
                <p:sp>
                  <p:nvSpPr>
                    <p:cNvPr id="54" name="TextBox 53">
                      <a:extLst>
                        <a:ext uri="{FF2B5EF4-FFF2-40B4-BE49-F238E27FC236}">
                          <a16:creationId xmlns:a16="http://schemas.microsoft.com/office/drawing/2014/main" id="{611D43EB-B7B0-4C2D-8CA9-23EB2B0049CC}"/>
                        </a:ext>
                      </a:extLst>
                    </p:cNvPr>
                    <p:cNvSpPr txBox="1"/>
                    <p:nvPr/>
                  </p:nvSpPr>
                  <p:spPr>
                    <a:xfrm>
                      <a:off x="5381089" y="3705452"/>
                      <a:ext cx="80207" cy="246221"/>
                    </a:xfrm>
                    <a:prstGeom prst="rect">
                      <a:avLst/>
                    </a:prstGeom>
                    <a:noFill/>
                    <a:ln w="12700">
                      <a:noFill/>
                    </a:ln>
                  </p:spPr>
                  <p:txBody>
                    <a:bodyPr wrap="square" rtlCol="0">
                      <a:spAutoFit/>
                    </a:bodyPr>
                    <a:lstStyle/>
                    <a:p>
                      <a:pPr algn="ctr"/>
                      <a:r>
                        <a:rPr lang="en-GB" sz="1000" b="1" dirty="0"/>
                        <a:t>*</a:t>
                      </a:r>
                    </a:p>
                  </p:txBody>
                </p:sp>
                <p:sp>
                  <p:nvSpPr>
                    <p:cNvPr id="55" name="TextBox 54">
                      <a:extLst>
                        <a:ext uri="{FF2B5EF4-FFF2-40B4-BE49-F238E27FC236}">
                          <a16:creationId xmlns:a16="http://schemas.microsoft.com/office/drawing/2014/main" id="{CDD9DE02-522E-42B2-B73B-53BFD10F801F}"/>
                        </a:ext>
                      </a:extLst>
                    </p:cNvPr>
                    <p:cNvSpPr txBox="1"/>
                    <p:nvPr/>
                  </p:nvSpPr>
                  <p:spPr>
                    <a:xfrm>
                      <a:off x="5781814" y="3956530"/>
                      <a:ext cx="80207" cy="246221"/>
                    </a:xfrm>
                    <a:prstGeom prst="rect">
                      <a:avLst/>
                    </a:prstGeom>
                    <a:noFill/>
                    <a:ln w="12700">
                      <a:noFill/>
                    </a:ln>
                  </p:spPr>
                  <p:txBody>
                    <a:bodyPr wrap="square" rtlCol="0">
                      <a:spAutoFit/>
                    </a:bodyPr>
                    <a:lstStyle/>
                    <a:p>
                      <a:pPr algn="ctr"/>
                      <a:r>
                        <a:rPr lang="en-GB" sz="1000" b="1" dirty="0"/>
                        <a:t>*</a:t>
                      </a:r>
                    </a:p>
                  </p:txBody>
                </p:sp>
              </p:grpSp>
            </p:grpSp>
          </p:grpSp>
        </p:grpSp>
        <p:cxnSp>
          <p:nvCxnSpPr>
            <p:cNvPr id="52" name="Gerader Verbinder 71">
              <a:extLst>
                <a:ext uri="{FF2B5EF4-FFF2-40B4-BE49-F238E27FC236}">
                  <a16:creationId xmlns:a16="http://schemas.microsoft.com/office/drawing/2014/main" id="{2B0DDE5F-D36F-4D58-A888-0365C759DFFA}"/>
                </a:ext>
              </a:extLst>
            </p:cNvPr>
            <p:cNvCxnSpPr>
              <a:cxnSpLocks/>
            </p:cNvCxnSpPr>
            <p:nvPr/>
          </p:nvCxnSpPr>
          <p:spPr>
            <a:xfrm>
              <a:off x="5751321" y="4106402"/>
              <a:ext cx="126541"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7" name="Group 46">
            <a:extLst>
              <a:ext uri="{FF2B5EF4-FFF2-40B4-BE49-F238E27FC236}">
                <a16:creationId xmlns:a16="http://schemas.microsoft.com/office/drawing/2014/main" id="{FCE73C22-50BD-41AA-8E4A-F0DA1D3A0B09}"/>
              </a:ext>
            </a:extLst>
          </p:cNvPr>
          <p:cNvGrpSpPr/>
          <p:nvPr/>
        </p:nvGrpSpPr>
        <p:grpSpPr>
          <a:xfrm>
            <a:off x="324573" y="354395"/>
            <a:ext cx="4457049" cy="2995780"/>
            <a:chOff x="387527" y="696776"/>
            <a:chExt cx="4457049" cy="2995780"/>
          </a:xfrm>
        </p:grpSpPr>
        <p:grpSp>
          <p:nvGrpSpPr>
            <p:cNvPr id="51" name="Group 50">
              <a:extLst>
                <a:ext uri="{FF2B5EF4-FFF2-40B4-BE49-F238E27FC236}">
                  <a16:creationId xmlns:a16="http://schemas.microsoft.com/office/drawing/2014/main" id="{FB31D7FE-E366-4832-BF9C-9F8F8679E77A}"/>
                </a:ext>
              </a:extLst>
            </p:cNvPr>
            <p:cNvGrpSpPr/>
            <p:nvPr/>
          </p:nvGrpSpPr>
          <p:grpSpPr>
            <a:xfrm>
              <a:off x="387527" y="696776"/>
              <a:ext cx="4457049" cy="369332"/>
              <a:chOff x="294282" y="2089389"/>
              <a:chExt cx="4457049" cy="369332"/>
            </a:xfrm>
          </p:grpSpPr>
          <p:sp>
            <p:nvSpPr>
              <p:cNvPr id="64" name="TextBox 32">
                <a:extLst>
                  <a:ext uri="{FF2B5EF4-FFF2-40B4-BE49-F238E27FC236}">
                    <a16:creationId xmlns:a16="http://schemas.microsoft.com/office/drawing/2014/main" id="{A74BF259-13EC-4EB6-B660-FFFE40EE3ECA}"/>
                  </a:ext>
                </a:extLst>
              </p:cNvPr>
              <p:cNvSpPr txBox="1"/>
              <p:nvPr/>
            </p:nvSpPr>
            <p:spPr>
              <a:xfrm>
                <a:off x="294282" y="2089389"/>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a</a:t>
                </a:r>
              </a:p>
            </p:txBody>
          </p:sp>
          <p:sp>
            <p:nvSpPr>
              <p:cNvPr id="65" name="TextBox 33">
                <a:extLst>
                  <a:ext uri="{FF2B5EF4-FFF2-40B4-BE49-F238E27FC236}">
                    <a16:creationId xmlns:a16="http://schemas.microsoft.com/office/drawing/2014/main" id="{B34EFDF2-37D8-460E-B31A-C5171FD6A637}"/>
                  </a:ext>
                </a:extLst>
              </p:cNvPr>
              <p:cNvSpPr txBox="1"/>
              <p:nvPr/>
            </p:nvSpPr>
            <p:spPr>
              <a:xfrm>
                <a:off x="2084526" y="2089389"/>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b</a:t>
                </a:r>
              </a:p>
            </p:txBody>
          </p:sp>
          <p:sp>
            <p:nvSpPr>
              <p:cNvPr id="66" name="TextBox 34">
                <a:extLst>
                  <a:ext uri="{FF2B5EF4-FFF2-40B4-BE49-F238E27FC236}">
                    <a16:creationId xmlns:a16="http://schemas.microsoft.com/office/drawing/2014/main" id="{285B5CAE-43F4-4119-AA62-8A7A7839A3C7}"/>
                  </a:ext>
                </a:extLst>
              </p:cNvPr>
              <p:cNvSpPr txBox="1"/>
              <p:nvPr/>
            </p:nvSpPr>
            <p:spPr>
              <a:xfrm flipH="1">
                <a:off x="4453120" y="2089389"/>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58" name="TextBox 34">
              <a:extLst>
                <a:ext uri="{FF2B5EF4-FFF2-40B4-BE49-F238E27FC236}">
                  <a16:creationId xmlns:a16="http://schemas.microsoft.com/office/drawing/2014/main" id="{2904745F-BFA9-4B74-8272-2F5A4866F07B}"/>
                </a:ext>
              </a:extLst>
            </p:cNvPr>
            <p:cNvSpPr txBox="1"/>
            <p:nvPr/>
          </p:nvSpPr>
          <p:spPr>
            <a:xfrm flipH="1">
              <a:off x="1767641" y="3323224"/>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d</a:t>
              </a:r>
            </a:p>
          </p:txBody>
        </p:sp>
        <p:grpSp>
          <p:nvGrpSpPr>
            <p:cNvPr id="60" name="Group 59">
              <a:extLst>
                <a:ext uri="{FF2B5EF4-FFF2-40B4-BE49-F238E27FC236}">
                  <a16:creationId xmlns:a16="http://schemas.microsoft.com/office/drawing/2014/main" id="{46F28EF4-0AB1-47DD-9C52-98825ED94C32}"/>
                </a:ext>
              </a:extLst>
            </p:cNvPr>
            <p:cNvGrpSpPr/>
            <p:nvPr/>
          </p:nvGrpSpPr>
          <p:grpSpPr>
            <a:xfrm>
              <a:off x="3323820" y="3314559"/>
              <a:ext cx="1508659" cy="377997"/>
              <a:chOff x="2766094" y="2680032"/>
              <a:chExt cx="1597773" cy="377997"/>
            </a:xfrm>
          </p:grpSpPr>
          <p:sp>
            <p:nvSpPr>
              <p:cNvPr id="62" name="TextBox 33">
                <a:extLst>
                  <a:ext uri="{FF2B5EF4-FFF2-40B4-BE49-F238E27FC236}">
                    <a16:creationId xmlns:a16="http://schemas.microsoft.com/office/drawing/2014/main" id="{850AE0A7-DAE9-4A33-94E4-87813578DDA2}"/>
                  </a:ext>
                </a:extLst>
              </p:cNvPr>
              <p:cNvSpPr txBox="1"/>
              <p:nvPr/>
            </p:nvSpPr>
            <p:spPr>
              <a:xfrm>
                <a:off x="2766094" y="2688697"/>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e</a:t>
                </a:r>
              </a:p>
            </p:txBody>
          </p:sp>
          <p:sp>
            <p:nvSpPr>
              <p:cNvPr id="63" name="TextBox 34">
                <a:extLst>
                  <a:ext uri="{FF2B5EF4-FFF2-40B4-BE49-F238E27FC236}">
                    <a16:creationId xmlns:a16="http://schemas.microsoft.com/office/drawing/2014/main" id="{A4CB4093-4EE1-479D-91FE-A9A039B3A70A}"/>
                  </a:ext>
                </a:extLst>
              </p:cNvPr>
              <p:cNvSpPr txBox="1"/>
              <p:nvPr/>
            </p:nvSpPr>
            <p:spPr>
              <a:xfrm flipH="1">
                <a:off x="4065656" y="2680032"/>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f</a:t>
                </a:r>
              </a:p>
            </p:txBody>
          </p:sp>
        </p:grpSp>
      </p:grpSp>
      <p:sp>
        <p:nvSpPr>
          <p:cNvPr id="11" name="Slide Number Placeholder 10">
            <a:extLst>
              <a:ext uri="{FF2B5EF4-FFF2-40B4-BE49-F238E27FC236}">
                <a16:creationId xmlns:a16="http://schemas.microsoft.com/office/drawing/2014/main" id="{4BE46BD5-F893-4A41-95EA-8FF528EA6BE3}"/>
              </a:ext>
            </a:extLst>
          </p:cNvPr>
          <p:cNvSpPr>
            <a:spLocks noGrp="1"/>
          </p:cNvSpPr>
          <p:nvPr>
            <p:ph type="sldNum" sz="quarter" idx="12"/>
          </p:nvPr>
        </p:nvSpPr>
        <p:spPr/>
        <p:txBody>
          <a:bodyPr/>
          <a:lstStyle/>
          <a:p>
            <a:fld id="{D8813C1C-76DE-4157-94DF-348F8715183E}" type="slidenum">
              <a:rPr lang="en-GB" smtClean="0"/>
              <a:t>11</a:t>
            </a:fld>
            <a:endParaRPr lang="en-GB"/>
          </a:p>
        </p:txBody>
      </p:sp>
    </p:spTree>
    <p:extLst>
      <p:ext uri="{BB962C8B-B14F-4D97-AF65-F5344CB8AC3E}">
        <p14:creationId xmlns:p14="http://schemas.microsoft.com/office/powerpoint/2010/main" val="2161539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89A6F94-B240-4691-A170-D0D34C0A81BB}"/>
              </a:ext>
            </a:extLst>
          </p:cNvPr>
          <p:cNvSpPr>
            <a:spLocks noGrp="1"/>
          </p:cNvSpPr>
          <p:nvPr>
            <p:ph idx="1"/>
          </p:nvPr>
        </p:nvSpPr>
        <p:spPr>
          <a:xfrm>
            <a:off x="324644" y="350570"/>
            <a:ext cx="6080097" cy="9204860"/>
          </a:xfrm>
        </p:spPr>
        <p:txBody>
          <a:bodyPr>
            <a:normAutofit fontScale="92500" lnSpcReduction="10000"/>
          </a:bodyPr>
          <a:lstStyle/>
          <a:p>
            <a:pPr marL="0" indent="0" algn="just">
              <a:lnSpc>
                <a:spcPct val="160000"/>
              </a:lnSpc>
              <a:spcBef>
                <a:spcPts val="600"/>
              </a:spcBef>
              <a:buNone/>
            </a:pPr>
            <a:r>
              <a:rPr lang="en-GB" sz="1200" b="1" dirty="0">
                <a:latin typeface="Times New Roman" panose="02020603050405020304" pitchFamily="18" charset="0"/>
                <a:cs typeface="Times New Roman" panose="02020603050405020304" pitchFamily="18" charset="0"/>
              </a:rPr>
              <a:t>Behavioural effects of ASM inhibition with KARI201</a:t>
            </a:r>
          </a:p>
          <a:p>
            <a:pPr marL="0" indent="0" algn="just">
              <a:lnSpc>
                <a:spcPct val="160000"/>
              </a:lnSpc>
              <a:spcBef>
                <a:spcPts val="600"/>
              </a:spcBef>
              <a:buNone/>
            </a:pPr>
            <a:r>
              <a:rPr lang="en-GB" sz="1200" dirty="0">
                <a:latin typeface="Times New Roman" panose="02020603050405020304" pitchFamily="18" charset="0"/>
                <a:cs typeface="Times New Roman" panose="02020603050405020304" pitchFamily="18" charset="0"/>
              </a:rPr>
              <a:t>Likewise the experiment with short- and long-term HAL treatment, we examined the same behavioural parameters, including AIH, PPI, and NOR tests (Fig. S5). The behavioural analysis identified the effects of an ASM inhibitor, KARI201, administration on a restoration of psychotic-like symptoms, sensorimotor gating deficit, and cognitive functions in comparison with a typical antipsychotic, HAL. Furthermore, we investigated the impact of KARI201 on the sphingolipid balance, specifically in the PFC brain region (Fig. S5).</a:t>
            </a:r>
          </a:p>
          <a:p>
            <a:pPr marL="0" indent="0" algn="just">
              <a:lnSpc>
                <a:spcPct val="160000"/>
              </a:lnSpc>
              <a:spcBef>
                <a:spcPts val="600"/>
              </a:spcBef>
              <a:buNone/>
            </a:pPr>
            <a:r>
              <a:rPr lang="en-GB" sz="1200" dirty="0">
                <a:latin typeface="Times New Roman" panose="02020603050405020304" pitchFamily="18" charset="0"/>
                <a:cs typeface="Times New Roman" panose="02020603050405020304" pitchFamily="18" charset="0"/>
              </a:rPr>
              <a:t>In the AIH test, we evaluated additionally the time spent in the central zone of an open field (</a:t>
            </a:r>
            <a:r>
              <a:rPr lang="en-GB" sz="1200" dirty="0" err="1">
                <a:latin typeface="Times New Roman" panose="02020603050405020304" pitchFamily="18" charset="0"/>
                <a:cs typeface="Times New Roman" panose="02020603050405020304" pitchFamily="18" charset="0"/>
              </a:rPr>
              <a:t>Center</a:t>
            </a:r>
            <a:r>
              <a:rPr lang="en-GB" sz="1200" dirty="0">
                <a:latin typeface="Times New Roman" panose="02020603050405020304" pitchFamily="18" charset="0"/>
                <a:cs typeface="Times New Roman" panose="02020603050405020304" pitchFamily="18" charset="0"/>
              </a:rPr>
              <a:t> time), reflecting the anxiety level of animals analogously to central visits. Two-way ANOVA exposed a significant effect of factor </a:t>
            </a:r>
            <a:r>
              <a:rPr lang="en-GB" sz="1200" i="1" dirty="0">
                <a:latin typeface="Times New Roman" panose="02020603050405020304" pitchFamily="18" charset="0"/>
                <a:cs typeface="Times New Roman" panose="02020603050405020304" pitchFamily="18" charset="0"/>
              </a:rPr>
              <a:t>Group </a:t>
            </a:r>
            <a:r>
              <a:rPr lang="en-GB" sz="1200" dirty="0">
                <a:latin typeface="Times New Roman" panose="02020603050405020304" pitchFamily="18" charset="0"/>
                <a:cs typeface="Times New Roman" panose="02020603050405020304" pitchFamily="18" charset="0"/>
              </a:rPr>
              <a:t>(F</a:t>
            </a:r>
            <a:r>
              <a:rPr lang="en-GB" sz="1200" baseline="-25000" dirty="0">
                <a:latin typeface="Times New Roman" panose="02020603050405020304" pitchFamily="18" charset="0"/>
                <a:cs typeface="Times New Roman" panose="02020603050405020304" pitchFamily="18" charset="0"/>
              </a:rPr>
              <a:t>3;312</a:t>
            </a:r>
            <a:r>
              <a:rPr lang="en-GB" sz="1200" dirty="0">
                <a:latin typeface="Times New Roman" panose="02020603050405020304" pitchFamily="18" charset="0"/>
                <a:cs typeface="Times New Roman" panose="02020603050405020304" pitchFamily="18" charset="0"/>
              </a:rPr>
              <a:t>=3.956, p=.009) only during AMPH challenge period but not the baseline. However, pre-planned comparisons with Bonferroni’s correction did not show any significant differences between AMPH-sensitized groups and control animals (Fig. S5b). Similarly, the AUC analysis of </a:t>
            </a:r>
            <a:r>
              <a:rPr lang="en-GB" sz="1200" dirty="0" err="1">
                <a:latin typeface="Times New Roman" panose="02020603050405020304" pitchFamily="18" charset="0"/>
                <a:cs typeface="Times New Roman" panose="02020603050405020304" pitchFamily="18" charset="0"/>
              </a:rPr>
              <a:t>center</a:t>
            </a:r>
            <a:r>
              <a:rPr lang="en-GB" sz="1200" dirty="0">
                <a:latin typeface="Times New Roman" panose="02020603050405020304" pitchFamily="18" charset="0"/>
                <a:cs typeface="Times New Roman" panose="02020603050405020304" pitchFamily="18" charset="0"/>
              </a:rPr>
              <a:t> time showed no significant effects of factors </a:t>
            </a:r>
            <a:r>
              <a:rPr lang="en-GB" sz="1200" i="1" dirty="0">
                <a:latin typeface="Times New Roman" panose="02020603050405020304" pitchFamily="18" charset="0"/>
                <a:cs typeface="Times New Roman" panose="02020603050405020304" pitchFamily="18" charset="0"/>
              </a:rPr>
              <a:t>Time</a:t>
            </a:r>
            <a:r>
              <a:rPr lang="en-GB" sz="1200" dirty="0">
                <a:latin typeface="Times New Roman" panose="02020603050405020304" pitchFamily="18" charset="0"/>
                <a:cs typeface="Times New Roman" panose="02020603050405020304" pitchFamily="18" charset="0"/>
              </a:rPr>
              <a:t>, </a:t>
            </a:r>
            <a:r>
              <a:rPr lang="en-GB" sz="1200" i="1" dirty="0">
                <a:latin typeface="Times New Roman" panose="02020603050405020304" pitchFamily="18" charset="0"/>
                <a:cs typeface="Times New Roman" panose="02020603050405020304" pitchFamily="18" charset="0"/>
              </a:rPr>
              <a:t>Group</a:t>
            </a:r>
            <a:r>
              <a:rPr lang="en-GB" sz="1200" dirty="0">
                <a:latin typeface="Times New Roman" panose="02020603050405020304" pitchFamily="18" charset="0"/>
                <a:cs typeface="Times New Roman" panose="02020603050405020304" pitchFamily="18" charset="0"/>
              </a:rPr>
              <a:t> or </a:t>
            </a:r>
            <a:r>
              <a:rPr lang="en-GB" sz="1200" i="1" dirty="0" err="1">
                <a:latin typeface="Times New Roman" panose="02020603050405020304" pitchFamily="18" charset="0"/>
                <a:cs typeface="Times New Roman" panose="02020603050405020304" pitchFamily="18" charset="0"/>
              </a:rPr>
              <a:t>Time×Group</a:t>
            </a:r>
            <a:r>
              <a:rPr lang="en-GB" sz="1200" i="1" dirty="0">
                <a:latin typeface="Times New Roman" panose="02020603050405020304" pitchFamily="18" charset="0"/>
                <a:cs typeface="Times New Roman" panose="02020603050405020304" pitchFamily="18" charset="0"/>
              </a:rPr>
              <a:t> </a:t>
            </a:r>
            <a:r>
              <a:rPr lang="en-GB" sz="1200" dirty="0">
                <a:latin typeface="Times New Roman" panose="02020603050405020304" pitchFamily="18" charset="0"/>
                <a:cs typeface="Times New Roman" panose="02020603050405020304" pitchFamily="18" charset="0"/>
              </a:rPr>
              <a:t>interaction as well as between the experimental groups during all time intervals of AIH testing (Fig. S5a). The analysis of a locomotion boost from the baseline level also revealed no significant effects of factors </a:t>
            </a:r>
            <a:r>
              <a:rPr lang="en-GB" sz="1200" i="1" dirty="0">
                <a:latin typeface="Times New Roman" panose="02020603050405020304" pitchFamily="18" charset="0"/>
                <a:cs typeface="Times New Roman" panose="02020603050405020304" pitchFamily="18" charset="0"/>
              </a:rPr>
              <a:t>Time</a:t>
            </a:r>
            <a:r>
              <a:rPr lang="en-GB" sz="1200" dirty="0">
                <a:latin typeface="Times New Roman" panose="02020603050405020304" pitchFamily="18" charset="0"/>
                <a:cs typeface="Times New Roman" panose="02020603050405020304" pitchFamily="18" charset="0"/>
              </a:rPr>
              <a:t>, </a:t>
            </a:r>
            <a:r>
              <a:rPr lang="en-GB" sz="1200" i="1" dirty="0">
                <a:latin typeface="Times New Roman" panose="02020603050405020304" pitchFamily="18" charset="0"/>
                <a:cs typeface="Times New Roman" panose="02020603050405020304" pitchFamily="18" charset="0"/>
              </a:rPr>
              <a:t>Group</a:t>
            </a:r>
            <a:r>
              <a:rPr lang="en-GB" sz="1200" dirty="0">
                <a:latin typeface="Times New Roman" panose="02020603050405020304" pitchFamily="18" charset="0"/>
                <a:cs typeface="Times New Roman" panose="02020603050405020304" pitchFamily="18" charset="0"/>
              </a:rPr>
              <a:t> or </a:t>
            </a:r>
            <a:r>
              <a:rPr lang="en-GB" sz="1200" i="1" dirty="0" err="1">
                <a:latin typeface="Times New Roman" panose="02020603050405020304" pitchFamily="18" charset="0"/>
                <a:cs typeface="Times New Roman" panose="02020603050405020304" pitchFamily="18" charset="0"/>
              </a:rPr>
              <a:t>Time×Group</a:t>
            </a:r>
            <a:r>
              <a:rPr lang="en-GB" sz="1200" i="1" dirty="0">
                <a:latin typeface="Times New Roman" panose="02020603050405020304" pitchFamily="18" charset="0"/>
                <a:cs typeface="Times New Roman" panose="02020603050405020304" pitchFamily="18" charset="0"/>
              </a:rPr>
              <a:t> </a:t>
            </a:r>
            <a:r>
              <a:rPr lang="en-GB" sz="1200" dirty="0">
                <a:latin typeface="Times New Roman" panose="02020603050405020304" pitchFamily="18" charset="0"/>
                <a:cs typeface="Times New Roman" panose="02020603050405020304" pitchFamily="18" charset="0"/>
              </a:rPr>
              <a:t>interaction and between the experimental groups (Fig. S5c).</a:t>
            </a:r>
          </a:p>
          <a:p>
            <a:pPr marL="0" indent="0" algn="just">
              <a:lnSpc>
                <a:spcPct val="160000"/>
              </a:lnSpc>
              <a:spcBef>
                <a:spcPts val="600"/>
              </a:spcBef>
              <a:buNone/>
            </a:pPr>
            <a:r>
              <a:rPr lang="en-GB" sz="1200" dirty="0">
                <a:latin typeface="Times New Roman" panose="02020603050405020304" pitchFamily="18" charset="0"/>
                <a:cs typeface="Times New Roman" panose="02020603050405020304" pitchFamily="18" charset="0"/>
              </a:rPr>
              <a:t>In addition to the discrimination level between novel and old objects in the NOR task, we also calculated the absolute (in sec) and relative (in %) total exploration time (Fig. S5d-e). Absolute exploration time differed significantly between the groups (factor </a:t>
            </a:r>
            <a:r>
              <a:rPr lang="en-GB" sz="1200" i="1" dirty="0">
                <a:latin typeface="Times New Roman" panose="02020603050405020304" pitchFamily="18" charset="0"/>
                <a:cs typeface="Times New Roman" panose="02020603050405020304" pitchFamily="18" charset="0"/>
              </a:rPr>
              <a:t>Group</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3;82</a:t>
            </a:r>
            <a:r>
              <a:rPr lang="en-GB" sz="1200" dirty="0">
                <a:latin typeface="Times New Roman" panose="02020603050405020304" pitchFamily="18" charset="0"/>
                <a:cs typeface="Times New Roman" panose="02020603050405020304" pitchFamily="18" charset="0"/>
              </a:rPr>
              <a:t>=9.838, p&lt;.001; factor </a:t>
            </a:r>
            <a:r>
              <a:rPr lang="en-GB" sz="1200" i="1" dirty="0">
                <a:latin typeface="Times New Roman" panose="02020603050405020304" pitchFamily="18" charset="0"/>
                <a:cs typeface="Times New Roman" panose="02020603050405020304" pitchFamily="18" charset="0"/>
              </a:rPr>
              <a:t>Object</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1;82</a:t>
            </a:r>
            <a:r>
              <a:rPr lang="en-GB" sz="1200" dirty="0">
                <a:latin typeface="Times New Roman" panose="02020603050405020304" pitchFamily="18" charset="0"/>
                <a:cs typeface="Times New Roman" panose="02020603050405020304" pitchFamily="18" charset="0"/>
              </a:rPr>
              <a:t>=6.385, p=.013) in time spending with a novel object for AMPH-HAL group (p=.002 vs. SAL-VEH, p&lt;.001 vs. AMPH-VEH, and p=.010 vs. AMPH-KARI). The exploration time for the old object was also significantly lower in AMPH-HAL group vs. AMPH-VEH (p=.003) and AMPH-KARI (p=.009) (Fig. S5d). An ANOVA of relative exploration time of both objects revealed a significant effects of factor </a:t>
            </a:r>
            <a:r>
              <a:rPr lang="en-GB" sz="1200" i="1" dirty="0">
                <a:latin typeface="Times New Roman" panose="02020603050405020304" pitchFamily="18" charset="0"/>
                <a:cs typeface="Times New Roman" panose="02020603050405020304" pitchFamily="18" charset="0"/>
              </a:rPr>
              <a:t>Group</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3;44</a:t>
            </a:r>
            <a:r>
              <a:rPr lang="en-GB" sz="1200" dirty="0">
                <a:latin typeface="Times New Roman" panose="02020603050405020304" pitchFamily="18" charset="0"/>
                <a:cs typeface="Times New Roman" panose="02020603050405020304" pitchFamily="18" charset="0"/>
              </a:rPr>
              <a:t>=6.557, p=.001). The following LSD </a:t>
            </a:r>
            <a:r>
              <a:rPr lang="en-GB" sz="1200" dirty="0" err="1">
                <a:latin typeface="Times New Roman" panose="02020603050405020304" pitchFamily="18" charset="0"/>
                <a:cs typeface="Times New Roman" panose="02020603050405020304" pitchFamily="18" charset="0"/>
              </a:rPr>
              <a:t>posthoc</a:t>
            </a:r>
            <a:r>
              <a:rPr lang="en-GB" sz="1200" dirty="0">
                <a:latin typeface="Times New Roman" panose="02020603050405020304" pitchFamily="18" charset="0"/>
                <a:cs typeface="Times New Roman" panose="02020603050405020304" pitchFamily="18" charset="0"/>
              </a:rPr>
              <a:t> test exposed the lower rate in AMPH-HAL group compared to SAL-VEH (p=.006), AMPH-VEH (p&lt;.001), and AMPH-KARI (p=.004) groups (Fig. S5e). </a:t>
            </a:r>
          </a:p>
          <a:p>
            <a:pPr marL="0" indent="0" algn="just">
              <a:lnSpc>
                <a:spcPct val="160000"/>
              </a:lnSpc>
              <a:spcBef>
                <a:spcPts val="600"/>
              </a:spcBef>
              <a:buNone/>
            </a:pPr>
            <a:r>
              <a:rPr lang="en-GB" sz="1200" dirty="0">
                <a:latin typeface="Times New Roman" panose="02020603050405020304" pitchFamily="18" charset="0"/>
                <a:cs typeface="Times New Roman" panose="02020603050405020304" pitchFamily="18" charset="0"/>
              </a:rPr>
              <a:t>Sensorimotor gating deficit was examined through PPI of acoustic startle paradigm. In addition to the analysis of PPI for the combinations of </a:t>
            </a:r>
            <a:r>
              <a:rPr lang="en-GB" sz="1200" dirty="0" err="1">
                <a:latin typeface="Times New Roman" panose="02020603050405020304" pitchFamily="18" charset="0"/>
                <a:cs typeface="Times New Roman" panose="02020603050405020304" pitchFamily="18" charset="0"/>
              </a:rPr>
              <a:t>prepulse</a:t>
            </a:r>
            <a:r>
              <a:rPr lang="en-GB" sz="1200" dirty="0">
                <a:latin typeface="Times New Roman" panose="02020603050405020304" pitchFamily="18" charset="0"/>
                <a:cs typeface="Times New Roman" panose="02020603050405020304" pitchFamily="18" charset="0"/>
              </a:rPr>
              <a:t> and pulse stimuli, we also measured AUC for all these combinations. Thus, we found a significant effects of factors </a:t>
            </a:r>
            <a:r>
              <a:rPr lang="en-GB" sz="1200" i="1" dirty="0">
                <a:latin typeface="Times New Roman" panose="02020603050405020304" pitchFamily="18" charset="0"/>
                <a:cs typeface="Times New Roman" panose="02020603050405020304" pitchFamily="18" charset="0"/>
              </a:rPr>
              <a:t>Stimuli</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2;129</a:t>
            </a:r>
            <a:r>
              <a:rPr lang="en-GB" sz="1200" dirty="0">
                <a:latin typeface="Times New Roman" panose="02020603050405020304" pitchFamily="18" charset="0"/>
                <a:cs typeface="Times New Roman" panose="02020603050405020304" pitchFamily="18" charset="0"/>
              </a:rPr>
              <a:t>=7.086, p=.001) and </a:t>
            </a:r>
            <a:r>
              <a:rPr lang="en-GB" sz="1200" i="1" dirty="0">
                <a:latin typeface="Times New Roman" panose="02020603050405020304" pitchFamily="18" charset="0"/>
                <a:cs typeface="Times New Roman" panose="02020603050405020304" pitchFamily="18" charset="0"/>
              </a:rPr>
              <a:t>Group </a:t>
            </a:r>
            <a:r>
              <a:rPr lang="en-GB" sz="1200" dirty="0">
                <a:latin typeface="Times New Roman" panose="02020603050405020304" pitchFamily="18" charset="0"/>
                <a:cs typeface="Times New Roman" panose="02020603050405020304" pitchFamily="18" charset="0"/>
              </a:rPr>
              <a:t>(F</a:t>
            </a:r>
            <a:r>
              <a:rPr lang="en-GB" sz="1200" baseline="-25000" dirty="0">
                <a:latin typeface="Times New Roman" panose="02020603050405020304" pitchFamily="18" charset="0"/>
                <a:cs typeface="Times New Roman" panose="02020603050405020304" pitchFamily="18" charset="0"/>
              </a:rPr>
              <a:t>3;129</a:t>
            </a:r>
            <a:r>
              <a:rPr lang="en-GB" sz="1200" dirty="0">
                <a:latin typeface="Times New Roman" panose="02020603050405020304" pitchFamily="18" charset="0"/>
                <a:cs typeface="Times New Roman" panose="02020603050405020304" pitchFamily="18" charset="0"/>
              </a:rPr>
              <a:t>=9.886, p&lt;.001) on the AUC of PPI. LSD </a:t>
            </a:r>
            <a:r>
              <a:rPr lang="en-GB" sz="1200" dirty="0" err="1">
                <a:latin typeface="Times New Roman" panose="02020603050405020304" pitchFamily="18" charset="0"/>
                <a:cs typeface="Times New Roman" panose="02020603050405020304" pitchFamily="18" charset="0"/>
              </a:rPr>
              <a:t>posthoc</a:t>
            </a:r>
            <a:r>
              <a:rPr lang="en-GB" sz="1200" dirty="0">
                <a:latin typeface="Times New Roman" panose="02020603050405020304" pitchFamily="18" charset="0"/>
                <a:cs typeface="Times New Roman" panose="02020603050405020304" pitchFamily="18" charset="0"/>
              </a:rPr>
              <a:t> analysis for the pulse stimuli separately identified the lower level in AMPH-VEH group (p=.049 vs. SAL-VEH; p&lt;.001 vs. AMPH-HAL; and p=.006 vs. AMPH-KARI) for 100 dB . We also found the differences for 110 dB pulse stimulus (AMPH-VEH vs. AMPH-HAL (p=.023), and vs. AMPH-KARI (p=.020)) as well as for 120 dB (AMPH-VEH vs. AMPH-HAL (p=.031), and vs. AMPH-KARI (p=.009)) (Fig. S5f).</a:t>
            </a:r>
            <a:endParaRPr lang="en-GB" sz="1200" i="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7A060B80-9D38-4EB1-8D90-FA15738383C7}"/>
              </a:ext>
            </a:extLst>
          </p:cNvPr>
          <p:cNvSpPr>
            <a:spLocks noGrp="1"/>
          </p:cNvSpPr>
          <p:nvPr>
            <p:ph type="sldNum" sz="quarter" idx="12"/>
          </p:nvPr>
        </p:nvSpPr>
        <p:spPr/>
        <p:txBody>
          <a:bodyPr/>
          <a:lstStyle/>
          <a:p>
            <a:fld id="{D8813C1C-76DE-4157-94DF-348F8715183E}" type="slidenum">
              <a:rPr lang="en-GB" smtClean="0"/>
              <a:t>12</a:t>
            </a:fld>
            <a:endParaRPr lang="en-GB"/>
          </a:p>
        </p:txBody>
      </p:sp>
    </p:spTree>
    <p:extLst>
      <p:ext uri="{BB962C8B-B14F-4D97-AF65-F5344CB8AC3E}">
        <p14:creationId xmlns:p14="http://schemas.microsoft.com/office/powerpoint/2010/main" val="1609704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B9617B9-E94A-4ACE-8774-F1A48487AB12}"/>
              </a:ext>
            </a:extLst>
          </p:cNvPr>
          <p:cNvGrpSpPr/>
          <p:nvPr/>
        </p:nvGrpSpPr>
        <p:grpSpPr>
          <a:xfrm>
            <a:off x="308879" y="877565"/>
            <a:ext cx="5755334" cy="4481835"/>
            <a:chOff x="196041" y="774677"/>
            <a:chExt cx="5755334" cy="4481835"/>
          </a:xfrm>
        </p:grpSpPr>
        <p:graphicFrame>
          <p:nvGraphicFramePr>
            <p:cNvPr id="13" name="Object 12">
              <a:extLst>
                <a:ext uri="{FF2B5EF4-FFF2-40B4-BE49-F238E27FC236}">
                  <a16:creationId xmlns:a16="http://schemas.microsoft.com/office/drawing/2014/main" id="{1AB305C7-E108-4EE7-8760-AE8E525EA507}"/>
                </a:ext>
              </a:extLst>
            </p:cNvPr>
            <p:cNvGraphicFramePr>
              <a:graphicFrameLocks noChangeAspect="1"/>
            </p:cNvGraphicFramePr>
            <p:nvPr>
              <p:extLst>
                <p:ext uri="{D42A27DB-BD31-4B8C-83A1-F6EECF244321}">
                  <p14:modId xmlns:p14="http://schemas.microsoft.com/office/powerpoint/2010/main" val="822833223"/>
                </p:ext>
              </p:extLst>
            </p:nvPr>
          </p:nvGraphicFramePr>
          <p:xfrm>
            <a:off x="2239496" y="774677"/>
            <a:ext cx="1094254" cy="2208849"/>
          </p:xfrm>
          <a:graphic>
            <a:graphicData uri="http://schemas.openxmlformats.org/presentationml/2006/ole">
              <mc:AlternateContent xmlns:mc="http://schemas.openxmlformats.org/markup-compatibility/2006">
                <mc:Choice xmlns:v="urn:schemas-microsoft-com:vml" Requires="v">
                  <p:oleObj spid="_x0000_s3487" name="SPW 14.0 Graph" r:id="rId3" imgW="2135101" imgH="4309943" progId="SigmaPlotGraphicObject.13">
                    <p:embed/>
                  </p:oleObj>
                </mc:Choice>
                <mc:Fallback>
                  <p:oleObj name="SPW 14.0 Graph" r:id="rId3" imgW="2135101" imgH="4309943" progId="SigmaPlotGraphicObject.13">
                    <p:embed/>
                    <p:pic>
                      <p:nvPicPr>
                        <p:cNvPr id="5" name="Object 4">
                          <a:extLst>
                            <a:ext uri="{FF2B5EF4-FFF2-40B4-BE49-F238E27FC236}">
                              <a16:creationId xmlns:a16="http://schemas.microsoft.com/office/drawing/2014/main" id="{F78F0C34-B009-4F80-B01E-6F39774DB49D}"/>
                            </a:ext>
                          </a:extLst>
                        </p:cNvPr>
                        <p:cNvPicPr/>
                        <p:nvPr/>
                      </p:nvPicPr>
                      <p:blipFill>
                        <a:blip r:embed="rId4"/>
                        <a:stretch>
                          <a:fillRect/>
                        </a:stretch>
                      </p:blipFill>
                      <p:spPr>
                        <a:xfrm>
                          <a:off x="2239496" y="774677"/>
                          <a:ext cx="1094254" cy="2208849"/>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6E74D485-44DE-4AC7-88D7-EE08452F2499}"/>
                </a:ext>
              </a:extLst>
            </p:cNvPr>
            <p:cNvGraphicFramePr>
              <a:graphicFrameLocks noChangeAspect="1"/>
            </p:cNvGraphicFramePr>
            <p:nvPr>
              <p:extLst>
                <p:ext uri="{D42A27DB-BD31-4B8C-83A1-F6EECF244321}">
                  <p14:modId xmlns:p14="http://schemas.microsoft.com/office/powerpoint/2010/main" val="2518192563"/>
                </p:ext>
              </p:extLst>
            </p:nvPr>
          </p:nvGraphicFramePr>
          <p:xfrm>
            <a:off x="2240503" y="3061466"/>
            <a:ext cx="1142978" cy="2191741"/>
          </p:xfrm>
          <a:graphic>
            <a:graphicData uri="http://schemas.openxmlformats.org/presentationml/2006/ole">
              <mc:AlternateContent xmlns:mc="http://schemas.openxmlformats.org/markup-compatibility/2006">
                <mc:Choice xmlns:v="urn:schemas-microsoft-com:vml" Requires="v">
                  <p:oleObj spid="_x0000_s3488" name="SPW 14.0 Graph" r:id="rId5" imgW="2196001" imgH="4210785" progId="SigmaPlotGraphicObject.13">
                    <p:embed/>
                  </p:oleObj>
                </mc:Choice>
                <mc:Fallback>
                  <p:oleObj name="SPW 14.0 Graph" r:id="rId5" imgW="2196001" imgH="4210785" progId="SigmaPlotGraphicObject.13">
                    <p:embed/>
                    <p:pic>
                      <p:nvPicPr>
                        <p:cNvPr id="8" name="Object 7">
                          <a:extLst>
                            <a:ext uri="{FF2B5EF4-FFF2-40B4-BE49-F238E27FC236}">
                              <a16:creationId xmlns:a16="http://schemas.microsoft.com/office/drawing/2014/main" id="{CEACF7B8-7139-4D2D-A08F-EDC8A3A03887}"/>
                            </a:ext>
                          </a:extLst>
                        </p:cNvPr>
                        <p:cNvPicPr/>
                        <p:nvPr/>
                      </p:nvPicPr>
                      <p:blipFill>
                        <a:blip r:embed="rId6"/>
                        <a:stretch>
                          <a:fillRect/>
                        </a:stretch>
                      </p:blipFill>
                      <p:spPr>
                        <a:xfrm>
                          <a:off x="2240503" y="3061466"/>
                          <a:ext cx="1142978" cy="2191741"/>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0905D45B-9CCB-42D1-B878-82A13CB087EA}"/>
                </a:ext>
              </a:extLst>
            </p:cNvPr>
            <p:cNvGraphicFramePr>
              <a:graphicFrameLocks noChangeAspect="1"/>
            </p:cNvGraphicFramePr>
            <p:nvPr>
              <p:extLst>
                <p:ext uri="{D42A27DB-BD31-4B8C-83A1-F6EECF244321}">
                  <p14:modId xmlns:p14="http://schemas.microsoft.com/office/powerpoint/2010/main" val="4147639187"/>
                </p:ext>
              </p:extLst>
            </p:nvPr>
          </p:nvGraphicFramePr>
          <p:xfrm>
            <a:off x="3489090" y="3061466"/>
            <a:ext cx="1142978" cy="2195046"/>
          </p:xfrm>
          <a:graphic>
            <a:graphicData uri="http://schemas.openxmlformats.org/presentationml/2006/ole">
              <mc:AlternateContent xmlns:mc="http://schemas.openxmlformats.org/markup-compatibility/2006">
                <mc:Choice xmlns:v="urn:schemas-microsoft-com:vml" Requires="v">
                  <p:oleObj spid="_x0000_s3489" name="SPW 14.0 Graph" r:id="rId7" imgW="2196001" imgH="4216915" progId="SigmaPlotGraphicObject.13">
                    <p:embed/>
                  </p:oleObj>
                </mc:Choice>
                <mc:Fallback>
                  <p:oleObj name="SPW 14.0 Graph" r:id="rId7" imgW="2196001" imgH="4216915" progId="SigmaPlotGraphicObject.13">
                    <p:embed/>
                    <p:pic>
                      <p:nvPicPr>
                        <p:cNvPr id="9" name="Object 8">
                          <a:extLst>
                            <a:ext uri="{FF2B5EF4-FFF2-40B4-BE49-F238E27FC236}">
                              <a16:creationId xmlns:a16="http://schemas.microsoft.com/office/drawing/2014/main" id="{C4F82B38-36DB-4C7C-B0CC-D539F604A91F}"/>
                            </a:ext>
                          </a:extLst>
                        </p:cNvPr>
                        <p:cNvPicPr/>
                        <p:nvPr/>
                      </p:nvPicPr>
                      <p:blipFill>
                        <a:blip r:embed="rId8"/>
                        <a:stretch>
                          <a:fillRect/>
                        </a:stretch>
                      </p:blipFill>
                      <p:spPr>
                        <a:xfrm>
                          <a:off x="3489090" y="3061466"/>
                          <a:ext cx="1142978" cy="2195046"/>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BDF9BAD4-7CD5-40D3-AE61-94D6B83C9685}"/>
                </a:ext>
              </a:extLst>
            </p:cNvPr>
            <p:cNvGraphicFramePr>
              <a:graphicFrameLocks noChangeAspect="1"/>
            </p:cNvGraphicFramePr>
            <p:nvPr>
              <p:extLst>
                <p:ext uri="{D42A27DB-BD31-4B8C-83A1-F6EECF244321}">
                  <p14:modId xmlns:p14="http://schemas.microsoft.com/office/powerpoint/2010/main" val="1583051986"/>
                </p:ext>
              </p:extLst>
            </p:nvPr>
          </p:nvGraphicFramePr>
          <p:xfrm>
            <a:off x="4763580" y="3058161"/>
            <a:ext cx="1142978" cy="2195046"/>
          </p:xfrm>
          <a:graphic>
            <a:graphicData uri="http://schemas.openxmlformats.org/presentationml/2006/ole">
              <mc:AlternateContent xmlns:mc="http://schemas.openxmlformats.org/markup-compatibility/2006">
                <mc:Choice xmlns:v="urn:schemas-microsoft-com:vml" Requires="v">
                  <p:oleObj spid="_x0000_s3490" name="SPW 14.0 Graph" r:id="rId9" imgW="2196001" imgH="4216915" progId="SigmaPlotGraphicObject.13">
                    <p:embed/>
                  </p:oleObj>
                </mc:Choice>
                <mc:Fallback>
                  <p:oleObj name="SPW 14.0 Graph" r:id="rId9" imgW="2196001" imgH="4216915" progId="SigmaPlotGraphicObject.13">
                    <p:embed/>
                    <p:pic>
                      <p:nvPicPr>
                        <p:cNvPr id="10" name="Object 9">
                          <a:extLst>
                            <a:ext uri="{FF2B5EF4-FFF2-40B4-BE49-F238E27FC236}">
                              <a16:creationId xmlns:a16="http://schemas.microsoft.com/office/drawing/2014/main" id="{751FF19F-32DF-401F-86F6-24D8CBF4F6AA}"/>
                            </a:ext>
                          </a:extLst>
                        </p:cNvPr>
                        <p:cNvPicPr/>
                        <p:nvPr/>
                      </p:nvPicPr>
                      <p:blipFill>
                        <a:blip r:embed="rId10"/>
                        <a:stretch>
                          <a:fillRect/>
                        </a:stretch>
                      </p:blipFill>
                      <p:spPr>
                        <a:xfrm>
                          <a:off x="4763580" y="3058161"/>
                          <a:ext cx="1142978" cy="2195046"/>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id="{388A3A35-79BF-47C3-B234-9D948DF894BF}"/>
                </a:ext>
              </a:extLst>
            </p:cNvPr>
            <p:cNvGrpSpPr/>
            <p:nvPr/>
          </p:nvGrpSpPr>
          <p:grpSpPr>
            <a:xfrm>
              <a:off x="196041" y="1029853"/>
              <a:ext cx="1935846" cy="4106233"/>
              <a:chOff x="196041" y="1029853"/>
              <a:chExt cx="1935846" cy="4106233"/>
            </a:xfrm>
          </p:grpSpPr>
          <p:graphicFrame>
            <p:nvGraphicFramePr>
              <p:cNvPr id="12" name="Object 11">
                <a:extLst>
                  <a:ext uri="{FF2B5EF4-FFF2-40B4-BE49-F238E27FC236}">
                    <a16:creationId xmlns:a16="http://schemas.microsoft.com/office/drawing/2014/main" id="{39A85FB9-9D01-4BA8-9E76-85CD10AFD66E}"/>
                  </a:ext>
                </a:extLst>
              </p:cNvPr>
              <p:cNvGraphicFramePr>
                <a:graphicFrameLocks noChangeAspect="1"/>
              </p:cNvGraphicFramePr>
              <p:nvPr>
                <p:extLst>
                  <p:ext uri="{D42A27DB-BD31-4B8C-83A1-F6EECF244321}">
                    <p14:modId xmlns:p14="http://schemas.microsoft.com/office/powerpoint/2010/main" val="722117513"/>
                  </p:ext>
                </p:extLst>
              </p:nvPr>
            </p:nvGraphicFramePr>
            <p:xfrm>
              <a:off x="196041" y="1029853"/>
              <a:ext cx="1935846" cy="4106233"/>
            </p:xfrm>
            <a:graphic>
              <a:graphicData uri="http://schemas.openxmlformats.org/presentationml/2006/ole">
                <mc:AlternateContent xmlns:mc="http://schemas.openxmlformats.org/markup-compatibility/2006">
                  <mc:Choice xmlns:v="urn:schemas-microsoft-com:vml" Requires="v">
                    <p:oleObj spid="_x0000_s3491" name="SPW 14.0 Graph" r:id="rId11" imgW="2581581" imgH="5475679" progId="SigmaPlotGraphicObject.13">
                      <p:embed/>
                    </p:oleObj>
                  </mc:Choice>
                  <mc:Fallback>
                    <p:oleObj name="SPW 14.0 Graph" r:id="rId11" imgW="2581581" imgH="5475679" progId="SigmaPlotGraphicObject.13">
                      <p:embed/>
                      <p:pic>
                        <p:nvPicPr>
                          <p:cNvPr id="4" name="Object 3">
                            <a:extLst>
                              <a:ext uri="{FF2B5EF4-FFF2-40B4-BE49-F238E27FC236}">
                                <a16:creationId xmlns:a16="http://schemas.microsoft.com/office/drawing/2014/main" id="{9A658AC6-6DE5-4889-BCEA-79F76B657572}"/>
                              </a:ext>
                            </a:extLst>
                          </p:cNvPr>
                          <p:cNvPicPr/>
                          <p:nvPr/>
                        </p:nvPicPr>
                        <p:blipFill>
                          <a:blip r:embed="rId12"/>
                          <a:stretch>
                            <a:fillRect/>
                          </a:stretch>
                        </p:blipFill>
                        <p:spPr>
                          <a:xfrm>
                            <a:off x="196041" y="1029853"/>
                            <a:ext cx="1935846" cy="4106233"/>
                          </a:xfrm>
                          <a:prstGeom prst="rect">
                            <a:avLst/>
                          </a:prstGeom>
                        </p:spPr>
                      </p:pic>
                    </p:oleObj>
                  </mc:Fallback>
                </mc:AlternateContent>
              </a:graphicData>
            </a:graphic>
          </p:graphicFrame>
          <p:sp>
            <p:nvSpPr>
              <p:cNvPr id="19" name="TextBox 18">
                <a:extLst>
                  <a:ext uri="{FF2B5EF4-FFF2-40B4-BE49-F238E27FC236}">
                    <a16:creationId xmlns:a16="http://schemas.microsoft.com/office/drawing/2014/main" id="{A899B79F-39F5-46D4-91F8-3742B3793F76}"/>
                  </a:ext>
                </a:extLst>
              </p:cNvPr>
              <p:cNvSpPr txBox="1"/>
              <p:nvPr/>
            </p:nvSpPr>
            <p:spPr>
              <a:xfrm>
                <a:off x="966451" y="1834297"/>
                <a:ext cx="80207" cy="261610"/>
              </a:xfrm>
              <a:prstGeom prst="rect">
                <a:avLst/>
              </a:prstGeom>
              <a:noFill/>
            </p:spPr>
            <p:txBody>
              <a:bodyPr wrap="square" rtlCol="0">
                <a:spAutoFit/>
              </a:bodyPr>
              <a:lstStyle/>
              <a:p>
                <a:pPr algn="ctr"/>
                <a:r>
                  <a:rPr lang="en-GB" sz="1100" b="1" dirty="0"/>
                  <a:t>#</a:t>
                </a:r>
              </a:p>
            </p:txBody>
          </p:sp>
          <p:sp>
            <p:nvSpPr>
              <p:cNvPr id="20" name="TextBox 19">
                <a:extLst>
                  <a:ext uri="{FF2B5EF4-FFF2-40B4-BE49-F238E27FC236}">
                    <a16:creationId xmlns:a16="http://schemas.microsoft.com/office/drawing/2014/main" id="{4CCE5B3E-F38D-4FA4-B08D-5887B961BDC2}"/>
                  </a:ext>
                </a:extLst>
              </p:cNvPr>
              <p:cNvSpPr txBox="1"/>
              <p:nvPr/>
            </p:nvSpPr>
            <p:spPr>
              <a:xfrm>
                <a:off x="1034301" y="1618190"/>
                <a:ext cx="118159" cy="253916"/>
              </a:xfrm>
              <a:prstGeom prst="rect">
                <a:avLst/>
              </a:prstGeom>
              <a:noFill/>
            </p:spPr>
            <p:txBody>
              <a:bodyPr wrap="square" rtlCol="0">
                <a:spAutoFit/>
              </a:bodyPr>
              <a:lstStyle/>
              <a:p>
                <a:pPr algn="ctr"/>
                <a:r>
                  <a:rPr lang="en-GB" sz="1050" b="1" dirty="0"/>
                  <a:t>$</a:t>
                </a:r>
              </a:p>
            </p:txBody>
          </p:sp>
          <p:cxnSp>
            <p:nvCxnSpPr>
              <p:cNvPr id="21" name="Gerader Verbinder 71">
                <a:extLst>
                  <a:ext uri="{FF2B5EF4-FFF2-40B4-BE49-F238E27FC236}">
                    <a16:creationId xmlns:a16="http://schemas.microsoft.com/office/drawing/2014/main" id="{508602B2-7DB5-4166-8587-4BD3297E4D8F}"/>
                  </a:ext>
                </a:extLst>
              </p:cNvPr>
              <p:cNvCxnSpPr>
                <a:cxnSpLocks/>
              </p:cNvCxnSpPr>
              <p:nvPr/>
            </p:nvCxnSpPr>
            <p:spPr>
              <a:xfrm>
                <a:off x="910157" y="2058097"/>
                <a:ext cx="21131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Gerader Verbinder 71">
                <a:extLst>
                  <a:ext uri="{FF2B5EF4-FFF2-40B4-BE49-F238E27FC236}">
                    <a16:creationId xmlns:a16="http://schemas.microsoft.com/office/drawing/2014/main" id="{7E34E087-2B66-46F6-B424-DCA704011840}"/>
                  </a:ext>
                </a:extLst>
              </p:cNvPr>
              <p:cNvCxnSpPr>
                <a:cxnSpLocks/>
              </p:cNvCxnSpPr>
              <p:nvPr/>
            </p:nvCxnSpPr>
            <p:spPr>
              <a:xfrm>
                <a:off x="910157" y="1838077"/>
                <a:ext cx="375718"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2" name="Group 1">
              <a:extLst>
                <a:ext uri="{FF2B5EF4-FFF2-40B4-BE49-F238E27FC236}">
                  <a16:creationId xmlns:a16="http://schemas.microsoft.com/office/drawing/2014/main" id="{839D11E4-E943-488C-84EE-D03EC0CFFBA1}"/>
                </a:ext>
              </a:extLst>
            </p:cNvPr>
            <p:cNvGrpSpPr/>
            <p:nvPr/>
          </p:nvGrpSpPr>
          <p:grpSpPr>
            <a:xfrm>
              <a:off x="3543148" y="776236"/>
              <a:ext cx="1082401" cy="2191741"/>
              <a:chOff x="3543148" y="776236"/>
              <a:chExt cx="1082401" cy="2191741"/>
            </a:xfrm>
          </p:grpSpPr>
          <p:graphicFrame>
            <p:nvGraphicFramePr>
              <p:cNvPr id="14" name="Object 13">
                <a:extLst>
                  <a:ext uri="{FF2B5EF4-FFF2-40B4-BE49-F238E27FC236}">
                    <a16:creationId xmlns:a16="http://schemas.microsoft.com/office/drawing/2014/main" id="{11FCD7A7-A983-45E6-B297-A7BC11382D4D}"/>
                  </a:ext>
                </a:extLst>
              </p:cNvPr>
              <p:cNvGraphicFramePr>
                <a:graphicFrameLocks noChangeAspect="1"/>
              </p:cNvGraphicFramePr>
              <p:nvPr>
                <p:extLst>
                  <p:ext uri="{D42A27DB-BD31-4B8C-83A1-F6EECF244321}">
                    <p14:modId xmlns:p14="http://schemas.microsoft.com/office/powerpoint/2010/main" val="2509707479"/>
                  </p:ext>
                </p:extLst>
              </p:nvPr>
            </p:nvGraphicFramePr>
            <p:xfrm>
              <a:off x="3543148" y="776236"/>
              <a:ext cx="1082401" cy="2191741"/>
            </p:xfrm>
            <a:graphic>
              <a:graphicData uri="http://schemas.openxmlformats.org/presentationml/2006/ole">
                <mc:AlternateContent xmlns:mc="http://schemas.openxmlformats.org/markup-compatibility/2006">
                  <mc:Choice xmlns:v="urn:schemas-microsoft-com:vml" Requires="v">
                    <p:oleObj spid="_x0000_s3492" name="SPW 14.0 Graph" r:id="rId13" imgW="2104471" imgH="4262708" progId="SigmaPlotGraphicObject.13">
                      <p:embed/>
                    </p:oleObj>
                  </mc:Choice>
                  <mc:Fallback>
                    <p:oleObj name="SPW 14.0 Graph" r:id="rId13" imgW="2104471" imgH="4262708" progId="SigmaPlotGraphicObject.13">
                      <p:embed/>
                      <p:pic>
                        <p:nvPicPr>
                          <p:cNvPr id="6" name="Object 5">
                            <a:extLst>
                              <a:ext uri="{FF2B5EF4-FFF2-40B4-BE49-F238E27FC236}">
                                <a16:creationId xmlns:a16="http://schemas.microsoft.com/office/drawing/2014/main" id="{6E4D9D38-D8FB-42D4-A058-77C34529C089}"/>
                              </a:ext>
                            </a:extLst>
                          </p:cNvPr>
                          <p:cNvPicPr/>
                          <p:nvPr/>
                        </p:nvPicPr>
                        <p:blipFill>
                          <a:blip r:embed="rId14"/>
                          <a:stretch>
                            <a:fillRect/>
                          </a:stretch>
                        </p:blipFill>
                        <p:spPr>
                          <a:xfrm>
                            <a:off x="3543148" y="776236"/>
                            <a:ext cx="1082401" cy="2191741"/>
                          </a:xfrm>
                          <a:prstGeom prst="rect">
                            <a:avLst/>
                          </a:prstGeom>
                        </p:spPr>
                      </p:pic>
                    </p:oleObj>
                  </mc:Fallback>
                </mc:AlternateContent>
              </a:graphicData>
            </a:graphic>
          </p:graphicFrame>
          <p:sp>
            <p:nvSpPr>
              <p:cNvPr id="24" name="TextBox 23">
                <a:extLst>
                  <a:ext uri="{FF2B5EF4-FFF2-40B4-BE49-F238E27FC236}">
                    <a16:creationId xmlns:a16="http://schemas.microsoft.com/office/drawing/2014/main" id="{2E8704D7-13FB-4C62-ABF7-BB2DF6B0DB8B}"/>
                  </a:ext>
                </a:extLst>
              </p:cNvPr>
              <p:cNvSpPr txBox="1"/>
              <p:nvPr/>
            </p:nvSpPr>
            <p:spPr>
              <a:xfrm>
                <a:off x="4044242" y="1210663"/>
                <a:ext cx="80207" cy="246221"/>
              </a:xfrm>
              <a:prstGeom prst="rect">
                <a:avLst/>
              </a:prstGeom>
              <a:noFill/>
              <a:ln w="12700">
                <a:noFill/>
              </a:ln>
            </p:spPr>
            <p:txBody>
              <a:bodyPr wrap="square" rtlCol="0">
                <a:spAutoFit/>
              </a:bodyPr>
              <a:lstStyle/>
              <a:p>
                <a:pPr algn="ctr"/>
                <a:r>
                  <a:rPr lang="en-GB" sz="1000" b="1" dirty="0"/>
                  <a:t>#</a:t>
                </a:r>
              </a:p>
            </p:txBody>
          </p:sp>
          <p:sp>
            <p:nvSpPr>
              <p:cNvPr id="25" name="TextBox 24">
                <a:extLst>
                  <a:ext uri="{FF2B5EF4-FFF2-40B4-BE49-F238E27FC236}">
                    <a16:creationId xmlns:a16="http://schemas.microsoft.com/office/drawing/2014/main" id="{2D33CC71-846D-4BD7-8F8A-0C12669B49AD}"/>
                  </a:ext>
                </a:extLst>
              </p:cNvPr>
              <p:cNvSpPr txBox="1"/>
              <p:nvPr/>
            </p:nvSpPr>
            <p:spPr>
              <a:xfrm>
                <a:off x="4084345" y="1034855"/>
                <a:ext cx="118159" cy="230832"/>
              </a:xfrm>
              <a:prstGeom prst="rect">
                <a:avLst/>
              </a:prstGeom>
              <a:noFill/>
              <a:ln w="12700">
                <a:noFill/>
              </a:ln>
            </p:spPr>
            <p:txBody>
              <a:bodyPr wrap="square" rtlCol="0">
                <a:spAutoFit/>
              </a:bodyPr>
              <a:lstStyle/>
              <a:p>
                <a:pPr algn="ctr"/>
                <a:r>
                  <a:rPr lang="en-GB" sz="900" b="1" dirty="0"/>
                  <a:t>$</a:t>
                </a:r>
              </a:p>
            </p:txBody>
          </p:sp>
          <p:cxnSp>
            <p:nvCxnSpPr>
              <p:cNvPr id="26" name="Gerader Verbinder 71">
                <a:extLst>
                  <a:ext uri="{FF2B5EF4-FFF2-40B4-BE49-F238E27FC236}">
                    <a16:creationId xmlns:a16="http://schemas.microsoft.com/office/drawing/2014/main" id="{8DBE1E07-84D4-48C3-9716-3408098CBC6C}"/>
                  </a:ext>
                </a:extLst>
              </p:cNvPr>
              <p:cNvCxnSpPr>
                <a:cxnSpLocks/>
              </p:cNvCxnSpPr>
              <p:nvPr/>
            </p:nvCxnSpPr>
            <p:spPr>
              <a:xfrm>
                <a:off x="4019958" y="1399289"/>
                <a:ext cx="128779"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27" name="Gerader Verbinder 71">
                <a:extLst>
                  <a:ext uri="{FF2B5EF4-FFF2-40B4-BE49-F238E27FC236}">
                    <a16:creationId xmlns:a16="http://schemas.microsoft.com/office/drawing/2014/main" id="{5114E7AA-25C8-4ED3-91C7-BB20C398D93C}"/>
                  </a:ext>
                </a:extLst>
              </p:cNvPr>
              <p:cNvCxnSpPr>
                <a:cxnSpLocks/>
              </p:cNvCxnSpPr>
              <p:nvPr/>
            </p:nvCxnSpPr>
            <p:spPr>
              <a:xfrm>
                <a:off x="4019958" y="1236652"/>
                <a:ext cx="247242"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 name="Group 2">
              <a:extLst>
                <a:ext uri="{FF2B5EF4-FFF2-40B4-BE49-F238E27FC236}">
                  <a16:creationId xmlns:a16="http://schemas.microsoft.com/office/drawing/2014/main" id="{4F0B8C73-6041-4435-A856-0A964E120904}"/>
                </a:ext>
              </a:extLst>
            </p:cNvPr>
            <p:cNvGrpSpPr/>
            <p:nvPr/>
          </p:nvGrpSpPr>
          <p:grpSpPr>
            <a:xfrm>
              <a:off x="4808397" y="776236"/>
              <a:ext cx="1142978" cy="2207443"/>
              <a:chOff x="4625549" y="789642"/>
              <a:chExt cx="1142978" cy="2207443"/>
            </a:xfrm>
          </p:grpSpPr>
          <p:graphicFrame>
            <p:nvGraphicFramePr>
              <p:cNvPr id="15" name="Object 14">
                <a:extLst>
                  <a:ext uri="{FF2B5EF4-FFF2-40B4-BE49-F238E27FC236}">
                    <a16:creationId xmlns:a16="http://schemas.microsoft.com/office/drawing/2014/main" id="{CCB27BB0-7C1C-4DA5-896B-1A0653E4DF37}"/>
                  </a:ext>
                </a:extLst>
              </p:cNvPr>
              <p:cNvGraphicFramePr>
                <a:graphicFrameLocks noChangeAspect="1"/>
              </p:cNvGraphicFramePr>
              <p:nvPr>
                <p:extLst>
                  <p:ext uri="{D42A27DB-BD31-4B8C-83A1-F6EECF244321}">
                    <p14:modId xmlns:p14="http://schemas.microsoft.com/office/powerpoint/2010/main" val="4006453391"/>
                  </p:ext>
                </p:extLst>
              </p:nvPr>
            </p:nvGraphicFramePr>
            <p:xfrm>
              <a:off x="4625549" y="789642"/>
              <a:ext cx="1142978" cy="2207443"/>
            </p:xfrm>
            <a:graphic>
              <a:graphicData uri="http://schemas.openxmlformats.org/presentationml/2006/ole">
                <mc:AlternateContent xmlns:mc="http://schemas.openxmlformats.org/markup-compatibility/2006">
                  <mc:Choice xmlns:v="urn:schemas-microsoft-com:vml" Requires="v">
                    <p:oleObj spid="_x0000_s3493" name="SPW 14.0 Graph" r:id="rId15" imgW="2196001" imgH="4239631" progId="SigmaPlotGraphicObject.13">
                      <p:embed/>
                    </p:oleObj>
                  </mc:Choice>
                  <mc:Fallback>
                    <p:oleObj name="SPW 14.0 Graph" r:id="rId15" imgW="2196001" imgH="4239631" progId="SigmaPlotGraphicObject.13">
                      <p:embed/>
                      <p:pic>
                        <p:nvPicPr>
                          <p:cNvPr id="7" name="Object 6">
                            <a:extLst>
                              <a:ext uri="{FF2B5EF4-FFF2-40B4-BE49-F238E27FC236}">
                                <a16:creationId xmlns:a16="http://schemas.microsoft.com/office/drawing/2014/main" id="{329094AE-155C-440A-8934-A51E2AADF325}"/>
                              </a:ext>
                            </a:extLst>
                          </p:cNvPr>
                          <p:cNvPicPr/>
                          <p:nvPr/>
                        </p:nvPicPr>
                        <p:blipFill>
                          <a:blip r:embed="rId16"/>
                          <a:stretch>
                            <a:fillRect/>
                          </a:stretch>
                        </p:blipFill>
                        <p:spPr>
                          <a:xfrm>
                            <a:off x="4625549" y="789642"/>
                            <a:ext cx="1142978" cy="2207443"/>
                          </a:xfrm>
                          <a:prstGeom prst="rect">
                            <a:avLst/>
                          </a:prstGeom>
                        </p:spPr>
                      </p:pic>
                    </p:oleObj>
                  </mc:Fallback>
                </mc:AlternateContent>
              </a:graphicData>
            </a:graphic>
          </p:graphicFrame>
          <p:sp>
            <p:nvSpPr>
              <p:cNvPr id="31" name="TextBox 30">
                <a:extLst>
                  <a:ext uri="{FF2B5EF4-FFF2-40B4-BE49-F238E27FC236}">
                    <a16:creationId xmlns:a16="http://schemas.microsoft.com/office/drawing/2014/main" id="{06C4D529-6222-4E41-8103-460387501D8E}"/>
                  </a:ext>
                </a:extLst>
              </p:cNvPr>
              <p:cNvSpPr txBox="1"/>
              <p:nvPr/>
            </p:nvSpPr>
            <p:spPr>
              <a:xfrm>
                <a:off x="5192626" y="1078489"/>
                <a:ext cx="118159" cy="230832"/>
              </a:xfrm>
              <a:prstGeom prst="rect">
                <a:avLst/>
              </a:prstGeom>
              <a:noFill/>
              <a:ln w="12700">
                <a:noFill/>
              </a:ln>
            </p:spPr>
            <p:txBody>
              <a:bodyPr wrap="square" rtlCol="0">
                <a:spAutoFit/>
              </a:bodyPr>
              <a:lstStyle/>
              <a:p>
                <a:pPr algn="ctr"/>
                <a:r>
                  <a:rPr lang="en-GB" sz="900" b="1" dirty="0"/>
                  <a:t>$</a:t>
                </a:r>
              </a:p>
            </p:txBody>
          </p:sp>
          <p:cxnSp>
            <p:nvCxnSpPr>
              <p:cNvPr id="32" name="Gerader Verbinder 71">
                <a:extLst>
                  <a:ext uri="{FF2B5EF4-FFF2-40B4-BE49-F238E27FC236}">
                    <a16:creationId xmlns:a16="http://schemas.microsoft.com/office/drawing/2014/main" id="{E9C07F9D-0563-4410-9333-4D0F3F65BCF4}"/>
                  </a:ext>
                </a:extLst>
              </p:cNvPr>
              <p:cNvCxnSpPr>
                <a:cxnSpLocks/>
              </p:cNvCxnSpPr>
              <p:nvPr/>
            </p:nvCxnSpPr>
            <p:spPr>
              <a:xfrm>
                <a:off x="5143500" y="1265687"/>
                <a:ext cx="206101"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36" name="Gerader Verbinder 71">
                <a:extLst>
                  <a:ext uri="{FF2B5EF4-FFF2-40B4-BE49-F238E27FC236}">
                    <a16:creationId xmlns:a16="http://schemas.microsoft.com/office/drawing/2014/main" id="{1D5079F7-6F69-4FA2-8F03-2A5A23AC5F1F}"/>
                  </a:ext>
                </a:extLst>
              </p:cNvPr>
              <p:cNvCxnSpPr>
                <a:cxnSpLocks/>
              </p:cNvCxnSpPr>
              <p:nvPr/>
            </p:nvCxnSpPr>
            <p:spPr>
              <a:xfrm>
                <a:off x="5141157" y="1125987"/>
                <a:ext cx="333376" cy="0"/>
              </a:xfrm>
              <a:prstGeom prst="line">
                <a:avLst/>
              </a:prstGeom>
              <a:ln w="12700"/>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A9CFEE4A-260E-4D74-BDA9-7E71772A384C}"/>
                  </a:ext>
                </a:extLst>
              </p:cNvPr>
              <p:cNvSpPr txBox="1"/>
              <p:nvPr/>
            </p:nvSpPr>
            <p:spPr>
              <a:xfrm>
                <a:off x="5251107" y="961718"/>
                <a:ext cx="118159" cy="276999"/>
              </a:xfrm>
              <a:prstGeom prst="rect">
                <a:avLst/>
              </a:prstGeom>
              <a:noFill/>
              <a:ln w="12700">
                <a:noFill/>
              </a:ln>
            </p:spPr>
            <p:txBody>
              <a:bodyPr wrap="square" rtlCol="0">
                <a:spAutoFit/>
              </a:bodyPr>
              <a:lstStyle/>
              <a:p>
                <a:pPr algn="ctr"/>
                <a:r>
                  <a:rPr lang="en-GB" sz="1200" b="1" dirty="0"/>
                  <a:t>*</a:t>
                </a:r>
              </a:p>
            </p:txBody>
          </p:sp>
        </p:grpSp>
      </p:grpSp>
      <p:sp>
        <p:nvSpPr>
          <p:cNvPr id="43" name="Subtitle 2">
            <a:extLst>
              <a:ext uri="{FF2B5EF4-FFF2-40B4-BE49-F238E27FC236}">
                <a16:creationId xmlns:a16="http://schemas.microsoft.com/office/drawing/2014/main" id="{29381A3E-CAA3-4738-8701-E03245C869E5}"/>
              </a:ext>
            </a:extLst>
          </p:cNvPr>
          <p:cNvSpPr txBox="1">
            <a:spLocks/>
          </p:cNvSpPr>
          <p:nvPr/>
        </p:nvSpPr>
        <p:spPr>
          <a:xfrm>
            <a:off x="436064" y="5531180"/>
            <a:ext cx="5628149" cy="186676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None/>
            </a:pPr>
            <a:r>
              <a:rPr lang="en-GB" sz="1000" b="1" dirty="0">
                <a:latin typeface="Times New Roman" panose="02020603050405020304" pitchFamily="18" charset="0"/>
                <a:cs typeface="Times New Roman" panose="02020603050405020304" pitchFamily="18" charset="0"/>
              </a:rPr>
              <a:t>Figure S6. The effects of a selective ASM inhibitor KARI201 on the ratio between sphingomyelin and ceramide species in the prefrontal cortex (PFC).</a:t>
            </a:r>
            <a:r>
              <a:rPr lang="en-GB" sz="1000" dirty="0">
                <a:latin typeface="Times New Roman" panose="02020603050405020304" pitchFamily="18" charset="0"/>
                <a:cs typeface="Times New Roman" panose="02020603050405020304" pitchFamily="18" charset="0"/>
              </a:rPr>
              <a:t> Data are presented as means ± SEM. </a:t>
            </a:r>
            <a:r>
              <a:rPr lang="en-GB" sz="1000" b="1" dirty="0">
                <a:latin typeface="Times New Roman" panose="02020603050405020304" pitchFamily="18" charset="0"/>
                <a:cs typeface="Times New Roman" panose="02020603050405020304" pitchFamily="18" charset="0"/>
              </a:rPr>
              <a:t>a</a:t>
            </a:r>
            <a:r>
              <a:rPr lang="en-GB" sz="1000" dirty="0">
                <a:latin typeface="Times New Roman" panose="02020603050405020304" pitchFamily="18" charset="0"/>
                <a:cs typeface="Times New Roman" panose="02020603050405020304" pitchFamily="18" charset="0"/>
              </a:rPr>
              <a:t> Ratio of total sphingomyelin to total ceramide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total). </a:t>
            </a:r>
            <a:r>
              <a:rPr lang="en-GB" sz="1000" b="1" dirty="0">
                <a:latin typeface="Times New Roman" panose="02020603050405020304" pitchFamily="18" charset="0"/>
                <a:cs typeface="Times New Roman" panose="02020603050405020304" pitchFamily="18" charset="0"/>
              </a:rPr>
              <a:t>b</a:t>
            </a:r>
            <a:r>
              <a:rPr lang="en-GB" sz="1000" dirty="0">
                <a:latin typeface="Times New Roman" panose="02020603050405020304" pitchFamily="18" charset="0"/>
                <a:cs typeface="Times New Roman" panose="02020603050405020304" pitchFamily="18" charset="0"/>
              </a:rPr>
              <a:t> Ratio of sphingomyelin 16:0 to ceramide 16:0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16:0). </a:t>
            </a:r>
            <a:r>
              <a:rPr lang="en-GB" sz="1000" b="1" dirty="0">
                <a:latin typeface="Times New Roman" panose="02020603050405020304" pitchFamily="18" charset="0"/>
                <a:cs typeface="Times New Roman" panose="02020603050405020304" pitchFamily="18" charset="0"/>
              </a:rPr>
              <a:t>c </a:t>
            </a:r>
            <a:r>
              <a:rPr lang="en-GB" sz="1000" dirty="0">
                <a:latin typeface="Times New Roman" panose="02020603050405020304" pitchFamily="18" charset="0"/>
                <a:cs typeface="Times New Roman" panose="02020603050405020304" pitchFamily="18" charset="0"/>
              </a:rPr>
              <a:t>Ratio of sphingomyelin 18:0 to ceramide 18:0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18:0). </a:t>
            </a:r>
            <a:r>
              <a:rPr lang="en-GB" sz="1000" b="1" dirty="0">
                <a:latin typeface="Times New Roman" panose="02020603050405020304" pitchFamily="18" charset="0"/>
                <a:cs typeface="Times New Roman" panose="02020603050405020304" pitchFamily="18" charset="0"/>
              </a:rPr>
              <a:t>d </a:t>
            </a:r>
            <a:r>
              <a:rPr lang="en-GB" sz="1000" dirty="0">
                <a:latin typeface="Times New Roman" panose="02020603050405020304" pitchFamily="18" charset="0"/>
                <a:cs typeface="Times New Roman" panose="02020603050405020304" pitchFamily="18" charset="0"/>
              </a:rPr>
              <a:t>Ratio of sphingomyelin 20:0 to ceramide 20:0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20:0). </a:t>
            </a:r>
            <a:r>
              <a:rPr lang="en-GB" sz="1000" b="1" dirty="0">
                <a:latin typeface="Times New Roman" panose="02020603050405020304" pitchFamily="18" charset="0"/>
                <a:cs typeface="Times New Roman" panose="02020603050405020304" pitchFamily="18" charset="0"/>
              </a:rPr>
              <a:t>e</a:t>
            </a:r>
            <a:r>
              <a:rPr lang="en-GB" sz="1000" dirty="0">
                <a:latin typeface="Times New Roman" panose="02020603050405020304" pitchFamily="18" charset="0"/>
                <a:cs typeface="Times New Roman" panose="02020603050405020304" pitchFamily="18" charset="0"/>
              </a:rPr>
              <a:t> Ratio of sphingomyelin 22:0 to ceramide 22:0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 /SM 22:0). </a:t>
            </a:r>
            <a:r>
              <a:rPr lang="en-GB" sz="1000" b="1" dirty="0">
                <a:latin typeface="Times New Roman" panose="02020603050405020304" pitchFamily="18" charset="0"/>
                <a:cs typeface="Times New Roman" panose="02020603050405020304" pitchFamily="18" charset="0"/>
              </a:rPr>
              <a:t>f</a:t>
            </a:r>
            <a:r>
              <a:rPr lang="en-GB" sz="1000" dirty="0">
                <a:latin typeface="Times New Roman" panose="02020603050405020304" pitchFamily="18" charset="0"/>
                <a:cs typeface="Times New Roman" panose="02020603050405020304" pitchFamily="18" charset="0"/>
              </a:rPr>
              <a:t> Levels of sphingomyelin 24:0 to ceramide 24:0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24:0). </a:t>
            </a:r>
            <a:r>
              <a:rPr lang="en-GB" sz="1000" b="1" dirty="0">
                <a:latin typeface="Times New Roman" panose="02020603050405020304" pitchFamily="18" charset="0"/>
                <a:cs typeface="Times New Roman" panose="02020603050405020304" pitchFamily="18" charset="0"/>
              </a:rPr>
              <a:t>g</a:t>
            </a:r>
            <a:r>
              <a:rPr lang="en-GB" sz="1000" dirty="0">
                <a:latin typeface="Times New Roman" panose="02020603050405020304" pitchFamily="18" charset="0"/>
                <a:cs typeface="Times New Roman" panose="02020603050405020304" pitchFamily="18" charset="0"/>
              </a:rPr>
              <a:t> Ratio of sphingomyelin 24:1 to ceramide 24:1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24:1). Data were analysed by one-way ANOVA followed by LSD pre-planned comparisons with Bonferroni's correction (n=8-10 animals/ group; *p&lt;0.05,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p&lt;0.01,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p&lt;0.001).</a:t>
            </a:r>
            <a:r>
              <a:rPr lang="en-GB" sz="1000" b="1" dirty="0">
                <a:latin typeface="Times New Roman" panose="02020603050405020304" pitchFamily="18" charset="0"/>
                <a:cs typeface="Times New Roman" panose="02020603050405020304" pitchFamily="18" charset="0"/>
              </a:rPr>
              <a:t> </a:t>
            </a:r>
            <a:endParaRPr lang="en-GB" sz="1000" dirty="0">
              <a:latin typeface="Times New Roman" panose="02020603050405020304" pitchFamily="18" charset="0"/>
              <a:cs typeface="Times New Roman" panose="02020603050405020304" pitchFamily="18" charset="0"/>
            </a:endParaRPr>
          </a:p>
        </p:txBody>
      </p:sp>
      <p:grpSp>
        <p:nvGrpSpPr>
          <p:cNvPr id="23" name="Group 22">
            <a:extLst>
              <a:ext uri="{FF2B5EF4-FFF2-40B4-BE49-F238E27FC236}">
                <a16:creationId xmlns:a16="http://schemas.microsoft.com/office/drawing/2014/main" id="{BF786131-38ED-4474-AB7B-9C0B54A98D9C}"/>
              </a:ext>
            </a:extLst>
          </p:cNvPr>
          <p:cNvGrpSpPr/>
          <p:nvPr/>
        </p:nvGrpSpPr>
        <p:grpSpPr>
          <a:xfrm>
            <a:off x="391247" y="598183"/>
            <a:ext cx="4773427" cy="2648490"/>
            <a:chOff x="452808" y="1116381"/>
            <a:chExt cx="4773427" cy="2648490"/>
          </a:xfrm>
        </p:grpSpPr>
        <p:grpSp>
          <p:nvGrpSpPr>
            <p:cNvPr id="28" name="Group 27">
              <a:extLst>
                <a:ext uri="{FF2B5EF4-FFF2-40B4-BE49-F238E27FC236}">
                  <a16:creationId xmlns:a16="http://schemas.microsoft.com/office/drawing/2014/main" id="{05EEC6F2-7E07-44EE-ACC0-571700794A73}"/>
                </a:ext>
              </a:extLst>
            </p:cNvPr>
            <p:cNvGrpSpPr/>
            <p:nvPr/>
          </p:nvGrpSpPr>
          <p:grpSpPr>
            <a:xfrm>
              <a:off x="452808" y="1116381"/>
              <a:ext cx="3507456" cy="369332"/>
              <a:chOff x="359563" y="2508994"/>
              <a:chExt cx="3507456" cy="369332"/>
            </a:xfrm>
          </p:grpSpPr>
          <p:sp>
            <p:nvSpPr>
              <p:cNvPr id="40" name="TextBox 32">
                <a:extLst>
                  <a:ext uri="{FF2B5EF4-FFF2-40B4-BE49-F238E27FC236}">
                    <a16:creationId xmlns:a16="http://schemas.microsoft.com/office/drawing/2014/main" id="{13E40442-D0C2-4FC6-9A7A-4309ECCD0E54}"/>
                  </a:ext>
                </a:extLst>
              </p:cNvPr>
              <p:cNvSpPr txBox="1"/>
              <p:nvPr/>
            </p:nvSpPr>
            <p:spPr>
              <a:xfrm>
                <a:off x="359563" y="2508994"/>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a</a:t>
                </a:r>
              </a:p>
            </p:txBody>
          </p:sp>
          <p:sp>
            <p:nvSpPr>
              <p:cNvPr id="41" name="TextBox 33">
                <a:extLst>
                  <a:ext uri="{FF2B5EF4-FFF2-40B4-BE49-F238E27FC236}">
                    <a16:creationId xmlns:a16="http://schemas.microsoft.com/office/drawing/2014/main" id="{B8222C12-851B-4F10-AA72-74767E3F32A2}"/>
                  </a:ext>
                </a:extLst>
              </p:cNvPr>
              <p:cNvSpPr txBox="1"/>
              <p:nvPr/>
            </p:nvSpPr>
            <p:spPr>
              <a:xfrm>
                <a:off x="2270653" y="2508994"/>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b</a:t>
                </a:r>
              </a:p>
            </p:txBody>
          </p:sp>
          <p:sp>
            <p:nvSpPr>
              <p:cNvPr id="42" name="TextBox 34">
                <a:extLst>
                  <a:ext uri="{FF2B5EF4-FFF2-40B4-BE49-F238E27FC236}">
                    <a16:creationId xmlns:a16="http://schemas.microsoft.com/office/drawing/2014/main" id="{BD0A25A2-03E5-41C9-A25A-8D18923A061F}"/>
                  </a:ext>
                </a:extLst>
              </p:cNvPr>
              <p:cNvSpPr txBox="1"/>
              <p:nvPr/>
            </p:nvSpPr>
            <p:spPr>
              <a:xfrm flipH="1">
                <a:off x="3568808" y="2508994"/>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29" name="TextBox 34">
              <a:extLst>
                <a:ext uri="{FF2B5EF4-FFF2-40B4-BE49-F238E27FC236}">
                  <a16:creationId xmlns:a16="http://schemas.microsoft.com/office/drawing/2014/main" id="{9F739E73-0A6D-4400-999C-673F1412FF42}"/>
                </a:ext>
              </a:extLst>
            </p:cNvPr>
            <p:cNvSpPr txBox="1"/>
            <p:nvPr/>
          </p:nvSpPr>
          <p:spPr>
            <a:xfrm flipH="1">
              <a:off x="4928024" y="1122068"/>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d</a:t>
              </a:r>
            </a:p>
          </p:txBody>
        </p:sp>
        <p:grpSp>
          <p:nvGrpSpPr>
            <p:cNvPr id="30" name="Group 29">
              <a:extLst>
                <a:ext uri="{FF2B5EF4-FFF2-40B4-BE49-F238E27FC236}">
                  <a16:creationId xmlns:a16="http://schemas.microsoft.com/office/drawing/2014/main" id="{6BE6D303-6866-4C5B-B2A1-773780EEEA94}"/>
                </a:ext>
              </a:extLst>
            </p:cNvPr>
            <p:cNvGrpSpPr/>
            <p:nvPr/>
          </p:nvGrpSpPr>
          <p:grpSpPr>
            <a:xfrm>
              <a:off x="2361058" y="3395539"/>
              <a:ext cx="2856861" cy="369332"/>
              <a:chOff x="1870359" y="3828039"/>
              <a:chExt cx="3025612" cy="369332"/>
            </a:xfrm>
          </p:grpSpPr>
          <p:grpSp>
            <p:nvGrpSpPr>
              <p:cNvPr id="33" name="Group 32">
                <a:extLst>
                  <a:ext uri="{FF2B5EF4-FFF2-40B4-BE49-F238E27FC236}">
                    <a16:creationId xmlns:a16="http://schemas.microsoft.com/office/drawing/2014/main" id="{727FA4D4-4B9D-4548-8EFF-6E24A80F2D43}"/>
                  </a:ext>
                </a:extLst>
              </p:cNvPr>
              <p:cNvGrpSpPr/>
              <p:nvPr/>
            </p:nvGrpSpPr>
            <p:grpSpPr>
              <a:xfrm>
                <a:off x="1870359" y="3828039"/>
                <a:ext cx="1734824" cy="369332"/>
                <a:chOff x="1746463" y="2761012"/>
                <a:chExt cx="1734824" cy="369332"/>
              </a:xfrm>
            </p:grpSpPr>
            <p:sp>
              <p:nvSpPr>
                <p:cNvPr id="35" name="TextBox 33">
                  <a:extLst>
                    <a:ext uri="{FF2B5EF4-FFF2-40B4-BE49-F238E27FC236}">
                      <a16:creationId xmlns:a16="http://schemas.microsoft.com/office/drawing/2014/main" id="{8DBC0C60-A274-4368-8AE9-4437AC34DF38}"/>
                    </a:ext>
                  </a:extLst>
                </p:cNvPr>
                <p:cNvSpPr txBox="1"/>
                <p:nvPr/>
              </p:nvSpPr>
              <p:spPr>
                <a:xfrm>
                  <a:off x="1746463" y="2761012"/>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e</a:t>
                  </a:r>
                </a:p>
              </p:txBody>
            </p:sp>
            <p:sp>
              <p:nvSpPr>
                <p:cNvPr id="37" name="TextBox 34">
                  <a:extLst>
                    <a:ext uri="{FF2B5EF4-FFF2-40B4-BE49-F238E27FC236}">
                      <a16:creationId xmlns:a16="http://schemas.microsoft.com/office/drawing/2014/main" id="{FC2ED909-2A97-4E0E-9DF9-2ADDCCB12ED6}"/>
                    </a:ext>
                  </a:extLst>
                </p:cNvPr>
                <p:cNvSpPr txBox="1"/>
                <p:nvPr/>
              </p:nvSpPr>
              <p:spPr>
                <a:xfrm flipH="1">
                  <a:off x="3183078" y="2761012"/>
                  <a:ext cx="29820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f</a:t>
                  </a:r>
                </a:p>
              </p:txBody>
            </p:sp>
          </p:grpSp>
          <p:sp>
            <p:nvSpPr>
              <p:cNvPr id="34" name="TextBox 34">
                <a:extLst>
                  <a:ext uri="{FF2B5EF4-FFF2-40B4-BE49-F238E27FC236}">
                    <a16:creationId xmlns:a16="http://schemas.microsoft.com/office/drawing/2014/main" id="{AC71070E-769D-4C8B-A06E-453676D893C9}"/>
                  </a:ext>
                </a:extLst>
              </p:cNvPr>
              <p:cNvSpPr txBox="1"/>
              <p:nvPr/>
            </p:nvSpPr>
            <p:spPr>
              <a:xfrm flipH="1">
                <a:off x="4597760" y="3828039"/>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a:t>
                </a:r>
              </a:p>
            </p:txBody>
          </p:sp>
        </p:grpSp>
      </p:grpSp>
      <p:sp>
        <p:nvSpPr>
          <p:cNvPr id="7" name="Slide Number Placeholder 6">
            <a:extLst>
              <a:ext uri="{FF2B5EF4-FFF2-40B4-BE49-F238E27FC236}">
                <a16:creationId xmlns:a16="http://schemas.microsoft.com/office/drawing/2014/main" id="{FD973318-05A3-4413-86D2-B5E25463344D}"/>
              </a:ext>
            </a:extLst>
          </p:cNvPr>
          <p:cNvSpPr>
            <a:spLocks noGrp="1"/>
          </p:cNvSpPr>
          <p:nvPr>
            <p:ph type="sldNum" sz="quarter" idx="12"/>
          </p:nvPr>
        </p:nvSpPr>
        <p:spPr/>
        <p:txBody>
          <a:bodyPr/>
          <a:lstStyle/>
          <a:p>
            <a:fld id="{D8813C1C-76DE-4157-94DF-348F8715183E}" type="slidenum">
              <a:rPr lang="en-GB" smtClean="0"/>
              <a:t>13</a:t>
            </a:fld>
            <a:endParaRPr lang="en-GB"/>
          </a:p>
        </p:txBody>
      </p:sp>
    </p:spTree>
    <p:extLst>
      <p:ext uri="{BB962C8B-B14F-4D97-AF65-F5344CB8AC3E}">
        <p14:creationId xmlns:p14="http://schemas.microsoft.com/office/powerpoint/2010/main" val="2196463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0B11F5-E183-47F3-B0AC-187A82ABD346}"/>
              </a:ext>
            </a:extLst>
          </p:cNvPr>
          <p:cNvSpPr txBox="1"/>
          <p:nvPr/>
        </p:nvSpPr>
        <p:spPr>
          <a:xfrm>
            <a:off x="425450" y="598597"/>
            <a:ext cx="5956300" cy="4863254"/>
          </a:xfrm>
          <a:prstGeom prst="rect">
            <a:avLst/>
          </a:prstGeom>
          <a:noFill/>
        </p:spPr>
        <p:txBody>
          <a:bodyPr wrap="square" rtlCol="0">
            <a:spAutoFit/>
          </a:bodyPr>
          <a:lstStyle/>
          <a:p>
            <a:pPr algn="just" defTabSz="685800">
              <a:lnSpc>
                <a:spcPct val="150000"/>
              </a:lnSpc>
              <a:spcBef>
                <a:spcPts val="600"/>
              </a:spcBef>
            </a:pPr>
            <a:r>
              <a:rPr lang="en-GB" sz="1100" b="1" dirty="0">
                <a:latin typeface="Times New Roman" panose="02020603050405020304" pitchFamily="18" charset="0"/>
                <a:cs typeface="Times New Roman" panose="02020603050405020304" pitchFamily="18" charset="0"/>
              </a:rPr>
              <a:t>Behavioural effects of ASM inhibition with KARI201 on behaviour and sphingolipid balance</a:t>
            </a:r>
          </a:p>
          <a:p>
            <a:pPr algn="just">
              <a:lnSpc>
                <a:spcPct val="150000"/>
              </a:lnSpc>
              <a:spcBef>
                <a:spcPts val="600"/>
              </a:spcBef>
            </a:pPr>
            <a:r>
              <a:rPr lang="en-GB" sz="1100" dirty="0">
                <a:latin typeface="Times New Roman" panose="02020603050405020304" pitchFamily="18" charset="0"/>
                <a:cs typeface="Times New Roman" panose="02020603050405020304" pitchFamily="18" charset="0"/>
              </a:rPr>
              <a:t>Along with the measurement of SMs and ceramides levels, we also analysed the ratios between them in the PFC. The ratio between total levels of SMs and ceramides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total) was found to be significantly increased of AMPH-VEH group (p=.005) and AMPH-HAL group (p&lt;.001) vs. controls, effecting significantly by the factor </a:t>
            </a:r>
            <a:r>
              <a:rPr lang="en-GB" sz="1100" i="1" dirty="0">
                <a:latin typeface="Times New Roman" panose="02020603050405020304" pitchFamily="18" charset="0"/>
                <a:cs typeface="Times New Roman" panose="02020603050405020304" pitchFamily="18" charset="0"/>
              </a:rPr>
              <a:t>Group</a:t>
            </a:r>
            <a:r>
              <a:rPr lang="en-GB" sz="1100" dirty="0">
                <a:latin typeface="Times New Roman" panose="02020603050405020304" pitchFamily="18" charset="0"/>
                <a:cs typeface="Times New Roman" panose="02020603050405020304" pitchFamily="18" charset="0"/>
              </a:rPr>
              <a:t> (F</a:t>
            </a:r>
            <a:r>
              <a:rPr lang="en-GB" sz="1100" baseline="-25000" dirty="0">
                <a:latin typeface="Times New Roman" panose="02020603050405020304" pitchFamily="18" charset="0"/>
                <a:cs typeface="Times New Roman" panose="02020603050405020304" pitchFamily="18" charset="0"/>
              </a:rPr>
              <a:t>3;42</a:t>
            </a:r>
            <a:r>
              <a:rPr lang="en-GB" sz="1100" dirty="0">
                <a:latin typeface="Times New Roman" panose="02020603050405020304" pitchFamily="18" charset="0"/>
                <a:cs typeface="Times New Roman" panose="02020603050405020304" pitchFamily="18" charset="0"/>
              </a:rPr>
              <a:t>=11.395, p&lt;.001) (Fig. S6a). The similar enhancement was observed for the same groups in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18:0 (AMPH-VEH (p=.005) and AMPH-HAL (p&lt;.001) vs. SAL-VEH; factor </a:t>
            </a:r>
            <a:r>
              <a:rPr lang="en-GB" sz="1100" i="1" dirty="0">
                <a:latin typeface="Times New Roman" panose="02020603050405020304" pitchFamily="18" charset="0"/>
                <a:cs typeface="Times New Roman" panose="02020603050405020304" pitchFamily="18" charset="0"/>
              </a:rPr>
              <a:t>Group: </a:t>
            </a:r>
            <a:r>
              <a:rPr lang="en-GB" sz="1100" dirty="0">
                <a:latin typeface="Times New Roman" panose="02020603050405020304" pitchFamily="18" charset="0"/>
                <a:cs typeface="Times New Roman" panose="02020603050405020304" pitchFamily="18" charset="0"/>
              </a:rPr>
              <a:t>F</a:t>
            </a:r>
            <a:r>
              <a:rPr lang="en-GB" sz="1100" baseline="-25000" dirty="0">
                <a:latin typeface="Times New Roman" panose="02020603050405020304" pitchFamily="18" charset="0"/>
                <a:cs typeface="Times New Roman" panose="02020603050405020304" pitchFamily="18" charset="0"/>
              </a:rPr>
              <a:t>3;42</a:t>
            </a:r>
            <a:r>
              <a:rPr lang="en-GB" sz="1100" dirty="0">
                <a:latin typeface="Times New Roman" panose="02020603050405020304" pitchFamily="18" charset="0"/>
                <a:cs typeface="Times New Roman" panose="02020603050405020304" pitchFamily="18" charset="0"/>
              </a:rPr>
              <a:t>=12.256, p&lt;.001) (Fig. S6c). Intriguingly, these alterations were reversed for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20:0. An ANOVA demonstrated a significant effect of factor </a:t>
            </a:r>
            <a:r>
              <a:rPr lang="en-GB" sz="1100" i="1" dirty="0">
                <a:latin typeface="Times New Roman" panose="02020603050405020304" pitchFamily="18" charset="0"/>
                <a:cs typeface="Times New Roman" panose="02020603050405020304" pitchFamily="18" charset="0"/>
              </a:rPr>
              <a:t>Group</a:t>
            </a:r>
            <a:r>
              <a:rPr lang="en-GB" sz="1100" dirty="0">
                <a:latin typeface="Times New Roman" panose="02020603050405020304" pitchFamily="18" charset="0"/>
                <a:cs typeface="Times New Roman" panose="02020603050405020304" pitchFamily="18" charset="0"/>
              </a:rPr>
              <a:t> (F</a:t>
            </a:r>
            <a:r>
              <a:rPr lang="en-GB" sz="1100" baseline="-25000" dirty="0">
                <a:latin typeface="Times New Roman" panose="02020603050405020304" pitchFamily="18" charset="0"/>
                <a:cs typeface="Times New Roman" panose="02020603050405020304" pitchFamily="18" charset="0"/>
              </a:rPr>
              <a:t>3;42</a:t>
            </a:r>
            <a:r>
              <a:rPr lang="en-GB" sz="1100" dirty="0">
                <a:latin typeface="Times New Roman" panose="02020603050405020304" pitchFamily="18" charset="0"/>
                <a:cs typeface="Times New Roman" panose="02020603050405020304" pitchFamily="18" charset="0"/>
              </a:rPr>
              <a:t>=5.267, p=.004) followed by LSD pre-planned comparisons which displayed an increase in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20:0 ratio for AMPH-HAL (p&lt;.001) and AMPH-KARI (p=.011) vs. SAL-VEH (Fig. S6d). Furthermore, we reported no significant changes in SM-to-ceramide ratios in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16:0,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22:0,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24:0, and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24:1 (Fig. S6b,e-g). </a:t>
            </a:r>
          </a:p>
          <a:p>
            <a:pPr algn="just">
              <a:lnSpc>
                <a:spcPct val="150000"/>
              </a:lnSpc>
              <a:spcBef>
                <a:spcPts val="600"/>
              </a:spcBef>
            </a:pPr>
            <a:r>
              <a:rPr lang="en-GB" sz="1100" dirty="0">
                <a:latin typeface="Times New Roman" panose="02020603050405020304" pitchFamily="18" charset="0"/>
                <a:cs typeface="Times New Roman" panose="02020603050405020304" pitchFamily="18" charset="0"/>
              </a:rPr>
              <a:t>Together, the most abandon SM and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18:0 species determined the same patterns for the total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ratio the PFC resulting in the enhancement of this ratio in AMPH-sensitized rats. Although HAL treatment did not restore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disbalance, the KARI201 administration recovered this ratio to the level of control animals. However, the effects on SM/</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 20:0 ratio were found to be opposite to the major trend and dependent on treatment more than on AMPH sensitization.</a:t>
            </a:r>
          </a:p>
          <a:p>
            <a:pPr>
              <a:lnSpc>
                <a:spcPct val="150000"/>
              </a:lnSpc>
              <a:spcBef>
                <a:spcPts val="600"/>
              </a:spcBef>
            </a:pPr>
            <a:endParaRPr lang="en-GB" sz="1100"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725043B-2CC5-4BFC-B2D3-3502369135E3}"/>
              </a:ext>
            </a:extLst>
          </p:cNvPr>
          <p:cNvSpPr>
            <a:spLocks noGrp="1"/>
          </p:cNvSpPr>
          <p:nvPr>
            <p:ph type="sldNum" sz="quarter" idx="12"/>
          </p:nvPr>
        </p:nvSpPr>
        <p:spPr/>
        <p:txBody>
          <a:bodyPr/>
          <a:lstStyle/>
          <a:p>
            <a:fld id="{D8813C1C-76DE-4157-94DF-348F8715183E}" type="slidenum">
              <a:rPr lang="en-GB" smtClean="0"/>
              <a:t>14</a:t>
            </a:fld>
            <a:endParaRPr lang="en-GB"/>
          </a:p>
        </p:txBody>
      </p:sp>
    </p:spTree>
    <p:extLst>
      <p:ext uri="{BB962C8B-B14F-4D97-AF65-F5344CB8AC3E}">
        <p14:creationId xmlns:p14="http://schemas.microsoft.com/office/powerpoint/2010/main" val="272833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725043B-2CC5-4BFC-B2D3-3502369135E3}"/>
              </a:ext>
            </a:extLst>
          </p:cNvPr>
          <p:cNvSpPr>
            <a:spLocks noGrp="1"/>
          </p:cNvSpPr>
          <p:nvPr>
            <p:ph type="sldNum" sz="quarter" idx="12"/>
          </p:nvPr>
        </p:nvSpPr>
        <p:spPr/>
        <p:txBody>
          <a:bodyPr/>
          <a:lstStyle/>
          <a:p>
            <a:fld id="{D8813C1C-76DE-4157-94DF-348F8715183E}" type="slidenum">
              <a:rPr lang="en-GB" smtClean="0"/>
              <a:t>15</a:t>
            </a:fld>
            <a:endParaRPr lang="en-GB"/>
          </a:p>
        </p:txBody>
      </p:sp>
      <p:pic>
        <p:nvPicPr>
          <p:cNvPr id="2" name="Grafik 1">
            <a:extLst>
              <a:ext uri="{FF2B5EF4-FFF2-40B4-BE49-F238E27FC236}">
                <a16:creationId xmlns:a16="http://schemas.microsoft.com/office/drawing/2014/main" id="{C5993CC4-ACD8-4F87-AF1D-1532DB8CD4D7}"/>
              </a:ext>
            </a:extLst>
          </p:cNvPr>
          <p:cNvPicPr>
            <a:picLocks noChangeAspect="1"/>
          </p:cNvPicPr>
          <p:nvPr/>
        </p:nvPicPr>
        <p:blipFill>
          <a:blip r:embed="rId2"/>
          <a:stretch>
            <a:fillRect/>
          </a:stretch>
        </p:blipFill>
        <p:spPr>
          <a:xfrm>
            <a:off x="701456" y="436824"/>
            <a:ext cx="5109625" cy="4939796"/>
          </a:xfrm>
          <a:prstGeom prst="rect">
            <a:avLst/>
          </a:prstGeom>
        </p:spPr>
      </p:pic>
      <p:pic>
        <p:nvPicPr>
          <p:cNvPr id="3" name="Grafik 2">
            <a:extLst>
              <a:ext uri="{FF2B5EF4-FFF2-40B4-BE49-F238E27FC236}">
                <a16:creationId xmlns:a16="http://schemas.microsoft.com/office/drawing/2014/main" id="{DF0220C9-8709-4FB1-83CA-1DC03E7D4A79}"/>
              </a:ext>
            </a:extLst>
          </p:cNvPr>
          <p:cNvPicPr>
            <a:picLocks noChangeAspect="1"/>
          </p:cNvPicPr>
          <p:nvPr/>
        </p:nvPicPr>
        <p:blipFill>
          <a:blip r:embed="rId3"/>
          <a:stretch>
            <a:fillRect/>
          </a:stretch>
        </p:blipFill>
        <p:spPr>
          <a:xfrm>
            <a:off x="613275" y="5586610"/>
            <a:ext cx="2670181" cy="2549020"/>
          </a:xfrm>
          <a:prstGeom prst="rect">
            <a:avLst/>
          </a:prstGeom>
        </p:spPr>
      </p:pic>
      <p:pic>
        <p:nvPicPr>
          <p:cNvPr id="6" name="Grafik 5">
            <a:extLst>
              <a:ext uri="{FF2B5EF4-FFF2-40B4-BE49-F238E27FC236}">
                <a16:creationId xmlns:a16="http://schemas.microsoft.com/office/drawing/2014/main" id="{3CC47B04-B425-4CA4-8AB5-EBB96344C81A}"/>
              </a:ext>
            </a:extLst>
          </p:cNvPr>
          <p:cNvPicPr>
            <a:picLocks noChangeAspect="1"/>
          </p:cNvPicPr>
          <p:nvPr/>
        </p:nvPicPr>
        <p:blipFill>
          <a:blip r:embed="rId4"/>
          <a:stretch>
            <a:fillRect/>
          </a:stretch>
        </p:blipFill>
        <p:spPr>
          <a:xfrm>
            <a:off x="3274646" y="5586611"/>
            <a:ext cx="2536435" cy="2404994"/>
          </a:xfrm>
          <a:prstGeom prst="rect">
            <a:avLst/>
          </a:prstGeom>
        </p:spPr>
      </p:pic>
      <p:sp>
        <p:nvSpPr>
          <p:cNvPr id="7" name="Subtitle 2">
            <a:extLst>
              <a:ext uri="{FF2B5EF4-FFF2-40B4-BE49-F238E27FC236}">
                <a16:creationId xmlns:a16="http://schemas.microsoft.com/office/drawing/2014/main" id="{8DF02048-3283-48CE-A784-BFD262AB072D}"/>
              </a:ext>
            </a:extLst>
          </p:cNvPr>
          <p:cNvSpPr txBox="1">
            <a:spLocks/>
          </p:cNvSpPr>
          <p:nvPr/>
        </p:nvSpPr>
        <p:spPr>
          <a:xfrm>
            <a:off x="504826" y="8198262"/>
            <a:ext cx="5881688" cy="80286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None/>
            </a:pPr>
            <a:r>
              <a:rPr lang="en-GB" sz="1000" b="1" dirty="0">
                <a:latin typeface="Times New Roman" panose="02020603050405020304" pitchFamily="18" charset="0"/>
                <a:cs typeface="Times New Roman" panose="02020603050405020304" pitchFamily="18" charset="0"/>
              </a:rPr>
              <a:t>Figure S7. </a:t>
            </a:r>
            <a:r>
              <a:rPr lang="en-GB" sz="1000" dirty="0">
                <a:latin typeface="Times New Roman" panose="02020603050405020304" pitchFamily="18" charset="0"/>
                <a:cs typeface="Times New Roman" panose="02020603050405020304" pitchFamily="18" charset="0"/>
              </a:rPr>
              <a:t>The expression of sphingolipid controlling genes in the prefrontal cortex of rats after induction of an amphetamine (AMPH) psychosis-like state and its treatment with either haloperidol (H) or the selective acid sphingomyelinase inhibitor KARI201 (K) (SAL- saline, V-vehicle). </a:t>
            </a:r>
          </a:p>
        </p:txBody>
      </p:sp>
    </p:spTree>
    <p:extLst>
      <p:ext uri="{BB962C8B-B14F-4D97-AF65-F5344CB8AC3E}">
        <p14:creationId xmlns:p14="http://schemas.microsoft.com/office/powerpoint/2010/main" val="4029836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93F14D-9E07-4369-8306-E59C3C3DEDED}"/>
              </a:ext>
            </a:extLst>
          </p:cNvPr>
          <p:cNvSpPr txBox="1"/>
          <p:nvPr/>
        </p:nvSpPr>
        <p:spPr>
          <a:xfrm>
            <a:off x="715736" y="2594143"/>
            <a:ext cx="5426528" cy="553998"/>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Supplementary Methods</a:t>
            </a:r>
          </a:p>
          <a:p>
            <a:endParaRPr lang="en-US" sz="1200"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E7E72A7E-AEBD-4414-B315-2241601CCF79}"/>
              </a:ext>
            </a:extLst>
          </p:cNvPr>
          <p:cNvSpPr>
            <a:spLocks noGrp="1"/>
          </p:cNvSpPr>
          <p:nvPr>
            <p:ph type="sldNum" sz="quarter" idx="12"/>
          </p:nvPr>
        </p:nvSpPr>
        <p:spPr/>
        <p:txBody>
          <a:bodyPr/>
          <a:lstStyle/>
          <a:p>
            <a:fld id="{D8813C1C-76DE-4157-94DF-348F8715183E}" type="slidenum">
              <a:rPr lang="en-GB" smtClean="0"/>
              <a:t>2</a:t>
            </a:fld>
            <a:endParaRPr lang="en-GB"/>
          </a:p>
        </p:txBody>
      </p:sp>
    </p:spTree>
    <p:extLst>
      <p:ext uri="{BB962C8B-B14F-4D97-AF65-F5344CB8AC3E}">
        <p14:creationId xmlns:p14="http://schemas.microsoft.com/office/powerpoint/2010/main" val="642571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7E72A7E-AEBD-4414-B315-2241601CCF79}"/>
              </a:ext>
            </a:extLst>
          </p:cNvPr>
          <p:cNvSpPr>
            <a:spLocks noGrp="1"/>
          </p:cNvSpPr>
          <p:nvPr>
            <p:ph type="sldNum" sz="quarter" idx="12"/>
          </p:nvPr>
        </p:nvSpPr>
        <p:spPr/>
        <p:txBody>
          <a:bodyPr/>
          <a:lstStyle/>
          <a:p>
            <a:fld id="{D8813C1C-76DE-4157-94DF-348F8715183E}" type="slidenum">
              <a:rPr lang="en-GB" smtClean="0"/>
              <a:t>3</a:t>
            </a:fld>
            <a:endParaRPr lang="en-GB"/>
          </a:p>
        </p:txBody>
      </p:sp>
      <p:sp>
        <p:nvSpPr>
          <p:cNvPr id="7" name="Rechteck 6">
            <a:extLst>
              <a:ext uri="{FF2B5EF4-FFF2-40B4-BE49-F238E27FC236}">
                <a16:creationId xmlns:a16="http://schemas.microsoft.com/office/drawing/2014/main" id="{9A3DE297-32CE-45A3-BECF-E7F118A3381E}"/>
              </a:ext>
            </a:extLst>
          </p:cNvPr>
          <p:cNvSpPr/>
          <p:nvPr/>
        </p:nvSpPr>
        <p:spPr>
          <a:xfrm>
            <a:off x="332656" y="1043608"/>
            <a:ext cx="5904656" cy="5632311"/>
          </a:xfrm>
          <a:prstGeom prst="rect">
            <a:avLst/>
          </a:prstGeom>
        </p:spPr>
        <p:txBody>
          <a:bodyPr wrap="square">
            <a:spAutoFit/>
          </a:bodyPr>
          <a:lstStyle/>
          <a:p>
            <a:pPr algn="just"/>
            <a:r>
              <a:rPr lang="en-GB" sz="1200" b="1" dirty="0">
                <a:latin typeface="Arial" panose="020B0604020202020204" pitchFamily="34" charset="0"/>
                <a:cs typeface="Arial" panose="020B0604020202020204" pitchFamily="34" charset="0"/>
              </a:rPr>
              <a:t>RNA-</a:t>
            </a:r>
            <a:r>
              <a:rPr lang="en-GB" sz="1200" b="1" dirty="0" err="1">
                <a:latin typeface="Arial" panose="020B0604020202020204" pitchFamily="34" charset="0"/>
                <a:cs typeface="Arial" panose="020B0604020202020204" pitchFamily="34" charset="0"/>
              </a:rPr>
              <a:t>Seq</a:t>
            </a:r>
            <a:r>
              <a:rPr lang="en-GB" sz="1200" b="1" dirty="0">
                <a:latin typeface="Arial" panose="020B0604020202020204" pitchFamily="34" charset="0"/>
                <a:cs typeface="Arial" panose="020B0604020202020204" pitchFamily="34" charset="0"/>
              </a:rPr>
              <a:t> analysis in rats</a:t>
            </a:r>
          </a:p>
          <a:p>
            <a:pPr algn="just"/>
            <a:endParaRPr lang="en-GB" sz="1200" dirty="0">
              <a:latin typeface="Arial" panose="020B0604020202020204" pitchFamily="34" charset="0"/>
              <a:cs typeface="Arial" panose="020B0604020202020204" pitchFamily="34" charset="0"/>
            </a:endParaRPr>
          </a:p>
          <a:p>
            <a:pPr algn="just"/>
            <a:r>
              <a:rPr lang="en-GB" sz="1200" dirty="0">
                <a:latin typeface="Arial" panose="020B0604020202020204" pitchFamily="34" charset="0"/>
                <a:cs typeface="Arial" panose="020B0604020202020204" pitchFamily="34" charset="0"/>
              </a:rPr>
              <a:t>RNA was isolated from prefrontal cortex (PFC) tissue using the RNeasy Micro Kit (Qiagen) according to manufacturers’ instructions. Isolated RNA was dissolved in </a:t>
            </a:r>
            <a:r>
              <a:rPr lang="en-GB" sz="1200" dirty="0" err="1">
                <a:latin typeface="Arial" panose="020B0604020202020204" pitchFamily="34" charset="0"/>
                <a:cs typeface="Arial" panose="020B0604020202020204" pitchFamily="34" charset="0"/>
              </a:rPr>
              <a:t>RNAse</a:t>
            </a:r>
            <a:r>
              <a:rPr lang="en-GB" sz="1200" dirty="0">
                <a:latin typeface="Arial" panose="020B0604020202020204" pitchFamily="34" charset="0"/>
                <a:cs typeface="Arial" panose="020B0604020202020204" pitchFamily="34" charset="0"/>
              </a:rPr>
              <a:t>-free water and stored at -80 °C. The quality of isolated RNA samples was determined using the Agilent 2100 Bioanalyzer equipped with an Agilent RNA 6000 Nano kit and related software (Agilent, Santa Clara, CA). Sequencing libraries were generated from 1 µg high quality RNA using the </a:t>
            </a:r>
            <a:r>
              <a:rPr lang="en-GB" sz="1200" dirty="0" err="1">
                <a:latin typeface="Arial" panose="020B0604020202020204" pitchFamily="34" charset="0"/>
                <a:cs typeface="Arial" panose="020B0604020202020204" pitchFamily="34" charset="0"/>
              </a:rPr>
              <a:t>TruSeq</a:t>
            </a:r>
            <a:r>
              <a:rPr lang="en-GB" sz="1200" dirty="0">
                <a:latin typeface="Arial" panose="020B0604020202020204" pitchFamily="34" charset="0"/>
                <a:cs typeface="Arial" panose="020B0604020202020204" pitchFamily="34" charset="0"/>
              </a:rPr>
              <a:t> Stranded mRNA Kit (Illumina, San Diego, U.S.A.) according to manufacturer’s instructions. </a:t>
            </a:r>
          </a:p>
          <a:p>
            <a:pPr algn="just"/>
            <a:endParaRPr lang="en-GB" sz="1200" dirty="0">
              <a:latin typeface="Arial" panose="020B0604020202020204" pitchFamily="34" charset="0"/>
              <a:cs typeface="Arial" panose="020B0604020202020204" pitchFamily="34" charset="0"/>
            </a:endParaRPr>
          </a:p>
          <a:p>
            <a:pPr algn="just"/>
            <a:r>
              <a:rPr lang="en-US" sz="1200" dirty="0">
                <a:latin typeface="Arial" panose="020B0604020202020204" pitchFamily="34" charset="0"/>
                <a:cs typeface="Arial" panose="020B0604020202020204" pitchFamily="34" charset="0"/>
              </a:rPr>
              <a:t>Libraries were sequenced on a </a:t>
            </a:r>
            <a:r>
              <a:rPr lang="en-US" sz="1200" dirty="0" err="1">
                <a:latin typeface="Arial" panose="020B0604020202020204" pitchFamily="34" charset="0"/>
                <a:cs typeface="Arial" panose="020B0604020202020204" pitchFamily="34" charset="0"/>
              </a:rPr>
              <a:t>NovaSeq</a:t>
            </a:r>
            <a:r>
              <a:rPr lang="en-US" sz="1200" dirty="0">
                <a:latin typeface="Arial" panose="020B0604020202020204" pitchFamily="34" charset="0"/>
                <a:cs typeface="Arial" panose="020B0604020202020204" pitchFamily="34" charset="0"/>
              </a:rPr>
              <a:t> 6000 platform (Illumina, San Diego, U.S.A.) as 159 bp paired-end reads to a depth of at least 40 million reads. Reads were converted to FASTQ format while masking Illumina adapter sequences (</a:t>
            </a:r>
            <a:r>
              <a:rPr lang="en-US" sz="1200" dirty="0" err="1">
                <a:latin typeface="Arial" panose="020B0604020202020204" pitchFamily="34" charset="0"/>
                <a:cs typeface="Arial" panose="020B0604020202020204" pitchFamily="34" charset="0"/>
              </a:rPr>
              <a:t>bcl</a:t>
            </a:r>
            <a:r>
              <a:rPr lang="en-US" sz="1200" dirty="0">
                <a:latin typeface="Arial" panose="020B0604020202020204" pitchFamily="34" charset="0"/>
                <a:cs typeface="Arial" panose="020B0604020202020204" pitchFamily="34" charset="0"/>
              </a:rPr>
              <a:t>-convert v4.2.4, Illumina, San Diego, U.S.A). The data was additionally filter-mapped to remove unwanted RNA sequences such as rRNA using bwa v0.7.17. The filtered reads were mapped to the Rattus norvegicus reference genome mRatBN7.2, gene annotation version 111, using the splice-aware aligner STAR v2.7.10a. Mapped reads were quantified (using subread </a:t>
            </a:r>
            <a:r>
              <a:rPr lang="en-US" sz="1200" dirty="0" err="1">
                <a:latin typeface="Arial" panose="020B0604020202020204" pitchFamily="34" charset="0"/>
                <a:cs typeface="Arial" panose="020B0604020202020204" pitchFamily="34" charset="0"/>
              </a:rPr>
              <a:t>featureCounts</a:t>
            </a:r>
            <a:r>
              <a:rPr lang="en-US" sz="1200" dirty="0">
                <a:latin typeface="Arial" panose="020B0604020202020204" pitchFamily="34" charset="0"/>
                <a:cs typeface="Arial" panose="020B0604020202020204" pitchFamily="34" charset="0"/>
              </a:rPr>
              <a:t> v2.0.1) as fragments, i.e. read pairs per gene while not requiring both reads to be mapped, but excluding multi-mapping reads or pairs mapping to different chromosomes. Based on this quantification, differentially expressed genes were determined using a negative binomial model as implemented in DESeq2 v1.42.1 under R v4.3.3. Results from significance tests were corrected for multiple testing (</a:t>
            </a:r>
            <a:r>
              <a:rPr lang="en-US" sz="1200" dirty="0" err="1">
                <a:latin typeface="Arial" panose="020B0604020202020204" pitchFamily="34" charset="0"/>
                <a:cs typeface="Arial" panose="020B0604020202020204" pitchFamily="34" charset="0"/>
              </a:rPr>
              <a:t>Benjamini</a:t>
            </a:r>
            <a:r>
              <a:rPr lang="en-US" sz="1200" dirty="0">
                <a:latin typeface="Arial" panose="020B0604020202020204" pitchFamily="34" charset="0"/>
                <a:cs typeface="Arial" panose="020B0604020202020204" pitchFamily="34" charset="0"/>
              </a:rPr>
              <a:t>-Hochberg FDR).</a:t>
            </a:r>
          </a:p>
          <a:p>
            <a:pPr algn="just"/>
            <a:endParaRPr lang="en-GB" sz="1200" dirty="0">
              <a:latin typeface="Arial" panose="020B0604020202020204" pitchFamily="34" charset="0"/>
              <a:cs typeface="Arial" panose="020B0604020202020204" pitchFamily="34" charset="0"/>
            </a:endParaRPr>
          </a:p>
          <a:p>
            <a:pPr algn="just"/>
            <a:r>
              <a:rPr lang="en-GB" sz="1200" dirty="0">
                <a:latin typeface="Arial" panose="020B0604020202020204" pitchFamily="34" charset="0"/>
                <a:cs typeface="Arial" panose="020B0604020202020204" pitchFamily="34" charset="0"/>
              </a:rPr>
              <a:t>Network analysis was performed with the R package, weighted gene co-expression networks (WGCNA) on normalized and transformed data obtained from the RNA-seq. Genes with excessive zero count (80% of total sample) were removed and genes with variance above the median variance were retained for the network analysis. We used a robust correlation measure </a:t>
            </a:r>
            <a:r>
              <a:rPr lang="en-GB" sz="1200" dirty="0" err="1">
                <a:latin typeface="Arial" panose="020B0604020202020204" pitchFamily="34" charset="0"/>
                <a:cs typeface="Arial" panose="020B0604020202020204" pitchFamily="34" charset="0"/>
              </a:rPr>
              <a:t>bicor</a:t>
            </a:r>
            <a:r>
              <a:rPr lang="en-GB" sz="1200" dirty="0">
                <a:latin typeface="Arial" panose="020B0604020202020204" pitchFamily="34" charset="0"/>
                <a:cs typeface="Arial" panose="020B0604020202020204" pitchFamily="34" charset="0"/>
              </a:rPr>
              <a:t> to create a correlation matrix containing all pair-wise correlations between all genes across all samples.</a:t>
            </a:r>
          </a:p>
        </p:txBody>
      </p:sp>
    </p:spTree>
    <p:extLst>
      <p:ext uri="{BB962C8B-B14F-4D97-AF65-F5344CB8AC3E}">
        <p14:creationId xmlns:p14="http://schemas.microsoft.com/office/powerpoint/2010/main" val="2372014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136E3-0D3D-49C0-BA6B-4284F68D68E8}"/>
              </a:ext>
            </a:extLst>
          </p:cNvPr>
          <p:cNvSpPr txBox="1"/>
          <p:nvPr/>
        </p:nvSpPr>
        <p:spPr>
          <a:xfrm>
            <a:off x="2092737" y="3013587"/>
            <a:ext cx="2672526" cy="369332"/>
          </a:xfrm>
          <a:prstGeom prst="rect">
            <a:avLst/>
          </a:prstGeom>
          <a:noFill/>
        </p:spPr>
        <p:txBody>
          <a:bodyPr wrap="none" rtlCol="0">
            <a:spAutoFit/>
          </a:bodyPr>
          <a:lstStyle/>
          <a:p>
            <a:r>
              <a:rPr lang="en-GB" b="1" dirty="0">
                <a:latin typeface="Arial" panose="020B0604020202020204" pitchFamily="34" charset="0"/>
                <a:cs typeface="Arial" panose="020B0604020202020204" pitchFamily="34" charset="0"/>
              </a:rPr>
              <a:t>Supplementary results</a:t>
            </a:r>
          </a:p>
        </p:txBody>
      </p:sp>
    </p:spTree>
    <p:extLst>
      <p:ext uri="{BB962C8B-B14F-4D97-AF65-F5344CB8AC3E}">
        <p14:creationId xmlns:p14="http://schemas.microsoft.com/office/powerpoint/2010/main" val="498820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A21AB37-8F22-4778-BF8D-18538DBCE6EE}"/>
              </a:ext>
            </a:extLst>
          </p:cNvPr>
          <p:cNvGrpSpPr/>
          <p:nvPr/>
        </p:nvGrpSpPr>
        <p:grpSpPr>
          <a:xfrm>
            <a:off x="514771" y="1285467"/>
            <a:ext cx="5901430" cy="4952050"/>
            <a:chOff x="514771" y="1285467"/>
            <a:chExt cx="5901430" cy="4952050"/>
          </a:xfrm>
        </p:grpSpPr>
        <p:grpSp>
          <p:nvGrpSpPr>
            <p:cNvPr id="3" name="Group 2">
              <a:extLst>
                <a:ext uri="{FF2B5EF4-FFF2-40B4-BE49-F238E27FC236}">
                  <a16:creationId xmlns:a16="http://schemas.microsoft.com/office/drawing/2014/main" id="{967E23B0-22D7-435D-9090-E572B9D25AAE}"/>
                </a:ext>
              </a:extLst>
            </p:cNvPr>
            <p:cNvGrpSpPr/>
            <p:nvPr/>
          </p:nvGrpSpPr>
          <p:grpSpPr>
            <a:xfrm>
              <a:off x="514771" y="1288210"/>
              <a:ext cx="1529164" cy="2643709"/>
              <a:chOff x="435219" y="1294917"/>
              <a:chExt cx="1284683" cy="2391935"/>
            </a:xfrm>
          </p:grpSpPr>
          <p:graphicFrame>
            <p:nvGraphicFramePr>
              <p:cNvPr id="5" name="Object 4">
                <a:extLst>
                  <a:ext uri="{FF2B5EF4-FFF2-40B4-BE49-F238E27FC236}">
                    <a16:creationId xmlns:a16="http://schemas.microsoft.com/office/drawing/2014/main" id="{532E8505-6693-4039-8E0B-4980C389B249}"/>
                  </a:ext>
                </a:extLst>
              </p:cNvPr>
              <p:cNvGraphicFramePr>
                <a:graphicFrameLocks noChangeAspect="1"/>
              </p:cNvGraphicFramePr>
              <p:nvPr>
                <p:extLst/>
              </p:nvPr>
            </p:nvGraphicFramePr>
            <p:xfrm>
              <a:off x="435219" y="1294917"/>
              <a:ext cx="1284683" cy="2391935"/>
            </p:xfrm>
            <a:graphic>
              <a:graphicData uri="http://schemas.openxmlformats.org/presentationml/2006/ole">
                <mc:AlternateContent xmlns:mc="http://schemas.openxmlformats.org/markup-compatibility/2006">
                  <mc:Choice xmlns:v="urn:schemas-microsoft-com:vml" Requires="v">
                    <p:oleObj spid="_x0000_s8206" name="SPW 14.0 Graph" r:id="rId3" imgW="3011484" imgH="5606928" progId="SigmaPlotGraphicObject.13">
                      <p:embed/>
                    </p:oleObj>
                  </mc:Choice>
                  <mc:Fallback>
                    <p:oleObj name="SPW 14.0 Graph" r:id="rId3" imgW="3011484" imgH="5606928" progId="SigmaPlotGraphicObject.13">
                      <p:embed/>
                      <p:pic>
                        <p:nvPicPr>
                          <p:cNvPr id="5" name="Object 4">
                            <a:extLst>
                              <a:ext uri="{FF2B5EF4-FFF2-40B4-BE49-F238E27FC236}">
                                <a16:creationId xmlns:a16="http://schemas.microsoft.com/office/drawing/2014/main" id="{532E8505-6693-4039-8E0B-4980C389B249}"/>
                              </a:ext>
                            </a:extLst>
                          </p:cNvPr>
                          <p:cNvPicPr/>
                          <p:nvPr/>
                        </p:nvPicPr>
                        <p:blipFill>
                          <a:blip r:embed="rId4"/>
                          <a:stretch>
                            <a:fillRect/>
                          </a:stretch>
                        </p:blipFill>
                        <p:spPr>
                          <a:xfrm>
                            <a:off x="435219" y="1294917"/>
                            <a:ext cx="1284683" cy="2391935"/>
                          </a:xfrm>
                          <a:prstGeom prst="rect">
                            <a:avLst/>
                          </a:prstGeom>
                        </p:spPr>
                      </p:pic>
                    </p:oleObj>
                  </mc:Fallback>
                </mc:AlternateContent>
              </a:graphicData>
            </a:graphic>
          </p:graphicFrame>
          <p:grpSp>
            <p:nvGrpSpPr>
              <p:cNvPr id="14" name="Group 13">
                <a:extLst>
                  <a:ext uri="{FF2B5EF4-FFF2-40B4-BE49-F238E27FC236}">
                    <a16:creationId xmlns:a16="http://schemas.microsoft.com/office/drawing/2014/main" id="{9007AD57-526F-4753-9830-C33703F4A34A}"/>
                  </a:ext>
                </a:extLst>
              </p:cNvPr>
              <p:cNvGrpSpPr/>
              <p:nvPr/>
            </p:nvGrpSpPr>
            <p:grpSpPr>
              <a:xfrm>
                <a:off x="914400" y="1792480"/>
                <a:ext cx="123695" cy="250619"/>
                <a:chOff x="6150962" y="2794665"/>
                <a:chExt cx="123695" cy="250619"/>
              </a:xfrm>
            </p:grpSpPr>
            <p:sp>
              <p:nvSpPr>
                <p:cNvPr id="15" name="Textfeld 69">
                  <a:extLst>
                    <a:ext uri="{FF2B5EF4-FFF2-40B4-BE49-F238E27FC236}">
                      <a16:creationId xmlns:a16="http://schemas.microsoft.com/office/drawing/2014/main" id="{504FADEB-ACF8-4BF3-AAD5-2FA8C83EDC18}"/>
                    </a:ext>
                  </a:extLst>
                </p:cNvPr>
                <p:cNvSpPr txBox="1"/>
                <p:nvPr/>
              </p:nvSpPr>
              <p:spPr>
                <a:xfrm>
                  <a:off x="6166836" y="2794665"/>
                  <a:ext cx="96601" cy="250619"/>
                </a:xfrm>
                <a:prstGeom prst="rect">
                  <a:avLst/>
                </a:prstGeom>
                <a:noFill/>
              </p:spPr>
              <p:txBody>
                <a:bodyPr wrap="square" rtlCol="0">
                  <a:spAutoFit/>
                </a:bodyPr>
                <a:lstStyle/>
                <a:p>
                  <a:pPr algn="ctr"/>
                  <a:r>
                    <a:rPr lang="de-DE" sz="1200" b="1" dirty="0"/>
                    <a:t>*</a:t>
                  </a:r>
                </a:p>
              </p:txBody>
            </p:sp>
            <p:cxnSp>
              <p:nvCxnSpPr>
                <p:cNvPr id="16" name="Gerader Verbinder 71">
                  <a:extLst>
                    <a:ext uri="{FF2B5EF4-FFF2-40B4-BE49-F238E27FC236}">
                      <a16:creationId xmlns:a16="http://schemas.microsoft.com/office/drawing/2014/main" id="{DE30178A-B578-43E4-A5E0-25BCDE51C8DC}"/>
                    </a:ext>
                  </a:extLst>
                </p:cNvPr>
                <p:cNvCxnSpPr>
                  <a:cxnSpLocks/>
                </p:cNvCxnSpPr>
                <p:nvPr/>
              </p:nvCxnSpPr>
              <p:spPr>
                <a:xfrm flipV="1">
                  <a:off x="6150962" y="2933854"/>
                  <a:ext cx="123695" cy="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7" name="Group 16">
                <a:extLst>
                  <a:ext uri="{FF2B5EF4-FFF2-40B4-BE49-F238E27FC236}">
                    <a16:creationId xmlns:a16="http://schemas.microsoft.com/office/drawing/2014/main" id="{DA738925-D518-4888-B611-D433FDFDA26C}"/>
                  </a:ext>
                </a:extLst>
              </p:cNvPr>
              <p:cNvGrpSpPr/>
              <p:nvPr/>
            </p:nvGrpSpPr>
            <p:grpSpPr>
              <a:xfrm>
                <a:off x="1295404" y="1546259"/>
                <a:ext cx="123695" cy="250619"/>
                <a:chOff x="6150962" y="2794665"/>
                <a:chExt cx="123695" cy="250619"/>
              </a:xfrm>
            </p:grpSpPr>
            <p:sp>
              <p:nvSpPr>
                <p:cNvPr id="18" name="Textfeld 69">
                  <a:extLst>
                    <a:ext uri="{FF2B5EF4-FFF2-40B4-BE49-F238E27FC236}">
                      <a16:creationId xmlns:a16="http://schemas.microsoft.com/office/drawing/2014/main" id="{6FE092EC-6B2F-4E85-ADD9-80A1C6693513}"/>
                    </a:ext>
                  </a:extLst>
                </p:cNvPr>
                <p:cNvSpPr txBox="1"/>
                <p:nvPr/>
              </p:nvSpPr>
              <p:spPr>
                <a:xfrm>
                  <a:off x="6165710" y="2794665"/>
                  <a:ext cx="96601" cy="250619"/>
                </a:xfrm>
                <a:prstGeom prst="rect">
                  <a:avLst/>
                </a:prstGeom>
                <a:noFill/>
              </p:spPr>
              <p:txBody>
                <a:bodyPr wrap="square" rtlCol="0">
                  <a:spAutoFit/>
                </a:bodyPr>
                <a:lstStyle/>
                <a:p>
                  <a:pPr algn="ctr"/>
                  <a:r>
                    <a:rPr lang="de-DE" sz="1200" b="1" dirty="0"/>
                    <a:t>*</a:t>
                  </a:r>
                </a:p>
              </p:txBody>
            </p:sp>
            <p:cxnSp>
              <p:nvCxnSpPr>
                <p:cNvPr id="19" name="Gerader Verbinder 71">
                  <a:extLst>
                    <a:ext uri="{FF2B5EF4-FFF2-40B4-BE49-F238E27FC236}">
                      <a16:creationId xmlns:a16="http://schemas.microsoft.com/office/drawing/2014/main" id="{0850BFF5-6B69-4026-B047-F50E87453502}"/>
                    </a:ext>
                  </a:extLst>
                </p:cNvPr>
                <p:cNvCxnSpPr>
                  <a:cxnSpLocks/>
                </p:cNvCxnSpPr>
                <p:nvPr/>
              </p:nvCxnSpPr>
              <p:spPr>
                <a:xfrm flipV="1">
                  <a:off x="6150962" y="2933854"/>
                  <a:ext cx="123695" cy="1"/>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2" name="Group 1">
              <a:extLst>
                <a:ext uri="{FF2B5EF4-FFF2-40B4-BE49-F238E27FC236}">
                  <a16:creationId xmlns:a16="http://schemas.microsoft.com/office/drawing/2014/main" id="{A5325DA9-63C8-42F4-AD75-B3EDBEE7AB34}"/>
                </a:ext>
              </a:extLst>
            </p:cNvPr>
            <p:cNvGrpSpPr/>
            <p:nvPr/>
          </p:nvGrpSpPr>
          <p:grpSpPr>
            <a:xfrm>
              <a:off x="2075698" y="1285467"/>
              <a:ext cx="2157958" cy="2246024"/>
              <a:chOff x="2075698" y="1285467"/>
              <a:chExt cx="2157958" cy="2246024"/>
            </a:xfrm>
          </p:grpSpPr>
          <p:graphicFrame>
            <p:nvGraphicFramePr>
              <p:cNvPr id="9" name="Object 8">
                <a:extLst>
                  <a:ext uri="{FF2B5EF4-FFF2-40B4-BE49-F238E27FC236}">
                    <a16:creationId xmlns:a16="http://schemas.microsoft.com/office/drawing/2014/main" id="{72B2DE0F-933E-45AA-9AF2-AB02A12F05D4}"/>
                  </a:ext>
                </a:extLst>
              </p:cNvPr>
              <p:cNvGraphicFramePr>
                <a:graphicFrameLocks noChangeAspect="1"/>
              </p:cNvGraphicFramePr>
              <p:nvPr>
                <p:extLst/>
              </p:nvPr>
            </p:nvGraphicFramePr>
            <p:xfrm>
              <a:off x="2075698" y="1285467"/>
              <a:ext cx="2157958" cy="2246024"/>
            </p:xfrm>
            <a:graphic>
              <a:graphicData uri="http://schemas.openxmlformats.org/presentationml/2006/ole">
                <mc:AlternateContent xmlns:mc="http://schemas.openxmlformats.org/markup-compatibility/2006">
                  <mc:Choice xmlns:v="urn:schemas-microsoft-com:vml" Requires="v">
                    <p:oleObj spid="_x0000_s8207" name="SPW 14.0 Graph" r:id="rId5" imgW="4629837" imgH="4818713" progId="SigmaPlotGraphicObject.13">
                      <p:embed/>
                    </p:oleObj>
                  </mc:Choice>
                  <mc:Fallback>
                    <p:oleObj name="SPW 14.0 Graph" r:id="rId5" imgW="4629837" imgH="4818713" progId="SigmaPlotGraphicObject.13">
                      <p:embed/>
                      <p:pic>
                        <p:nvPicPr>
                          <p:cNvPr id="9" name="Object 8">
                            <a:extLst>
                              <a:ext uri="{FF2B5EF4-FFF2-40B4-BE49-F238E27FC236}">
                                <a16:creationId xmlns:a16="http://schemas.microsoft.com/office/drawing/2014/main" id="{72B2DE0F-933E-45AA-9AF2-AB02A12F05D4}"/>
                              </a:ext>
                            </a:extLst>
                          </p:cNvPr>
                          <p:cNvPicPr/>
                          <p:nvPr/>
                        </p:nvPicPr>
                        <p:blipFill>
                          <a:blip r:embed="rId6"/>
                          <a:stretch>
                            <a:fillRect/>
                          </a:stretch>
                        </p:blipFill>
                        <p:spPr>
                          <a:xfrm>
                            <a:off x="2075698" y="1285467"/>
                            <a:ext cx="2157958" cy="2246024"/>
                          </a:xfrm>
                          <a:prstGeom prst="rect">
                            <a:avLst/>
                          </a:prstGeom>
                        </p:spPr>
                      </p:pic>
                    </p:oleObj>
                  </mc:Fallback>
                </mc:AlternateContent>
              </a:graphicData>
            </a:graphic>
          </p:graphicFrame>
          <p:sp>
            <p:nvSpPr>
              <p:cNvPr id="32" name="TextBox 31">
                <a:extLst>
                  <a:ext uri="{FF2B5EF4-FFF2-40B4-BE49-F238E27FC236}">
                    <a16:creationId xmlns:a16="http://schemas.microsoft.com/office/drawing/2014/main" id="{E73CB8BC-C379-464E-A841-AA81F523B255}"/>
                  </a:ext>
                </a:extLst>
              </p:cNvPr>
              <p:cNvSpPr txBox="1"/>
              <p:nvPr/>
            </p:nvSpPr>
            <p:spPr>
              <a:xfrm>
                <a:off x="3837718" y="2408479"/>
                <a:ext cx="80207" cy="246221"/>
              </a:xfrm>
              <a:prstGeom prst="rect">
                <a:avLst/>
              </a:prstGeom>
              <a:noFill/>
              <a:ln w="12700">
                <a:noFill/>
              </a:ln>
            </p:spPr>
            <p:txBody>
              <a:bodyPr wrap="square" rtlCol="0">
                <a:spAutoFit/>
              </a:bodyPr>
              <a:lstStyle/>
              <a:p>
                <a:pPr algn="ctr"/>
                <a:r>
                  <a:rPr lang="en-GB" sz="1000" b="1" dirty="0"/>
                  <a:t>#</a:t>
                </a:r>
              </a:p>
            </p:txBody>
          </p:sp>
          <p:sp>
            <p:nvSpPr>
              <p:cNvPr id="33" name="TextBox 32">
                <a:extLst>
                  <a:ext uri="{FF2B5EF4-FFF2-40B4-BE49-F238E27FC236}">
                    <a16:creationId xmlns:a16="http://schemas.microsoft.com/office/drawing/2014/main" id="{15BA01F5-3F3B-4098-A66F-C18DF3FFC996}"/>
                  </a:ext>
                </a:extLst>
              </p:cNvPr>
              <p:cNvSpPr txBox="1"/>
              <p:nvPr/>
            </p:nvSpPr>
            <p:spPr>
              <a:xfrm>
                <a:off x="3955480" y="2502342"/>
                <a:ext cx="80207" cy="246221"/>
              </a:xfrm>
              <a:prstGeom prst="rect">
                <a:avLst/>
              </a:prstGeom>
              <a:noFill/>
              <a:ln w="12700">
                <a:noFill/>
              </a:ln>
            </p:spPr>
            <p:txBody>
              <a:bodyPr wrap="square" rtlCol="0">
                <a:spAutoFit/>
              </a:bodyPr>
              <a:lstStyle/>
              <a:p>
                <a:pPr algn="ctr"/>
                <a:r>
                  <a:rPr lang="en-GB" sz="1000" b="1" dirty="0"/>
                  <a:t>#</a:t>
                </a:r>
              </a:p>
            </p:txBody>
          </p:sp>
        </p:grpSp>
        <p:grpSp>
          <p:nvGrpSpPr>
            <p:cNvPr id="10" name="Group 9">
              <a:extLst>
                <a:ext uri="{FF2B5EF4-FFF2-40B4-BE49-F238E27FC236}">
                  <a16:creationId xmlns:a16="http://schemas.microsoft.com/office/drawing/2014/main" id="{AC99529A-DC04-4F5A-9940-AEDF0989CEDA}"/>
                </a:ext>
              </a:extLst>
            </p:cNvPr>
            <p:cNvGrpSpPr/>
            <p:nvPr/>
          </p:nvGrpSpPr>
          <p:grpSpPr>
            <a:xfrm>
              <a:off x="4233656" y="1288318"/>
              <a:ext cx="2182545" cy="2267619"/>
              <a:chOff x="4233656" y="1288318"/>
              <a:chExt cx="2182545" cy="2267619"/>
            </a:xfrm>
          </p:grpSpPr>
          <p:graphicFrame>
            <p:nvGraphicFramePr>
              <p:cNvPr id="8" name="Object 7">
                <a:extLst>
                  <a:ext uri="{FF2B5EF4-FFF2-40B4-BE49-F238E27FC236}">
                    <a16:creationId xmlns:a16="http://schemas.microsoft.com/office/drawing/2014/main" id="{044AC870-1532-4A8A-9C99-E95F452BF413}"/>
                  </a:ext>
                </a:extLst>
              </p:cNvPr>
              <p:cNvGraphicFramePr>
                <a:graphicFrameLocks noChangeAspect="1"/>
              </p:cNvGraphicFramePr>
              <p:nvPr>
                <p:extLst/>
              </p:nvPr>
            </p:nvGraphicFramePr>
            <p:xfrm>
              <a:off x="4233656" y="1288318"/>
              <a:ext cx="2182545" cy="2267619"/>
            </p:xfrm>
            <a:graphic>
              <a:graphicData uri="http://schemas.openxmlformats.org/presentationml/2006/ole">
                <mc:AlternateContent xmlns:mc="http://schemas.openxmlformats.org/markup-compatibility/2006">
                  <mc:Choice xmlns:v="urn:schemas-microsoft-com:vml" Requires="v">
                    <p:oleObj spid="_x0000_s8208" name="SPW 14.0 Graph" r:id="rId7" imgW="4602450" imgH="4782295" progId="SigmaPlotGraphicObject.13">
                      <p:embed/>
                    </p:oleObj>
                  </mc:Choice>
                  <mc:Fallback>
                    <p:oleObj name="SPW 14.0 Graph" r:id="rId7" imgW="4602450" imgH="4782295" progId="SigmaPlotGraphicObject.13">
                      <p:embed/>
                      <p:pic>
                        <p:nvPicPr>
                          <p:cNvPr id="8" name="Object 7">
                            <a:extLst>
                              <a:ext uri="{FF2B5EF4-FFF2-40B4-BE49-F238E27FC236}">
                                <a16:creationId xmlns:a16="http://schemas.microsoft.com/office/drawing/2014/main" id="{044AC870-1532-4A8A-9C99-E95F452BF413}"/>
                              </a:ext>
                            </a:extLst>
                          </p:cNvPr>
                          <p:cNvPicPr/>
                          <p:nvPr/>
                        </p:nvPicPr>
                        <p:blipFill>
                          <a:blip r:embed="rId8"/>
                          <a:stretch>
                            <a:fillRect/>
                          </a:stretch>
                        </p:blipFill>
                        <p:spPr>
                          <a:xfrm>
                            <a:off x="4233656" y="1288318"/>
                            <a:ext cx="2182545" cy="2267619"/>
                          </a:xfrm>
                          <a:prstGeom prst="rect">
                            <a:avLst/>
                          </a:prstGeom>
                        </p:spPr>
                      </p:pic>
                    </p:oleObj>
                  </mc:Fallback>
                </mc:AlternateContent>
              </a:graphicData>
            </a:graphic>
          </p:graphicFrame>
          <p:sp>
            <p:nvSpPr>
              <p:cNvPr id="35" name="TextBox 34">
                <a:extLst>
                  <a:ext uri="{FF2B5EF4-FFF2-40B4-BE49-F238E27FC236}">
                    <a16:creationId xmlns:a16="http://schemas.microsoft.com/office/drawing/2014/main" id="{3FC17040-98C1-48FC-A864-094C5938EEC5}"/>
                  </a:ext>
                </a:extLst>
              </p:cNvPr>
              <p:cNvSpPr txBox="1"/>
              <p:nvPr/>
            </p:nvSpPr>
            <p:spPr>
              <a:xfrm>
                <a:off x="6027439" y="2408479"/>
                <a:ext cx="80207" cy="276999"/>
              </a:xfrm>
              <a:prstGeom prst="rect">
                <a:avLst/>
              </a:prstGeom>
              <a:noFill/>
              <a:ln w="12700">
                <a:noFill/>
              </a:ln>
            </p:spPr>
            <p:txBody>
              <a:bodyPr wrap="square" rtlCol="0">
                <a:spAutoFit/>
              </a:bodyPr>
              <a:lstStyle/>
              <a:p>
                <a:pPr algn="ctr"/>
                <a:r>
                  <a:rPr lang="en-GB" sz="1200" b="1" dirty="0"/>
                  <a:t>*</a:t>
                </a:r>
              </a:p>
            </p:txBody>
          </p:sp>
          <p:sp>
            <p:nvSpPr>
              <p:cNvPr id="36" name="TextBox 35">
                <a:extLst>
                  <a:ext uri="{FF2B5EF4-FFF2-40B4-BE49-F238E27FC236}">
                    <a16:creationId xmlns:a16="http://schemas.microsoft.com/office/drawing/2014/main" id="{2FFF5887-C58C-40A4-9B13-69C3340ACB89}"/>
                  </a:ext>
                </a:extLst>
              </p:cNvPr>
              <p:cNvSpPr txBox="1"/>
              <p:nvPr/>
            </p:nvSpPr>
            <p:spPr>
              <a:xfrm>
                <a:off x="6141613" y="2485279"/>
                <a:ext cx="80207" cy="246221"/>
              </a:xfrm>
              <a:prstGeom prst="rect">
                <a:avLst/>
              </a:prstGeom>
              <a:noFill/>
              <a:ln w="12700">
                <a:noFill/>
              </a:ln>
            </p:spPr>
            <p:txBody>
              <a:bodyPr wrap="square" rtlCol="0">
                <a:spAutoFit/>
              </a:bodyPr>
              <a:lstStyle/>
              <a:p>
                <a:pPr algn="ctr"/>
                <a:r>
                  <a:rPr lang="en-GB" sz="1000" b="1" dirty="0"/>
                  <a:t>#</a:t>
                </a:r>
              </a:p>
            </p:txBody>
          </p:sp>
        </p:grpSp>
        <p:grpSp>
          <p:nvGrpSpPr>
            <p:cNvPr id="24" name="Group 23">
              <a:extLst>
                <a:ext uri="{FF2B5EF4-FFF2-40B4-BE49-F238E27FC236}">
                  <a16:creationId xmlns:a16="http://schemas.microsoft.com/office/drawing/2014/main" id="{DC6B3E75-B4EF-43D3-8726-CBCABD5DA0C9}"/>
                </a:ext>
              </a:extLst>
            </p:cNvPr>
            <p:cNvGrpSpPr/>
            <p:nvPr/>
          </p:nvGrpSpPr>
          <p:grpSpPr>
            <a:xfrm>
              <a:off x="1306704" y="4080742"/>
              <a:ext cx="5089117" cy="2156775"/>
              <a:chOff x="1306704" y="4080742"/>
              <a:chExt cx="5089117" cy="2156775"/>
            </a:xfrm>
          </p:grpSpPr>
          <p:graphicFrame>
            <p:nvGraphicFramePr>
              <p:cNvPr id="34" name="Object 33">
                <a:extLst>
                  <a:ext uri="{FF2B5EF4-FFF2-40B4-BE49-F238E27FC236}">
                    <a16:creationId xmlns:a16="http://schemas.microsoft.com/office/drawing/2014/main" id="{C61055F3-76B9-4A4C-8370-AAAB8C836A09}"/>
                  </a:ext>
                </a:extLst>
              </p:cNvPr>
              <p:cNvGraphicFramePr>
                <a:graphicFrameLocks noChangeAspect="1"/>
              </p:cNvGraphicFramePr>
              <p:nvPr>
                <p:extLst/>
              </p:nvPr>
            </p:nvGraphicFramePr>
            <p:xfrm>
              <a:off x="4689330" y="4080742"/>
              <a:ext cx="1706491" cy="2156775"/>
            </p:xfrm>
            <a:graphic>
              <a:graphicData uri="http://schemas.openxmlformats.org/presentationml/2006/ole">
                <mc:AlternateContent xmlns:mc="http://schemas.openxmlformats.org/markup-compatibility/2006">
                  <mc:Choice xmlns:v="urn:schemas-microsoft-com:vml" Requires="v">
                    <p:oleObj spid="_x0000_s8209" name="SPW 14.0 Graph" r:id="rId9" imgW="3777958" imgH="4774723" progId="SigmaPlotGraphicObject.13">
                      <p:embed/>
                    </p:oleObj>
                  </mc:Choice>
                  <mc:Fallback>
                    <p:oleObj name="SPW 14.0 Graph" r:id="rId9" imgW="3777958" imgH="4774723" progId="SigmaPlotGraphicObject.13">
                      <p:embed/>
                      <p:pic>
                        <p:nvPicPr>
                          <p:cNvPr id="34" name="Object 33">
                            <a:extLst>
                              <a:ext uri="{FF2B5EF4-FFF2-40B4-BE49-F238E27FC236}">
                                <a16:creationId xmlns:a16="http://schemas.microsoft.com/office/drawing/2014/main" id="{C61055F3-76B9-4A4C-8370-AAAB8C836A09}"/>
                              </a:ext>
                            </a:extLst>
                          </p:cNvPr>
                          <p:cNvPicPr/>
                          <p:nvPr/>
                        </p:nvPicPr>
                        <p:blipFill>
                          <a:blip r:embed="rId10"/>
                          <a:stretch>
                            <a:fillRect/>
                          </a:stretch>
                        </p:blipFill>
                        <p:spPr>
                          <a:xfrm>
                            <a:off x="4689330" y="4080742"/>
                            <a:ext cx="1706491" cy="2156775"/>
                          </a:xfrm>
                          <a:prstGeom prst="rect">
                            <a:avLst/>
                          </a:prstGeom>
                        </p:spPr>
                      </p:pic>
                    </p:oleObj>
                  </mc:Fallback>
                </mc:AlternateContent>
              </a:graphicData>
            </a:graphic>
          </p:graphicFrame>
          <p:grpSp>
            <p:nvGrpSpPr>
              <p:cNvPr id="12" name="Group 11">
                <a:extLst>
                  <a:ext uri="{FF2B5EF4-FFF2-40B4-BE49-F238E27FC236}">
                    <a16:creationId xmlns:a16="http://schemas.microsoft.com/office/drawing/2014/main" id="{0ECD2C5A-6259-4BCD-89E1-B399E9A70DBE}"/>
                  </a:ext>
                </a:extLst>
              </p:cNvPr>
              <p:cNvGrpSpPr/>
              <p:nvPr/>
            </p:nvGrpSpPr>
            <p:grpSpPr>
              <a:xfrm>
                <a:off x="1306704" y="4080742"/>
                <a:ext cx="1703227" cy="2152650"/>
                <a:chOff x="1306704" y="4080742"/>
                <a:chExt cx="1703227" cy="2152650"/>
              </a:xfrm>
            </p:grpSpPr>
            <p:graphicFrame>
              <p:nvGraphicFramePr>
                <p:cNvPr id="6" name="Object 5">
                  <a:extLst>
                    <a:ext uri="{FF2B5EF4-FFF2-40B4-BE49-F238E27FC236}">
                      <a16:creationId xmlns:a16="http://schemas.microsoft.com/office/drawing/2014/main" id="{EB44D9CB-95BA-44E9-90DB-79675C06D1C7}"/>
                    </a:ext>
                  </a:extLst>
                </p:cNvPr>
                <p:cNvGraphicFramePr>
                  <a:graphicFrameLocks noChangeAspect="1"/>
                </p:cNvGraphicFramePr>
                <p:nvPr>
                  <p:extLst/>
                </p:nvPr>
              </p:nvGraphicFramePr>
              <p:xfrm>
                <a:off x="1306704" y="4080742"/>
                <a:ext cx="1703227" cy="2152650"/>
              </p:xfrm>
              <a:graphic>
                <a:graphicData uri="http://schemas.openxmlformats.org/presentationml/2006/ole">
                  <mc:AlternateContent xmlns:mc="http://schemas.openxmlformats.org/markup-compatibility/2006">
                    <mc:Choice xmlns:v="urn:schemas-microsoft-com:vml" Requires="v">
                      <p:oleObj spid="_x0000_s8210" name="SPW 14.0 Graph" r:id="rId11" imgW="3777958" imgH="4774723" progId="SigmaPlotGraphicObject.13">
                        <p:embed/>
                      </p:oleObj>
                    </mc:Choice>
                    <mc:Fallback>
                      <p:oleObj name="SPW 14.0 Graph" r:id="rId11" imgW="3777958" imgH="4774723" progId="SigmaPlotGraphicObject.13">
                        <p:embed/>
                        <p:pic>
                          <p:nvPicPr>
                            <p:cNvPr id="6" name="Object 5">
                              <a:extLst>
                                <a:ext uri="{FF2B5EF4-FFF2-40B4-BE49-F238E27FC236}">
                                  <a16:creationId xmlns:a16="http://schemas.microsoft.com/office/drawing/2014/main" id="{EB44D9CB-95BA-44E9-90DB-79675C06D1C7}"/>
                                </a:ext>
                              </a:extLst>
                            </p:cNvPr>
                            <p:cNvPicPr/>
                            <p:nvPr/>
                          </p:nvPicPr>
                          <p:blipFill>
                            <a:blip r:embed="rId12"/>
                            <a:stretch>
                              <a:fillRect/>
                            </a:stretch>
                          </p:blipFill>
                          <p:spPr>
                            <a:xfrm>
                              <a:off x="1306704" y="4080742"/>
                              <a:ext cx="1703227" cy="2152650"/>
                            </a:xfrm>
                            <a:prstGeom prst="rect">
                              <a:avLst/>
                            </a:prstGeom>
                          </p:spPr>
                        </p:pic>
                      </p:oleObj>
                    </mc:Fallback>
                  </mc:AlternateContent>
                </a:graphicData>
              </a:graphic>
            </p:graphicFrame>
            <p:sp>
              <p:nvSpPr>
                <p:cNvPr id="37" name="TextBox 36">
                  <a:extLst>
                    <a:ext uri="{FF2B5EF4-FFF2-40B4-BE49-F238E27FC236}">
                      <a16:creationId xmlns:a16="http://schemas.microsoft.com/office/drawing/2014/main" id="{950F3A5D-2E41-4557-BCFD-DF494FAA3059}"/>
                    </a:ext>
                  </a:extLst>
                </p:cNvPr>
                <p:cNvSpPr txBox="1"/>
                <p:nvPr/>
              </p:nvSpPr>
              <p:spPr>
                <a:xfrm>
                  <a:off x="1816004" y="5405429"/>
                  <a:ext cx="80207" cy="246221"/>
                </a:xfrm>
                <a:prstGeom prst="rect">
                  <a:avLst/>
                </a:prstGeom>
                <a:noFill/>
                <a:ln w="12700">
                  <a:noFill/>
                </a:ln>
              </p:spPr>
              <p:txBody>
                <a:bodyPr wrap="square" rtlCol="0">
                  <a:spAutoFit/>
                </a:bodyPr>
                <a:lstStyle/>
                <a:p>
                  <a:pPr algn="ctr"/>
                  <a:r>
                    <a:rPr lang="en-GB" sz="1000" b="1" dirty="0"/>
                    <a:t>#</a:t>
                  </a:r>
                </a:p>
              </p:txBody>
            </p:sp>
          </p:grpSp>
          <p:grpSp>
            <p:nvGrpSpPr>
              <p:cNvPr id="11" name="Group 10">
                <a:extLst>
                  <a:ext uri="{FF2B5EF4-FFF2-40B4-BE49-F238E27FC236}">
                    <a16:creationId xmlns:a16="http://schemas.microsoft.com/office/drawing/2014/main" id="{EEEAB7BE-90E9-4AC0-A1B4-DA7E2DEA9A6C}"/>
                  </a:ext>
                </a:extLst>
              </p:cNvPr>
              <p:cNvGrpSpPr/>
              <p:nvPr/>
            </p:nvGrpSpPr>
            <p:grpSpPr>
              <a:xfrm>
                <a:off x="2986104" y="4080742"/>
                <a:ext cx="1703227" cy="2152650"/>
                <a:chOff x="2986104" y="4080742"/>
                <a:chExt cx="1703227" cy="2152650"/>
              </a:xfrm>
            </p:grpSpPr>
            <p:graphicFrame>
              <p:nvGraphicFramePr>
                <p:cNvPr id="7" name="Object 6">
                  <a:extLst>
                    <a:ext uri="{FF2B5EF4-FFF2-40B4-BE49-F238E27FC236}">
                      <a16:creationId xmlns:a16="http://schemas.microsoft.com/office/drawing/2014/main" id="{24255CB7-86FF-494E-8326-00D8C090FD99}"/>
                    </a:ext>
                  </a:extLst>
                </p:cNvPr>
                <p:cNvGraphicFramePr>
                  <a:graphicFrameLocks noChangeAspect="1"/>
                </p:cNvGraphicFramePr>
                <p:nvPr>
                  <p:extLst/>
                </p:nvPr>
              </p:nvGraphicFramePr>
              <p:xfrm>
                <a:off x="2986104" y="4080742"/>
                <a:ext cx="1703227" cy="2152650"/>
              </p:xfrm>
              <a:graphic>
                <a:graphicData uri="http://schemas.openxmlformats.org/presentationml/2006/ole">
                  <mc:AlternateContent xmlns:mc="http://schemas.openxmlformats.org/markup-compatibility/2006">
                    <mc:Choice xmlns:v="urn:schemas-microsoft-com:vml" Requires="v">
                      <p:oleObj spid="_x0000_s8211" name="SPW 14.0 Graph" r:id="rId13" imgW="3777958" imgH="4774723" progId="SigmaPlotGraphicObject.13">
                        <p:embed/>
                      </p:oleObj>
                    </mc:Choice>
                    <mc:Fallback>
                      <p:oleObj name="SPW 14.0 Graph" r:id="rId13" imgW="3777958" imgH="4774723" progId="SigmaPlotGraphicObject.13">
                        <p:embed/>
                        <p:pic>
                          <p:nvPicPr>
                            <p:cNvPr id="7" name="Object 6">
                              <a:extLst>
                                <a:ext uri="{FF2B5EF4-FFF2-40B4-BE49-F238E27FC236}">
                                  <a16:creationId xmlns:a16="http://schemas.microsoft.com/office/drawing/2014/main" id="{24255CB7-86FF-494E-8326-00D8C090FD99}"/>
                                </a:ext>
                              </a:extLst>
                            </p:cNvPr>
                            <p:cNvPicPr/>
                            <p:nvPr/>
                          </p:nvPicPr>
                          <p:blipFill>
                            <a:blip r:embed="rId14"/>
                            <a:stretch>
                              <a:fillRect/>
                            </a:stretch>
                          </p:blipFill>
                          <p:spPr>
                            <a:xfrm>
                              <a:off x="2986104" y="4080742"/>
                              <a:ext cx="1703227" cy="2152650"/>
                            </a:xfrm>
                            <a:prstGeom prst="rect">
                              <a:avLst/>
                            </a:prstGeom>
                          </p:spPr>
                        </p:pic>
                      </p:oleObj>
                    </mc:Fallback>
                  </mc:AlternateContent>
                </a:graphicData>
              </a:graphic>
            </p:graphicFrame>
            <p:sp>
              <p:nvSpPr>
                <p:cNvPr id="38" name="TextBox 37">
                  <a:extLst>
                    <a:ext uri="{FF2B5EF4-FFF2-40B4-BE49-F238E27FC236}">
                      <a16:creationId xmlns:a16="http://schemas.microsoft.com/office/drawing/2014/main" id="{523283AC-C492-4E73-8AE6-1AD57F97003D}"/>
                    </a:ext>
                  </a:extLst>
                </p:cNvPr>
                <p:cNvSpPr txBox="1"/>
                <p:nvPr/>
              </p:nvSpPr>
              <p:spPr>
                <a:xfrm>
                  <a:off x="3482512" y="4983384"/>
                  <a:ext cx="100144" cy="230832"/>
                </a:xfrm>
                <a:prstGeom prst="rect">
                  <a:avLst/>
                </a:prstGeom>
                <a:noFill/>
                <a:ln w="12700">
                  <a:noFill/>
                </a:ln>
              </p:spPr>
              <p:txBody>
                <a:bodyPr wrap="square" rtlCol="0">
                  <a:spAutoFit/>
                </a:bodyPr>
                <a:lstStyle/>
                <a:p>
                  <a:pPr algn="ctr"/>
                  <a:r>
                    <a:rPr lang="en-GB" sz="900" b="1" dirty="0"/>
                    <a:t>$</a:t>
                  </a:r>
                </a:p>
              </p:txBody>
            </p:sp>
          </p:grpSp>
        </p:grpSp>
      </p:grpSp>
      <p:sp>
        <p:nvSpPr>
          <p:cNvPr id="13" name="Subtitle 2">
            <a:extLst>
              <a:ext uri="{FF2B5EF4-FFF2-40B4-BE49-F238E27FC236}">
                <a16:creationId xmlns:a16="http://schemas.microsoft.com/office/drawing/2014/main" id="{94AFAD07-CEA3-4BA2-923A-6106BB46B2CA}"/>
              </a:ext>
            </a:extLst>
          </p:cNvPr>
          <p:cNvSpPr txBox="1">
            <a:spLocks/>
          </p:cNvSpPr>
          <p:nvPr/>
        </p:nvSpPr>
        <p:spPr>
          <a:xfrm>
            <a:off x="212570" y="6335056"/>
            <a:ext cx="6270780" cy="3447986"/>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None/>
            </a:pPr>
            <a:r>
              <a:rPr lang="en-GB" sz="1000" b="1" dirty="0">
                <a:latin typeface="Times New Roman" panose="02020603050405020304" pitchFamily="18" charset="0"/>
                <a:cs typeface="Times New Roman" panose="02020603050405020304" pitchFamily="18" charset="0"/>
              </a:rPr>
              <a:t>Figure S1. Behavioural effects of short-term chronic treatment with haloperidol.</a:t>
            </a:r>
            <a:r>
              <a:rPr lang="en-GB" sz="1000" dirty="0">
                <a:latin typeface="Times New Roman" panose="02020603050405020304" pitchFamily="18" charset="0"/>
                <a:cs typeface="Times New Roman" panose="02020603050405020304" pitchFamily="18" charset="0"/>
              </a:rPr>
              <a:t> Data are presented as means ± SEM. </a:t>
            </a:r>
            <a:r>
              <a:rPr lang="en-GB" sz="1000" b="1" dirty="0">
                <a:latin typeface="Times New Roman" panose="02020603050405020304" pitchFamily="18" charset="0"/>
                <a:cs typeface="Times New Roman" panose="02020603050405020304" pitchFamily="18" charset="0"/>
              </a:rPr>
              <a:t>a</a:t>
            </a:r>
            <a:r>
              <a:rPr lang="en-GB" sz="1000" dirty="0">
                <a:latin typeface="Times New Roman" panose="02020603050405020304" pitchFamily="18" charset="0"/>
                <a:cs typeface="Times New Roman" panose="02020603050405020304" pitchFamily="18" charset="0"/>
              </a:rPr>
              <a:t>. Locomotion boost between baseline level and after AMPH challenge for two 20-min intervals for animals in AMPH-induced hyperlocomotion (AIH) test with short-term HAL treatment (7 days of osmotic mini-pumps delivery, 0.5 mg/kg). AMPH-sensitized rats treated with vehicle (AMPH-VEH) showed a psychotic-like agitation state by the dramatically increased locomotion boost after the AMPH challenge (1.5 mg/kg, </a:t>
            </a:r>
            <a:r>
              <a:rPr lang="en-GB" sz="1000" dirty="0" err="1">
                <a:latin typeface="Times New Roman" panose="02020603050405020304" pitchFamily="18" charset="0"/>
                <a:cs typeface="Times New Roman" panose="02020603050405020304" pitchFamily="18" charset="0"/>
              </a:rPr>
              <a:t>i.p.</a:t>
            </a:r>
            <a:r>
              <a:rPr lang="en-GB" sz="1000" dirty="0">
                <a:latin typeface="Times New Roman" panose="02020603050405020304" pitchFamily="18" charset="0"/>
                <a:cs typeface="Times New Roman" panose="02020603050405020304" pitchFamily="18" charset="0"/>
              </a:rPr>
              <a:t>) in comparison with HAL-treated (AMPH-HAL) and control (SAL-VEH) groups. </a:t>
            </a:r>
            <a:r>
              <a:rPr lang="en-GB" sz="1000" b="1" dirty="0">
                <a:latin typeface="Times New Roman" panose="02020603050405020304" pitchFamily="18" charset="0"/>
                <a:cs typeface="Times New Roman" panose="02020603050405020304" pitchFamily="18" charset="0"/>
              </a:rPr>
              <a:t>b.</a:t>
            </a:r>
            <a:r>
              <a:rPr lang="en-GB" sz="1000" dirty="0">
                <a:latin typeface="Times New Roman" panose="02020603050405020304" pitchFamily="18" charset="0"/>
                <a:cs typeface="Times New Roman" panose="02020603050405020304" pitchFamily="18" charset="0"/>
              </a:rPr>
              <a:t> Central locomotion of animals in AIH test with short-term HAL treatment (7 days, 0.5 mg/kg). </a:t>
            </a:r>
            <a:r>
              <a:rPr lang="en-GB" sz="1000" b="1" dirty="0">
                <a:latin typeface="Times New Roman" panose="02020603050405020304" pitchFamily="18" charset="0"/>
                <a:cs typeface="Times New Roman" panose="02020603050405020304" pitchFamily="18" charset="0"/>
              </a:rPr>
              <a:t>c. </a:t>
            </a:r>
            <a:r>
              <a:rPr lang="en-GB" sz="1000" dirty="0">
                <a:latin typeface="Times New Roman" panose="02020603050405020304" pitchFamily="18" charset="0"/>
                <a:cs typeface="Times New Roman" panose="02020603050405020304" pitchFamily="18" charset="0"/>
              </a:rPr>
              <a:t>Central visits of animals in AIH test with short-term HAL treatment (7 days, 0.5 mg/kg). </a:t>
            </a:r>
            <a:r>
              <a:rPr lang="en-GB" sz="1000" b="1" dirty="0">
                <a:latin typeface="Times New Roman" panose="02020603050405020304" pitchFamily="18" charset="0"/>
                <a:cs typeface="Times New Roman" panose="02020603050405020304" pitchFamily="18" charset="0"/>
              </a:rPr>
              <a:t>d. </a:t>
            </a:r>
            <a:r>
              <a:rPr lang="en-GB" sz="1000" dirty="0">
                <a:latin typeface="Times New Roman" panose="02020603050405020304" pitchFamily="18" charset="0"/>
                <a:cs typeface="Times New Roman" panose="02020603050405020304" pitchFamily="18" charset="0"/>
              </a:rPr>
              <a:t>Percentage of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inhibition (PPI) of acoustic startle for the combination of pulse stimuli 100 dB and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stimuli 74, 80, and 86 dB after short-term HAL treatment.</a:t>
            </a:r>
            <a:r>
              <a:rPr lang="en-GB" sz="1000" b="1" dirty="0">
                <a:latin typeface="Times New Roman" panose="02020603050405020304" pitchFamily="18" charset="0"/>
                <a:cs typeface="Times New Roman" panose="02020603050405020304" pitchFamily="18" charset="0"/>
              </a:rPr>
              <a:t> e. </a:t>
            </a:r>
            <a:r>
              <a:rPr lang="en-GB" sz="1000" dirty="0">
                <a:latin typeface="Times New Roman" panose="02020603050405020304" pitchFamily="18" charset="0"/>
                <a:cs typeface="Times New Roman" panose="02020603050405020304" pitchFamily="18" charset="0"/>
              </a:rPr>
              <a:t>Percentage of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inhibition (PPI) of acoustic startle for the combination of pulse stimuli 110 dB and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stimuli 74, 80, and 86 dB after short-term HAL treatment. </a:t>
            </a:r>
            <a:r>
              <a:rPr lang="en-GB" sz="1000" b="1" dirty="0">
                <a:latin typeface="Times New Roman" panose="02020603050405020304" pitchFamily="18" charset="0"/>
                <a:cs typeface="Times New Roman" panose="02020603050405020304" pitchFamily="18" charset="0"/>
              </a:rPr>
              <a:t>f.</a:t>
            </a:r>
            <a:r>
              <a:rPr lang="en-GB" sz="1000" dirty="0">
                <a:latin typeface="Times New Roman" panose="02020603050405020304" pitchFamily="18" charset="0"/>
                <a:cs typeface="Times New Roman" panose="02020603050405020304" pitchFamily="18" charset="0"/>
              </a:rPr>
              <a:t> Percentage of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inhibition (PPI) of acoustic startle for the combination of pulse stimuli 120 dB and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stimuli 74, 80, and 86 dB after short-term HAL treatment. Data were analysed by two-way ANOVA followed by LSD pre-planned comparisons with Bonferroni's correction.</a:t>
            </a:r>
            <a:r>
              <a:rPr lang="en-GB" sz="1000" b="1" dirty="0">
                <a:latin typeface="Times New Roman" panose="02020603050405020304" pitchFamily="18" charset="0"/>
                <a:cs typeface="Times New Roman" panose="02020603050405020304" pitchFamily="18" charset="0"/>
              </a:rPr>
              <a:t> </a:t>
            </a:r>
            <a:r>
              <a:rPr lang="en-GB" sz="1000" dirty="0">
                <a:latin typeface="Times New Roman" panose="02020603050405020304" pitchFamily="18" charset="0"/>
                <a:cs typeface="Times New Roman" panose="02020603050405020304" pitchFamily="18" charset="0"/>
              </a:rPr>
              <a:t>(</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p&lt;0.05,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p&lt;0.01,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p&lt;0.001; n=8-10 animals/ group).</a:t>
            </a:r>
            <a:r>
              <a:rPr lang="en-GB" sz="1000" b="1" dirty="0">
                <a:latin typeface="Times New Roman" panose="02020603050405020304" pitchFamily="18" charset="0"/>
                <a:cs typeface="Times New Roman" panose="02020603050405020304" pitchFamily="18" charset="0"/>
              </a:rPr>
              <a:t> </a:t>
            </a:r>
            <a:endParaRPr lang="en-GB" sz="1000" dirty="0">
              <a:latin typeface="Times New Roman" panose="02020603050405020304" pitchFamily="18" charset="0"/>
              <a:cs typeface="Times New Roman" panose="02020603050405020304" pitchFamily="18" charset="0"/>
            </a:endParaRPr>
          </a:p>
        </p:txBody>
      </p:sp>
      <p:grpSp>
        <p:nvGrpSpPr>
          <p:cNvPr id="27" name="Group 26">
            <a:extLst>
              <a:ext uri="{FF2B5EF4-FFF2-40B4-BE49-F238E27FC236}">
                <a16:creationId xmlns:a16="http://schemas.microsoft.com/office/drawing/2014/main" id="{7145DC2B-3246-437C-8FCB-1A12605CBCA4}"/>
              </a:ext>
            </a:extLst>
          </p:cNvPr>
          <p:cNvGrpSpPr/>
          <p:nvPr/>
        </p:nvGrpSpPr>
        <p:grpSpPr>
          <a:xfrm>
            <a:off x="1407951" y="3852803"/>
            <a:ext cx="3689242" cy="371506"/>
            <a:chOff x="313914" y="2018263"/>
            <a:chExt cx="3689242" cy="371506"/>
          </a:xfrm>
        </p:grpSpPr>
        <p:sp>
          <p:nvSpPr>
            <p:cNvPr id="28" name="TextBox 32">
              <a:extLst>
                <a:ext uri="{FF2B5EF4-FFF2-40B4-BE49-F238E27FC236}">
                  <a16:creationId xmlns:a16="http://schemas.microsoft.com/office/drawing/2014/main" id="{0BD0F8B5-2139-4631-BBAC-9A57E71FD996}"/>
                </a:ext>
              </a:extLst>
            </p:cNvPr>
            <p:cNvSpPr txBox="1"/>
            <p:nvPr/>
          </p:nvSpPr>
          <p:spPr>
            <a:xfrm>
              <a:off x="313914" y="2018263"/>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d</a:t>
              </a:r>
            </a:p>
          </p:txBody>
        </p:sp>
        <p:sp>
          <p:nvSpPr>
            <p:cNvPr id="29" name="TextBox 33">
              <a:extLst>
                <a:ext uri="{FF2B5EF4-FFF2-40B4-BE49-F238E27FC236}">
                  <a16:creationId xmlns:a16="http://schemas.microsoft.com/office/drawing/2014/main" id="{7CEE92E6-9D2E-48D9-AB68-FD49047D2B25}"/>
                </a:ext>
              </a:extLst>
            </p:cNvPr>
            <p:cNvSpPr txBox="1"/>
            <p:nvPr/>
          </p:nvSpPr>
          <p:spPr>
            <a:xfrm>
              <a:off x="2025545" y="2018263"/>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e</a:t>
              </a:r>
            </a:p>
          </p:txBody>
        </p:sp>
        <p:sp>
          <p:nvSpPr>
            <p:cNvPr id="30" name="TextBox 34">
              <a:extLst>
                <a:ext uri="{FF2B5EF4-FFF2-40B4-BE49-F238E27FC236}">
                  <a16:creationId xmlns:a16="http://schemas.microsoft.com/office/drawing/2014/main" id="{29640BA7-E962-4838-83AF-486B37DB93A0}"/>
                </a:ext>
              </a:extLst>
            </p:cNvPr>
            <p:cNvSpPr txBox="1"/>
            <p:nvPr/>
          </p:nvSpPr>
          <p:spPr>
            <a:xfrm flipH="1">
              <a:off x="3704945" y="2020437"/>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f</a:t>
              </a:r>
            </a:p>
          </p:txBody>
        </p:sp>
      </p:grpSp>
      <p:grpSp>
        <p:nvGrpSpPr>
          <p:cNvPr id="20" name="Group 19">
            <a:extLst>
              <a:ext uri="{FF2B5EF4-FFF2-40B4-BE49-F238E27FC236}">
                <a16:creationId xmlns:a16="http://schemas.microsoft.com/office/drawing/2014/main" id="{6B4A2278-B579-4693-B968-83FF4122D1BA}"/>
              </a:ext>
            </a:extLst>
          </p:cNvPr>
          <p:cNvGrpSpPr/>
          <p:nvPr/>
        </p:nvGrpSpPr>
        <p:grpSpPr>
          <a:xfrm>
            <a:off x="295120" y="1087301"/>
            <a:ext cx="4317567" cy="369332"/>
            <a:chOff x="313914" y="2018263"/>
            <a:chExt cx="4317567" cy="369332"/>
          </a:xfrm>
        </p:grpSpPr>
        <p:sp>
          <p:nvSpPr>
            <p:cNvPr id="21" name="TextBox 32">
              <a:extLst>
                <a:ext uri="{FF2B5EF4-FFF2-40B4-BE49-F238E27FC236}">
                  <a16:creationId xmlns:a16="http://schemas.microsoft.com/office/drawing/2014/main" id="{328B1C18-0432-40F0-8A94-83759A78F6C9}"/>
                </a:ext>
              </a:extLst>
            </p:cNvPr>
            <p:cNvSpPr txBox="1"/>
            <p:nvPr/>
          </p:nvSpPr>
          <p:spPr>
            <a:xfrm>
              <a:off x="313914" y="2018263"/>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a</a:t>
              </a:r>
            </a:p>
          </p:txBody>
        </p:sp>
        <p:sp>
          <p:nvSpPr>
            <p:cNvPr id="22" name="TextBox 33">
              <a:extLst>
                <a:ext uri="{FF2B5EF4-FFF2-40B4-BE49-F238E27FC236}">
                  <a16:creationId xmlns:a16="http://schemas.microsoft.com/office/drawing/2014/main" id="{D12DF6FF-EC1D-4665-8074-D72EB7841397}"/>
                </a:ext>
              </a:extLst>
            </p:cNvPr>
            <p:cNvSpPr txBox="1"/>
            <p:nvPr/>
          </p:nvSpPr>
          <p:spPr>
            <a:xfrm>
              <a:off x="2214122" y="2018263"/>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b</a:t>
              </a:r>
            </a:p>
          </p:txBody>
        </p:sp>
        <p:sp>
          <p:nvSpPr>
            <p:cNvPr id="23" name="TextBox 34">
              <a:extLst>
                <a:ext uri="{FF2B5EF4-FFF2-40B4-BE49-F238E27FC236}">
                  <a16:creationId xmlns:a16="http://schemas.microsoft.com/office/drawing/2014/main" id="{5615F2F9-FBA9-461D-BEAE-EA0ABFF2AAD7}"/>
                </a:ext>
              </a:extLst>
            </p:cNvPr>
            <p:cNvSpPr txBox="1"/>
            <p:nvPr/>
          </p:nvSpPr>
          <p:spPr>
            <a:xfrm flipH="1">
              <a:off x="4333270" y="2018263"/>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26" name="Slide Number Placeholder 25">
            <a:extLst>
              <a:ext uri="{FF2B5EF4-FFF2-40B4-BE49-F238E27FC236}">
                <a16:creationId xmlns:a16="http://schemas.microsoft.com/office/drawing/2014/main" id="{9F3D13CE-E8C0-494D-A259-E6AA7AE9E7A2}"/>
              </a:ext>
            </a:extLst>
          </p:cNvPr>
          <p:cNvSpPr>
            <a:spLocks noGrp="1"/>
          </p:cNvSpPr>
          <p:nvPr>
            <p:ph type="sldNum" sz="quarter" idx="12"/>
          </p:nvPr>
        </p:nvSpPr>
        <p:spPr/>
        <p:txBody>
          <a:bodyPr/>
          <a:lstStyle/>
          <a:p>
            <a:fld id="{D8813C1C-76DE-4157-94DF-348F8715183E}" type="slidenum">
              <a:rPr lang="en-GB" smtClean="0"/>
              <a:t>5</a:t>
            </a:fld>
            <a:endParaRPr lang="en-GB"/>
          </a:p>
        </p:txBody>
      </p:sp>
    </p:spTree>
    <p:extLst>
      <p:ext uri="{BB962C8B-B14F-4D97-AF65-F5344CB8AC3E}">
        <p14:creationId xmlns:p14="http://schemas.microsoft.com/office/powerpoint/2010/main" val="2998237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0D63D9-AF59-4E59-B56F-08D9D5F3013E}"/>
              </a:ext>
            </a:extLst>
          </p:cNvPr>
          <p:cNvSpPr>
            <a:spLocks noGrp="1"/>
          </p:cNvSpPr>
          <p:nvPr>
            <p:ph idx="1"/>
          </p:nvPr>
        </p:nvSpPr>
        <p:spPr>
          <a:xfrm>
            <a:off x="471488" y="909814"/>
            <a:ext cx="5915025" cy="8615186"/>
          </a:xfrm>
        </p:spPr>
        <p:txBody>
          <a:bodyPr>
            <a:normAutofit/>
          </a:bodyPr>
          <a:lstStyle/>
          <a:p>
            <a:pPr marL="0" indent="0" algn="just">
              <a:lnSpc>
                <a:spcPct val="160000"/>
              </a:lnSpc>
              <a:spcBef>
                <a:spcPts val="600"/>
              </a:spcBef>
              <a:buNone/>
            </a:pPr>
            <a:r>
              <a:rPr lang="en-GB" sz="1100" b="1" dirty="0">
                <a:latin typeface="Times New Roman" panose="02020603050405020304" pitchFamily="18" charset="0"/>
                <a:cs typeface="Times New Roman" panose="02020603050405020304" pitchFamily="18" charset="0"/>
              </a:rPr>
              <a:t>Short-term treatment with haloperidol</a:t>
            </a:r>
          </a:p>
          <a:p>
            <a:pPr marL="0" indent="0" algn="just">
              <a:lnSpc>
                <a:spcPct val="160000"/>
              </a:lnSpc>
              <a:spcBef>
                <a:spcPts val="600"/>
              </a:spcBef>
              <a:buNone/>
            </a:pPr>
            <a:r>
              <a:rPr lang="en-GB" sz="1100" dirty="0">
                <a:latin typeface="Times New Roman" panose="02020603050405020304" pitchFamily="18" charset="0"/>
                <a:cs typeface="Times New Roman" panose="02020603050405020304" pitchFamily="18" charset="0"/>
              </a:rPr>
              <a:t>Several behavioural parameters were measured for the AMPH-induced hyperlocomotion (AIH) test and </a:t>
            </a:r>
            <a:r>
              <a:rPr lang="en-GB" sz="1100" dirty="0" err="1">
                <a:latin typeface="Times New Roman" panose="02020603050405020304" pitchFamily="18" charset="0"/>
                <a:cs typeface="Times New Roman" panose="02020603050405020304" pitchFamily="18" charset="0"/>
              </a:rPr>
              <a:t>prepulse</a:t>
            </a:r>
            <a:r>
              <a:rPr lang="en-GB" sz="1100" dirty="0">
                <a:latin typeface="Times New Roman" panose="02020603050405020304" pitchFamily="18" charset="0"/>
                <a:cs typeface="Times New Roman" panose="02020603050405020304" pitchFamily="18" charset="0"/>
              </a:rPr>
              <a:t> inhibition (PPI) of acoustic startle in the experiment with short-term treatment with haloperidol (7 days of osmotic mini-pumps delivery, 0.5 mg/kg) (Fig. S1).</a:t>
            </a:r>
          </a:p>
          <a:p>
            <a:pPr marL="0" indent="0" algn="just">
              <a:lnSpc>
                <a:spcPct val="160000"/>
              </a:lnSpc>
              <a:spcBef>
                <a:spcPts val="600"/>
              </a:spcBef>
              <a:buNone/>
            </a:pPr>
            <a:r>
              <a:rPr lang="en-GB" sz="1100" dirty="0">
                <a:latin typeface="Times New Roman" panose="02020603050405020304" pitchFamily="18" charset="0"/>
                <a:cs typeface="Times New Roman" panose="02020603050405020304" pitchFamily="18" charset="0"/>
              </a:rPr>
              <a:t>In addition to total locomotion, we also evaluated a locomotion boost. It was calculated according to the following formula: (locomotion after AMPH injection – baseline locomotion) × 100 / baseline locomotion). Two-way ANOVA revealed the significant effect of factor </a:t>
            </a:r>
            <a:r>
              <a:rPr lang="en-GB" sz="1100" i="1" dirty="0">
                <a:latin typeface="Times New Roman" panose="02020603050405020304" pitchFamily="18" charset="0"/>
                <a:cs typeface="Times New Roman" panose="02020603050405020304" pitchFamily="18" charset="0"/>
              </a:rPr>
              <a:t>Group</a:t>
            </a:r>
            <a:r>
              <a:rPr lang="en-GB" sz="1100" dirty="0">
                <a:latin typeface="Times New Roman" panose="02020603050405020304" pitchFamily="18" charset="0"/>
                <a:cs typeface="Times New Roman" panose="02020603050405020304" pitchFamily="18" charset="0"/>
              </a:rPr>
              <a:t> (F</a:t>
            </a:r>
            <a:r>
              <a:rPr lang="en-GB" sz="1100" baseline="-25000" dirty="0">
                <a:latin typeface="Times New Roman" panose="02020603050405020304" pitchFamily="18" charset="0"/>
                <a:cs typeface="Times New Roman" panose="02020603050405020304" pitchFamily="18" charset="0"/>
              </a:rPr>
              <a:t>2;52</a:t>
            </a:r>
            <a:r>
              <a:rPr lang="en-GB" sz="1100" dirty="0">
                <a:latin typeface="Times New Roman" panose="02020603050405020304" pitchFamily="18" charset="0"/>
                <a:cs typeface="Times New Roman" panose="02020603050405020304" pitchFamily="18" charset="0"/>
              </a:rPr>
              <a:t>=5.288, p=.008) followed by LSD </a:t>
            </a:r>
            <a:r>
              <a:rPr lang="en-GB" sz="1100" dirty="0" err="1">
                <a:latin typeface="Times New Roman" panose="02020603050405020304" pitchFamily="18" charset="0"/>
                <a:cs typeface="Times New Roman" panose="02020603050405020304" pitchFamily="18" charset="0"/>
              </a:rPr>
              <a:t>posthoc</a:t>
            </a:r>
            <a:r>
              <a:rPr lang="en-GB" sz="1100" dirty="0">
                <a:latin typeface="Times New Roman" panose="02020603050405020304" pitchFamily="18" charset="0"/>
                <a:cs typeface="Times New Roman" panose="02020603050405020304" pitchFamily="18" charset="0"/>
              </a:rPr>
              <a:t> analysis that identified a significant increase in locomotion boost in AMPH-VEH group vs. control animals during both 20-min intervals after AMPH challenge (p=.027 and p=.027, respectively) (Fig. S1a). The analysis of distance moved in the central zone of open field (Central locomotion) in AIH test showed significant effects of factor </a:t>
            </a:r>
            <a:r>
              <a:rPr lang="en-GB" sz="1100" i="1" dirty="0">
                <a:latin typeface="Times New Roman" panose="02020603050405020304" pitchFamily="18" charset="0"/>
                <a:cs typeface="Times New Roman" panose="02020603050405020304" pitchFamily="18" charset="0"/>
              </a:rPr>
              <a:t>Time</a:t>
            </a:r>
            <a:r>
              <a:rPr lang="en-GB" sz="1100" dirty="0">
                <a:latin typeface="Times New Roman" panose="02020603050405020304" pitchFamily="18" charset="0"/>
                <a:cs typeface="Times New Roman" panose="02020603050405020304" pitchFamily="18" charset="0"/>
              </a:rPr>
              <a:t> (F</a:t>
            </a:r>
            <a:r>
              <a:rPr lang="en-GB" sz="1100" baseline="-25000" dirty="0">
                <a:latin typeface="Times New Roman" panose="02020603050405020304" pitchFamily="18" charset="0"/>
                <a:cs typeface="Times New Roman" panose="02020603050405020304" pitchFamily="18" charset="0"/>
              </a:rPr>
              <a:t>3;104</a:t>
            </a:r>
            <a:r>
              <a:rPr lang="en-GB" sz="1100" dirty="0">
                <a:latin typeface="Times New Roman" panose="02020603050405020304" pitchFamily="18" charset="0"/>
                <a:cs typeface="Times New Roman" panose="02020603050405020304" pitchFamily="18" charset="0"/>
              </a:rPr>
              <a:t>=13.064, p&lt;.001) during baseline and </a:t>
            </a:r>
            <a:r>
              <a:rPr lang="en-GB" sz="1100" i="1" dirty="0">
                <a:latin typeface="Times New Roman" panose="02020603050405020304" pitchFamily="18" charset="0"/>
                <a:cs typeface="Times New Roman" panose="02020603050405020304" pitchFamily="18" charset="0"/>
              </a:rPr>
              <a:t>Group</a:t>
            </a:r>
            <a:r>
              <a:rPr lang="en-GB" sz="1100" dirty="0">
                <a:latin typeface="Times New Roman" panose="02020603050405020304" pitchFamily="18" charset="0"/>
                <a:cs typeface="Times New Roman" panose="02020603050405020304" pitchFamily="18" charset="0"/>
              </a:rPr>
              <a:t> (F</a:t>
            </a:r>
            <a:r>
              <a:rPr lang="en-GB" sz="1100" baseline="-25000" dirty="0">
                <a:latin typeface="Times New Roman" panose="02020603050405020304" pitchFamily="18" charset="0"/>
                <a:cs typeface="Times New Roman" panose="02020603050405020304" pitchFamily="18" charset="0"/>
              </a:rPr>
              <a:t>2;208</a:t>
            </a:r>
            <a:r>
              <a:rPr lang="en-GB" sz="1100" dirty="0">
                <a:latin typeface="Times New Roman" panose="02020603050405020304" pitchFamily="18" charset="0"/>
                <a:cs typeface="Times New Roman" panose="02020603050405020304" pitchFamily="18" charset="0"/>
              </a:rPr>
              <a:t>=10.686, p&lt;.001) after AMPH injection. At the time point of 35 and 40 min after AMPH injection in AMPH-HAL group demonstrated a significant decline in central locomotion compared to SAL-VEH animals (p=.005 and p=.002, respectively) (Fig. S1b). The similar behavioural alterations were found for the visits made in the central zone (Central visits) in AIH test. Two-way ANOVA exposed the significant effects of factor </a:t>
            </a:r>
            <a:r>
              <a:rPr lang="en-GB" sz="1100" i="1" dirty="0">
                <a:latin typeface="Times New Roman" panose="02020603050405020304" pitchFamily="18" charset="0"/>
                <a:cs typeface="Times New Roman" panose="02020603050405020304" pitchFamily="18" charset="0"/>
              </a:rPr>
              <a:t>Time</a:t>
            </a:r>
            <a:r>
              <a:rPr lang="en-GB" sz="1100" dirty="0">
                <a:latin typeface="Times New Roman" panose="02020603050405020304" pitchFamily="18" charset="0"/>
                <a:cs typeface="Times New Roman" panose="02020603050405020304" pitchFamily="18" charset="0"/>
              </a:rPr>
              <a:t> (F</a:t>
            </a:r>
            <a:r>
              <a:rPr lang="en-GB" sz="1100" baseline="-25000" dirty="0">
                <a:latin typeface="Times New Roman" panose="02020603050405020304" pitchFamily="18" charset="0"/>
                <a:cs typeface="Times New Roman" panose="02020603050405020304" pitchFamily="18" charset="0"/>
              </a:rPr>
              <a:t>3;104</a:t>
            </a:r>
            <a:r>
              <a:rPr lang="en-GB" sz="1100" dirty="0">
                <a:latin typeface="Times New Roman" panose="02020603050405020304" pitchFamily="18" charset="0"/>
                <a:cs typeface="Times New Roman" panose="02020603050405020304" pitchFamily="18" charset="0"/>
              </a:rPr>
              <a:t>=15.788, p&lt;.001) during baseline and </a:t>
            </a:r>
            <a:r>
              <a:rPr lang="en-GB" sz="1100" i="1" dirty="0">
                <a:latin typeface="Times New Roman" panose="02020603050405020304" pitchFamily="18" charset="0"/>
                <a:cs typeface="Times New Roman" panose="02020603050405020304" pitchFamily="18" charset="0"/>
              </a:rPr>
              <a:t>Group</a:t>
            </a:r>
            <a:r>
              <a:rPr lang="en-GB" sz="1100" dirty="0">
                <a:latin typeface="Times New Roman" panose="02020603050405020304" pitchFamily="18" charset="0"/>
                <a:cs typeface="Times New Roman" panose="02020603050405020304" pitchFamily="18" charset="0"/>
              </a:rPr>
              <a:t> (F</a:t>
            </a:r>
            <a:r>
              <a:rPr lang="en-GB" sz="1100" baseline="-25000" dirty="0">
                <a:latin typeface="Times New Roman" panose="02020603050405020304" pitchFamily="18" charset="0"/>
                <a:cs typeface="Times New Roman" panose="02020603050405020304" pitchFamily="18" charset="0"/>
              </a:rPr>
              <a:t>2;208</a:t>
            </a:r>
            <a:r>
              <a:rPr lang="en-GB" sz="1100" dirty="0">
                <a:latin typeface="Times New Roman" panose="02020603050405020304" pitchFamily="18" charset="0"/>
                <a:cs typeface="Times New Roman" panose="02020603050405020304" pitchFamily="18" charset="0"/>
              </a:rPr>
              <a:t>=12.377, p&lt;.001) after AMPH injection. Pre-planned comparisons with </a:t>
            </a:r>
            <a:r>
              <a:rPr lang="en-GB" sz="1100" dirty="0" err="1">
                <a:latin typeface="Times New Roman" panose="02020603050405020304" pitchFamily="18" charset="0"/>
                <a:cs typeface="Times New Roman" panose="02020603050405020304" pitchFamily="18" charset="0"/>
              </a:rPr>
              <a:t>Bonferonni’s</a:t>
            </a:r>
            <a:r>
              <a:rPr lang="en-GB" sz="1100" dirty="0">
                <a:latin typeface="Times New Roman" panose="02020603050405020304" pitchFamily="18" charset="0"/>
                <a:cs typeface="Times New Roman" panose="02020603050405020304" pitchFamily="18" charset="0"/>
              </a:rPr>
              <a:t> correction exhibited significant differences at the time point of 35 and 40 min after AMPH injection in AMPH-HAL group vs. SAL-VEH (p=.014 and p=.002, respectively) (Fig. S1c).</a:t>
            </a:r>
          </a:p>
          <a:p>
            <a:pPr marL="0" indent="0" algn="just">
              <a:lnSpc>
                <a:spcPct val="160000"/>
              </a:lnSpc>
              <a:spcBef>
                <a:spcPts val="600"/>
              </a:spcBef>
              <a:buNone/>
            </a:pPr>
            <a:r>
              <a:rPr lang="en-GB" sz="1100" dirty="0" err="1">
                <a:latin typeface="Times New Roman" panose="02020603050405020304" pitchFamily="18" charset="0"/>
                <a:cs typeface="Times New Roman" panose="02020603050405020304" pitchFamily="18" charset="0"/>
              </a:rPr>
              <a:t>Prepulse</a:t>
            </a:r>
            <a:r>
              <a:rPr lang="en-GB" sz="1100" dirty="0">
                <a:latin typeface="Times New Roman" panose="02020603050405020304" pitchFamily="18" charset="0"/>
                <a:cs typeface="Times New Roman" panose="02020603050405020304" pitchFamily="18" charset="0"/>
              </a:rPr>
              <a:t> inhibition (PPI) of acoustic startle were calculated separately for three pulse stimuli 100, 110, and 120 dB and their combinations with three </a:t>
            </a:r>
            <a:r>
              <a:rPr lang="en-GB" sz="1100" dirty="0" err="1">
                <a:latin typeface="Times New Roman" panose="02020603050405020304" pitchFamily="18" charset="0"/>
                <a:cs typeface="Times New Roman" panose="02020603050405020304" pitchFamily="18" charset="0"/>
              </a:rPr>
              <a:t>prepulse</a:t>
            </a:r>
            <a:r>
              <a:rPr lang="en-GB" sz="1100" dirty="0">
                <a:latin typeface="Times New Roman" panose="02020603050405020304" pitchFamily="18" charset="0"/>
                <a:cs typeface="Times New Roman" panose="02020603050405020304" pitchFamily="18" charset="0"/>
              </a:rPr>
              <a:t> stimuli 74, 80, and 86 </a:t>
            </a:r>
            <a:r>
              <a:rPr lang="en-GB" sz="1100" dirty="0" err="1">
                <a:latin typeface="Times New Roman" panose="02020603050405020304" pitchFamily="18" charset="0"/>
                <a:cs typeface="Times New Roman" panose="02020603050405020304" pitchFamily="18" charset="0"/>
              </a:rPr>
              <a:t>dB.</a:t>
            </a:r>
            <a:r>
              <a:rPr lang="en-GB" sz="1100" dirty="0">
                <a:latin typeface="Times New Roman" panose="02020603050405020304" pitchFamily="18" charset="0"/>
                <a:cs typeface="Times New Roman" panose="02020603050405020304" pitchFamily="18" charset="0"/>
              </a:rPr>
              <a:t> We found a significant effects of factor </a:t>
            </a:r>
            <a:r>
              <a:rPr lang="en-GB" sz="1100" i="1" dirty="0" err="1">
                <a:latin typeface="Times New Roman" panose="02020603050405020304" pitchFamily="18" charset="0"/>
                <a:cs typeface="Times New Roman" panose="02020603050405020304" pitchFamily="18" charset="0"/>
              </a:rPr>
              <a:t>Prepulse</a:t>
            </a:r>
            <a:r>
              <a:rPr lang="en-GB" sz="1100" i="1" dirty="0">
                <a:latin typeface="Times New Roman" panose="02020603050405020304" pitchFamily="18" charset="0"/>
                <a:cs typeface="Times New Roman" panose="02020603050405020304" pitchFamily="18" charset="0"/>
              </a:rPr>
              <a:t> stimulus</a:t>
            </a:r>
            <a:r>
              <a:rPr lang="en-GB" sz="1100" dirty="0">
                <a:latin typeface="Times New Roman" panose="02020603050405020304" pitchFamily="18" charset="0"/>
                <a:cs typeface="Times New Roman" panose="02020603050405020304" pitchFamily="18" charset="0"/>
              </a:rPr>
              <a:t> for each of pulse stimulus (F</a:t>
            </a:r>
            <a:r>
              <a:rPr lang="en-GB" sz="1100" baseline="-25000" dirty="0">
                <a:latin typeface="Times New Roman" panose="02020603050405020304" pitchFamily="18" charset="0"/>
                <a:cs typeface="Times New Roman" panose="02020603050405020304" pitchFamily="18" charset="0"/>
              </a:rPr>
              <a:t>2;75</a:t>
            </a:r>
            <a:r>
              <a:rPr lang="en-GB" sz="1100" dirty="0">
                <a:latin typeface="Times New Roman" panose="02020603050405020304" pitchFamily="18" charset="0"/>
                <a:cs typeface="Times New Roman" panose="02020603050405020304" pitchFamily="18" charset="0"/>
              </a:rPr>
              <a:t>=39.278, p&lt;.001; F</a:t>
            </a:r>
            <a:r>
              <a:rPr lang="en-GB" sz="1100" baseline="-25000" dirty="0">
                <a:latin typeface="Times New Roman" panose="02020603050405020304" pitchFamily="18" charset="0"/>
                <a:cs typeface="Times New Roman" panose="02020603050405020304" pitchFamily="18" charset="0"/>
              </a:rPr>
              <a:t>2;75</a:t>
            </a:r>
            <a:r>
              <a:rPr lang="en-GB" sz="1100" dirty="0">
                <a:latin typeface="Times New Roman" panose="02020603050405020304" pitchFamily="18" charset="0"/>
                <a:cs typeface="Times New Roman" panose="02020603050405020304" pitchFamily="18" charset="0"/>
              </a:rPr>
              <a:t>=89.632, p&lt;.001; F</a:t>
            </a:r>
            <a:r>
              <a:rPr lang="en-GB" sz="1100" baseline="-25000" dirty="0">
                <a:latin typeface="Times New Roman" panose="02020603050405020304" pitchFamily="18" charset="0"/>
                <a:cs typeface="Times New Roman" panose="02020603050405020304" pitchFamily="18" charset="0"/>
              </a:rPr>
              <a:t>2;75</a:t>
            </a:r>
            <a:r>
              <a:rPr lang="en-GB" sz="1100" dirty="0">
                <a:latin typeface="Times New Roman" panose="02020603050405020304" pitchFamily="18" charset="0"/>
                <a:cs typeface="Times New Roman" panose="02020603050405020304" pitchFamily="18" charset="0"/>
              </a:rPr>
              <a:t>=57.258, p&lt;.001, for 100, 110, and 120 dB, respectively). An ANOVA revealed also a significant effect of factor </a:t>
            </a:r>
            <a:r>
              <a:rPr lang="en-GB" sz="1100" i="1" dirty="0">
                <a:latin typeface="Times New Roman" panose="02020603050405020304" pitchFamily="18" charset="0"/>
                <a:cs typeface="Times New Roman" panose="02020603050405020304" pitchFamily="18" charset="0"/>
              </a:rPr>
              <a:t>Group</a:t>
            </a:r>
            <a:r>
              <a:rPr lang="en-GB" sz="1100" dirty="0">
                <a:latin typeface="Times New Roman" panose="02020603050405020304" pitchFamily="18" charset="0"/>
                <a:cs typeface="Times New Roman" panose="02020603050405020304" pitchFamily="18" charset="0"/>
              </a:rPr>
              <a:t> but only for 110 dB pulse stimulus (F</a:t>
            </a:r>
            <a:r>
              <a:rPr lang="en-GB" sz="1100" baseline="-25000" dirty="0">
                <a:latin typeface="Times New Roman" panose="02020603050405020304" pitchFamily="18" charset="0"/>
                <a:cs typeface="Times New Roman" panose="02020603050405020304" pitchFamily="18" charset="0"/>
              </a:rPr>
              <a:t>2;75</a:t>
            </a:r>
            <a:r>
              <a:rPr lang="en-GB" sz="1100" dirty="0">
                <a:latin typeface="Times New Roman" panose="02020603050405020304" pitchFamily="18" charset="0"/>
                <a:cs typeface="Times New Roman" panose="02020603050405020304" pitchFamily="18" charset="0"/>
              </a:rPr>
              <a:t>=6.686, p=.002). </a:t>
            </a:r>
            <a:r>
              <a:rPr lang="en-GB" sz="1100" dirty="0" err="1">
                <a:latin typeface="Times New Roman" panose="02020603050405020304" pitchFamily="18" charset="0"/>
                <a:cs typeface="Times New Roman" panose="02020603050405020304" pitchFamily="18" charset="0"/>
              </a:rPr>
              <a:t>Posthoc</a:t>
            </a:r>
            <a:r>
              <a:rPr lang="en-GB" sz="1100" dirty="0">
                <a:latin typeface="Times New Roman" panose="02020603050405020304" pitchFamily="18" charset="0"/>
                <a:cs typeface="Times New Roman" panose="02020603050405020304" pitchFamily="18" charset="0"/>
              </a:rPr>
              <a:t> test showed a significant decline in PPI in AMPH-VEH group for the </a:t>
            </a:r>
            <a:r>
              <a:rPr lang="en-GB" sz="1100" dirty="0" err="1">
                <a:latin typeface="Times New Roman" panose="02020603050405020304" pitchFamily="18" charset="0"/>
                <a:cs typeface="Times New Roman" panose="02020603050405020304" pitchFamily="18" charset="0"/>
              </a:rPr>
              <a:t>prepulse</a:t>
            </a:r>
            <a:r>
              <a:rPr lang="en-GB" sz="1100" dirty="0">
                <a:latin typeface="Times New Roman" panose="02020603050405020304" pitchFamily="18" charset="0"/>
                <a:cs typeface="Times New Roman" panose="02020603050405020304" pitchFamily="18" charset="0"/>
              </a:rPr>
              <a:t>-pulse combination 74-100 dB (p=.009) and in AMPH-HAL group for 74-110 dB (p&lt;.001) vs. SAL-VEH (Fig. S1d,e). No differences were found in PPI levels for 120 dB pulse stimulus (Fig. S1f).</a:t>
            </a:r>
          </a:p>
        </p:txBody>
      </p:sp>
      <p:sp>
        <p:nvSpPr>
          <p:cNvPr id="4" name="Content Placeholder 2">
            <a:extLst>
              <a:ext uri="{FF2B5EF4-FFF2-40B4-BE49-F238E27FC236}">
                <a16:creationId xmlns:a16="http://schemas.microsoft.com/office/drawing/2014/main" id="{388B9CE1-F757-47BA-BE41-C5D49AAAF4EA}"/>
              </a:ext>
            </a:extLst>
          </p:cNvPr>
          <p:cNvSpPr txBox="1">
            <a:spLocks/>
          </p:cNvSpPr>
          <p:nvPr/>
        </p:nvSpPr>
        <p:spPr>
          <a:xfrm>
            <a:off x="471488" y="4635500"/>
            <a:ext cx="5915025" cy="428678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200" dirty="0"/>
          </a:p>
        </p:txBody>
      </p:sp>
      <p:sp>
        <p:nvSpPr>
          <p:cNvPr id="2" name="Slide Number Placeholder 1">
            <a:extLst>
              <a:ext uri="{FF2B5EF4-FFF2-40B4-BE49-F238E27FC236}">
                <a16:creationId xmlns:a16="http://schemas.microsoft.com/office/drawing/2014/main" id="{48A7D5E4-48F4-4AE1-9FBC-4DD3ED377FCA}"/>
              </a:ext>
            </a:extLst>
          </p:cNvPr>
          <p:cNvSpPr>
            <a:spLocks noGrp="1"/>
          </p:cNvSpPr>
          <p:nvPr>
            <p:ph type="sldNum" sz="quarter" idx="12"/>
          </p:nvPr>
        </p:nvSpPr>
        <p:spPr/>
        <p:txBody>
          <a:bodyPr/>
          <a:lstStyle/>
          <a:p>
            <a:fld id="{D8813C1C-76DE-4157-94DF-348F8715183E}" type="slidenum">
              <a:rPr lang="en-GB" smtClean="0"/>
              <a:t>6</a:t>
            </a:fld>
            <a:endParaRPr lang="en-GB"/>
          </a:p>
        </p:txBody>
      </p:sp>
    </p:spTree>
    <p:extLst>
      <p:ext uri="{BB962C8B-B14F-4D97-AF65-F5344CB8AC3E}">
        <p14:creationId xmlns:p14="http://schemas.microsoft.com/office/powerpoint/2010/main" val="2490040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21424B32-DA0D-420A-B26F-83296FA25D61}"/>
              </a:ext>
            </a:extLst>
          </p:cNvPr>
          <p:cNvSpPr txBox="1">
            <a:spLocks/>
          </p:cNvSpPr>
          <p:nvPr/>
        </p:nvSpPr>
        <p:spPr>
          <a:xfrm>
            <a:off x="221726" y="4201904"/>
            <a:ext cx="6407674" cy="1947492"/>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None/>
            </a:pPr>
            <a:r>
              <a:rPr lang="en-GB" sz="1000" b="1" dirty="0">
                <a:latin typeface="Times New Roman" panose="02020603050405020304" pitchFamily="18" charset="0"/>
                <a:cs typeface="Times New Roman" panose="02020603050405020304" pitchFamily="18" charset="0"/>
              </a:rPr>
              <a:t>Figure S2. The ratio between ceramide and sphingomyelin species after short-term (7 days of osmotic mini-pumps delivery, 0.5 mg/kg) chronic haloperidol treatment in three brain structures: PFC, DS and VS.</a:t>
            </a:r>
            <a:r>
              <a:rPr lang="en-GB" sz="1000" dirty="0">
                <a:latin typeface="Times New Roman" panose="02020603050405020304" pitchFamily="18" charset="0"/>
                <a:cs typeface="Times New Roman" panose="02020603050405020304" pitchFamily="18" charset="0"/>
              </a:rPr>
              <a:t> Data are presented as means ± SEM. </a:t>
            </a:r>
            <a:r>
              <a:rPr lang="en-GB" sz="1000" b="1" dirty="0">
                <a:latin typeface="Times New Roman" panose="02020603050405020304" pitchFamily="18" charset="0"/>
                <a:cs typeface="Times New Roman" panose="02020603050405020304" pitchFamily="18" charset="0"/>
              </a:rPr>
              <a:t>a</a:t>
            </a:r>
            <a:r>
              <a:rPr lang="en-GB" sz="1000" dirty="0">
                <a:latin typeface="Times New Roman" panose="02020603050405020304" pitchFamily="18" charset="0"/>
                <a:cs typeface="Times New Roman" panose="02020603050405020304" pitchFamily="18" charset="0"/>
              </a:rPr>
              <a:t> Ratio of total ceramide to total sphingomyelin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total). </a:t>
            </a:r>
            <a:r>
              <a:rPr lang="en-GB" sz="1000" b="1" dirty="0">
                <a:latin typeface="Times New Roman" panose="02020603050405020304" pitchFamily="18" charset="0"/>
                <a:cs typeface="Times New Roman" panose="02020603050405020304" pitchFamily="18" charset="0"/>
              </a:rPr>
              <a:t>b</a:t>
            </a:r>
            <a:r>
              <a:rPr lang="en-GB" sz="1000" dirty="0">
                <a:latin typeface="Times New Roman" panose="02020603050405020304" pitchFamily="18" charset="0"/>
                <a:cs typeface="Times New Roman" panose="02020603050405020304" pitchFamily="18" charset="0"/>
              </a:rPr>
              <a:t> Ratio of ceramide 16:0 to sphingomyelin 16:0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16:0). </a:t>
            </a:r>
            <a:r>
              <a:rPr lang="en-GB" sz="1000" b="1" dirty="0">
                <a:latin typeface="Times New Roman" panose="02020603050405020304" pitchFamily="18" charset="0"/>
                <a:cs typeface="Times New Roman" panose="02020603050405020304" pitchFamily="18" charset="0"/>
              </a:rPr>
              <a:t>c </a:t>
            </a:r>
            <a:r>
              <a:rPr lang="en-GB" sz="1000" dirty="0">
                <a:latin typeface="Times New Roman" panose="02020603050405020304" pitchFamily="18" charset="0"/>
                <a:cs typeface="Times New Roman" panose="02020603050405020304" pitchFamily="18" charset="0"/>
              </a:rPr>
              <a:t>Ratio of ceramide 18:0 to sphingomyelin 18:0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18:0). </a:t>
            </a:r>
            <a:r>
              <a:rPr lang="en-GB" sz="1000" b="1" dirty="0">
                <a:latin typeface="Times New Roman" panose="02020603050405020304" pitchFamily="18" charset="0"/>
                <a:cs typeface="Times New Roman" panose="02020603050405020304" pitchFamily="18" charset="0"/>
              </a:rPr>
              <a:t>d </a:t>
            </a:r>
            <a:r>
              <a:rPr lang="en-GB" sz="1000" dirty="0">
                <a:latin typeface="Times New Roman" panose="02020603050405020304" pitchFamily="18" charset="0"/>
                <a:cs typeface="Times New Roman" panose="02020603050405020304" pitchFamily="18" charset="0"/>
              </a:rPr>
              <a:t>Ratio of ceramide 20:0 to sphingomyelin 20:0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20:0). </a:t>
            </a:r>
            <a:r>
              <a:rPr lang="en-GB" sz="1000" b="1" dirty="0">
                <a:latin typeface="Times New Roman" panose="02020603050405020304" pitchFamily="18" charset="0"/>
                <a:cs typeface="Times New Roman" panose="02020603050405020304" pitchFamily="18" charset="0"/>
              </a:rPr>
              <a:t>e</a:t>
            </a:r>
            <a:r>
              <a:rPr lang="en-GB" sz="1000" dirty="0">
                <a:latin typeface="Times New Roman" panose="02020603050405020304" pitchFamily="18" charset="0"/>
                <a:cs typeface="Times New Roman" panose="02020603050405020304" pitchFamily="18" charset="0"/>
              </a:rPr>
              <a:t> Ratio of ceramide 22:0 to sphingomyelin 22:0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 /SM 22:0). </a:t>
            </a:r>
            <a:r>
              <a:rPr lang="en-GB" sz="1000" b="1" dirty="0">
                <a:latin typeface="Times New Roman" panose="02020603050405020304" pitchFamily="18" charset="0"/>
                <a:cs typeface="Times New Roman" panose="02020603050405020304" pitchFamily="18" charset="0"/>
              </a:rPr>
              <a:t>f</a:t>
            </a:r>
            <a:r>
              <a:rPr lang="en-GB" sz="1000" dirty="0">
                <a:latin typeface="Times New Roman" panose="02020603050405020304" pitchFamily="18" charset="0"/>
                <a:cs typeface="Times New Roman" panose="02020603050405020304" pitchFamily="18" charset="0"/>
              </a:rPr>
              <a:t> Levels of ceramide 24:0 to sphingomyelin 24:0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24:0). </a:t>
            </a:r>
            <a:r>
              <a:rPr lang="en-GB" sz="1000" b="1" dirty="0">
                <a:latin typeface="Times New Roman" panose="02020603050405020304" pitchFamily="18" charset="0"/>
                <a:cs typeface="Times New Roman" panose="02020603050405020304" pitchFamily="18" charset="0"/>
              </a:rPr>
              <a:t>g</a:t>
            </a:r>
            <a:r>
              <a:rPr lang="en-GB" sz="1000" dirty="0">
                <a:latin typeface="Times New Roman" panose="02020603050405020304" pitchFamily="18" charset="0"/>
                <a:cs typeface="Times New Roman" panose="02020603050405020304" pitchFamily="18" charset="0"/>
              </a:rPr>
              <a:t> Ratio of ceramide 24:1 to sphingomyelin 24:1 (</a:t>
            </a:r>
            <a:r>
              <a:rPr lang="en-GB" sz="1000" dirty="0" err="1">
                <a:latin typeface="Times New Roman" panose="02020603050405020304" pitchFamily="18" charset="0"/>
                <a:cs typeface="Times New Roman" panose="02020603050405020304" pitchFamily="18" charset="0"/>
              </a:rPr>
              <a:t>Cer</a:t>
            </a:r>
            <a:r>
              <a:rPr lang="en-GB" sz="1000" dirty="0">
                <a:latin typeface="Times New Roman" panose="02020603050405020304" pitchFamily="18" charset="0"/>
                <a:cs typeface="Times New Roman" panose="02020603050405020304" pitchFamily="18" charset="0"/>
              </a:rPr>
              <a:t>/SM 24:1). Data were analysed by one-way ANOVA followed by LSD pre-planned comparisons with Bonferroni's correction (n=8-10 animals/ group; *p&lt;0.05,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p&lt;0.01,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p&lt;0.001).</a:t>
            </a:r>
          </a:p>
        </p:txBody>
      </p:sp>
      <p:grpSp>
        <p:nvGrpSpPr>
          <p:cNvPr id="59" name="Group 58">
            <a:extLst>
              <a:ext uri="{FF2B5EF4-FFF2-40B4-BE49-F238E27FC236}">
                <a16:creationId xmlns:a16="http://schemas.microsoft.com/office/drawing/2014/main" id="{F94B1B1D-3241-47B9-9BE8-56BD0C80A0D6}"/>
              </a:ext>
            </a:extLst>
          </p:cNvPr>
          <p:cNvGrpSpPr/>
          <p:nvPr/>
        </p:nvGrpSpPr>
        <p:grpSpPr>
          <a:xfrm>
            <a:off x="221726" y="627194"/>
            <a:ext cx="6224864" cy="3574919"/>
            <a:chOff x="221726" y="1008194"/>
            <a:chExt cx="6224864" cy="3574919"/>
          </a:xfrm>
        </p:grpSpPr>
        <p:grpSp>
          <p:nvGrpSpPr>
            <p:cNvPr id="13" name="Group 12">
              <a:extLst>
                <a:ext uri="{FF2B5EF4-FFF2-40B4-BE49-F238E27FC236}">
                  <a16:creationId xmlns:a16="http://schemas.microsoft.com/office/drawing/2014/main" id="{A20FA984-4635-46ED-B251-D9B65C3EC694}"/>
                </a:ext>
              </a:extLst>
            </p:cNvPr>
            <p:cNvGrpSpPr/>
            <p:nvPr/>
          </p:nvGrpSpPr>
          <p:grpSpPr>
            <a:xfrm>
              <a:off x="221726" y="1560995"/>
              <a:ext cx="1968740" cy="2725484"/>
              <a:chOff x="221726" y="1560995"/>
              <a:chExt cx="1968740" cy="2725484"/>
            </a:xfrm>
          </p:grpSpPr>
          <p:graphicFrame>
            <p:nvGraphicFramePr>
              <p:cNvPr id="2" name="Object 1">
                <a:extLst>
                  <a:ext uri="{FF2B5EF4-FFF2-40B4-BE49-F238E27FC236}">
                    <a16:creationId xmlns:a16="http://schemas.microsoft.com/office/drawing/2014/main" id="{C8527074-C9A0-4876-9DDC-09C2B4C5F915}"/>
                  </a:ext>
                </a:extLst>
              </p:cNvPr>
              <p:cNvGraphicFramePr>
                <a:graphicFrameLocks noChangeAspect="1"/>
              </p:cNvGraphicFramePr>
              <p:nvPr>
                <p:extLst>
                  <p:ext uri="{D42A27DB-BD31-4B8C-83A1-F6EECF244321}">
                    <p14:modId xmlns:p14="http://schemas.microsoft.com/office/powerpoint/2010/main" val="3151459843"/>
                  </p:ext>
                </p:extLst>
              </p:nvPr>
            </p:nvGraphicFramePr>
            <p:xfrm>
              <a:off x="221726" y="1560995"/>
              <a:ext cx="1968740" cy="2725484"/>
            </p:xfrm>
            <a:graphic>
              <a:graphicData uri="http://schemas.openxmlformats.org/presentationml/2006/ole">
                <mc:AlternateContent xmlns:mc="http://schemas.openxmlformats.org/markup-compatibility/2006">
                  <mc:Choice xmlns:v="urn:schemas-microsoft-com:vml" Requires="v">
                    <p:oleObj spid="_x0000_s6489" name="SPW 14.0 Graph" r:id="rId3" imgW="3637780" imgH="5036861" progId="SigmaPlotGraphicObject.13">
                      <p:embed/>
                    </p:oleObj>
                  </mc:Choice>
                  <mc:Fallback>
                    <p:oleObj name="SPW 14.0 Graph" r:id="rId3" imgW="3637780" imgH="5036861" progId="SigmaPlotGraphicObject.13">
                      <p:embed/>
                      <p:pic>
                        <p:nvPicPr>
                          <p:cNvPr id="0" name=""/>
                          <p:cNvPicPr/>
                          <p:nvPr/>
                        </p:nvPicPr>
                        <p:blipFill>
                          <a:blip r:embed="rId4"/>
                          <a:stretch>
                            <a:fillRect/>
                          </a:stretch>
                        </p:blipFill>
                        <p:spPr>
                          <a:xfrm>
                            <a:off x="221726" y="1560995"/>
                            <a:ext cx="1968740" cy="2725484"/>
                          </a:xfrm>
                          <a:prstGeom prst="rect">
                            <a:avLst/>
                          </a:prstGeom>
                        </p:spPr>
                      </p:pic>
                    </p:oleObj>
                  </mc:Fallback>
                </mc:AlternateContent>
              </a:graphicData>
            </a:graphic>
          </p:graphicFrame>
          <p:cxnSp>
            <p:nvCxnSpPr>
              <p:cNvPr id="11" name="Gerader Verbinder 71">
                <a:extLst>
                  <a:ext uri="{FF2B5EF4-FFF2-40B4-BE49-F238E27FC236}">
                    <a16:creationId xmlns:a16="http://schemas.microsoft.com/office/drawing/2014/main" id="{3862B7C4-3A69-4272-A654-904D552824B0}"/>
                  </a:ext>
                </a:extLst>
              </p:cNvPr>
              <p:cNvCxnSpPr>
                <a:cxnSpLocks/>
              </p:cNvCxnSpPr>
              <p:nvPr/>
            </p:nvCxnSpPr>
            <p:spPr>
              <a:xfrm flipV="1">
                <a:off x="787938" y="2275474"/>
                <a:ext cx="230530" cy="1"/>
              </a:xfrm>
              <a:prstGeom prst="line">
                <a:avLst/>
              </a:prstGeom>
              <a:ln w="12700"/>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8E12E594-87A4-4FAC-9827-E2504F60C7E2}"/>
                  </a:ext>
                </a:extLst>
              </p:cNvPr>
              <p:cNvSpPr txBox="1"/>
              <p:nvPr/>
            </p:nvSpPr>
            <p:spPr>
              <a:xfrm>
                <a:off x="831896" y="2076392"/>
                <a:ext cx="142614" cy="230832"/>
              </a:xfrm>
              <a:prstGeom prst="rect">
                <a:avLst/>
              </a:prstGeom>
              <a:noFill/>
              <a:ln w="12700">
                <a:noFill/>
              </a:ln>
            </p:spPr>
            <p:txBody>
              <a:bodyPr wrap="square" rtlCol="0">
                <a:spAutoFit/>
              </a:bodyPr>
              <a:lstStyle/>
              <a:p>
                <a:pPr algn="ctr"/>
                <a:r>
                  <a:rPr lang="en-GB" sz="900" b="1" dirty="0"/>
                  <a:t>$</a:t>
                </a:r>
              </a:p>
            </p:txBody>
          </p:sp>
        </p:grpSp>
        <p:grpSp>
          <p:nvGrpSpPr>
            <p:cNvPr id="20" name="Group 19">
              <a:extLst>
                <a:ext uri="{FF2B5EF4-FFF2-40B4-BE49-F238E27FC236}">
                  <a16:creationId xmlns:a16="http://schemas.microsoft.com/office/drawing/2014/main" id="{49F59DCC-A909-42BC-A02E-A9566691BDA8}"/>
                </a:ext>
              </a:extLst>
            </p:cNvPr>
            <p:cNvGrpSpPr/>
            <p:nvPr/>
          </p:nvGrpSpPr>
          <p:grpSpPr>
            <a:xfrm>
              <a:off x="2202601" y="1008194"/>
              <a:ext cx="1414663" cy="1650960"/>
              <a:chOff x="2202601" y="1008194"/>
              <a:chExt cx="1414663" cy="1650960"/>
            </a:xfrm>
          </p:grpSpPr>
          <p:graphicFrame>
            <p:nvGraphicFramePr>
              <p:cNvPr id="3" name="Object 2">
                <a:extLst>
                  <a:ext uri="{FF2B5EF4-FFF2-40B4-BE49-F238E27FC236}">
                    <a16:creationId xmlns:a16="http://schemas.microsoft.com/office/drawing/2014/main" id="{D8F9C1E0-135D-4CD4-BD5F-2327C0F41198}"/>
                  </a:ext>
                </a:extLst>
              </p:cNvPr>
              <p:cNvGraphicFramePr>
                <a:graphicFrameLocks noChangeAspect="1"/>
              </p:cNvGraphicFramePr>
              <p:nvPr>
                <p:extLst>
                  <p:ext uri="{D42A27DB-BD31-4B8C-83A1-F6EECF244321}">
                    <p14:modId xmlns:p14="http://schemas.microsoft.com/office/powerpoint/2010/main" val="2114917308"/>
                  </p:ext>
                </p:extLst>
              </p:nvPr>
            </p:nvGraphicFramePr>
            <p:xfrm>
              <a:off x="2202601" y="1008194"/>
              <a:ext cx="1414663" cy="1650960"/>
            </p:xfrm>
            <a:graphic>
              <a:graphicData uri="http://schemas.openxmlformats.org/presentationml/2006/ole">
                <mc:AlternateContent xmlns:mc="http://schemas.openxmlformats.org/markup-compatibility/2006">
                  <mc:Choice xmlns:v="urn:schemas-microsoft-com:vml" Requires="v">
                    <p:oleObj spid="_x0000_s6490" name="SPW 14.0 Graph" r:id="rId5" imgW="3601385" imgH="4203213" progId="SigmaPlotGraphicObject.13">
                      <p:embed/>
                    </p:oleObj>
                  </mc:Choice>
                  <mc:Fallback>
                    <p:oleObj name="SPW 14.0 Graph" r:id="rId5" imgW="3601385" imgH="4203213" progId="SigmaPlotGraphicObject.13">
                      <p:embed/>
                      <p:pic>
                        <p:nvPicPr>
                          <p:cNvPr id="0" name=""/>
                          <p:cNvPicPr/>
                          <p:nvPr/>
                        </p:nvPicPr>
                        <p:blipFill>
                          <a:blip r:embed="rId6"/>
                          <a:stretch>
                            <a:fillRect/>
                          </a:stretch>
                        </p:blipFill>
                        <p:spPr>
                          <a:xfrm>
                            <a:off x="2202601" y="1008194"/>
                            <a:ext cx="1414663" cy="1650960"/>
                          </a:xfrm>
                          <a:prstGeom prst="rect">
                            <a:avLst/>
                          </a:prstGeom>
                        </p:spPr>
                      </p:pic>
                    </p:oleObj>
                  </mc:Fallback>
                </mc:AlternateContent>
              </a:graphicData>
            </a:graphic>
          </p:graphicFrame>
          <p:sp>
            <p:nvSpPr>
              <p:cNvPr id="14" name="TextBox 13">
                <a:extLst>
                  <a:ext uri="{FF2B5EF4-FFF2-40B4-BE49-F238E27FC236}">
                    <a16:creationId xmlns:a16="http://schemas.microsoft.com/office/drawing/2014/main" id="{74625A7D-132E-4224-B145-2933959068D8}"/>
                  </a:ext>
                </a:extLst>
              </p:cNvPr>
              <p:cNvSpPr txBox="1"/>
              <p:nvPr/>
            </p:nvSpPr>
            <p:spPr>
              <a:xfrm>
                <a:off x="2649721" y="1365675"/>
                <a:ext cx="100144" cy="230832"/>
              </a:xfrm>
              <a:prstGeom prst="rect">
                <a:avLst/>
              </a:prstGeom>
              <a:noFill/>
              <a:ln w="12700">
                <a:noFill/>
              </a:ln>
            </p:spPr>
            <p:txBody>
              <a:bodyPr wrap="square" rtlCol="0">
                <a:spAutoFit/>
              </a:bodyPr>
              <a:lstStyle/>
              <a:p>
                <a:pPr algn="ctr"/>
                <a:r>
                  <a:rPr lang="en-GB" sz="900" b="1" dirty="0"/>
                  <a:t>#</a:t>
                </a:r>
              </a:p>
            </p:txBody>
          </p:sp>
          <p:sp>
            <p:nvSpPr>
              <p:cNvPr id="15" name="TextBox 14">
                <a:extLst>
                  <a:ext uri="{FF2B5EF4-FFF2-40B4-BE49-F238E27FC236}">
                    <a16:creationId xmlns:a16="http://schemas.microsoft.com/office/drawing/2014/main" id="{8345CEEC-A6A0-45E3-8E3A-D7BAE7A1C901}"/>
                  </a:ext>
                </a:extLst>
              </p:cNvPr>
              <p:cNvSpPr txBox="1"/>
              <p:nvPr/>
            </p:nvSpPr>
            <p:spPr>
              <a:xfrm>
                <a:off x="3297128" y="1495595"/>
                <a:ext cx="100144" cy="230832"/>
              </a:xfrm>
              <a:prstGeom prst="rect">
                <a:avLst/>
              </a:prstGeom>
              <a:noFill/>
              <a:ln w="12700">
                <a:noFill/>
              </a:ln>
            </p:spPr>
            <p:txBody>
              <a:bodyPr wrap="square" rtlCol="0">
                <a:spAutoFit/>
              </a:bodyPr>
              <a:lstStyle/>
              <a:p>
                <a:pPr algn="ctr"/>
                <a:r>
                  <a:rPr lang="en-GB" sz="900" b="1" dirty="0"/>
                  <a:t>#</a:t>
                </a:r>
              </a:p>
            </p:txBody>
          </p:sp>
          <p:cxnSp>
            <p:nvCxnSpPr>
              <p:cNvPr id="16" name="Gerader Verbinder 71">
                <a:extLst>
                  <a:ext uri="{FF2B5EF4-FFF2-40B4-BE49-F238E27FC236}">
                    <a16:creationId xmlns:a16="http://schemas.microsoft.com/office/drawing/2014/main" id="{D42B730A-F549-4487-BF96-6A00F3D187CB}"/>
                  </a:ext>
                </a:extLst>
              </p:cNvPr>
              <p:cNvCxnSpPr>
                <a:cxnSpLocks/>
              </p:cNvCxnSpPr>
              <p:nvPr/>
            </p:nvCxnSpPr>
            <p:spPr>
              <a:xfrm>
                <a:off x="2616140" y="1559891"/>
                <a:ext cx="154522" cy="1104"/>
              </a:xfrm>
              <a:prstGeom prst="line">
                <a:avLst/>
              </a:prstGeom>
              <a:ln w="12700"/>
            </p:spPr>
            <p:style>
              <a:lnRef idx="1">
                <a:schemeClr val="dk1"/>
              </a:lnRef>
              <a:fillRef idx="0">
                <a:schemeClr val="dk1"/>
              </a:fillRef>
              <a:effectRef idx="0">
                <a:schemeClr val="dk1"/>
              </a:effectRef>
              <a:fontRef idx="minor">
                <a:schemeClr val="tx1"/>
              </a:fontRef>
            </p:style>
          </p:cxnSp>
          <p:cxnSp>
            <p:nvCxnSpPr>
              <p:cNvPr id="17" name="Gerader Verbinder 71">
                <a:extLst>
                  <a:ext uri="{FF2B5EF4-FFF2-40B4-BE49-F238E27FC236}">
                    <a16:creationId xmlns:a16="http://schemas.microsoft.com/office/drawing/2014/main" id="{8E96BB22-20CB-472B-92A5-0378F19521F5}"/>
                  </a:ext>
                </a:extLst>
              </p:cNvPr>
              <p:cNvCxnSpPr>
                <a:cxnSpLocks/>
              </p:cNvCxnSpPr>
              <p:nvPr/>
            </p:nvCxnSpPr>
            <p:spPr>
              <a:xfrm flipV="1">
                <a:off x="3265401" y="1684106"/>
                <a:ext cx="163599" cy="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4" name="Group 23">
              <a:extLst>
                <a:ext uri="{FF2B5EF4-FFF2-40B4-BE49-F238E27FC236}">
                  <a16:creationId xmlns:a16="http://schemas.microsoft.com/office/drawing/2014/main" id="{DCA5F594-AE00-4DF6-A7D0-3D97C767EDC4}"/>
                </a:ext>
              </a:extLst>
            </p:cNvPr>
            <p:cNvGrpSpPr/>
            <p:nvPr/>
          </p:nvGrpSpPr>
          <p:grpSpPr>
            <a:xfrm>
              <a:off x="3617264" y="1008194"/>
              <a:ext cx="1414663" cy="1650960"/>
              <a:chOff x="3617264" y="1008194"/>
              <a:chExt cx="1414663" cy="1650960"/>
            </a:xfrm>
          </p:grpSpPr>
          <p:graphicFrame>
            <p:nvGraphicFramePr>
              <p:cNvPr id="5" name="Object 4">
                <a:extLst>
                  <a:ext uri="{FF2B5EF4-FFF2-40B4-BE49-F238E27FC236}">
                    <a16:creationId xmlns:a16="http://schemas.microsoft.com/office/drawing/2014/main" id="{94060BD3-EB3E-485A-8DF3-67D6314EEC43}"/>
                  </a:ext>
                </a:extLst>
              </p:cNvPr>
              <p:cNvGraphicFramePr>
                <a:graphicFrameLocks noChangeAspect="1"/>
              </p:cNvGraphicFramePr>
              <p:nvPr>
                <p:extLst>
                  <p:ext uri="{D42A27DB-BD31-4B8C-83A1-F6EECF244321}">
                    <p14:modId xmlns:p14="http://schemas.microsoft.com/office/powerpoint/2010/main" val="1738130504"/>
                  </p:ext>
                </p:extLst>
              </p:nvPr>
            </p:nvGraphicFramePr>
            <p:xfrm>
              <a:off x="3617264" y="1008194"/>
              <a:ext cx="1414663" cy="1650960"/>
            </p:xfrm>
            <a:graphic>
              <a:graphicData uri="http://schemas.openxmlformats.org/presentationml/2006/ole">
                <mc:AlternateContent xmlns:mc="http://schemas.openxmlformats.org/markup-compatibility/2006">
                  <mc:Choice xmlns:v="urn:schemas-microsoft-com:vml" Requires="v">
                    <p:oleObj spid="_x0000_s6491" name="SPW 14.0 Graph" r:id="rId7" imgW="3601385" imgH="4203213" progId="SigmaPlotGraphicObject.13">
                      <p:embed/>
                    </p:oleObj>
                  </mc:Choice>
                  <mc:Fallback>
                    <p:oleObj name="SPW 14.0 Graph" r:id="rId7" imgW="3601385" imgH="4203213" progId="SigmaPlotGraphicObject.13">
                      <p:embed/>
                      <p:pic>
                        <p:nvPicPr>
                          <p:cNvPr id="0" name=""/>
                          <p:cNvPicPr/>
                          <p:nvPr/>
                        </p:nvPicPr>
                        <p:blipFill>
                          <a:blip r:embed="rId8"/>
                          <a:stretch>
                            <a:fillRect/>
                          </a:stretch>
                        </p:blipFill>
                        <p:spPr>
                          <a:xfrm>
                            <a:off x="3617264" y="1008194"/>
                            <a:ext cx="1414663" cy="1650960"/>
                          </a:xfrm>
                          <a:prstGeom prst="rect">
                            <a:avLst/>
                          </a:prstGeom>
                        </p:spPr>
                      </p:pic>
                    </p:oleObj>
                  </mc:Fallback>
                </mc:AlternateContent>
              </a:graphicData>
            </a:graphic>
          </p:graphicFrame>
          <p:cxnSp>
            <p:nvCxnSpPr>
              <p:cNvPr id="21" name="Gerader Verbinder 71">
                <a:extLst>
                  <a:ext uri="{FF2B5EF4-FFF2-40B4-BE49-F238E27FC236}">
                    <a16:creationId xmlns:a16="http://schemas.microsoft.com/office/drawing/2014/main" id="{50A3D63C-DC36-4705-BCCA-A9F6CC47A0D2}"/>
                  </a:ext>
                </a:extLst>
              </p:cNvPr>
              <p:cNvCxnSpPr>
                <a:cxnSpLocks/>
              </p:cNvCxnSpPr>
              <p:nvPr/>
            </p:nvCxnSpPr>
            <p:spPr>
              <a:xfrm flipV="1">
                <a:off x="4022758" y="1579262"/>
                <a:ext cx="162567" cy="1"/>
              </a:xfrm>
              <a:prstGeom prst="line">
                <a:avLst/>
              </a:prstGeom>
              <a:ln w="12700"/>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C914222B-A4C3-46BD-9471-27576C583423}"/>
                  </a:ext>
                </a:extLst>
              </p:cNvPr>
              <p:cNvSpPr txBox="1"/>
              <p:nvPr/>
            </p:nvSpPr>
            <p:spPr>
              <a:xfrm>
                <a:off x="4032734" y="1395567"/>
                <a:ext cx="142614" cy="215444"/>
              </a:xfrm>
              <a:prstGeom prst="rect">
                <a:avLst/>
              </a:prstGeom>
              <a:noFill/>
              <a:ln w="12700">
                <a:noFill/>
              </a:ln>
            </p:spPr>
            <p:txBody>
              <a:bodyPr wrap="square" rtlCol="0">
                <a:spAutoFit/>
              </a:bodyPr>
              <a:lstStyle/>
              <a:p>
                <a:pPr algn="ctr"/>
                <a:r>
                  <a:rPr lang="en-GB" sz="800" b="1" dirty="0"/>
                  <a:t>$</a:t>
                </a:r>
              </a:p>
            </p:txBody>
          </p:sp>
        </p:grpSp>
        <p:grpSp>
          <p:nvGrpSpPr>
            <p:cNvPr id="58" name="Group 57">
              <a:extLst>
                <a:ext uri="{FF2B5EF4-FFF2-40B4-BE49-F238E27FC236}">
                  <a16:creationId xmlns:a16="http://schemas.microsoft.com/office/drawing/2014/main" id="{424556AD-16B1-4447-B264-88CBD72CB255}"/>
                </a:ext>
              </a:extLst>
            </p:cNvPr>
            <p:cNvGrpSpPr/>
            <p:nvPr/>
          </p:nvGrpSpPr>
          <p:grpSpPr>
            <a:xfrm>
              <a:off x="5031927" y="1008194"/>
              <a:ext cx="1414663" cy="1650960"/>
              <a:chOff x="5031927" y="1008194"/>
              <a:chExt cx="1414663" cy="1650960"/>
            </a:xfrm>
          </p:grpSpPr>
          <p:graphicFrame>
            <p:nvGraphicFramePr>
              <p:cNvPr id="6" name="Object 5">
                <a:extLst>
                  <a:ext uri="{FF2B5EF4-FFF2-40B4-BE49-F238E27FC236}">
                    <a16:creationId xmlns:a16="http://schemas.microsoft.com/office/drawing/2014/main" id="{3C0DB572-0991-4053-8D29-78D3AD32379B}"/>
                  </a:ext>
                </a:extLst>
              </p:cNvPr>
              <p:cNvGraphicFramePr>
                <a:graphicFrameLocks noChangeAspect="1"/>
              </p:cNvGraphicFramePr>
              <p:nvPr>
                <p:extLst>
                  <p:ext uri="{D42A27DB-BD31-4B8C-83A1-F6EECF244321}">
                    <p14:modId xmlns:p14="http://schemas.microsoft.com/office/powerpoint/2010/main" val="1884341213"/>
                  </p:ext>
                </p:extLst>
              </p:nvPr>
            </p:nvGraphicFramePr>
            <p:xfrm>
              <a:off x="5031927" y="1008194"/>
              <a:ext cx="1414663" cy="1650960"/>
            </p:xfrm>
            <a:graphic>
              <a:graphicData uri="http://schemas.openxmlformats.org/presentationml/2006/ole">
                <mc:AlternateContent xmlns:mc="http://schemas.openxmlformats.org/markup-compatibility/2006">
                  <mc:Choice xmlns:v="urn:schemas-microsoft-com:vml" Requires="v">
                    <p:oleObj spid="_x0000_s6492" name="SPW 14.0 Graph" r:id="rId9" imgW="3601385" imgH="4203213" progId="SigmaPlotGraphicObject.13">
                      <p:embed/>
                    </p:oleObj>
                  </mc:Choice>
                  <mc:Fallback>
                    <p:oleObj name="SPW 14.0 Graph" r:id="rId9" imgW="3601385" imgH="4203213" progId="SigmaPlotGraphicObject.13">
                      <p:embed/>
                      <p:pic>
                        <p:nvPicPr>
                          <p:cNvPr id="0" name=""/>
                          <p:cNvPicPr/>
                          <p:nvPr/>
                        </p:nvPicPr>
                        <p:blipFill>
                          <a:blip r:embed="rId10"/>
                          <a:stretch>
                            <a:fillRect/>
                          </a:stretch>
                        </p:blipFill>
                        <p:spPr>
                          <a:xfrm>
                            <a:off x="5031927" y="1008194"/>
                            <a:ext cx="1414663" cy="1650960"/>
                          </a:xfrm>
                          <a:prstGeom prst="rect">
                            <a:avLst/>
                          </a:prstGeom>
                        </p:spPr>
                      </p:pic>
                    </p:oleObj>
                  </mc:Fallback>
                </mc:AlternateContent>
              </a:graphicData>
            </a:graphic>
          </p:graphicFrame>
          <p:sp>
            <p:nvSpPr>
              <p:cNvPr id="25" name="TextBox 24">
                <a:extLst>
                  <a:ext uri="{FF2B5EF4-FFF2-40B4-BE49-F238E27FC236}">
                    <a16:creationId xmlns:a16="http://schemas.microsoft.com/office/drawing/2014/main" id="{45CEF942-7B81-4372-8928-4B3F9713C2F0}"/>
                  </a:ext>
                </a:extLst>
              </p:cNvPr>
              <p:cNvSpPr txBox="1"/>
              <p:nvPr/>
            </p:nvSpPr>
            <p:spPr>
              <a:xfrm>
                <a:off x="6126053" y="1264763"/>
                <a:ext cx="100144" cy="230832"/>
              </a:xfrm>
              <a:prstGeom prst="rect">
                <a:avLst/>
              </a:prstGeom>
              <a:noFill/>
              <a:ln w="12700">
                <a:noFill/>
              </a:ln>
            </p:spPr>
            <p:txBody>
              <a:bodyPr wrap="square" rtlCol="0">
                <a:spAutoFit/>
              </a:bodyPr>
              <a:lstStyle/>
              <a:p>
                <a:pPr algn="ctr"/>
                <a:r>
                  <a:rPr lang="en-GB" sz="900" b="1" dirty="0"/>
                  <a:t>#</a:t>
                </a:r>
              </a:p>
            </p:txBody>
          </p:sp>
          <p:cxnSp>
            <p:nvCxnSpPr>
              <p:cNvPr id="26" name="Gerader Verbinder 71">
                <a:extLst>
                  <a:ext uri="{FF2B5EF4-FFF2-40B4-BE49-F238E27FC236}">
                    <a16:creationId xmlns:a16="http://schemas.microsoft.com/office/drawing/2014/main" id="{80D18EE5-76D1-41F3-B986-1CB612D60C55}"/>
                  </a:ext>
                </a:extLst>
              </p:cNvPr>
              <p:cNvCxnSpPr>
                <a:cxnSpLocks/>
              </p:cNvCxnSpPr>
              <p:nvPr/>
            </p:nvCxnSpPr>
            <p:spPr>
              <a:xfrm flipV="1">
                <a:off x="6094326" y="1453274"/>
                <a:ext cx="163599" cy="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2" name="Group 31">
              <a:extLst>
                <a:ext uri="{FF2B5EF4-FFF2-40B4-BE49-F238E27FC236}">
                  <a16:creationId xmlns:a16="http://schemas.microsoft.com/office/drawing/2014/main" id="{77AC41BB-1FDA-4B88-9637-FDA075610A2F}"/>
                </a:ext>
              </a:extLst>
            </p:cNvPr>
            <p:cNvGrpSpPr/>
            <p:nvPr/>
          </p:nvGrpSpPr>
          <p:grpSpPr>
            <a:xfrm>
              <a:off x="2190466" y="2917783"/>
              <a:ext cx="1426798" cy="1665121"/>
              <a:chOff x="2190466" y="2917783"/>
              <a:chExt cx="1426798" cy="1665121"/>
            </a:xfrm>
          </p:grpSpPr>
          <p:graphicFrame>
            <p:nvGraphicFramePr>
              <p:cNvPr id="7" name="Object 6">
                <a:extLst>
                  <a:ext uri="{FF2B5EF4-FFF2-40B4-BE49-F238E27FC236}">
                    <a16:creationId xmlns:a16="http://schemas.microsoft.com/office/drawing/2014/main" id="{E39930D2-5A50-4439-94F8-7E15C9FA3F50}"/>
                  </a:ext>
                </a:extLst>
              </p:cNvPr>
              <p:cNvGraphicFramePr>
                <a:graphicFrameLocks noChangeAspect="1"/>
              </p:cNvGraphicFramePr>
              <p:nvPr>
                <p:extLst>
                  <p:ext uri="{D42A27DB-BD31-4B8C-83A1-F6EECF244321}">
                    <p14:modId xmlns:p14="http://schemas.microsoft.com/office/powerpoint/2010/main" val="1351623840"/>
                  </p:ext>
                </p:extLst>
              </p:nvPr>
            </p:nvGraphicFramePr>
            <p:xfrm>
              <a:off x="2190466" y="2917783"/>
              <a:ext cx="1426798" cy="1665121"/>
            </p:xfrm>
            <a:graphic>
              <a:graphicData uri="http://schemas.openxmlformats.org/presentationml/2006/ole">
                <mc:AlternateContent xmlns:mc="http://schemas.openxmlformats.org/markup-compatibility/2006">
                  <mc:Choice xmlns:v="urn:schemas-microsoft-com:vml" Requires="v">
                    <p:oleObj spid="_x0000_s6493" name="SPW 14.0 Graph" r:id="rId11" imgW="3601385" imgH="4203213" progId="SigmaPlotGraphicObject.13">
                      <p:embed/>
                    </p:oleObj>
                  </mc:Choice>
                  <mc:Fallback>
                    <p:oleObj name="SPW 14.0 Graph" r:id="rId11" imgW="3601385" imgH="4203213" progId="SigmaPlotGraphicObject.13">
                      <p:embed/>
                      <p:pic>
                        <p:nvPicPr>
                          <p:cNvPr id="0" name=""/>
                          <p:cNvPicPr/>
                          <p:nvPr/>
                        </p:nvPicPr>
                        <p:blipFill>
                          <a:blip r:embed="rId12"/>
                          <a:stretch>
                            <a:fillRect/>
                          </a:stretch>
                        </p:blipFill>
                        <p:spPr>
                          <a:xfrm>
                            <a:off x="2190466" y="2917783"/>
                            <a:ext cx="1426798" cy="1665121"/>
                          </a:xfrm>
                          <a:prstGeom prst="rect">
                            <a:avLst/>
                          </a:prstGeom>
                        </p:spPr>
                      </p:pic>
                    </p:oleObj>
                  </mc:Fallback>
                </mc:AlternateContent>
              </a:graphicData>
            </a:graphic>
          </p:graphicFrame>
          <p:sp>
            <p:nvSpPr>
              <p:cNvPr id="27" name="TextBox 26">
                <a:extLst>
                  <a:ext uri="{FF2B5EF4-FFF2-40B4-BE49-F238E27FC236}">
                    <a16:creationId xmlns:a16="http://schemas.microsoft.com/office/drawing/2014/main" id="{F2E4D4CF-B22D-4DBB-9C77-FD6D6DE8E324}"/>
                  </a:ext>
                </a:extLst>
              </p:cNvPr>
              <p:cNvSpPr txBox="1"/>
              <p:nvPr/>
            </p:nvSpPr>
            <p:spPr>
              <a:xfrm>
                <a:off x="2635912" y="3104744"/>
                <a:ext cx="100144" cy="230832"/>
              </a:xfrm>
              <a:prstGeom prst="rect">
                <a:avLst/>
              </a:prstGeom>
              <a:noFill/>
              <a:ln w="12700">
                <a:noFill/>
              </a:ln>
            </p:spPr>
            <p:txBody>
              <a:bodyPr wrap="square" rtlCol="0">
                <a:spAutoFit/>
              </a:bodyPr>
              <a:lstStyle/>
              <a:p>
                <a:pPr algn="ctr"/>
                <a:r>
                  <a:rPr lang="en-GB" sz="900" b="1" dirty="0"/>
                  <a:t>#</a:t>
                </a:r>
              </a:p>
            </p:txBody>
          </p:sp>
          <p:cxnSp>
            <p:nvCxnSpPr>
              <p:cNvPr id="28" name="Gerader Verbinder 71">
                <a:extLst>
                  <a:ext uri="{FF2B5EF4-FFF2-40B4-BE49-F238E27FC236}">
                    <a16:creationId xmlns:a16="http://schemas.microsoft.com/office/drawing/2014/main" id="{8E555C8D-77AC-4B2F-997F-9678A44CD9AC}"/>
                  </a:ext>
                </a:extLst>
              </p:cNvPr>
              <p:cNvCxnSpPr>
                <a:cxnSpLocks/>
              </p:cNvCxnSpPr>
              <p:nvPr/>
            </p:nvCxnSpPr>
            <p:spPr>
              <a:xfrm flipV="1">
                <a:off x="2604185" y="3293255"/>
                <a:ext cx="163599" cy="1"/>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6" name="Group 35">
              <a:extLst>
                <a:ext uri="{FF2B5EF4-FFF2-40B4-BE49-F238E27FC236}">
                  <a16:creationId xmlns:a16="http://schemas.microsoft.com/office/drawing/2014/main" id="{83EE7820-D427-4181-A13A-D66BC719A893}"/>
                </a:ext>
              </a:extLst>
            </p:cNvPr>
            <p:cNvGrpSpPr/>
            <p:nvPr/>
          </p:nvGrpSpPr>
          <p:grpSpPr>
            <a:xfrm>
              <a:off x="3617913" y="2917825"/>
              <a:ext cx="1425575" cy="1665288"/>
              <a:chOff x="3617913" y="2917825"/>
              <a:chExt cx="1425575" cy="1665288"/>
            </a:xfrm>
          </p:grpSpPr>
          <p:grpSp>
            <p:nvGrpSpPr>
              <p:cNvPr id="31" name="Group 30">
                <a:extLst>
                  <a:ext uri="{FF2B5EF4-FFF2-40B4-BE49-F238E27FC236}">
                    <a16:creationId xmlns:a16="http://schemas.microsoft.com/office/drawing/2014/main" id="{5021F64C-0372-4751-89C4-B7ABAC8FDCE4}"/>
                  </a:ext>
                </a:extLst>
              </p:cNvPr>
              <p:cNvGrpSpPr/>
              <p:nvPr/>
            </p:nvGrpSpPr>
            <p:grpSpPr>
              <a:xfrm>
                <a:off x="3617913" y="2917825"/>
                <a:ext cx="1425575" cy="1665288"/>
                <a:chOff x="3617913" y="2917825"/>
                <a:chExt cx="1425575" cy="1665288"/>
              </a:xfrm>
            </p:grpSpPr>
            <p:graphicFrame>
              <p:nvGraphicFramePr>
                <p:cNvPr id="8" name="Object 7">
                  <a:extLst>
                    <a:ext uri="{FF2B5EF4-FFF2-40B4-BE49-F238E27FC236}">
                      <a16:creationId xmlns:a16="http://schemas.microsoft.com/office/drawing/2014/main" id="{B602B0A5-B72A-4591-B71F-507A38466DC3}"/>
                    </a:ext>
                  </a:extLst>
                </p:cNvPr>
                <p:cNvGraphicFramePr>
                  <a:graphicFrameLocks noChangeAspect="1"/>
                </p:cNvGraphicFramePr>
                <p:nvPr>
                  <p:extLst>
                    <p:ext uri="{D42A27DB-BD31-4B8C-83A1-F6EECF244321}">
                      <p14:modId xmlns:p14="http://schemas.microsoft.com/office/powerpoint/2010/main" val="299031643"/>
                    </p:ext>
                  </p:extLst>
                </p:nvPr>
              </p:nvGraphicFramePr>
              <p:xfrm>
                <a:off x="3617913" y="2917825"/>
                <a:ext cx="1425575" cy="1665288"/>
              </p:xfrm>
              <a:graphic>
                <a:graphicData uri="http://schemas.openxmlformats.org/presentationml/2006/ole">
                  <mc:AlternateContent xmlns:mc="http://schemas.openxmlformats.org/markup-compatibility/2006">
                    <mc:Choice xmlns:v="urn:schemas-microsoft-com:vml" Requires="v">
                      <p:oleObj spid="_x0000_s6494" name="SPW 14.0 Graph" r:id="rId13" imgW="3601385" imgH="4203213" progId="SigmaPlotGraphicObject.13">
                        <p:embed/>
                      </p:oleObj>
                    </mc:Choice>
                    <mc:Fallback>
                      <p:oleObj name="SPW 14.0 Graph" r:id="rId13" imgW="3601385" imgH="4203213" progId="SigmaPlotGraphicObject.13">
                        <p:embed/>
                        <p:pic>
                          <p:nvPicPr>
                            <p:cNvPr id="0" name=""/>
                            <p:cNvPicPr/>
                            <p:nvPr/>
                          </p:nvPicPr>
                          <p:blipFill>
                            <a:blip r:embed="rId14"/>
                            <a:stretch>
                              <a:fillRect/>
                            </a:stretch>
                          </p:blipFill>
                          <p:spPr>
                            <a:xfrm>
                              <a:off x="3617913" y="2917825"/>
                              <a:ext cx="1425575" cy="1665288"/>
                            </a:xfrm>
                            <a:prstGeom prst="rect">
                              <a:avLst/>
                            </a:prstGeom>
                          </p:spPr>
                        </p:pic>
                      </p:oleObj>
                    </mc:Fallback>
                  </mc:AlternateContent>
                </a:graphicData>
              </a:graphic>
            </p:graphicFrame>
            <p:sp>
              <p:nvSpPr>
                <p:cNvPr id="29" name="TextBox 28">
                  <a:extLst>
                    <a:ext uri="{FF2B5EF4-FFF2-40B4-BE49-F238E27FC236}">
                      <a16:creationId xmlns:a16="http://schemas.microsoft.com/office/drawing/2014/main" id="{B0C9C2C5-3F44-44D7-B2D4-3A2D15B789F2}"/>
                    </a:ext>
                  </a:extLst>
                </p:cNvPr>
                <p:cNvSpPr txBox="1"/>
                <p:nvPr/>
              </p:nvSpPr>
              <p:spPr>
                <a:xfrm>
                  <a:off x="4057221" y="3104744"/>
                  <a:ext cx="100144" cy="230832"/>
                </a:xfrm>
                <a:prstGeom prst="rect">
                  <a:avLst/>
                </a:prstGeom>
                <a:noFill/>
                <a:ln w="12700">
                  <a:noFill/>
                </a:ln>
              </p:spPr>
              <p:txBody>
                <a:bodyPr wrap="square" rtlCol="0">
                  <a:spAutoFit/>
                </a:bodyPr>
                <a:lstStyle/>
                <a:p>
                  <a:pPr algn="ctr"/>
                  <a:r>
                    <a:rPr lang="en-GB" sz="900" b="1" dirty="0"/>
                    <a:t>#</a:t>
                  </a:r>
                </a:p>
              </p:txBody>
            </p:sp>
            <p:cxnSp>
              <p:nvCxnSpPr>
                <p:cNvPr id="30" name="Gerader Verbinder 71">
                  <a:extLst>
                    <a:ext uri="{FF2B5EF4-FFF2-40B4-BE49-F238E27FC236}">
                      <a16:creationId xmlns:a16="http://schemas.microsoft.com/office/drawing/2014/main" id="{33E74BC3-E95D-4635-8CE5-8E571AF20431}"/>
                    </a:ext>
                  </a:extLst>
                </p:cNvPr>
                <p:cNvCxnSpPr>
                  <a:cxnSpLocks/>
                </p:cNvCxnSpPr>
                <p:nvPr/>
              </p:nvCxnSpPr>
              <p:spPr>
                <a:xfrm flipV="1">
                  <a:off x="4025494" y="3293255"/>
                  <a:ext cx="163599" cy="1"/>
                </a:xfrm>
                <a:prstGeom prst="line">
                  <a:avLst/>
                </a:prstGeom>
                <a:ln w="12700"/>
              </p:spPr>
              <p:style>
                <a:lnRef idx="1">
                  <a:schemeClr val="dk1"/>
                </a:lnRef>
                <a:fillRef idx="0">
                  <a:schemeClr val="dk1"/>
                </a:fillRef>
                <a:effectRef idx="0">
                  <a:schemeClr val="dk1"/>
                </a:effectRef>
                <a:fontRef idx="minor">
                  <a:schemeClr val="tx1"/>
                </a:fontRef>
              </p:style>
            </p:cxnSp>
          </p:grpSp>
          <p:cxnSp>
            <p:nvCxnSpPr>
              <p:cNvPr id="34" name="Gerader Verbinder 71">
                <a:extLst>
                  <a:ext uri="{FF2B5EF4-FFF2-40B4-BE49-F238E27FC236}">
                    <a16:creationId xmlns:a16="http://schemas.microsoft.com/office/drawing/2014/main" id="{537B884B-14C7-4F62-B1D7-32EA0413ECCE}"/>
                  </a:ext>
                </a:extLst>
              </p:cNvPr>
              <p:cNvCxnSpPr>
                <a:cxnSpLocks/>
              </p:cNvCxnSpPr>
              <p:nvPr/>
            </p:nvCxnSpPr>
            <p:spPr>
              <a:xfrm flipV="1">
                <a:off x="4684626" y="3631969"/>
                <a:ext cx="163599" cy="1"/>
              </a:xfrm>
              <a:prstGeom prst="line">
                <a:avLst/>
              </a:prstGeom>
              <a:ln w="12700"/>
            </p:spPr>
            <p:style>
              <a:lnRef idx="1">
                <a:schemeClr val="dk1"/>
              </a:lnRef>
              <a:fillRef idx="0">
                <a:schemeClr val="dk1"/>
              </a:fillRef>
              <a:effectRef idx="0">
                <a:schemeClr val="dk1"/>
              </a:effectRef>
              <a:fontRef idx="minor">
                <a:schemeClr val="tx1"/>
              </a:fontRef>
            </p:style>
          </p:cxnSp>
          <p:sp>
            <p:nvSpPr>
              <p:cNvPr id="35" name="TextBox 34">
                <a:extLst>
                  <a:ext uri="{FF2B5EF4-FFF2-40B4-BE49-F238E27FC236}">
                    <a16:creationId xmlns:a16="http://schemas.microsoft.com/office/drawing/2014/main" id="{9199D86D-81A2-4B84-A83F-B6FF0E3C149A}"/>
                  </a:ext>
                </a:extLst>
              </p:cNvPr>
              <p:cNvSpPr txBox="1"/>
              <p:nvPr/>
            </p:nvSpPr>
            <p:spPr>
              <a:xfrm>
                <a:off x="4720117" y="3456737"/>
                <a:ext cx="92616" cy="276999"/>
              </a:xfrm>
              <a:prstGeom prst="rect">
                <a:avLst/>
              </a:prstGeom>
              <a:noFill/>
              <a:ln w="12700">
                <a:noFill/>
              </a:ln>
            </p:spPr>
            <p:txBody>
              <a:bodyPr wrap="square" rtlCol="0">
                <a:spAutoFit/>
              </a:bodyPr>
              <a:lstStyle/>
              <a:p>
                <a:pPr algn="ctr"/>
                <a:r>
                  <a:rPr lang="en-GB" sz="1200" b="1" dirty="0"/>
                  <a:t>*</a:t>
                </a:r>
              </a:p>
            </p:txBody>
          </p:sp>
        </p:grpSp>
        <p:grpSp>
          <p:nvGrpSpPr>
            <p:cNvPr id="45" name="Group 44">
              <a:extLst>
                <a:ext uri="{FF2B5EF4-FFF2-40B4-BE49-F238E27FC236}">
                  <a16:creationId xmlns:a16="http://schemas.microsoft.com/office/drawing/2014/main" id="{4177CF0B-81A0-4470-B134-E125DC7AC975}"/>
                </a:ext>
              </a:extLst>
            </p:cNvPr>
            <p:cNvGrpSpPr/>
            <p:nvPr/>
          </p:nvGrpSpPr>
          <p:grpSpPr>
            <a:xfrm>
              <a:off x="5031926" y="2931943"/>
              <a:ext cx="1414663" cy="1650961"/>
              <a:chOff x="5031926" y="2931943"/>
              <a:chExt cx="1414663" cy="1650961"/>
            </a:xfrm>
          </p:grpSpPr>
          <p:graphicFrame>
            <p:nvGraphicFramePr>
              <p:cNvPr id="9" name="Object 8">
                <a:extLst>
                  <a:ext uri="{FF2B5EF4-FFF2-40B4-BE49-F238E27FC236}">
                    <a16:creationId xmlns:a16="http://schemas.microsoft.com/office/drawing/2014/main" id="{418ADF86-66B2-4A62-B397-D8BC10A9102F}"/>
                  </a:ext>
                </a:extLst>
              </p:cNvPr>
              <p:cNvGraphicFramePr>
                <a:graphicFrameLocks noChangeAspect="1"/>
              </p:cNvGraphicFramePr>
              <p:nvPr>
                <p:extLst>
                  <p:ext uri="{D42A27DB-BD31-4B8C-83A1-F6EECF244321}">
                    <p14:modId xmlns:p14="http://schemas.microsoft.com/office/powerpoint/2010/main" val="599689898"/>
                  </p:ext>
                </p:extLst>
              </p:nvPr>
            </p:nvGraphicFramePr>
            <p:xfrm>
              <a:off x="5031926" y="2931943"/>
              <a:ext cx="1414663" cy="1650961"/>
            </p:xfrm>
            <a:graphic>
              <a:graphicData uri="http://schemas.openxmlformats.org/presentationml/2006/ole">
                <mc:AlternateContent xmlns:mc="http://schemas.openxmlformats.org/markup-compatibility/2006">
                  <mc:Choice xmlns:v="urn:schemas-microsoft-com:vml" Requires="v">
                    <p:oleObj spid="_x0000_s6495" name="SPW 14.0 Graph" r:id="rId15" imgW="3601385" imgH="4203213" progId="SigmaPlotGraphicObject.13">
                      <p:embed/>
                    </p:oleObj>
                  </mc:Choice>
                  <mc:Fallback>
                    <p:oleObj name="SPW 14.0 Graph" r:id="rId15" imgW="3601385" imgH="4203213" progId="SigmaPlotGraphicObject.13">
                      <p:embed/>
                      <p:pic>
                        <p:nvPicPr>
                          <p:cNvPr id="0" name=""/>
                          <p:cNvPicPr/>
                          <p:nvPr/>
                        </p:nvPicPr>
                        <p:blipFill>
                          <a:blip r:embed="rId16"/>
                          <a:stretch>
                            <a:fillRect/>
                          </a:stretch>
                        </p:blipFill>
                        <p:spPr>
                          <a:xfrm>
                            <a:off x="5031926" y="2931943"/>
                            <a:ext cx="1414663" cy="1650961"/>
                          </a:xfrm>
                          <a:prstGeom prst="rect">
                            <a:avLst/>
                          </a:prstGeom>
                        </p:spPr>
                      </p:pic>
                    </p:oleObj>
                  </mc:Fallback>
                </mc:AlternateContent>
              </a:graphicData>
            </a:graphic>
          </p:graphicFrame>
          <p:sp>
            <p:nvSpPr>
              <p:cNvPr id="37" name="TextBox 36">
                <a:extLst>
                  <a:ext uri="{FF2B5EF4-FFF2-40B4-BE49-F238E27FC236}">
                    <a16:creationId xmlns:a16="http://schemas.microsoft.com/office/drawing/2014/main" id="{7707B678-84D2-48EE-84B0-F738E4C72A24}"/>
                  </a:ext>
                </a:extLst>
              </p:cNvPr>
              <p:cNvSpPr txBox="1"/>
              <p:nvPr/>
            </p:nvSpPr>
            <p:spPr>
              <a:xfrm>
                <a:off x="5468975" y="3169073"/>
                <a:ext cx="100144" cy="230832"/>
              </a:xfrm>
              <a:prstGeom prst="rect">
                <a:avLst/>
              </a:prstGeom>
              <a:noFill/>
              <a:ln w="12700">
                <a:noFill/>
              </a:ln>
            </p:spPr>
            <p:txBody>
              <a:bodyPr wrap="square" rtlCol="0">
                <a:spAutoFit/>
              </a:bodyPr>
              <a:lstStyle/>
              <a:p>
                <a:pPr algn="ctr"/>
                <a:r>
                  <a:rPr lang="en-GB" sz="900" b="1" dirty="0"/>
                  <a:t>#</a:t>
                </a:r>
              </a:p>
            </p:txBody>
          </p:sp>
          <p:cxnSp>
            <p:nvCxnSpPr>
              <p:cNvPr id="38" name="Gerader Verbinder 71">
                <a:extLst>
                  <a:ext uri="{FF2B5EF4-FFF2-40B4-BE49-F238E27FC236}">
                    <a16:creationId xmlns:a16="http://schemas.microsoft.com/office/drawing/2014/main" id="{8ACE9566-F7AA-40E6-A80F-41D33824C09F}"/>
                  </a:ext>
                </a:extLst>
              </p:cNvPr>
              <p:cNvCxnSpPr>
                <a:cxnSpLocks/>
              </p:cNvCxnSpPr>
              <p:nvPr/>
            </p:nvCxnSpPr>
            <p:spPr>
              <a:xfrm flipV="1">
                <a:off x="5437248" y="3357584"/>
                <a:ext cx="163599" cy="1"/>
              </a:xfrm>
              <a:prstGeom prst="line">
                <a:avLst/>
              </a:prstGeom>
              <a:ln w="12700"/>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71D04242-2040-4913-A4CB-114745E9C8EB}"/>
                  </a:ext>
                </a:extLst>
              </p:cNvPr>
              <p:cNvSpPr txBox="1"/>
              <p:nvPr/>
            </p:nvSpPr>
            <p:spPr>
              <a:xfrm>
                <a:off x="6126053" y="3295622"/>
                <a:ext cx="100144" cy="230832"/>
              </a:xfrm>
              <a:prstGeom prst="rect">
                <a:avLst/>
              </a:prstGeom>
              <a:noFill/>
              <a:ln w="12700">
                <a:noFill/>
              </a:ln>
            </p:spPr>
            <p:txBody>
              <a:bodyPr wrap="square" rtlCol="0">
                <a:spAutoFit/>
              </a:bodyPr>
              <a:lstStyle/>
              <a:p>
                <a:pPr algn="ctr"/>
                <a:r>
                  <a:rPr lang="en-GB" sz="900" b="1" dirty="0"/>
                  <a:t>#</a:t>
                </a:r>
              </a:p>
            </p:txBody>
          </p:sp>
          <p:cxnSp>
            <p:nvCxnSpPr>
              <p:cNvPr id="40" name="Gerader Verbinder 71">
                <a:extLst>
                  <a:ext uri="{FF2B5EF4-FFF2-40B4-BE49-F238E27FC236}">
                    <a16:creationId xmlns:a16="http://schemas.microsoft.com/office/drawing/2014/main" id="{FC9D42AC-8954-42BC-BAD3-3CF51C5F1998}"/>
                  </a:ext>
                </a:extLst>
              </p:cNvPr>
              <p:cNvCxnSpPr>
                <a:cxnSpLocks/>
              </p:cNvCxnSpPr>
              <p:nvPr/>
            </p:nvCxnSpPr>
            <p:spPr>
              <a:xfrm flipV="1">
                <a:off x="6094326" y="3484133"/>
                <a:ext cx="163599" cy="1"/>
              </a:xfrm>
              <a:prstGeom prst="line">
                <a:avLst/>
              </a:prstGeom>
              <a:ln w="12700"/>
            </p:spPr>
            <p:style>
              <a:lnRef idx="1">
                <a:schemeClr val="dk1"/>
              </a:lnRef>
              <a:fillRef idx="0">
                <a:schemeClr val="dk1"/>
              </a:fillRef>
              <a:effectRef idx="0">
                <a:schemeClr val="dk1"/>
              </a:effectRef>
              <a:fontRef idx="minor">
                <a:schemeClr val="tx1"/>
              </a:fontRef>
            </p:style>
          </p:cxnSp>
          <p:sp>
            <p:nvSpPr>
              <p:cNvPr id="41" name="TextBox 40">
                <a:extLst>
                  <a:ext uri="{FF2B5EF4-FFF2-40B4-BE49-F238E27FC236}">
                    <a16:creationId xmlns:a16="http://schemas.microsoft.com/office/drawing/2014/main" id="{63722699-B401-496C-86F9-5338BE01C0BD}"/>
                  </a:ext>
                </a:extLst>
              </p:cNvPr>
              <p:cNvSpPr txBox="1"/>
              <p:nvPr/>
            </p:nvSpPr>
            <p:spPr>
              <a:xfrm>
                <a:off x="6094325" y="3456737"/>
                <a:ext cx="100144" cy="230832"/>
              </a:xfrm>
              <a:prstGeom prst="rect">
                <a:avLst/>
              </a:prstGeom>
              <a:noFill/>
              <a:ln w="12700">
                <a:noFill/>
              </a:ln>
            </p:spPr>
            <p:txBody>
              <a:bodyPr wrap="square" rtlCol="0">
                <a:spAutoFit/>
              </a:bodyPr>
              <a:lstStyle/>
              <a:p>
                <a:pPr algn="ctr"/>
                <a:r>
                  <a:rPr lang="en-GB" sz="900" b="1" dirty="0"/>
                  <a:t>#</a:t>
                </a:r>
              </a:p>
            </p:txBody>
          </p:sp>
          <p:cxnSp>
            <p:nvCxnSpPr>
              <p:cNvPr id="42" name="Gerader Verbinder 71">
                <a:extLst>
                  <a:ext uri="{FF2B5EF4-FFF2-40B4-BE49-F238E27FC236}">
                    <a16:creationId xmlns:a16="http://schemas.microsoft.com/office/drawing/2014/main" id="{AF53A515-B703-4C6C-A040-03E075511611}"/>
                  </a:ext>
                </a:extLst>
              </p:cNvPr>
              <p:cNvCxnSpPr>
                <a:cxnSpLocks/>
              </p:cNvCxnSpPr>
              <p:nvPr/>
            </p:nvCxnSpPr>
            <p:spPr>
              <a:xfrm>
                <a:off x="6094326" y="3629418"/>
                <a:ext cx="99305" cy="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57" name="Group 56">
            <a:extLst>
              <a:ext uri="{FF2B5EF4-FFF2-40B4-BE49-F238E27FC236}">
                <a16:creationId xmlns:a16="http://schemas.microsoft.com/office/drawing/2014/main" id="{F2A3C862-4AF7-4555-8371-7F06B05A934B}"/>
              </a:ext>
            </a:extLst>
          </p:cNvPr>
          <p:cNvGrpSpPr/>
          <p:nvPr/>
        </p:nvGrpSpPr>
        <p:grpSpPr>
          <a:xfrm>
            <a:off x="381297" y="265426"/>
            <a:ext cx="4992637" cy="2321923"/>
            <a:chOff x="436700" y="696776"/>
            <a:chExt cx="4992637" cy="2321923"/>
          </a:xfrm>
        </p:grpSpPr>
        <p:grpSp>
          <p:nvGrpSpPr>
            <p:cNvPr id="46" name="Group 45">
              <a:extLst>
                <a:ext uri="{FF2B5EF4-FFF2-40B4-BE49-F238E27FC236}">
                  <a16:creationId xmlns:a16="http://schemas.microsoft.com/office/drawing/2014/main" id="{40347AA3-E6ED-4C96-86E8-4DC9F619FD98}"/>
                </a:ext>
              </a:extLst>
            </p:cNvPr>
            <p:cNvGrpSpPr/>
            <p:nvPr/>
          </p:nvGrpSpPr>
          <p:grpSpPr>
            <a:xfrm>
              <a:off x="436700" y="696776"/>
              <a:ext cx="3565783" cy="999603"/>
              <a:chOff x="343455" y="2089389"/>
              <a:chExt cx="3565783" cy="999603"/>
            </a:xfrm>
          </p:grpSpPr>
          <p:sp>
            <p:nvSpPr>
              <p:cNvPr id="47" name="TextBox 32">
                <a:extLst>
                  <a:ext uri="{FF2B5EF4-FFF2-40B4-BE49-F238E27FC236}">
                    <a16:creationId xmlns:a16="http://schemas.microsoft.com/office/drawing/2014/main" id="{4E595ABB-A50E-439E-9122-649180EC846F}"/>
                  </a:ext>
                </a:extLst>
              </p:cNvPr>
              <p:cNvSpPr txBox="1"/>
              <p:nvPr/>
            </p:nvSpPr>
            <p:spPr>
              <a:xfrm>
                <a:off x="343455" y="2719660"/>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a</a:t>
                </a:r>
              </a:p>
            </p:txBody>
          </p:sp>
          <p:sp>
            <p:nvSpPr>
              <p:cNvPr id="48" name="TextBox 33">
                <a:extLst>
                  <a:ext uri="{FF2B5EF4-FFF2-40B4-BE49-F238E27FC236}">
                    <a16:creationId xmlns:a16="http://schemas.microsoft.com/office/drawing/2014/main" id="{8AC20997-0858-4258-B922-6C2778135EF9}"/>
                  </a:ext>
                </a:extLst>
              </p:cNvPr>
              <p:cNvSpPr txBox="1"/>
              <p:nvPr/>
            </p:nvSpPr>
            <p:spPr>
              <a:xfrm>
                <a:off x="2164759" y="2089389"/>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b</a:t>
                </a:r>
              </a:p>
            </p:txBody>
          </p:sp>
          <p:sp>
            <p:nvSpPr>
              <p:cNvPr id="49" name="TextBox 34">
                <a:extLst>
                  <a:ext uri="{FF2B5EF4-FFF2-40B4-BE49-F238E27FC236}">
                    <a16:creationId xmlns:a16="http://schemas.microsoft.com/office/drawing/2014/main" id="{2AA2BD38-8A84-4D9C-B190-FB5375200C21}"/>
                  </a:ext>
                </a:extLst>
              </p:cNvPr>
              <p:cNvSpPr txBox="1"/>
              <p:nvPr/>
            </p:nvSpPr>
            <p:spPr>
              <a:xfrm flipH="1">
                <a:off x="3611027" y="2089389"/>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50" name="TextBox 34">
              <a:extLst>
                <a:ext uri="{FF2B5EF4-FFF2-40B4-BE49-F238E27FC236}">
                  <a16:creationId xmlns:a16="http://schemas.microsoft.com/office/drawing/2014/main" id="{6B38C9B0-0AB2-4B0A-9100-8E00C30871BD}"/>
                </a:ext>
              </a:extLst>
            </p:cNvPr>
            <p:cNvSpPr txBox="1"/>
            <p:nvPr/>
          </p:nvSpPr>
          <p:spPr>
            <a:xfrm flipH="1">
              <a:off x="5130915" y="696776"/>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d</a:t>
              </a:r>
            </a:p>
          </p:txBody>
        </p:sp>
        <p:grpSp>
          <p:nvGrpSpPr>
            <p:cNvPr id="51" name="Group 50">
              <a:extLst>
                <a:ext uri="{FF2B5EF4-FFF2-40B4-BE49-F238E27FC236}">
                  <a16:creationId xmlns:a16="http://schemas.microsoft.com/office/drawing/2014/main" id="{AC38A108-5F5B-494B-AA6C-4062920E4FB5}"/>
                </a:ext>
              </a:extLst>
            </p:cNvPr>
            <p:cNvGrpSpPr/>
            <p:nvPr/>
          </p:nvGrpSpPr>
          <p:grpSpPr>
            <a:xfrm>
              <a:off x="2278484" y="2649367"/>
              <a:ext cx="3150853" cy="369332"/>
              <a:chOff x="1782908" y="3081867"/>
              <a:chExt cx="3336970" cy="369332"/>
            </a:xfrm>
          </p:grpSpPr>
          <p:grpSp>
            <p:nvGrpSpPr>
              <p:cNvPr id="52" name="Group 51">
                <a:extLst>
                  <a:ext uri="{FF2B5EF4-FFF2-40B4-BE49-F238E27FC236}">
                    <a16:creationId xmlns:a16="http://schemas.microsoft.com/office/drawing/2014/main" id="{D45F60B7-9D97-40DC-A368-9A28CC139F15}"/>
                  </a:ext>
                </a:extLst>
              </p:cNvPr>
              <p:cNvGrpSpPr/>
              <p:nvPr/>
            </p:nvGrpSpPr>
            <p:grpSpPr>
              <a:xfrm>
                <a:off x="1782908" y="3081867"/>
                <a:ext cx="1829499" cy="369332"/>
                <a:chOff x="1659012" y="2014840"/>
                <a:chExt cx="1829499" cy="369332"/>
              </a:xfrm>
            </p:grpSpPr>
            <p:sp>
              <p:nvSpPr>
                <p:cNvPr id="55" name="TextBox 33">
                  <a:extLst>
                    <a:ext uri="{FF2B5EF4-FFF2-40B4-BE49-F238E27FC236}">
                      <a16:creationId xmlns:a16="http://schemas.microsoft.com/office/drawing/2014/main" id="{5607E5CD-A40D-435D-A447-B7D16FA39A07}"/>
                    </a:ext>
                  </a:extLst>
                </p:cNvPr>
                <p:cNvSpPr txBox="1"/>
                <p:nvPr/>
              </p:nvSpPr>
              <p:spPr>
                <a:xfrm>
                  <a:off x="1659012" y="2014840"/>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e</a:t>
                  </a:r>
                </a:p>
              </p:txBody>
            </p:sp>
            <p:sp>
              <p:nvSpPr>
                <p:cNvPr id="56" name="TextBox 34">
                  <a:extLst>
                    <a:ext uri="{FF2B5EF4-FFF2-40B4-BE49-F238E27FC236}">
                      <a16:creationId xmlns:a16="http://schemas.microsoft.com/office/drawing/2014/main" id="{7B463F20-F05C-4E3C-BF6D-975409E5950D}"/>
                    </a:ext>
                  </a:extLst>
                </p:cNvPr>
                <p:cNvSpPr txBox="1"/>
                <p:nvPr/>
              </p:nvSpPr>
              <p:spPr>
                <a:xfrm flipH="1">
                  <a:off x="3190300" y="2014840"/>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f</a:t>
                  </a:r>
                </a:p>
              </p:txBody>
            </p:sp>
          </p:grpSp>
          <p:sp>
            <p:nvSpPr>
              <p:cNvPr id="53" name="TextBox 34">
                <a:extLst>
                  <a:ext uri="{FF2B5EF4-FFF2-40B4-BE49-F238E27FC236}">
                    <a16:creationId xmlns:a16="http://schemas.microsoft.com/office/drawing/2014/main" id="{AE2D30B7-6D19-431A-BC46-CA555690FB0C}"/>
                  </a:ext>
                </a:extLst>
              </p:cNvPr>
              <p:cNvSpPr txBox="1"/>
              <p:nvPr/>
            </p:nvSpPr>
            <p:spPr>
              <a:xfrm flipH="1">
                <a:off x="4821667" y="3081867"/>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a:t>
                </a:r>
              </a:p>
            </p:txBody>
          </p:sp>
        </p:grpSp>
      </p:grpSp>
      <p:sp>
        <p:nvSpPr>
          <p:cNvPr id="10" name="TextBox 9">
            <a:extLst>
              <a:ext uri="{FF2B5EF4-FFF2-40B4-BE49-F238E27FC236}">
                <a16:creationId xmlns:a16="http://schemas.microsoft.com/office/drawing/2014/main" id="{957B20AF-9AF3-42F9-964A-0AB558B02630}"/>
              </a:ext>
            </a:extLst>
          </p:cNvPr>
          <p:cNvSpPr txBox="1"/>
          <p:nvPr/>
        </p:nvSpPr>
        <p:spPr>
          <a:xfrm>
            <a:off x="221726" y="6149396"/>
            <a:ext cx="6407674" cy="3616759"/>
          </a:xfrm>
          <a:prstGeom prst="rect">
            <a:avLst/>
          </a:prstGeom>
          <a:noFill/>
        </p:spPr>
        <p:txBody>
          <a:bodyPr wrap="square" rtlCol="0">
            <a:spAutoFit/>
          </a:bodyPr>
          <a:lstStyle/>
          <a:p>
            <a:pPr algn="just">
              <a:lnSpc>
                <a:spcPct val="150000"/>
              </a:lnSpc>
              <a:spcBef>
                <a:spcPts val="600"/>
              </a:spcBef>
            </a:pPr>
            <a:r>
              <a:rPr lang="en-GB" sz="1100" b="1" dirty="0">
                <a:latin typeface="Times New Roman" panose="02020603050405020304" pitchFamily="18" charset="0"/>
                <a:cs typeface="Times New Roman" panose="02020603050405020304" pitchFamily="18" charset="0"/>
              </a:rPr>
              <a:t>Brain sphingolipids after short-term treatment with haloperidol</a:t>
            </a:r>
          </a:p>
          <a:p>
            <a:pPr algn="just">
              <a:lnSpc>
                <a:spcPct val="150000"/>
              </a:lnSpc>
            </a:pPr>
            <a:r>
              <a:rPr lang="en-GB" sz="1100" dirty="0">
                <a:latin typeface="Times New Roman" panose="02020603050405020304" pitchFamily="18" charset="0"/>
                <a:cs typeface="Times New Roman" panose="02020603050405020304" pitchFamily="18" charset="0"/>
              </a:rPr>
              <a:t>In addition to the measurement of ceramide and sphingomyelin (SM) species in the experiment with short-term treatment with haloperidol (7 days of osmotic mini-pumps delivery, 0.5 mg/kg), we also calculated the ratios between these sphingolipids. The ratio between total levels of ceramides and SMs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total) was found to be significantly decreased in the PFC of AMPH-HAL group (p&lt;.001) vs. controls (SAL-VEH) (Fig. S2a). The similar decline was observed for the same brain region (PFC) and the same group of animals in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16:0 (p=.005),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18:0 (p&lt;.001),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22:0 (p=.004),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24:0 (p=.007),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24:1 (p=.009) vs. SAL-VEH group (Fig. S2b,c,e-g). Additionally, we found the effects of HAL treatment in the VS region for the following sphingolipid ratios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16:0 (p=.010),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20:0 (p=.008),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24:0 (p=.012),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24:1 (p=.002) in comparison with control animals (Fig. S2b,d,f,g). Furthermore, the ratio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24:1 was affected also by the AMPH sensitization resulting in a significant lowering of its value (p=.002 vs. SAL-VEH) (Fig. S2g).</a:t>
            </a:r>
          </a:p>
          <a:p>
            <a:pPr algn="just">
              <a:lnSpc>
                <a:spcPct val="150000"/>
              </a:lnSpc>
            </a:pPr>
            <a:r>
              <a:rPr lang="en-GB" sz="1100" dirty="0">
                <a:latin typeface="Times New Roman" panose="02020603050405020304" pitchFamily="18" charset="0"/>
                <a:cs typeface="Times New Roman" panose="02020603050405020304" pitchFamily="18" charset="0"/>
              </a:rPr>
              <a:t>Thus, the vast majority of </a:t>
            </a:r>
            <a:r>
              <a:rPr lang="en-GB" sz="1100" dirty="0" err="1">
                <a:latin typeface="Times New Roman" panose="02020603050405020304" pitchFamily="18" charset="0"/>
                <a:cs typeface="Times New Roman" panose="02020603050405020304" pitchFamily="18" charset="0"/>
              </a:rPr>
              <a:t>Cer</a:t>
            </a:r>
            <a:r>
              <a:rPr lang="en-GB" sz="1100" dirty="0">
                <a:latin typeface="Times New Roman" panose="02020603050405020304" pitchFamily="18" charset="0"/>
                <a:cs typeface="Times New Roman" panose="02020603050405020304" pitchFamily="18" charset="0"/>
              </a:rPr>
              <a:t>/SM ratios were diminished in the PFC and VS regions in AMPH-sensitized rats with the more striking effect caused by HAL treatment.</a:t>
            </a:r>
          </a:p>
        </p:txBody>
      </p:sp>
      <p:sp>
        <p:nvSpPr>
          <p:cNvPr id="18" name="Slide Number Placeholder 17">
            <a:extLst>
              <a:ext uri="{FF2B5EF4-FFF2-40B4-BE49-F238E27FC236}">
                <a16:creationId xmlns:a16="http://schemas.microsoft.com/office/drawing/2014/main" id="{301FBD6B-68E8-402E-9E8B-6D03A5471B10}"/>
              </a:ext>
            </a:extLst>
          </p:cNvPr>
          <p:cNvSpPr>
            <a:spLocks noGrp="1"/>
          </p:cNvSpPr>
          <p:nvPr>
            <p:ph type="sldNum" sz="quarter" idx="12"/>
          </p:nvPr>
        </p:nvSpPr>
        <p:spPr/>
        <p:txBody>
          <a:bodyPr/>
          <a:lstStyle/>
          <a:p>
            <a:fld id="{D8813C1C-76DE-4157-94DF-348F8715183E}" type="slidenum">
              <a:rPr lang="en-GB" smtClean="0"/>
              <a:t>7</a:t>
            </a:fld>
            <a:endParaRPr lang="en-GB"/>
          </a:p>
        </p:txBody>
      </p:sp>
    </p:spTree>
    <p:extLst>
      <p:ext uri="{BB962C8B-B14F-4D97-AF65-F5344CB8AC3E}">
        <p14:creationId xmlns:p14="http://schemas.microsoft.com/office/powerpoint/2010/main" val="2809249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D4878D0-D37A-49A4-A502-BF173FD1F9BF}"/>
              </a:ext>
            </a:extLst>
          </p:cNvPr>
          <p:cNvSpPr txBox="1">
            <a:spLocks/>
          </p:cNvSpPr>
          <p:nvPr/>
        </p:nvSpPr>
        <p:spPr>
          <a:xfrm>
            <a:off x="346450" y="5710083"/>
            <a:ext cx="6187160" cy="3679032"/>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None/>
            </a:pPr>
            <a:r>
              <a:rPr lang="en-GB" sz="1000" b="1" dirty="0">
                <a:latin typeface="Times New Roman" panose="02020603050405020304" pitchFamily="18" charset="0"/>
                <a:cs typeface="Times New Roman" panose="02020603050405020304" pitchFamily="18" charset="0"/>
              </a:rPr>
              <a:t>Figure S3. Behavioural effects of long-term chronic treatment with haloperidol.</a:t>
            </a:r>
            <a:r>
              <a:rPr lang="en-GB" sz="1000" dirty="0">
                <a:latin typeface="Times New Roman" panose="02020603050405020304" pitchFamily="18" charset="0"/>
                <a:cs typeface="Times New Roman" panose="02020603050405020304" pitchFamily="18" charset="0"/>
              </a:rPr>
              <a:t> Data are presented as means ± SEM. </a:t>
            </a:r>
            <a:r>
              <a:rPr lang="en-GB" sz="1000" b="1" dirty="0">
                <a:latin typeface="Times New Roman" panose="02020603050405020304" pitchFamily="18" charset="0"/>
                <a:cs typeface="Times New Roman" panose="02020603050405020304" pitchFamily="18" charset="0"/>
              </a:rPr>
              <a:t>a</a:t>
            </a:r>
            <a:r>
              <a:rPr lang="en-GB" sz="1000" dirty="0">
                <a:latin typeface="Times New Roman" panose="02020603050405020304" pitchFamily="18" charset="0"/>
                <a:cs typeface="Times New Roman" panose="02020603050405020304" pitchFamily="18" charset="0"/>
              </a:rPr>
              <a:t>. The area under the curve (AUC) for total locomotion represents the baseline level (Bl), first and second 20 min after the AMPH challenge in AMPH-induced hyperlocomotion (AIH) test with long-term HAL treatment (14 days of osmotic mini-pumps delivery, 0.5 mg/kg). </a:t>
            </a:r>
            <a:r>
              <a:rPr lang="en-GB" sz="1000" b="1" dirty="0">
                <a:latin typeface="Times New Roman" panose="02020603050405020304" pitchFamily="18" charset="0"/>
                <a:cs typeface="Times New Roman" panose="02020603050405020304" pitchFamily="18" charset="0"/>
              </a:rPr>
              <a:t>b.</a:t>
            </a:r>
            <a:r>
              <a:rPr lang="en-GB" sz="1000" dirty="0">
                <a:latin typeface="Times New Roman" panose="02020603050405020304" pitchFamily="18" charset="0"/>
                <a:cs typeface="Times New Roman" panose="02020603050405020304" pitchFamily="18" charset="0"/>
              </a:rPr>
              <a:t> Central locomotion of animals in AIH test with long-term HAL treatment (14 days, 0.5 mg/kg). </a:t>
            </a:r>
            <a:r>
              <a:rPr lang="en-GB" sz="1000" b="1" dirty="0">
                <a:latin typeface="Times New Roman" panose="02020603050405020304" pitchFamily="18" charset="0"/>
                <a:cs typeface="Times New Roman" panose="02020603050405020304" pitchFamily="18" charset="0"/>
              </a:rPr>
              <a:t>c. </a:t>
            </a:r>
            <a:r>
              <a:rPr lang="en-GB" sz="1000" dirty="0">
                <a:latin typeface="Times New Roman" panose="02020603050405020304" pitchFamily="18" charset="0"/>
                <a:cs typeface="Times New Roman" panose="02020603050405020304" pitchFamily="18" charset="0"/>
              </a:rPr>
              <a:t>Central visits of animals in AIH test with long-term HAL treatment (14 days, 0.5 mg/kg). </a:t>
            </a:r>
            <a:r>
              <a:rPr lang="en-GB" sz="1000" b="1" dirty="0">
                <a:latin typeface="Times New Roman" panose="02020603050405020304" pitchFamily="18" charset="0"/>
                <a:cs typeface="Times New Roman" panose="02020603050405020304" pitchFamily="18" charset="0"/>
              </a:rPr>
              <a:t>d. </a:t>
            </a:r>
            <a:r>
              <a:rPr lang="en-GB" sz="1000" dirty="0">
                <a:latin typeface="Times New Roman" panose="02020603050405020304" pitchFamily="18" charset="0"/>
                <a:cs typeface="Times New Roman" panose="02020603050405020304" pitchFamily="18" charset="0"/>
              </a:rPr>
              <a:t>The discrimination level between novel and familiar objects in the novel object recognition (NOR) test to evaluate short-term memory. </a:t>
            </a:r>
            <a:r>
              <a:rPr lang="en-GB" sz="1000" b="1" dirty="0">
                <a:latin typeface="Times New Roman" panose="02020603050405020304" pitchFamily="18" charset="0"/>
                <a:cs typeface="Times New Roman" panose="02020603050405020304" pitchFamily="18" charset="0"/>
              </a:rPr>
              <a:t>e. </a:t>
            </a:r>
            <a:r>
              <a:rPr lang="en-GB" sz="1000" dirty="0">
                <a:latin typeface="Times New Roman" panose="02020603050405020304" pitchFamily="18" charset="0"/>
                <a:cs typeface="Times New Roman" panose="02020603050405020304" pitchFamily="18" charset="0"/>
              </a:rPr>
              <a:t>Percentage of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inhibition (PPI) of acoustic startle for the combination of pulse stimuli 100 dB and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stimuli 74, 80, and 86 dB after long-term HAL treatment (14 days, 0.5 mg/kg).</a:t>
            </a:r>
            <a:r>
              <a:rPr lang="en-GB" sz="1000" b="1" dirty="0">
                <a:latin typeface="Times New Roman" panose="02020603050405020304" pitchFamily="18" charset="0"/>
                <a:cs typeface="Times New Roman" panose="02020603050405020304" pitchFamily="18" charset="0"/>
              </a:rPr>
              <a:t> f. </a:t>
            </a:r>
            <a:r>
              <a:rPr lang="en-GB" sz="1000" dirty="0">
                <a:latin typeface="Times New Roman" panose="02020603050405020304" pitchFamily="18" charset="0"/>
                <a:cs typeface="Times New Roman" panose="02020603050405020304" pitchFamily="18" charset="0"/>
              </a:rPr>
              <a:t>Percentage of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inhibition (PPI) of acoustic startle for the combination of pulse stimuli 110 dB and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stimuli 74, 80, and 86 dB after long-term HAL treatment (14 days, 0.5 mg/kg). </a:t>
            </a:r>
            <a:r>
              <a:rPr lang="en-GB" sz="1000" b="1" dirty="0">
                <a:latin typeface="Times New Roman" panose="02020603050405020304" pitchFamily="18" charset="0"/>
                <a:cs typeface="Times New Roman" panose="02020603050405020304" pitchFamily="18" charset="0"/>
              </a:rPr>
              <a:t>g.</a:t>
            </a:r>
            <a:r>
              <a:rPr lang="en-GB" sz="1000" dirty="0">
                <a:latin typeface="Times New Roman" panose="02020603050405020304" pitchFamily="18" charset="0"/>
                <a:cs typeface="Times New Roman" panose="02020603050405020304" pitchFamily="18" charset="0"/>
              </a:rPr>
              <a:t> Percentage of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inhibition (PPI) of acoustic startle for the combination of pulse stimuli 120 dB and </a:t>
            </a:r>
            <a:r>
              <a:rPr lang="en-GB" sz="1000" dirty="0" err="1">
                <a:latin typeface="Times New Roman" panose="02020603050405020304" pitchFamily="18" charset="0"/>
                <a:cs typeface="Times New Roman" panose="02020603050405020304" pitchFamily="18" charset="0"/>
              </a:rPr>
              <a:t>prepulse</a:t>
            </a:r>
            <a:r>
              <a:rPr lang="en-GB" sz="1000" dirty="0">
                <a:latin typeface="Times New Roman" panose="02020603050405020304" pitchFamily="18" charset="0"/>
                <a:cs typeface="Times New Roman" panose="02020603050405020304" pitchFamily="18" charset="0"/>
              </a:rPr>
              <a:t> stimuli 74, 80, and 86 dB after long-term HAL treatment (14 days, 0.5 mg/kg).</a:t>
            </a:r>
            <a:r>
              <a:rPr lang="en-GB" sz="1000" b="1" dirty="0">
                <a:latin typeface="Times New Roman" panose="02020603050405020304" pitchFamily="18" charset="0"/>
                <a:cs typeface="Times New Roman" panose="02020603050405020304" pitchFamily="18" charset="0"/>
              </a:rPr>
              <a:t> </a:t>
            </a:r>
            <a:r>
              <a:rPr lang="en-GB" sz="1000" dirty="0">
                <a:latin typeface="Times New Roman" panose="02020603050405020304" pitchFamily="18" charset="0"/>
                <a:cs typeface="Times New Roman" panose="02020603050405020304" pitchFamily="18" charset="0"/>
              </a:rPr>
              <a:t>Data were analysed by one- or two-way ANOVA followed by LSD pre-planned comparisons with Bonferroni's correction.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p&lt;0.05,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p&lt;0.01, </a:t>
            </a:r>
            <a:r>
              <a:rPr lang="en-GB" sz="1000" baseline="30000" dirty="0">
                <a:latin typeface="Times New Roman" panose="02020603050405020304" pitchFamily="18" charset="0"/>
                <a:cs typeface="Times New Roman" panose="02020603050405020304" pitchFamily="18" charset="0"/>
              </a:rPr>
              <a:t>$</a:t>
            </a:r>
            <a:r>
              <a:rPr lang="en-GB" sz="1000" dirty="0">
                <a:latin typeface="Times New Roman" panose="02020603050405020304" pitchFamily="18" charset="0"/>
                <a:cs typeface="Times New Roman" panose="02020603050405020304" pitchFamily="18" charset="0"/>
              </a:rPr>
              <a:t>p&lt;0.001; n=8-10 animals/ group).</a:t>
            </a:r>
            <a:r>
              <a:rPr lang="en-GB" sz="1000" b="1" dirty="0">
                <a:latin typeface="Times New Roman" panose="02020603050405020304" pitchFamily="18" charset="0"/>
                <a:cs typeface="Times New Roman" panose="02020603050405020304" pitchFamily="18" charset="0"/>
              </a:rPr>
              <a:t> </a:t>
            </a:r>
            <a:endParaRPr lang="en-GB" sz="1000" dirty="0">
              <a:latin typeface="Times New Roman" panose="02020603050405020304" pitchFamily="18" charset="0"/>
              <a:cs typeface="Times New Roman" panose="02020603050405020304" pitchFamily="18" charset="0"/>
            </a:endParaRPr>
          </a:p>
        </p:txBody>
      </p:sp>
      <p:grpSp>
        <p:nvGrpSpPr>
          <p:cNvPr id="47" name="Group 46">
            <a:extLst>
              <a:ext uri="{FF2B5EF4-FFF2-40B4-BE49-F238E27FC236}">
                <a16:creationId xmlns:a16="http://schemas.microsoft.com/office/drawing/2014/main" id="{E5697BB8-3890-4008-97D7-0179D9BA5CB9}"/>
              </a:ext>
            </a:extLst>
          </p:cNvPr>
          <p:cNvGrpSpPr/>
          <p:nvPr/>
        </p:nvGrpSpPr>
        <p:grpSpPr>
          <a:xfrm>
            <a:off x="368511" y="3306092"/>
            <a:ext cx="6321623" cy="2403991"/>
            <a:chOff x="368512" y="3505788"/>
            <a:chExt cx="6321623" cy="2403991"/>
          </a:xfrm>
        </p:grpSpPr>
        <p:grpSp>
          <p:nvGrpSpPr>
            <p:cNvPr id="45" name="Group 44">
              <a:extLst>
                <a:ext uri="{FF2B5EF4-FFF2-40B4-BE49-F238E27FC236}">
                  <a16:creationId xmlns:a16="http://schemas.microsoft.com/office/drawing/2014/main" id="{277545F8-707C-49CE-A453-321B14C03AD3}"/>
                </a:ext>
              </a:extLst>
            </p:cNvPr>
            <p:cNvGrpSpPr/>
            <p:nvPr/>
          </p:nvGrpSpPr>
          <p:grpSpPr>
            <a:xfrm>
              <a:off x="368512" y="3505788"/>
              <a:ext cx="6321623" cy="2403991"/>
              <a:chOff x="368512" y="3505788"/>
              <a:chExt cx="6321623" cy="2403991"/>
            </a:xfrm>
          </p:grpSpPr>
          <p:grpSp>
            <p:nvGrpSpPr>
              <p:cNvPr id="22" name="Group 21">
                <a:extLst>
                  <a:ext uri="{FF2B5EF4-FFF2-40B4-BE49-F238E27FC236}">
                    <a16:creationId xmlns:a16="http://schemas.microsoft.com/office/drawing/2014/main" id="{A315C2A0-269F-4081-A64A-274500A12678}"/>
                  </a:ext>
                </a:extLst>
              </p:cNvPr>
              <p:cNvGrpSpPr/>
              <p:nvPr/>
            </p:nvGrpSpPr>
            <p:grpSpPr>
              <a:xfrm>
                <a:off x="368512" y="3505788"/>
                <a:ext cx="6321623" cy="2403991"/>
                <a:chOff x="348045" y="3159542"/>
                <a:chExt cx="6321623" cy="2403991"/>
              </a:xfrm>
            </p:grpSpPr>
            <p:graphicFrame>
              <p:nvGraphicFramePr>
                <p:cNvPr id="11" name="Object 10">
                  <a:extLst>
                    <a:ext uri="{FF2B5EF4-FFF2-40B4-BE49-F238E27FC236}">
                      <a16:creationId xmlns:a16="http://schemas.microsoft.com/office/drawing/2014/main" id="{B3AC36DA-C708-43F9-8ED0-816B8C3E2610}"/>
                    </a:ext>
                  </a:extLst>
                </p:cNvPr>
                <p:cNvGraphicFramePr>
                  <a:graphicFrameLocks noChangeAspect="1"/>
                </p:cNvGraphicFramePr>
                <p:nvPr>
                  <p:extLst>
                    <p:ext uri="{D42A27DB-BD31-4B8C-83A1-F6EECF244321}">
                      <p14:modId xmlns:p14="http://schemas.microsoft.com/office/powerpoint/2010/main" val="622265949"/>
                    </p:ext>
                  </p:extLst>
                </p:nvPr>
              </p:nvGraphicFramePr>
              <p:xfrm>
                <a:off x="348045" y="3159542"/>
                <a:ext cx="1429783" cy="2403991"/>
              </p:xfrm>
              <a:graphic>
                <a:graphicData uri="http://schemas.openxmlformats.org/presentationml/2006/ole">
                  <mc:AlternateContent xmlns:mc="http://schemas.openxmlformats.org/markup-compatibility/2006">
                    <mc:Choice xmlns:v="urn:schemas-microsoft-com:vml" Requires="v">
                      <p:oleObj spid="_x0000_s5516" name="SPW 14.0 Graph" r:id="rId3" imgW="2880315" imgH="4841790" progId="SigmaPlotGraphicObject.13">
                        <p:embed/>
                      </p:oleObj>
                    </mc:Choice>
                    <mc:Fallback>
                      <p:oleObj name="SPW 14.0 Graph" r:id="rId3" imgW="2880315" imgH="4841790" progId="SigmaPlotGraphicObject.13">
                        <p:embed/>
                        <p:pic>
                          <p:nvPicPr>
                            <p:cNvPr id="0" name=""/>
                            <p:cNvPicPr/>
                            <p:nvPr/>
                          </p:nvPicPr>
                          <p:blipFill>
                            <a:blip r:embed="rId4"/>
                            <a:stretch>
                              <a:fillRect/>
                            </a:stretch>
                          </p:blipFill>
                          <p:spPr>
                            <a:xfrm>
                              <a:off x="348045" y="3159542"/>
                              <a:ext cx="1429783" cy="2403991"/>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10B763A4-4009-4F5B-9976-DFF5A57B8F39}"/>
                    </a:ext>
                  </a:extLst>
                </p:cNvPr>
                <p:cNvGraphicFramePr>
                  <a:graphicFrameLocks noChangeAspect="1"/>
                </p:cNvGraphicFramePr>
                <p:nvPr>
                  <p:extLst>
                    <p:ext uri="{D42A27DB-BD31-4B8C-83A1-F6EECF244321}">
                      <p14:modId xmlns:p14="http://schemas.microsoft.com/office/powerpoint/2010/main" val="113595417"/>
                    </p:ext>
                  </p:extLst>
                </p:nvPr>
              </p:nvGraphicFramePr>
              <p:xfrm>
                <a:off x="1740327" y="3159542"/>
                <a:ext cx="1789541" cy="2261740"/>
              </p:xfrm>
              <a:graphic>
                <a:graphicData uri="http://schemas.openxmlformats.org/presentationml/2006/ole">
                  <mc:AlternateContent xmlns:mc="http://schemas.openxmlformats.org/markup-compatibility/2006">
                    <mc:Choice xmlns:v="urn:schemas-microsoft-com:vml" Requires="v">
                      <p:oleObj spid="_x0000_s5517" name="SPW 14.0 Graph" r:id="rId5" imgW="3777958" imgH="4774723" progId="SigmaPlotGraphicObject.13">
                        <p:embed/>
                      </p:oleObj>
                    </mc:Choice>
                    <mc:Fallback>
                      <p:oleObj name="SPW 14.0 Graph" r:id="rId5" imgW="3777958" imgH="4774723" progId="SigmaPlotGraphicObject.13">
                        <p:embed/>
                        <p:pic>
                          <p:nvPicPr>
                            <p:cNvPr id="0" name=""/>
                            <p:cNvPicPr/>
                            <p:nvPr/>
                          </p:nvPicPr>
                          <p:blipFill>
                            <a:blip r:embed="rId6"/>
                            <a:stretch>
                              <a:fillRect/>
                            </a:stretch>
                          </p:blipFill>
                          <p:spPr>
                            <a:xfrm>
                              <a:off x="1740327" y="3159542"/>
                              <a:ext cx="1789541" cy="226174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2B7B36F3-F577-4085-887C-0FE3C5A5DFFD}"/>
                    </a:ext>
                  </a:extLst>
                </p:cNvPr>
                <p:cNvGraphicFramePr>
                  <a:graphicFrameLocks noChangeAspect="1"/>
                </p:cNvGraphicFramePr>
                <p:nvPr>
                  <p:extLst>
                    <p:ext uri="{D42A27DB-BD31-4B8C-83A1-F6EECF244321}">
                      <p14:modId xmlns:p14="http://schemas.microsoft.com/office/powerpoint/2010/main" val="3321255063"/>
                    </p:ext>
                  </p:extLst>
                </p:nvPr>
              </p:nvGraphicFramePr>
              <p:xfrm>
                <a:off x="3317198" y="3159542"/>
                <a:ext cx="1789541" cy="2261740"/>
              </p:xfrm>
              <a:graphic>
                <a:graphicData uri="http://schemas.openxmlformats.org/presentationml/2006/ole">
                  <mc:AlternateContent xmlns:mc="http://schemas.openxmlformats.org/markup-compatibility/2006">
                    <mc:Choice xmlns:v="urn:schemas-microsoft-com:vml" Requires="v">
                      <p:oleObj spid="_x0000_s5518" name="SPW 14.0 Graph" r:id="rId7" imgW="3777958" imgH="4774723" progId="SigmaPlotGraphicObject.13">
                        <p:embed/>
                      </p:oleObj>
                    </mc:Choice>
                    <mc:Fallback>
                      <p:oleObj name="SPW 14.0 Graph" r:id="rId7" imgW="3777958" imgH="4774723" progId="SigmaPlotGraphicObject.13">
                        <p:embed/>
                        <p:pic>
                          <p:nvPicPr>
                            <p:cNvPr id="0" name=""/>
                            <p:cNvPicPr/>
                            <p:nvPr/>
                          </p:nvPicPr>
                          <p:blipFill>
                            <a:blip r:embed="rId8"/>
                            <a:stretch>
                              <a:fillRect/>
                            </a:stretch>
                          </p:blipFill>
                          <p:spPr>
                            <a:xfrm>
                              <a:off x="3317198" y="3159542"/>
                              <a:ext cx="1789541" cy="226174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B2681698-1A74-42FF-91C6-DC36D1F0F607}"/>
                    </a:ext>
                  </a:extLst>
                </p:cNvPr>
                <p:cNvGraphicFramePr>
                  <a:graphicFrameLocks noChangeAspect="1"/>
                </p:cNvGraphicFramePr>
                <p:nvPr>
                  <p:extLst>
                    <p:ext uri="{D42A27DB-BD31-4B8C-83A1-F6EECF244321}">
                      <p14:modId xmlns:p14="http://schemas.microsoft.com/office/powerpoint/2010/main" val="557469374"/>
                    </p:ext>
                  </p:extLst>
                </p:nvPr>
              </p:nvGraphicFramePr>
              <p:xfrm>
                <a:off x="4880126" y="3159542"/>
                <a:ext cx="1789542" cy="2261740"/>
              </p:xfrm>
              <a:graphic>
                <a:graphicData uri="http://schemas.openxmlformats.org/presentationml/2006/ole">
                  <mc:AlternateContent xmlns:mc="http://schemas.openxmlformats.org/markup-compatibility/2006">
                    <mc:Choice xmlns:v="urn:schemas-microsoft-com:vml" Requires="v">
                      <p:oleObj spid="_x0000_s5519" name="SPW 14.0 Graph" r:id="rId9" imgW="3777958" imgH="4774723" progId="SigmaPlotGraphicObject.13">
                        <p:embed/>
                      </p:oleObj>
                    </mc:Choice>
                    <mc:Fallback>
                      <p:oleObj name="SPW 14.0 Graph" r:id="rId9" imgW="3777958" imgH="4774723" progId="SigmaPlotGraphicObject.13">
                        <p:embed/>
                        <p:pic>
                          <p:nvPicPr>
                            <p:cNvPr id="0" name=""/>
                            <p:cNvPicPr/>
                            <p:nvPr/>
                          </p:nvPicPr>
                          <p:blipFill>
                            <a:blip r:embed="rId10"/>
                            <a:stretch>
                              <a:fillRect/>
                            </a:stretch>
                          </p:blipFill>
                          <p:spPr>
                            <a:xfrm>
                              <a:off x="4880126" y="3159542"/>
                              <a:ext cx="1789542" cy="2261740"/>
                            </a:xfrm>
                            <a:prstGeom prst="rect">
                              <a:avLst/>
                            </a:prstGeom>
                          </p:spPr>
                        </p:pic>
                      </p:oleObj>
                    </mc:Fallback>
                  </mc:AlternateContent>
                </a:graphicData>
              </a:graphic>
            </p:graphicFrame>
          </p:grpSp>
          <p:sp>
            <p:nvSpPr>
              <p:cNvPr id="42" name="Textfeld 69">
                <a:extLst>
                  <a:ext uri="{FF2B5EF4-FFF2-40B4-BE49-F238E27FC236}">
                    <a16:creationId xmlns:a16="http://schemas.microsoft.com/office/drawing/2014/main" id="{810B02C1-DD58-473C-BCFE-7B314BC2D0A2}"/>
                  </a:ext>
                </a:extLst>
              </p:cNvPr>
              <p:cNvSpPr txBox="1"/>
              <p:nvPr/>
            </p:nvSpPr>
            <p:spPr>
              <a:xfrm>
                <a:off x="1152013" y="3686574"/>
                <a:ext cx="114985" cy="276999"/>
              </a:xfrm>
              <a:prstGeom prst="rect">
                <a:avLst/>
              </a:prstGeom>
              <a:noFill/>
            </p:spPr>
            <p:txBody>
              <a:bodyPr wrap="square" rtlCol="0">
                <a:spAutoFit/>
              </a:bodyPr>
              <a:lstStyle/>
              <a:p>
                <a:pPr algn="ctr"/>
                <a:r>
                  <a:rPr lang="de-DE" sz="1200" b="1" dirty="0"/>
                  <a:t>*</a:t>
                </a:r>
              </a:p>
            </p:txBody>
          </p:sp>
          <p:cxnSp>
            <p:nvCxnSpPr>
              <p:cNvPr id="43" name="Gerader Verbinder 71">
                <a:extLst>
                  <a:ext uri="{FF2B5EF4-FFF2-40B4-BE49-F238E27FC236}">
                    <a16:creationId xmlns:a16="http://schemas.microsoft.com/office/drawing/2014/main" id="{6361CB93-5B7D-4E05-9F55-F792BE688404}"/>
                  </a:ext>
                </a:extLst>
              </p:cNvPr>
              <p:cNvCxnSpPr>
                <a:cxnSpLocks/>
              </p:cNvCxnSpPr>
              <p:nvPr/>
            </p:nvCxnSpPr>
            <p:spPr>
              <a:xfrm flipV="1">
                <a:off x="1085228" y="3870829"/>
                <a:ext cx="234287" cy="1"/>
              </a:xfrm>
              <a:prstGeom prst="line">
                <a:avLst/>
              </a:prstGeom>
              <a:ln w="12700"/>
            </p:spPr>
            <p:style>
              <a:lnRef idx="1">
                <a:schemeClr val="dk1"/>
              </a:lnRef>
              <a:fillRef idx="0">
                <a:schemeClr val="dk1"/>
              </a:fillRef>
              <a:effectRef idx="0">
                <a:schemeClr val="dk1"/>
              </a:effectRef>
              <a:fontRef idx="minor">
                <a:schemeClr val="tx1"/>
              </a:fontRef>
            </p:style>
          </p:cxnSp>
        </p:grpSp>
        <p:sp>
          <p:nvSpPr>
            <p:cNvPr id="46" name="TextBox 45">
              <a:extLst>
                <a:ext uri="{FF2B5EF4-FFF2-40B4-BE49-F238E27FC236}">
                  <a16:creationId xmlns:a16="http://schemas.microsoft.com/office/drawing/2014/main" id="{B15D1819-02B9-4A1E-BF44-DAB73D7905BA}"/>
                </a:ext>
              </a:extLst>
            </p:cNvPr>
            <p:cNvSpPr txBox="1"/>
            <p:nvPr/>
          </p:nvSpPr>
          <p:spPr>
            <a:xfrm>
              <a:off x="2292091" y="4214390"/>
              <a:ext cx="100144" cy="230832"/>
            </a:xfrm>
            <a:prstGeom prst="rect">
              <a:avLst/>
            </a:prstGeom>
            <a:noFill/>
            <a:ln w="12700">
              <a:noFill/>
            </a:ln>
          </p:spPr>
          <p:txBody>
            <a:bodyPr wrap="square" rtlCol="0">
              <a:spAutoFit/>
            </a:bodyPr>
            <a:lstStyle/>
            <a:p>
              <a:pPr algn="ctr"/>
              <a:r>
                <a:rPr lang="en-GB" sz="900" b="1" dirty="0"/>
                <a:t>$</a:t>
              </a:r>
            </a:p>
          </p:txBody>
        </p:sp>
      </p:grpSp>
      <p:grpSp>
        <p:nvGrpSpPr>
          <p:cNvPr id="20" name="Group 19">
            <a:extLst>
              <a:ext uri="{FF2B5EF4-FFF2-40B4-BE49-F238E27FC236}">
                <a16:creationId xmlns:a16="http://schemas.microsoft.com/office/drawing/2014/main" id="{AED65751-95AE-4B6A-BA6C-A65D77D1E051}"/>
              </a:ext>
            </a:extLst>
          </p:cNvPr>
          <p:cNvGrpSpPr/>
          <p:nvPr/>
        </p:nvGrpSpPr>
        <p:grpSpPr>
          <a:xfrm>
            <a:off x="584717" y="3003793"/>
            <a:ext cx="4777077" cy="372755"/>
            <a:chOff x="437810" y="3081867"/>
            <a:chExt cx="4777077" cy="372755"/>
          </a:xfrm>
        </p:grpSpPr>
        <p:grpSp>
          <p:nvGrpSpPr>
            <p:cNvPr id="15" name="Group 14">
              <a:extLst>
                <a:ext uri="{FF2B5EF4-FFF2-40B4-BE49-F238E27FC236}">
                  <a16:creationId xmlns:a16="http://schemas.microsoft.com/office/drawing/2014/main" id="{4B6A41E5-6509-4630-8841-FDA3B58FFC88}"/>
                </a:ext>
              </a:extLst>
            </p:cNvPr>
            <p:cNvGrpSpPr/>
            <p:nvPr/>
          </p:nvGrpSpPr>
          <p:grpSpPr>
            <a:xfrm>
              <a:off x="437810" y="3081867"/>
              <a:ext cx="3258751" cy="372755"/>
              <a:chOff x="313914" y="2014840"/>
              <a:chExt cx="3258751" cy="372755"/>
            </a:xfrm>
          </p:grpSpPr>
          <p:sp>
            <p:nvSpPr>
              <p:cNvPr id="16" name="TextBox 32">
                <a:extLst>
                  <a:ext uri="{FF2B5EF4-FFF2-40B4-BE49-F238E27FC236}">
                    <a16:creationId xmlns:a16="http://schemas.microsoft.com/office/drawing/2014/main" id="{A39A07E9-DC79-4334-BA24-0C8BB5DB2C36}"/>
                  </a:ext>
                </a:extLst>
              </p:cNvPr>
              <p:cNvSpPr txBox="1"/>
              <p:nvPr/>
            </p:nvSpPr>
            <p:spPr>
              <a:xfrm>
                <a:off x="313914" y="2018263"/>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d</a:t>
                </a:r>
              </a:p>
            </p:txBody>
          </p:sp>
          <p:sp>
            <p:nvSpPr>
              <p:cNvPr id="17" name="TextBox 33">
                <a:extLst>
                  <a:ext uri="{FF2B5EF4-FFF2-40B4-BE49-F238E27FC236}">
                    <a16:creationId xmlns:a16="http://schemas.microsoft.com/office/drawing/2014/main" id="{B92D83CF-F4EB-4D5D-A337-734E1F0CC901}"/>
                  </a:ext>
                </a:extLst>
              </p:cNvPr>
              <p:cNvSpPr txBox="1"/>
              <p:nvPr/>
            </p:nvSpPr>
            <p:spPr>
              <a:xfrm>
                <a:off x="1651378" y="2014840"/>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e</a:t>
                </a:r>
              </a:p>
            </p:txBody>
          </p:sp>
          <p:sp>
            <p:nvSpPr>
              <p:cNvPr id="18" name="TextBox 34">
                <a:extLst>
                  <a:ext uri="{FF2B5EF4-FFF2-40B4-BE49-F238E27FC236}">
                    <a16:creationId xmlns:a16="http://schemas.microsoft.com/office/drawing/2014/main" id="{8FC4F1C1-2E92-4BA0-A4CF-FA223DCED771}"/>
                  </a:ext>
                </a:extLst>
              </p:cNvPr>
              <p:cNvSpPr txBox="1"/>
              <p:nvPr/>
            </p:nvSpPr>
            <p:spPr>
              <a:xfrm flipH="1">
                <a:off x="3274454" y="2014840"/>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f</a:t>
                </a:r>
              </a:p>
            </p:txBody>
          </p:sp>
        </p:grpSp>
        <p:sp>
          <p:nvSpPr>
            <p:cNvPr id="19" name="TextBox 34">
              <a:extLst>
                <a:ext uri="{FF2B5EF4-FFF2-40B4-BE49-F238E27FC236}">
                  <a16:creationId xmlns:a16="http://schemas.microsoft.com/office/drawing/2014/main" id="{A82BE0B6-6727-4122-857E-5071BCD5D9F4}"/>
                </a:ext>
              </a:extLst>
            </p:cNvPr>
            <p:cNvSpPr txBox="1"/>
            <p:nvPr/>
          </p:nvSpPr>
          <p:spPr>
            <a:xfrm flipH="1">
              <a:off x="4916676" y="3081867"/>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a:t>
              </a:r>
            </a:p>
          </p:txBody>
        </p:sp>
      </p:grpSp>
      <p:grpSp>
        <p:nvGrpSpPr>
          <p:cNvPr id="44" name="Group 43">
            <a:extLst>
              <a:ext uri="{FF2B5EF4-FFF2-40B4-BE49-F238E27FC236}">
                <a16:creationId xmlns:a16="http://schemas.microsoft.com/office/drawing/2014/main" id="{54FA3DCC-5FDC-4CCF-ADCA-BF60FF5BCF80}"/>
              </a:ext>
            </a:extLst>
          </p:cNvPr>
          <p:cNvGrpSpPr/>
          <p:nvPr/>
        </p:nvGrpSpPr>
        <p:grpSpPr>
          <a:xfrm>
            <a:off x="394124" y="671301"/>
            <a:ext cx="6139486" cy="2253203"/>
            <a:chOff x="394125" y="870997"/>
            <a:chExt cx="6139486" cy="2253203"/>
          </a:xfrm>
        </p:grpSpPr>
        <p:grpSp>
          <p:nvGrpSpPr>
            <p:cNvPr id="41" name="Group 40">
              <a:extLst>
                <a:ext uri="{FF2B5EF4-FFF2-40B4-BE49-F238E27FC236}">
                  <a16:creationId xmlns:a16="http://schemas.microsoft.com/office/drawing/2014/main" id="{8A3195B5-AA1F-4D38-9114-441CD2DB16D8}"/>
                </a:ext>
              </a:extLst>
            </p:cNvPr>
            <p:cNvGrpSpPr/>
            <p:nvPr/>
          </p:nvGrpSpPr>
          <p:grpSpPr>
            <a:xfrm>
              <a:off x="394125" y="870997"/>
              <a:ext cx="6139486" cy="2253203"/>
              <a:chOff x="394125" y="870997"/>
              <a:chExt cx="6139486" cy="2253203"/>
            </a:xfrm>
          </p:grpSpPr>
          <p:grpSp>
            <p:nvGrpSpPr>
              <p:cNvPr id="21" name="Group 20">
                <a:extLst>
                  <a:ext uri="{FF2B5EF4-FFF2-40B4-BE49-F238E27FC236}">
                    <a16:creationId xmlns:a16="http://schemas.microsoft.com/office/drawing/2014/main" id="{FB64E941-6CA8-4CA6-AB9D-F879FD26FC35}"/>
                  </a:ext>
                </a:extLst>
              </p:cNvPr>
              <p:cNvGrpSpPr/>
              <p:nvPr/>
            </p:nvGrpSpPr>
            <p:grpSpPr>
              <a:xfrm>
                <a:off x="394125" y="870997"/>
                <a:ext cx="6139486" cy="2253203"/>
                <a:chOff x="394125" y="870997"/>
                <a:chExt cx="6139486" cy="2253203"/>
              </a:xfrm>
            </p:grpSpPr>
            <p:grpSp>
              <p:nvGrpSpPr>
                <p:cNvPr id="8" name="Group 7">
                  <a:extLst>
                    <a:ext uri="{FF2B5EF4-FFF2-40B4-BE49-F238E27FC236}">
                      <a16:creationId xmlns:a16="http://schemas.microsoft.com/office/drawing/2014/main" id="{4990ED2E-F306-42E9-A91E-4385FED5EF52}"/>
                    </a:ext>
                  </a:extLst>
                </p:cNvPr>
                <p:cNvGrpSpPr/>
                <p:nvPr/>
              </p:nvGrpSpPr>
              <p:grpSpPr>
                <a:xfrm>
                  <a:off x="394125" y="870997"/>
                  <a:ext cx="6139486" cy="2253203"/>
                  <a:chOff x="394125" y="870997"/>
                  <a:chExt cx="6139486" cy="2253203"/>
                </a:xfrm>
              </p:grpSpPr>
              <p:grpSp>
                <p:nvGrpSpPr>
                  <p:cNvPr id="23" name="Group 22">
                    <a:extLst>
                      <a:ext uri="{FF2B5EF4-FFF2-40B4-BE49-F238E27FC236}">
                        <a16:creationId xmlns:a16="http://schemas.microsoft.com/office/drawing/2014/main" id="{09DBAF65-9617-4A13-88BA-A60A549F6AFB}"/>
                      </a:ext>
                    </a:extLst>
                  </p:cNvPr>
                  <p:cNvGrpSpPr/>
                  <p:nvPr/>
                </p:nvGrpSpPr>
                <p:grpSpPr>
                  <a:xfrm>
                    <a:off x="394125" y="870997"/>
                    <a:ext cx="6139486" cy="2253203"/>
                    <a:chOff x="394125" y="870997"/>
                    <a:chExt cx="6139486" cy="2253203"/>
                  </a:xfrm>
                </p:grpSpPr>
                <p:graphicFrame>
                  <p:nvGraphicFramePr>
                    <p:cNvPr id="3" name="Object 2">
                      <a:extLst>
                        <a:ext uri="{FF2B5EF4-FFF2-40B4-BE49-F238E27FC236}">
                          <a16:creationId xmlns:a16="http://schemas.microsoft.com/office/drawing/2014/main" id="{844A9083-CF4A-4ED5-8DD7-3E969FCC7895}"/>
                        </a:ext>
                      </a:extLst>
                    </p:cNvPr>
                    <p:cNvGraphicFramePr>
                      <a:graphicFrameLocks noChangeAspect="1"/>
                    </p:cNvGraphicFramePr>
                    <p:nvPr>
                      <p:extLst>
                        <p:ext uri="{D42A27DB-BD31-4B8C-83A1-F6EECF244321}">
                          <p14:modId xmlns:p14="http://schemas.microsoft.com/office/powerpoint/2010/main" val="871935203"/>
                        </p:ext>
                      </p:extLst>
                    </p:nvPr>
                  </p:nvGraphicFramePr>
                  <p:xfrm>
                    <a:off x="394125" y="871273"/>
                    <a:ext cx="1819971" cy="2214828"/>
                  </p:xfrm>
                  <a:graphic>
                    <a:graphicData uri="http://schemas.openxmlformats.org/presentationml/2006/ole">
                      <mc:AlternateContent xmlns:mc="http://schemas.openxmlformats.org/markup-compatibility/2006">
                        <mc:Choice xmlns:v="urn:schemas-microsoft-com:vml" Requires="v">
                          <p:oleObj spid="_x0000_s5520" name="SPW 14.0 Graph" r:id="rId11" imgW="3819039" imgH="4648162" progId="SigmaPlotGraphicObject.13">
                            <p:embed/>
                          </p:oleObj>
                        </mc:Choice>
                        <mc:Fallback>
                          <p:oleObj name="SPW 14.0 Graph" r:id="rId11" imgW="3819039" imgH="4648162" progId="SigmaPlotGraphicObject.13">
                            <p:embed/>
                            <p:pic>
                              <p:nvPicPr>
                                <p:cNvPr id="0" name=""/>
                                <p:cNvPicPr/>
                                <p:nvPr/>
                              </p:nvPicPr>
                              <p:blipFill>
                                <a:blip r:embed="rId12"/>
                                <a:stretch>
                                  <a:fillRect/>
                                </a:stretch>
                              </p:blipFill>
                              <p:spPr>
                                <a:xfrm>
                                  <a:off x="394125" y="871273"/>
                                  <a:ext cx="1819971" cy="2214828"/>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2DF4A385-02CD-4ED7-8AC4-A2A54965B4A5}"/>
                        </a:ext>
                      </a:extLst>
                    </p:cNvPr>
                    <p:cNvGraphicFramePr>
                      <a:graphicFrameLocks noChangeAspect="1"/>
                    </p:cNvGraphicFramePr>
                    <p:nvPr>
                      <p:extLst>
                        <p:ext uri="{D42A27DB-BD31-4B8C-83A1-F6EECF244321}">
                          <p14:modId xmlns:p14="http://schemas.microsoft.com/office/powerpoint/2010/main" val="2211051916"/>
                        </p:ext>
                      </p:extLst>
                    </p:nvPr>
                  </p:nvGraphicFramePr>
                  <p:xfrm>
                    <a:off x="2211388" y="871538"/>
                    <a:ext cx="2179637" cy="2252662"/>
                  </p:xfrm>
                  <a:graphic>
                    <a:graphicData uri="http://schemas.openxmlformats.org/presentationml/2006/ole">
                      <mc:AlternateContent xmlns:mc="http://schemas.openxmlformats.org/markup-compatibility/2006">
                        <mc:Choice xmlns:v="urn:schemas-microsoft-com:vml" Requires="v">
                          <p:oleObj spid="_x0000_s5521" name="SPW 14.0 Graph" r:id="rId13" imgW="4623711" imgH="4780853" progId="SigmaPlotGraphicObject.13">
                            <p:embed/>
                          </p:oleObj>
                        </mc:Choice>
                        <mc:Fallback>
                          <p:oleObj name="SPW 14.0 Graph" r:id="rId13" imgW="4623711" imgH="4780853" progId="SigmaPlotGraphicObject.13">
                            <p:embed/>
                            <p:pic>
                              <p:nvPicPr>
                                <p:cNvPr id="0" name=""/>
                                <p:cNvPicPr/>
                                <p:nvPr/>
                              </p:nvPicPr>
                              <p:blipFill>
                                <a:blip r:embed="rId14"/>
                                <a:stretch>
                                  <a:fillRect/>
                                </a:stretch>
                              </p:blipFill>
                              <p:spPr>
                                <a:xfrm>
                                  <a:off x="2211388" y="871538"/>
                                  <a:ext cx="2179637" cy="2252662"/>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F2E7C36A-B9B3-46DB-87F9-491292837797}"/>
                        </a:ext>
                      </a:extLst>
                    </p:cNvPr>
                    <p:cNvGraphicFramePr>
                      <a:graphicFrameLocks noChangeAspect="1"/>
                    </p:cNvGraphicFramePr>
                    <p:nvPr>
                      <p:extLst>
                        <p:ext uri="{D42A27DB-BD31-4B8C-83A1-F6EECF244321}">
                          <p14:modId xmlns:p14="http://schemas.microsoft.com/office/powerpoint/2010/main" val="1363980203"/>
                        </p:ext>
                      </p:extLst>
                    </p:nvPr>
                  </p:nvGraphicFramePr>
                  <p:xfrm>
                    <a:off x="4391581" y="870997"/>
                    <a:ext cx="2142030" cy="2214828"/>
                  </p:xfrm>
                  <a:graphic>
                    <a:graphicData uri="http://schemas.openxmlformats.org/presentationml/2006/ole">
                      <mc:AlternateContent xmlns:mc="http://schemas.openxmlformats.org/markup-compatibility/2006">
                        <mc:Choice xmlns:v="urn:schemas-microsoft-com:vml" Requires="v">
                          <p:oleObj spid="_x0000_s5522" name="SPW 14.0 Graph" r:id="rId15" imgW="4623711" imgH="4780853" progId="SigmaPlotGraphicObject.13">
                            <p:embed/>
                          </p:oleObj>
                        </mc:Choice>
                        <mc:Fallback>
                          <p:oleObj name="SPW 14.0 Graph" r:id="rId15" imgW="4623711" imgH="4780853" progId="SigmaPlotGraphicObject.13">
                            <p:embed/>
                            <p:pic>
                              <p:nvPicPr>
                                <p:cNvPr id="0" name=""/>
                                <p:cNvPicPr/>
                                <p:nvPr/>
                              </p:nvPicPr>
                              <p:blipFill>
                                <a:blip r:embed="rId16"/>
                                <a:stretch>
                                  <a:fillRect/>
                                </a:stretch>
                              </p:blipFill>
                              <p:spPr>
                                <a:xfrm>
                                  <a:off x="4391581" y="870997"/>
                                  <a:ext cx="2142030" cy="2214828"/>
                                </a:xfrm>
                                <a:prstGeom prst="rect">
                                  <a:avLst/>
                                </a:prstGeom>
                              </p:spPr>
                            </p:pic>
                          </p:oleObj>
                        </mc:Fallback>
                      </mc:AlternateContent>
                    </a:graphicData>
                  </a:graphic>
                </p:graphicFrame>
              </p:grpSp>
              <p:sp>
                <p:nvSpPr>
                  <p:cNvPr id="24" name="TextBox 23">
                    <a:extLst>
                      <a:ext uri="{FF2B5EF4-FFF2-40B4-BE49-F238E27FC236}">
                        <a16:creationId xmlns:a16="http://schemas.microsoft.com/office/drawing/2014/main" id="{BAC2D635-D030-43C9-AD42-ADAE71E4641D}"/>
                      </a:ext>
                    </a:extLst>
                  </p:cNvPr>
                  <p:cNvSpPr txBox="1"/>
                  <p:nvPr/>
                </p:nvSpPr>
                <p:spPr>
                  <a:xfrm>
                    <a:off x="2655565" y="2537067"/>
                    <a:ext cx="80207" cy="276999"/>
                  </a:xfrm>
                  <a:prstGeom prst="rect">
                    <a:avLst/>
                  </a:prstGeom>
                  <a:noFill/>
                  <a:ln w="12700">
                    <a:noFill/>
                  </a:ln>
                </p:spPr>
                <p:txBody>
                  <a:bodyPr wrap="square" rtlCol="0">
                    <a:spAutoFit/>
                  </a:bodyPr>
                  <a:lstStyle/>
                  <a:p>
                    <a:pPr algn="ctr"/>
                    <a:r>
                      <a:rPr lang="en-GB" sz="1200" b="1" dirty="0"/>
                      <a:t>*</a:t>
                    </a:r>
                  </a:p>
                </p:txBody>
              </p:sp>
              <p:sp>
                <p:nvSpPr>
                  <p:cNvPr id="25" name="TextBox 24">
                    <a:extLst>
                      <a:ext uri="{FF2B5EF4-FFF2-40B4-BE49-F238E27FC236}">
                        <a16:creationId xmlns:a16="http://schemas.microsoft.com/office/drawing/2014/main" id="{2ACD3824-9665-4EBD-801C-9417377FB092}"/>
                      </a:ext>
                    </a:extLst>
                  </p:cNvPr>
                  <p:cNvSpPr txBox="1"/>
                  <p:nvPr/>
                </p:nvSpPr>
                <p:spPr>
                  <a:xfrm>
                    <a:off x="3741075" y="2237628"/>
                    <a:ext cx="100144" cy="246221"/>
                  </a:xfrm>
                  <a:prstGeom prst="rect">
                    <a:avLst/>
                  </a:prstGeom>
                  <a:noFill/>
                  <a:ln w="12700">
                    <a:noFill/>
                  </a:ln>
                </p:spPr>
                <p:txBody>
                  <a:bodyPr wrap="square" rtlCol="0">
                    <a:spAutoFit/>
                  </a:bodyPr>
                  <a:lstStyle/>
                  <a:p>
                    <a:pPr algn="ctr"/>
                    <a:r>
                      <a:rPr lang="en-GB" sz="1000" b="1" dirty="0"/>
                      <a:t>#</a:t>
                    </a:r>
                  </a:p>
                </p:txBody>
              </p:sp>
              <p:sp>
                <p:nvSpPr>
                  <p:cNvPr id="26" name="TextBox 25">
                    <a:extLst>
                      <a:ext uri="{FF2B5EF4-FFF2-40B4-BE49-F238E27FC236}">
                        <a16:creationId xmlns:a16="http://schemas.microsoft.com/office/drawing/2014/main" id="{2371C0A1-A8AD-4455-B077-9E112538D166}"/>
                      </a:ext>
                    </a:extLst>
                  </p:cNvPr>
                  <p:cNvSpPr txBox="1"/>
                  <p:nvPr/>
                </p:nvSpPr>
                <p:spPr>
                  <a:xfrm>
                    <a:off x="3863856" y="2342373"/>
                    <a:ext cx="100144" cy="230832"/>
                  </a:xfrm>
                  <a:prstGeom prst="rect">
                    <a:avLst/>
                  </a:prstGeom>
                  <a:noFill/>
                  <a:ln w="12700">
                    <a:noFill/>
                  </a:ln>
                </p:spPr>
                <p:txBody>
                  <a:bodyPr wrap="square" rtlCol="0">
                    <a:spAutoFit/>
                  </a:bodyPr>
                  <a:lstStyle/>
                  <a:p>
                    <a:pPr algn="ctr"/>
                    <a:r>
                      <a:rPr lang="en-GB" sz="900" b="1" dirty="0"/>
                      <a:t>$</a:t>
                    </a:r>
                  </a:p>
                </p:txBody>
              </p:sp>
              <p:sp>
                <p:nvSpPr>
                  <p:cNvPr id="27" name="TextBox 26">
                    <a:extLst>
                      <a:ext uri="{FF2B5EF4-FFF2-40B4-BE49-F238E27FC236}">
                        <a16:creationId xmlns:a16="http://schemas.microsoft.com/office/drawing/2014/main" id="{951F611D-B085-4243-9AF4-86A9B96BD620}"/>
                      </a:ext>
                    </a:extLst>
                  </p:cNvPr>
                  <p:cNvSpPr txBox="1"/>
                  <p:nvPr/>
                </p:nvSpPr>
                <p:spPr>
                  <a:xfrm>
                    <a:off x="3981982" y="2342372"/>
                    <a:ext cx="100144" cy="230832"/>
                  </a:xfrm>
                  <a:prstGeom prst="rect">
                    <a:avLst/>
                  </a:prstGeom>
                  <a:noFill/>
                  <a:ln w="12700">
                    <a:noFill/>
                  </a:ln>
                </p:spPr>
                <p:txBody>
                  <a:bodyPr wrap="square" rtlCol="0">
                    <a:spAutoFit/>
                  </a:bodyPr>
                  <a:lstStyle/>
                  <a:p>
                    <a:pPr algn="ctr"/>
                    <a:r>
                      <a:rPr lang="en-GB" sz="900" b="1" dirty="0"/>
                      <a:t>$</a:t>
                    </a:r>
                  </a:p>
                </p:txBody>
              </p:sp>
              <p:sp>
                <p:nvSpPr>
                  <p:cNvPr id="28" name="TextBox 27">
                    <a:extLst>
                      <a:ext uri="{FF2B5EF4-FFF2-40B4-BE49-F238E27FC236}">
                        <a16:creationId xmlns:a16="http://schemas.microsoft.com/office/drawing/2014/main" id="{AA9337CA-9BA2-4887-9C10-A6E3668BDB84}"/>
                      </a:ext>
                    </a:extLst>
                  </p:cNvPr>
                  <p:cNvSpPr txBox="1"/>
                  <p:nvPr/>
                </p:nvSpPr>
                <p:spPr>
                  <a:xfrm>
                    <a:off x="4100108" y="2253017"/>
                    <a:ext cx="100144" cy="230832"/>
                  </a:xfrm>
                  <a:prstGeom prst="rect">
                    <a:avLst/>
                  </a:prstGeom>
                  <a:noFill/>
                  <a:ln w="12700">
                    <a:noFill/>
                  </a:ln>
                </p:spPr>
                <p:txBody>
                  <a:bodyPr wrap="square" rtlCol="0">
                    <a:spAutoFit/>
                  </a:bodyPr>
                  <a:lstStyle/>
                  <a:p>
                    <a:pPr algn="ctr"/>
                    <a:r>
                      <a:rPr lang="en-GB" sz="900" b="1" dirty="0"/>
                      <a:t>$</a:t>
                    </a:r>
                  </a:p>
                </p:txBody>
              </p:sp>
              <p:sp>
                <p:nvSpPr>
                  <p:cNvPr id="29" name="TextBox 28">
                    <a:extLst>
                      <a:ext uri="{FF2B5EF4-FFF2-40B4-BE49-F238E27FC236}">
                        <a16:creationId xmlns:a16="http://schemas.microsoft.com/office/drawing/2014/main" id="{1986C278-5D5D-46DF-BB1B-08842B30EC97}"/>
                      </a:ext>
                    </a:extLst>
                  </p:cNvPr>
                  <p:cNvSpPr txBox="1"/>
                  <p:nvPr/>
                </p:nvSpPr>
                <p:spPr>
                  <a:xfrm>
                    <a:off x="4100108" y="1735400"/>
                    <a:ext cx="100144" cy="230832"/>
                  </a:xfrm>
                  <a:prstGeom prst="rect">
                    <a:avLst/>
                  </a:prstGeom>
                  <a:noFill/>
                  <a:ln w="12700">
                    <a:noFill/>
                  </a:ln>
                </p:spPr>
                <p:txBody>
                  <a:bodyPr wrap="square" rtlCol="0">
                    <a:spAutoFit/>
                  </a:bodyPr>
                  <a:lstStyle/>
                  <a:p>
                    <a:pPr algn="ctr"/>
                    <a:r>
                      <a:rPr lang="en-GB" sz="900" b="1" dirty="0"/>
                      <a:t>$</a:t>
                    </a:r>
                  </a:p>
                </p:txBody>
              </p:sp>
              <p:sp>
                <p:nvSpPr>
                  <p:cNvPr id="30" name="TextBox 29">
                    <a:extLst>
                      <a:ext uri="{FF2B5EF4-FFF2-40B4-BE49-F238E27FC236}">
                        <a16:creationId xmlns:a16="http://schemas.microsoft.com/office/drawing/2014/main" id="{E902FC37-EA70-40F8-9DDE-9520F589425E}"/>
                      </a:ext>
                    </a:extLst>
                  </p:cNvPr>
                  <p:cNvSpPr txBox="1"/>
                  <p:nvPr/>
                </p:nvSpPr>
                <p:spPr>
                  <a:xfrm>
                    <a:off x="3979161" y="1821516"/>
                    <a:ext cx="100144" cy="246221"/>
                  </a:xfrm>
                  <a:prstGeom prst="rect">
                    <a:avLst/>
                  </a:prstGeom>
                  <a:noFill/>
                  <a:ln w="12700">
                    <a:noFill/>
                  </a:ln>
                </p:spPr>
                <p:txBody>
                  <a:bodyPr wrap="square" rtlCol="0">
                    <a:spAutoFit/>
                  </a:bodyPr>
                  <a:lstStyle/>
                  <a:p>
                    <a:pPr algn="ctr"/>
                    <a:r>
                      <a:rPr lang="en-GB" sz="1000" b="1" dirty="0"/>
                      <a:t>#</a:t>
                    </a:r>
                  </a:p>
                </p:txBody>
              </p:sp>
            </p:grpSp>
            <p:sp>
              <p:nvSpPr>
                <p:cNvPr id="31" name="TextBox 30">
                  <a:extLst>
                    <a:ext uri="{FF2B5EF4-FFF2-40B4-BE49-F238E27FC236}">
                      <a16:creationId xmlns:a16="http://schemas.microsoft.com/office/drawing/2014/main" id="{3D21AAA5-4C6D-4D27-8C52-3A07261B7892}"/>
                    </a:ext>
                  </a:extLst>
                </p:cNvPr>
                <p:cNvSpPr txBox="1"/>
                <p:nvPr/>
              </p:nvSpPr>
              <p:spPr>
                <a:xfrm>
                  <a:off x="5063584" y="2483092"/>
                  <a:ext cx="92616" cy="276999"/>
                </a:xfrm>
                <a:prstGeom prst="rect">
                  <a:avLst/>
                </a:prstGeom>
                <a:noFill/>
                <a:ln w="12700">
                  <a:noFill/>
                </a:ln>
              </p:spPr>
              <p:txBody>
                <a:bodyPr wrap="square" rtlCol="0">
                  <a:spAutoFit/>
                </a:bodyPr>
                <a:lstStyle/>
                <a:p>
                  <a:pPr algn="ctr"/>
                  <a:r>
                    <a:rPr lang="en-GB" sz="1200" b="1" dirty="0"/>
                    <a:t>*</a:t>
                  </a:r>
                </a:p>
              </p:txBody>
            </p:sp>
            <p:sp>
              <p:nvSpPr>
                <p:cNvPr id="32" name="TextBox 31">
                  <a:extLst>
                    <a:ext uri="{FF2B5EF4-FFF2-40B4-BE49-F238E27FC236}">
                      <a16:creationId xmlns:a16="http://schemas.microsoft.com/office/drawing/2014/main" id="{C6F16C24-67E5-4831-AFF3-56252B1ABD61}"/>
                    </a:ext>
                  </a:extLst>
                </p:cNvPr>
                <p:cNvSpPr txBox="1"/>
                <p:nvPr/>
              </p:nvSpPr>
              <p:spPr>
                <a:xfrm>
                  <a:off x="5884992" y="2022184"/>
                  <a:ext cx="100144" cy="246221"/>
                </a:xfrm>
                <a:prstGeom prst="rect">
                  <a:avLst/>
                </a:prstGeom>
                <a:noFill/>
                <a:ln w="12700">
                  <a:noFill/>
                </a:ln>
              </p:spPr>
              <p:txBody>
                <a:bodyPr wrap="square" rtlCol="0">
                  <a:spAutoFit/>
                </a:bodyPr>
                <a:lstStyle/>
                <a:p>
                  <a:pPr algn="ctr"/>
                  <a:r>
                    <a:rPr lang="en-GB" sz="1000" b="1" dirty="0"/>
                    <a:t>#</a:t>
                  </a:r>
                </a:p>
              </p:txBody>
            </p:sp>
            <p:sp>
              <p:nvSpPr>
                <p:cNvPr id="33" name="TextBox 32">
                  <a:extLst>
                    <a:ext uri="{FF2B5EF4-FFF2-40B4-BE49-F238E27FC236}">
                      <a16:creationId xmlns:a16="http://schemas.microsoft.com/office/drawing/2014/main" id="{13657A4E-57FE-4270-98E6-6D5946F6DBEF}"/>
                    </a:ext>
                  </a:extLst>
                </p:cNvPr>
                <p:cNvSpPr txBox="1"/>
                <p:nvPr/>
              </p:nvSpPr>
              <p:spPr>
                <a:xfrm>
                  <a:off x="6010156" y="2192205"/>
                  <a:ext cx="100144" cy="230832"/>
                </a:xfrm>
                <a:prstGeom prst="rect">
                  <a:avLst/>
                </a:prstGeom>
                <a:noFill/>
                <a:ln w="12700">
                  <a:noFill/>
                </a:ln>
              </p:spPr>
              <p:txBody>
                <a:bodyPr wrap="square" rtlCol="0">
                  <a:spAutoFit/>
                </a:bodyPr>
                <a:lstStyle/>
                <a:p>
                  <a:pPr algn="ctr"/>
                  <a:r>
                    <a:rPr lang="en-GB" sz="900" b="1" dirty="0"/>
                    <a:t>$</a:t>
                  </a:r>
                </a:p>
              </p:txBody>
            </p:sp>
            <p:sp>
              <p:nvSpPr>
                <p:cNvPr id="34" name="TextBox 33">
                  <a:extLst>
                    <a:ext uri="{FF2B5EF4-FFF2-40B4-BE49-F238E27FC236}">
                      <a16:creationId xmlns:a16="http://schemas.microsoft.com/office/drawing/2014/main" id="{F5D50F5E-934C-49A7-B46F-7455A3F29263}"/>
                    </a:ext>
                  </a:extLst>
                </p:cNvPr>
                <p:cNvSpPr txBox="1"/>
                <p:nvPr/>
              </p:nvSpPr>
              <p:spPr>
                <a:xfrm>
                  <a:off x="6128282" y="2192204"/>
                  <a:ext cx="100144" cy="230832"/>
                </a:xfrm>
                <a:prstGeom prst="rect">
                  <a:avLst/>
                </a:prstGeom>
                <a:noFill/>
                <a:ln w="12700">
                  <a:noFill/>
                </a:ln>
              </p:spPr>
              <p:txBody>
                <a:bodyPr wrap="square" rtlCol="0">
                  <a:spAutoFit/>
                </a:bodyPr>
                <a:lstStyle/>
                <a:p>
                  <a:pPr algn="ctr"/>
                  <a:r>
                    <a:rPr lang="en-GB" sz="900" b="1" dirty="0"/>
                    <a:t>$</a:t>
                  </a:r>
                </a:p>
              </p:txBody>
            </p:sp>
            <p:sp>
              <p:nvSpPr>
                <p:cNvPr id="35" name="TextBox 34">
                  <a:extLst>
                    <a:ext uri="{FF2B5EF4-FFF2-40B4-BE49-F238E27FC236}">
                      <a16:creationId xmlns:a16="http://schemas.microsoft.com/office/drawing/2014/main" id="{1F943CFA-B78F-45D0-BC4D-AE66D21C56FE}"/>
                    </a:ext>
                  </a:extLst>
                </p:cNvPr>
                <p:cNvSpPr txBox="1"/>
                <p:nvPr/>
              </p:nvSpPr>
              <p:spPr>
                <a:xfrm>
                  <a:off x="6246408" y="2102849"/>
                  <a:ext cx="100144" cy="230832"/>
                </a:xfrm>
                <a:prstGeom prst="rect">
                  <a:avLst/>
                </a:prstGeom>
                <a:noFill/>
                <a:ln w="12700">
                  <a:noFill/>
                </a:ln>
              </p:spPr>
              <p:txBody>
                <a:bodyPr wrap="square" rtlCol="0">
                  <a:spAutoFit/>
                </a:bodyPr>
                <a:lstStyle/>
                <a:p>
                  <a:pPr algn="ctr"/>
                  <a:r>
                    <a:rPr lang="en-GB" sz="900" b="1" dirty="0"/>
                    <a:t>$</a:t>
                  </a:r>
                </a:p>
              </p:txBody>
            </p:sp>
            <p:sp>
              <p:nvSpPr>
                <p:cNvPr id="36" name="TextBox 35">
                  <a:extLst>
                    <a:ext uri="{FF2B5EF4-FFF2-40B4-BE49-F238E27FC236}">
                      <a16:creationId xmlns:a16="http://schemas.microsoft.com/office/drawing/2014/main" id="{BF008F66-F378-41E4-9179-502DCEE2FF87}"/>
                    </a:ext>
                  </a:extLst>
                </p:cNvPr>
                <p:cNvSpPr txBox="1"/>
                <p:nvPr/>
              </p:nvSpPr>
              <p:spPr>
                <a:xfrm>
                  <a:off x="6135810" y="1612891"/>
                  <a:ext cx="92616" cy="276999"/>
                </a:xfrm>
                <a:prstGeom prst="rect">
                  <a:avLst/>
                </a:prstGeom>
                <a:noFill/>
                <a:ln w="12700">
                  <a:noFill/>
                </a:ln>
              </p:spPr>
              <p:txBody>
                <a:bodyPr wrap="square" rtlCol="0">
                  <a:spAutoFit/>
                </a:bodyPr>
                <a:lstStyle/>
                <a:p>
                  <a:pPr algn="ctr"/>
                  <a:r>
                    <a:rPr lang="en-GB" sz="1200" b="1" dirty="0"/>
                    <a:t>*</a:t>
                  </a:r>
                </a:p>
              </p:txBody>
            </p:sp>
            <p:sp>
              <p:nvSpPr>
                <p:cNvPr id="37" name="TextBox 36">
                  <a:extLst>
                    <a:ext uri="{FF2B5EF4-FFF2-40B4-BE49-F238E27FC236}">
                      <a16:creationId xmlns:a16="http://schemas.microsoft.com/office/drawing/2014/main" id="{491E6E27-1307-4666-8B02-C5DBA6C4EF6C}"/>
                    </a:ext>
                  </a:extLst>
                </p:cNvPr>
                <p:cNvSpPr txBox="1"/>
                <p:nvPr/>
              </p:nvSpPr>
              <p:spPr>
                <a:xfrm>
                  <a:off x="6246408" y="1582858"/>
                  <a:ext cx="100144" cy="230832"/>
                </a:xfrm>
                <a:prstGeom prst="rect">
                  <a:avLst/>
                </a:prstGeom>
                <a:noFill/>
                <a:ln w="12700">
                  <a:noFill/>
                </a:ln>
              </p:spPr>
              <p:txBody>
                <a:bodyPr wrap="square" rtlCol="0">
                  <a:spAutoFit/>
                </a:bodyPr>
                <a:lstStyle/>
                <a:p>
                  <a:pPr algn="ctr"/>
                  <a:r>
                    <a:rPr lang="en-GB" sz="900" b="1" dirty="0"/>
                    <a:t>$</a:t>
                  </a:r>
                </a:p>
              </p:txBody>
            </p:sp>
          </p:grpSp>
          <p:cxnSp>
            <p:nvCxnSpPr>
              <p:cNvPr id="38" name="Gerader Verbinder 71">
                <a:extLst>
                  <a:ext uri="{FF2B5EF4-FFF2-40B4-BE49-F238E27FC236}">
                    <a16:creationId xmlns:a16="http://schemas.microsoft.com/office/drawing/2014/main" id="{3EC9238B-1B2B-4567-917F-F3BF5705A972}"/>
                  </a:ext>
                </a:extLst>
              </p:cNvPr>
              <p:cNvCxnSpPr>
                <a:cxnSpLocks/>
              </p:cNvCxnSpPr>
              <p:nvPr/>
            </p:nvCxnSpPr>
            <p:spPr>
              <a:xfrm flipV="1">
                <a:off x="1798295" y="1253124"/>
                <a:ext cx="230530" cy="1"/>
              </a:xfrm>
              <a:prstGeom prst="line">
                <a:avLst/>
              </a:prstGeom>
              <a:ln w="12700"/>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1B6705DB-223A-4592-8875-3CC74AE8FC55}"/>
                  </a:ext>
                </a:extLst>
              </p:cNvPr>
              <p:cNvSpPr txBox="1"/>
              <p:nvPr/>
            </p:nvSpPr>
            <p:spPr>
              <a:xfrm>
                <a:off x="1863488" y="1022292"/>
                <a:ext cx="100144" cy="230832"/>
              </a:xfrm>
              <a:prstGeom prst="rect">
                <a:avLst/>
              </a:prstGeom>
              <a:noFill/>
              <a:ln w="12700">
                <a:noFill/>
              </a:ln>
            </p:spPr>
            <p:txBody>
              <a:bodyPr wrap="square" rtlCol="0">
                <a:spAutoFit/>
              </a:bodyPr>
              <a:lstStyle/>
              <a:p>
                <a:pPr algn="ctr"/>
                <a:r>
                  <a:rPr lang="en-GB" sz="900" b="1" dirty="0"/>
                  <a:t>$</a:t>
                </a:r>
              </a:p>
            </p:txBody>
          </p:sp>
        </p:grpSp>
        <p:sp>
          <p:nvSpPr>
            <p:cNvPr id="39" name="TextBox 38">
              <a:extLst>
                <a:ext uri="{FF2B5EF4-FFF2-40B4-BE49-F238E27FC236}">
                  <a16:creationId xmlns:a16="http://schemas.microsoft.com/office/drawing/2014/main" id="{38C2D2A2-10F2-42AD-8C55-A8F3CFAE244C}"/>
                </a:ext>
              </a:extLst>
            </p:cNvPr>
            <p:cNvSpPr txBox="1"/>
            <p:nvPr/>
          </p:nvSpPr>
          <p:spPr>
            <a:xfrm>
              <a:off x="878574" y="2727392"/>
              <a:ext cx="1271502" cy="215444"/>
            </a:xfrm>
            <a:prstGeom prst="rect">
              <a:avLst/>
            </a:prstGeom>
            <a:noFill/>
          </p:spPr>
          <p:txBody>
            <a:bodyPr wrap="none" rtlCol="0">
              <a:spAutoFit/>
            </a:bodyPr>
            <a:lstStyle/>
            <a:p>
              <a:r>
                <a:rPr lang="en-GB" sz="800" b="1" dirty="0">
                  <a:latin typeface="Arial" panose="020B0604020202020204" pitchFamily="34" charset="0"/>
                  <a:cs typeface="Arial" panose="020B0604020202020204" pitchFamily="34" charset="0"/>
                </a:rPr>
                <a:t>-20-0       0-20      20-40</a:t>
              </a:r>
            </a:p>
          </p:txBody>
        </p:sp>
      </p:grpSp>
      <p:grpSp>
        <p:nvGrpSpPr>
          <p:cNvPr id="4" name="Group 3">
            <a:extLst>
              <a:ext uri="{FF2B5EF4-FFF2-40B4-BE49-F238E27FC236}">
                <a16:creationId xmlns:a16="http://schemas.microsoft.com/office/drawing/2014/main" id="{818EF916-298D-446D-A291-BE486A56E8DB}"/>
              </a:ext>
            </a:extLst>
          </p:cNvPr>
          <p:cNvGrpSpPr/>
          <p:nvPr/>
        </p:nvGrpSpPr>
        <p:grpSpPr>
          <a:xfrm>
            <a:off x="407158" y="425954"/>
            <a:ext cx="4236747" cy="369883"/>
            <a:chOff x="313914" y="2018263"/>
            <a:chExt cx="4236747" cy="369883"/>
          </a:xfrm>
        </p:grpSpPr>
        <p:sp>
          <p:nvSpPr>
            <p:cNvPr id="5" name="TextBox 32">
              <a:extLst>
                <a:ext uri="{FF2B5EF4-FFF2-40B4-BE49-F238E27FC236}">
                  <a16:creationId xmlns:a16="http://schemas.microsoft.com/office/drawing/2014/main" id="{598133B2-1F74-4CEA-A973-4C3CA127730B}"/>
                </a:ext>
              </a:extLst>
            </p:cNvPr>
            <p:cNvSpPr txBox="1"/>
            <p:nvPr/>
          </p:nvSpPr>
          <p:spPr>
            <a:xfrm>
              <a:off x="313914" y="2018263"/>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a</a:t>
              </a:r>
            </a:p>
          </p:txBody>
        </p:sp>
        <p:sp>
          <p:nvSpPr>
            <p:cNvPr id="6" name="TextBox 33">
              <a:extLst>
                <a:ext uri="{FF2B5EF4-FFF2-40B4-BE49-F238E27FC236}">
                  <a16:creationId xmlns:a16="http://schemas.microsoft.com/office/drawing/2014/main" id="{77033385-5D73-4E48-8A61-90EC2578589F}"/>
                </a:ext>
              </a:extLst>
            </p:cNvPr>
            <p:cNvSpPr txBox="1"/>
            <p:nvPr/>
          </p:nvSpPr>
          <p:spPr>
            <a:xfrm>
              <a:off x="2249414" y="2018814"/>
              <a:ext cx="31290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b</a:t>
              </a:r>
            </a:p>
          </p:txBody>
        </p:sp>
        <p:sp>
          <p:nvSpPr>
            <p:cNvPr id="7" name="TextBox 34">
              <a:extLst>
                <a:ext uri="{FF2B5EF4-FFF2-40B4-BE49-F238E27FC236}">
                  <a16:creationId xmlns:a16="http://schemas.microsoft.com/office/drawing/2014/main" id="{114B0283-59D4-4456-9EC8-9E2DB9313C1F}"/>
                </a:ext>
              </a:extLst>
            </p:cNvPr>
            <p:cNvSpPr txBox="1"/>
            <p:nvPr/>
          </p:nvSpPr>
          <p:spPr>
            <a:xfrm flipH="1">
              <a:off x="4252450" y="2018263"/>
              <a:ext cx="2982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48" name="Slide Number Placeholder 47">
            <a:extLst>
              <a:ext uri="{FF2B5EF4-FFF2-40B4-BE49-F238E27FC236}">
                <a16:creationId xmlns:a16="http://schemas.microsoft.com/office/drawing/2014/main" id="{2D7C89F8-1C0A-436E-A5F4-5795333A1A0A}"/>
              </a:ext>
            </a:extLst>
          </p:cNvPr>
          <p:cNvSpPr>
            <a:spLocks noGrp="1"/>
          </p:cNvSpPr>
          <p:nvPr>
            <p:ph type="sldNum" sz="quarter" idx="12"/>
          </p:nvPr>
        </p:nvSpPr>
        <p:spPr/>
        <p:txBody>
          <a:bodyPr/>
          <a:lstStyle/>
          <a:p>
            <a:fld id="{D8813C1C-76DE-4157-94DF-348F8715183E}" type="slidenum">
              <a:rPr lang="en-GB" smtClean="0"/>
              <a:t>8</a:t>
            </a:fld>
            <a:endParaRPr lang="en-GB"/>
          </a:p>
        </p:txBody>
      </p:sp>
    </p:spTree>
    <p:extLst>
      <p:ext uri="{BB962C8B-B14F-4D97-AF65-F5344CB8AC3E}">
        <p14:creationId xmlns:p14="http://schemas.microsoft.com/office/powerpoint/2010/main" val="351656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36BB21D-C9CE-48CC-A107-082C2E38B82D}"/>
              </a:ext>
            </a:extLst>
          </p:cNvPr>
          <p:cNvSpPr>
            <a:spLocks noGrp="1"/>
          </p:cNvSpPr>
          <p:nvPr>
            <p:ph idx="1"/>
          </p:nvPr>
        </p:nvSpPr>
        <p:spPr>
          <a:xfrm>
            <a:off x="324644" y="350570"/>
            <a:ext cx="6080097" cy="9204860"/>
          </a:xfrm>
        </p:spPr>
        <p:txBody>
          <a:bodyPr>
            <a:normAutofit fontScale="92500" lnSpcReduction="10000"/>
          </a:bodyPr>
          <a:lstStyle/>
          <a:p>
            <a:pPr marL="0" indent="0" algn="just">
              <a:lnSpc>
                <a:spcPct val="160000"/>
              </a:lnSpc>
              <a:spcBef>
                <a:spcPts val="600"/>
              </a:spcBef>
              <a:buNone/>
            </a:pPr>
            <a:r>
              <a:rPr lang="en-GB" sz="1200" b="1" dirty="0">
                <a:latin typeface="Times New Roman" panose="02020603050405020304" pitchFamily="18" charset="0"/>
                <a:cs typeface="Times New Roman" panose="02020603050405020304" pitchFamily="18" charset="0"/>
              </a:rPr>
              <a:t>Long-term treatment with haloperidol</a:t>
            </a:r>
          </a:p>
          <a:p>
            <a:pPr marL="0" indent="0" algn="just">
              <a:lnSpc>
                <a:spcPct val="160000"/>
              </a:lnSpc>
              <a:spcBef>
                <a:spcPts val="600"/>
              </a:spcBef>
              <a:buNone/>
            </a:pPr>
            <a:r>
              <a:rPr lang="en-GB" sz="1200" dirty="0">
                <a:latin typeface="Times New Roman" panose="02020603050405020304" pitchFamily="18" charset="0"/>
                <a:cs typeface="Times New Roman" panose="02020603050405020304" pitchFamily="18" charset="0"/>
              </a:rPr>
              <a:t>In this experiment with a long-term HAL administration (14 days of osmotic mini-pumps delivery, 0.5 mg/kg), we assessed the same behavioural parameters as we did for the short-term procedure. However, due to the longer time interval between the surgeries and behavioural testing, additionally to AIH and PPI tests we also evaluated the effects on the cognitive functions in the novel object recognition (NOR) task (Fig. S3). </a:t>
            </a:r>
          </a:p>
          <a:p>
            <a:pPr marL="0" indent="0" algn="just">
              <a:lnSpc>
                <a:spcPct val="160000"/>
              </a:lnSpc>
              <a:spcBef>
                <a:spcPts val="600"/>
              </a:spcBef>
              <a:buNone/>
            </a:pPr>
            <a:r>
              <a:rPr lang="en-GB" sz="1200" dirty="0">
                <a:latin typeface="Times New Roman" panose="02020603050405020304" pitchFamily="18" charset="0"/>
                <a:cs typeface="Times New Roman" panose="02020603050405020304" pitchFamily="18" charset="0"/>
              </a:rPr>
              <a:t>Two-way ANOVA of area under the curve (AUC) of total locomotion demonstrated a significant effect of factor </a:t>
            </a:r>
            <a:r>
              <a:rPr lang="en-GB" sz="1200" i="1" dirty="0">
                <a:latin typeface="Times New Roman" panose="02020603050405020304" pitchFamily="18" charset="0"/>
                <a:cs typeface="Times New Roman" panose="02020603050405020304" pitchFamily="18" charset="0"/>
              </a:rPr>
              <a:t>Time </a:t>
            </a:r>
            <a:r>
              <a:rPr lang="en-GB" sz="1200" dirty="0">
                <a:latin typeface="Times New Roman" panose="02020603050405020304" pitchFamily="18" charset="0"/>
                <a:cs typeface="Times New Roman" panose="02020603050405020304" pitchFamily="18" charset="0"/>
              </a:rPr>
              <a:t>(F</a:t>
            </a:r>
            <a:r>
              <a:rPr lang="en-GB" sz="1200" baseline="-25000" dirty="0">
                <a:latin typeface="Times New Roman" panose="02020603050405020304" pitchFamily="18" charset="0"/>
                <a:cs typeface="Times New Roman" panose="02020603050405020304" pitchFamily="18" charset="0"/>
              </a:rPr>
              <a:t>2;72</a:t>
            </a:r>
            <a:r>
              <a:rPr lang="en-GB" sz="1200" dirty="0">
                <a:latin typeface="Times New Roman" panose="02020603050405020304" pitchFamily="18" charset="0"/>
                <a:cs typeface="Times New Roman" panose="02020603050405020304" pitchFamily="18" charset="0"/>
              </a:rPr>
              <a:t>=64.360, p&lt;.001), </a:t>
            </a:r>
            <a:r>
              <a:rPr lang="en-GB" sz="1200" i="1" dirty="0">
                <a:latin typeface="Times New Roman" panose="02020603050405020304" pitchFamily="18" charset="0"/>
                <a:cs typeface="Times New Roman" panose="02020603050405020304" pitchFamily="18" charset="0"/>
              </a:rPr>
              <a:t>Group </a:t>
            </a:r>
            <a:r>
              <a:rPr lang="en-GB" sz="1200" dirty="0">
                <a:latin typeface="Times New Roman" panose="02020603050405020304" pitchFamily="18" charset="0"/>
                <a:cs typeface="Times New Roman" panose="02020603050405020304" pitchFamily="18" charset="0"/>
              </a:rPr>
              <a:t>(F</a:t>
            </a:r>
            <a:r>
              <a:rPr lang="en-GB" sz="1200" baseline="-25000" dirty="0">
                <a:latin typeface="Times New Roman" panose="02020603050405020304" pitchFamily="18" charset="0"/>
                <a:cs typeface="Times New Roman" panose="02020603050405020304" pitchFamily="18" charset="0"/>
              </a:rPr>
              <a:t>2;72</a:t>
            </a:r>
            <a:r>
              <a:rPr lang="en-GB" sz="1200" dirty="0">
                <a:latin typeface="Times New Roman" panose="02020603050405020304" pitchFamily="18" charset="0"/>
                <a:cs typeface="Times New Roman" panose="02020603050405020304" pitchFamily="18" charset="0"/>
              </a:rPr>
              <a:t>=6.432, p=.003) and </a:t>
            </a:r>
            <a:r>
              <a:rPr lang="en-GB" sz="1200" i="1" dirty="0" err="1">
                <a:latin typeface="Times New Roman" panose="02020603050405020304" pitchFamily="18" charset="0"/>
                <a:cs typeface="Times New Roman" panose="02020603050405020304" pitchFamily="18" charset="0"/>
              </a:rPr>
              <a:t>Time×Group</a:t>
            </a:r>
            <a:r>
              <a:rPr lang="en-GB" sz="1200" i="1" dirty="0">
                <a:latin typeface="Times New Roman" panose="02020603050405020304" pitchFamily="18" charset="0"/>
                <a:cs typeface="Times New Roman" panose="02020603050405020304" pitchFamily="18" charset="0"/>
              </a:rPr>
              <a:t> </a:t>
            </a:r>
            <a:r>
              <a:rPr lang="en-GB" sz="1200" dirty="0">
                <a:latin typeface="Times New Roman" panose="02020603050405020304" pitchFamily="18" charset="0"/>
                <a:cs typeface="Times New Roman" panose="02020603050405020304" pitchFamily="18" charset="0"/>
              </a:rPr>
              <a:t>interaction (F</a:t>
            </a:r>
            <a:r>
              <a:rPr lang="en-GB" sz="1200" baseline="-25000" dirty="0">
                <a:latin typeface="Times New Roman" panose="02020603050405020304" pitchFamily="18" charset="0"/>
                <a:cs typeface="Times New Roman" panose="02020603050405020304" pitchFamily="18" charset="0"/>
              </a:rPr>
              <a:t>4;72</a:t>
            </a:r>
            <a:r>
              <a:rPr lang="en-GB" sz="1200" dirty="0">
                <a:latin typeface="Times New Roman" panose="02020603050405020304" pitchFamily="18" charset="0"/>
                <a:cs typeface="Times New Roman" panose="02020603050405020304" pitchFamily="18" charset="0"/>
              </a:rPr>
              <a:t>=3.988, p=.006). A strong decline in AUC of total locomotion was observed during the second 20-min interval after AMPH challenge for the group AMPH-HAL (p&lt;.001 vs. SAL-VEH) (Fig. S3a). The analysis of central locomotion in AIH test showed significant effects of factor </a:t>
            </a:r>
            <a:r>
              <a:rPr lang="en-GB" sz="1200" i="1" dirty="0">
                <a:latin typeface="Times New Roman" panose="02020603050405020304" pitchFamily="18" charset="0"/>
                <a:cs typeface="Times New Roman" panose="02020603050405020304" pitchFamily="18" charset="0"/>
              </a:rPr>
              <a:t>Time</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3;96</a:t>
            </a:r>
            <a:r>
              <a:rPr lang="en-GB" sz="1200" dirty="0">
                <a:latin typeface="Times New Roman" panose="02020603050405020304" pitchFamily="18" charset="0"/>
                <a:cs typeface="Times New Roman" panose="02020603050405020304" pitchFamily="18" charset="0"/>
              </a:rPr>
              <a:t>=6.031, p&lt;.001) and </a:t>
            </a:r>
            <a:r>
              <a:rPr lang="en-GB" sz="1200" i="1" dirty="0">
                <a:latin typeface="Times New Roman" panose="02020603050405020304" pitchFamily="18" charset="0"/>
                <a:cs typeface="Times New Roman" panose="02020603050405020304" pitchFamily="18" charset="0"/>
              </a:rPr>
              <a:t>Group</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2;96</a:t>
            </a:r>
            <a:r>
              <a:rPr lang="en-GB" sz="1200" dirty="0">
                <a:latin typeface="Times New Roman" panose="02020603050405020304" pitchFamily="18" charset="0"/>
                <a:cs typeface="Times New Roman" panose="02020603050405020304" pitchFamily="18" charset="0"/>
              </a:rPr>
              <a:t>=9.445, p&lt;.001) during baseline and only factor </a:t>
            </a:r>
            <a:r>
              <a:rPr lang="en-GB" sz="1200" i="1" dirty="0">
                <a:latin typeface="Times New Roman" panose="02020603050405020304" pitchFamily="18" charset="0"/>
                <a:cs typeface="Times New Roman" panose="02020603050405020304" pitchFamily="18" charset="0"/>
              </a:rPr>
              <a:t>Group</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2;192</a:t>
            </a:r>
            <a:r>
              <a:rPr lang="en-GB" sz="1200" dirty="0">
                <a:latin typeface="Times New Roman" panose="02020603050405020304" pitchFamily="18" charset="0"/>
                <a:cs typeface="Times New Roman" panose="02020603050405020304" pitchFamily="18" charset="0"/>
              </a:rPr>
              <a:t>=24.279, p&lt;.001) after AMPH injection. At the baseline period the central locomotion of AMPH-HAL was significantly lower (p=.015) than in control animals during first 5 min. After AMPH injection, a significant drop was reported at of 25- (p=.002), 30- (p&lt;.001), 35- (p&lt;.001) and 40-min (p&lt;.001) time points in the same group of rats compared to controls. Likewise, AMPH-VEH group showed the same decline in the central locomotion at 35 (p=.008) and 40 min (p&lt;.001) of the AMPH challenge period vs. SAL-VEH (Fig. S3b). Similarly, we observed a decrease in number of central visits in AIH test for both AMPH-sensitized groups. Two-way ANOVA exposed the significant effects of factor </a:t>
            </a:r>
            <a:r>
              <a:rPr lang="en-GB" sz="1200" i="1" dirty="0">
                <a:latin typeface="Times New Roman" panose="02020603050405020304" pitchFamily="18" charset="0"/>
                <a:cs typeface="Times New Roman" panose="02020603050405020304" pitchFamily="18" charset="0"/>
              </a:rPr>
              <a:t>Time</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3;96</a:t>
            </a:r>
            <a:r>
              <a:rPr lang="en-GB" sz="1200" dirty="0">
                <a:latin typeface="Times New Roman" panose="02020603050405020304" pitchFamily="18" charset="0"/>
                <a:cs typeface="Times New Roman" panose="02020603050405020304" pitchFamily="18" charset="0"/>
              </a:rPr>
              <a:t>=6.467, p&lt;.001) and </a:t>
            </a:r>
            <a:r>
              <a:rPr lang="en-GB" sz="1200" i="1" dirty="0">
                <a:latin typeface="Times New Roman" panose="02020603050405020304" pitchFamily="18" charset="0"/>
                <a:cs typeface="Times New Roman" panose="02020603050405020304" pitchFamily="18" charset="0"/>
              </a:rPr>
              <a:t>Group</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2;96</a:t>
            </a:r>
            <a:r>
              <a:rPr lang="en-GB" sz="1200" dirty="0">
                <a:latin typeface="Times New Roman" panose="02020603050405020304" pitchFamily="18" charset="0"/>
                <a:cs typeface="Times New Roman" panose="02020603050405020304" pitchFamily="18" charset="0"/>
              </a:rPr>
              <a:t>=8.225, p&lt;.001) during baseline and factor </a:t>
            </a:r>
            <a:r>
              <a:rPr lang="en-GB" sz="1200" i="1" dirty="0">
                <a:latin typeface="Times New Roman" panose="02020603050405020304" pitchFamily="18" charset="0"/>
                <a:cs typeface="Times New Roman" panose="02020603050405020304" pitchFamily="18" charset="0"/>
              </a:rPr>
              <a:t>Group</a:t>
            </a:r>
            <a:r>
              <a:rPr lang="en-GB" sz="1200" dirty="0">
                <a:latin typeface="Times New Roman" panose="02020603050405020304" pitchFamily="18" charset="0"/>
                <a:cs typeface="Times New Roman" panose="02020603050405020304" pitchFamily="18" charset="0"/>
              </a:rPr>
              <a:t> (F</a:t>
            </a:r>
            <a:r>
              <a:rPr lang="en-GB" sz="1200" baseline="-25000" dirty="0">
                <a:latin typeface="Times New Roman" panose="02020603050405020304" pitchFamily="18" charset="0"/>
                <a:cs typeface="Times New Roman" panose="02020603050405020304" pitchFamily="18" charset="0"/>
              </a:rPr>
              <a:t>2;192</a:t>
            </a:r>
            <a:r>
              <a:rPr lang="en-GB" sz="1200" dirty="0">
                <a:latin typeface="Times New Roman" panose="02020603050405020304" pitchFamily="18" charset="0"/>
                <a:cs typeface="Times New Roman" panose="02020603050405020304" pitchFamily="18" charset="0"/>
              </a:rPr>
              <a:t>=24.329, p&lt;.001) after AMPH injection. At the baseline, AMPH-HAL made less central visits (p=.017) than control animals during at -10-min time point. After the AMPH injection, a significant fall was observed at of 25- (p=.001), 30- (p&lt;.001), 35- (p&lt;.001) and 40-min (p&lt;.001) time points in AMPH-HAL group compared to SAL-VEH. AMPH-VEH group also demonstrated a drop in the central visits at 35 (p=.017) and 40 min (p&lt;.001) of the AMPH challenge period vs. controls (Fig. S3c).</a:t>
            </a:r>
          </a:p>
          <a:p>
            <a:pPr marL="0" indent="0" algn="just">
              <a:lnSpc>
                <a:spcPct val="160000"/>
              </a:lnSpc>
              <a:spcBef>
                <a:spcPts val="600"/>
              </a:spcBef>
              <a:buNone/>
            </a:pPr>
            <a:r>
              <a:rPr lang="en-GB" sz="1200" dirty="0">
                <a:latin typeface="Times New Roman" panose="02020603050405020304" pitchFamily="18" charset="0"/>
                <a:cs typeface="Times New Roman" panose="02020603050405020304" pitchFamily="18" charset="0"/>
              </a:rPr>
              <a:t>NOR test represents alterations in cognitive functions and short-term memory, in particular. In our experiment, we demonstrated a significant decline in the objects discrimination </a:t>
            </a:r>
            <a:r>
              <a:rPr lang="en-GB" sz="1200" dirty="0" err="1">
                <a:latin typeface="Times New Roman" panose="02020603050405020304" pitchFamily="18" charset="0"/>
                <a:cs typeface="Times New Roman" panose="02020603050405020304" pitchFamily="18" charset="0"/>
              </a:rPr>
              <a:t>perfomance</a:t>
            </a:r>
            <a:r>
              <a:rPr lang="en-GB" sz="1200" dirty="0">
                <a:latin typeface="Times New Roman" panose="02020603050405020304" pitchFamily="18" charset="0"/>
                <a:cs typeface="Times New Roman" panose="02020603050405020304" pitchFamily="18" charset="0"/>
              </a:rPr>
              <a:t> for AMPH-VEH (p=.012 vs. controls). Long-term HAL treatment did not affect the discrimination rate in NOR when compared to SAL-VEH group (Fig. S3d).</a:t>
            </a:r>
          </a:p>
          <a:p>
            <a:pPr marL="0" indent="0" algn="just">
              <a:lnSpc>
                <a:spcPct val="160000"/>
              </a:lnSpc>
              <a:spcBef>
                <a:spcPts val="600"/>
              </a:spcBef>
              <a:buNone/>
            </a:pPr>
            <a:r>
              <a:rPr lang="en-GB" sz="1200" dirty="0">
                <a:latin typeface="Times New Roman" panose="02020603050405020304" pitchFamily="18" charset="0"/>
                <a:cs typeface="Times New Roman" panose="02020603050405020304" pitchFamily="18" charset="0"/>
              </a:rPr>
              <a:t>The analysis of PPI of acoustic startle revealed the effect of HAL treatment only for the combination 74-100 dB of </a:t>
            </a:r>
            <a:r>
              <a:rPr lang="en-GB" sz="1200" dirty="0" err="1">
                <a:latin typeface="Times New Roman" panose="02020603050405020304" pitchFamily="18" charset="0"/>
                <a:cs typeface="Times New Roman" panose="02020603050405020304" pitchFamily="18" charset="0"/>
              </a:rPr>
              <a:t>prepulse</a:t>
            </a:r>
            <a:r>
              <a:rPr lang="en-GB" sz="1200" dirty="0">
                <a:latin typeface="Times New Roman" panose="02020603050405020304" pitchFamily="18" charset="0"/>
                <a:cs typeface="Times New Roman" panose="02020603050405020304" pitchFamily="18" charset="0"/>
              </a:rPr>
              <a:t>-pulse stimulus (p&lt;.001) (Fig. S3e). Although an ANOVA showed a significant effects of factor </a:t>
            </a:r>
            <a:r>
              <a:rPr lang="en-GB" sz="1200" i="1" dirty="0" err="1">
                <a:latin typeface="Times New Roman" panose="02020603050405020304" pitchFamily="18" charset="0"/>
                <a:cs typeface="Times New Roman" panose="02020603050405020304" pitchFamily="18" charset="0"/>
              </a:rPr>
              <a:t>Prepulse</a:t>
            </a:r>
            <a:r>
              <a:rPr lang="en-GB" sz="1200" i="1" dirty="0">
                <a:latin typeface="Times New Roman" panose="02020603050405020304" pitchFamily="18" charset="0"/>
                <a:cs typeface="Times New Roman" panose="02020603050405020304" pitchFamily="18" charset="0"/>
              </a:rPr>
              <a:t> stimulus</a:t>
            </a:r>
            <a:r>
              <a:rPr lang="en-GB" sz="1200" dirty="0">
                <a:latin typeface="Times New Roman" panose="02020603050405020304" pitchFamily="18" charset="0"/>
                <a:cs typeface="Times New Roman" panose="02020603050405020304" pitchFamily="18" charset="0"/>
              </a:rPr>
              <a:t> for each of pulse stimulus (F</a:t>
            </a:r>
            <a:r>
              <a:rPr lang="en-GB" sz="1200" baseline="-25000" dirty="0">
                <a:latin typeface="Times New Roman" panose="02020603050405020304" pitchFamily="18" charset="0"/>
                <a:cs typeface="Times New Roman" panose="02020603050405020304" pitchFamily="18" charset="0"/>
              </a:rPr>
              <a:t>2;72</a:t>
            </a:r>
            <a:r>
              <a:rPr lang="en-GB" sz="1200" dirty="0">
                <a:latin typeface="Times New Roman" panose="02020603050405020304" pitchFamily="18" charset="0"/>
                <a:cs typeface="Times New Roman" panose="02020603050405020304" pitchFamily="18" charset="0"/>
              </a:rPr>
              <a:t>=26.193, p&lt;.001; F</a:t>
            </a:r>
            <a:r>
              <a:rPr lang="en-GB" sz="1200" baseline="-25000" dirty="0">
                <a:latin typeface="Times New Roman" panose="02020603050405020304" pitchFamily="18" charset="0"/>
                <a:cs typeface="Times New Roman" panose="02020603050405020304" pitchFamily="18" charset="0"/>
              </a:rPr>
              <a:t>2;72</a:t>
            </a:r>
            <a:r>
              <a:rPr lang="en-GB" sz="1200" dirty="0">
                <a:latin typeface="Times New Roman" panose="02020603050405020304" pitchFamily="18" charset="0"/>
                <a:cs typeface="Times New Roman" panose="02020603050405020304" pitchFamily="18" charset="0"/>
              </a:rPr>
              <a:t>=57.310, p&lt;.001; F</a:t>
            </a:r>
            <a:r>
              <a:rPr lang="en-GB" sz="1200" baseline="-25000" dirty="0">
                <a:latin typeface="Times New Roman" panose="02020603050405020304" pitchFamily="18" charset="0"/>
                <a:cs typeface="Times New Roman" panose="02020603050405020304" pitchFamily="18" charset="0"/>
              </a:rPr>
              <a:t>2;72</a:t>
            </a:r>
            <a:r>
              <a:rPr lang="en-GB" sz="1200" dirty="0">
                <a:latin typeface="Times New Roman" panose="02020603050405020304" pitchFamily="18" charset="0"/>
                <a:cs typeface="Times New Roman" panose="02020603050405020304" pitchFamily="18" charset="0"/>
              </a:rPr>
              <a:t>=32.264, p&lt;.001, for 100, 110, and 120 dB, respectively), a significant effect of factor </a:t>
            </a:r>
            <a:r>
              <a:rPr lang="en-GB" sz="1200" i="1" dirty="0">
                <a:latin typeface="Times New Roman" panose="02020603050405020304" pitchFamily="18" charset="0"/>
                <a:cs typeface="Times New Roman" panose="02020603050405020304" pitchFamily="18" charset="0"/>
              </a:rPr>
              <a:t>Group</a:t>
            </a:r>
            <a:r>
              <a:rPr lang="en-GB" sz="1200" dirty="0">
                <a:latin typeface="Times New Roman" panose="02020603050405020304" pitchFamily="18" charset="0"/>
                <a:cs typeface="Times New Roman" panose="02020603050405020304" pitchFamily="18" charset="0"/>
              </a:rPr>
              <a:t> was found only for 100 dB pulse stimulus (F</a:t>
            </a:r>
            <a:r>
              <a:rPr lang="en-GB" sz="1200" baseline="-25000" dirty="0">
                <a:latin typeface="Times New Roman" panose="02020603050405020304" pitchFamily="18" charset="0"/>
                <a:cs typeface="Times New Roman" panose="02020603050405020304" pitchFamily="18" charset="0"/>
              </a:rPr>
              <a:t>2;72</a:t>
            </a:r>
            <a:r>
              <a:rPr lang="en-GB" sz="1200" dirty="0">
                <a:latin typeface="Times New Roman" panose="02020603050405020304" pitchFamily="18" charset="0"/>
                <a:cs typeface="Times New Roman" panose="02020603050405020304" pitchFamily="18" charset="0"/>
              </a:rPr>
              <a:t>=8.388, p&lt;.001). No differences were found between the experimental groups in their PPI for 110 and 120 dB pulse stimuli (Fig. S3f,g).</a:t>
            </a:r>
          </a:p>
        </p:txBody>
      </p:sp>
    </p:spTree>
    <p:extLst>
      <p:ext uri="{BB962C8B-B14F-4D97-AF65-F5344CB8AC3E}">
        <p14:creationId xmlns:p14="http://schemas.microsoft.com/office/powerpoint/2010/main" val="11856851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4560</Words>
  <Application>Microsoft Office PowerPoint</Application>
  <PresentationFormat>A4-Papier (210 x 297 mm)</PresentationFormat>
  <Paragraphs>158</Paragraphs>
  <Slides>15</Slides>
  <Notes>0</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15</vt:i4>
      </vt:variant>
    </vt:vector>
  </HeadingPairs>
  <TitlesOfParts>
    <vt:vector size="21" baseType="lpstr">
      <vt:lpstr>Arial</vt:lpstr>
      <vt:lpstr>Calibri</vt:lpstr>
      <vt:lpstr>Calibri Light</vt:lpstr>
      <vt:lpstr>Times New Roman</vt:lpstr>
      <vt:lpstr>Office Theme</vt:lpstr>
      <vt:lpstr>SPW 14.0 Graph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Chestnykh, Daria</dc:creator>
  <cp:lastModifiedBy>Müller, Christian</cp:lastModifiedBy>
  <cp:revision>104</cp:revision>
  <cp:lastPrinted>2024-03-06T14:39:31Z</cp:lastPrinted>
  <dcterms:created xsi:type="dcterms:W3CDTF">2024-02-14T16:20:31Z</dcterms:created>
  <dcterms:modified xsi:type="dcterms:W3CDTF">2024-11-06T10:17:21Z</dcterms:modified>
</cp:coreProperties>
</file>