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40"/>
  </p:normalViewPr>
  <p:slideViewPr>
    <p:cSldViewPr>
      <p:cViewPr varScale="1">
        <p:scale>
          <a:sx n="97" d="100"/>
          <a:sy n="97" d="100"/>
        </p:scale>
        <p:origin x="13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AD2C5-CCB9-4E64-A39E-E726236AECCD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83343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897C7-C2C9-4021-8D5C-30A235CDD57C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66297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5D03F-A08D-4A39-95B5-CF0908E00F83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78950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7BD52-68BD-4015-A0D5-BF6230ECE82C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158143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D4954-4CE0-4FEA-977C-CD5D46FAD2D6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88223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FC51C-38F6-490E-A903-4A6AE1CEF00E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40051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897A7-1F4F-451D-A41E-528E8915D415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4255824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40939-C0D6-4B6B-8172-811A9B07CB19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3873292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6AAAE-3555-4E2D-B9E2-E67D6398D8CA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84261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3E6D6-8EB9-43EB-9F49-43576C69D58F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142112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F600C-6504-47E3-B8B1-E680D2391DCA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  <p:extLst>
      <p:ext uri="{BB962C8B-B14F-4D97-AF65-F5344CB8AC3E}">
        <p14:creationId xmlns:p14="http://schemas.microsoft.com/office/powerpoint/2010/main" val="279164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Textmasterformate durch Klicken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834D256-ADDC-49AA-B481-AC762B652E19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50" y="692150"/>
            <a:ext cx="1655763" cy="5048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z="1200" dirty="0"/>
              <a:t>Assessed for eligibility (n=38)</a:t>
            </a:r>
          </a:p>
        </p:txBody>
      </p:sp>
      <p:sp>
        <p:nvSpPr>
          <p:cNvPr id="2051" name="Line 4"/>
          <p:cNvSpPr>
            <a:spLocks noChangeShapeType="1"/>
          </p:cNvSpPr>
          <p:nvPr/>
        </p:nvSpPr>
        <p:spPr bwMode="auto">
          <a:xfrm>
            <a:off x="4643438" y="1196975"/>
            <a:ext cx="12700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5160963" y="1284287"/>
            <a:ext cx="2625725" cy="10815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de-DE" sz="1200" dirty="0"/>
              <a:t>Excluded (n=14)</a:t>
            </a:r>
          </a:p>
          <a:p>
            <a:pPr eaLnBrk="1" hangingPunct="1"/>
            <a:r>
              <a:rPr lang="en-US" altLang="de-DE" sz="1200" dirty="0"/>
              <a:t>Not meeting inclusion criteria (n=9)</a:t>
            </a:r>
          </a:p>
          <a:p>
            <a:pPr eaLnBrk="1" hangingPunct="1"/>
            <a:r>
              <a:rPr lang="en-US" altLang="de-DE" sz="1200" dirty="0"/>
              <a:t>Not willing to adhere to study protocol (n=1)</a:t>
            </a:r>
          </a:p>
          <a:p>
            <a:pPr eaLnBrk="1" hangingPunct="1"/>
            <a:r>
              <a:rPr lang="en-US" altLang="de-DE" sz="1200" dirty="0"/>
              <a:t>Refused to participate (n=4)</a:t>
            </a:r>
          </a:p>
        </p:txBody>
      </p:sp>
      <p:sp>
        <p:nvSpPr>
          <p:cNvPr id="2053" name="Line 7"/>
          <p:cNvSpPr>
            <a:spLocks noChangeShapeType="1"/>
          </p:cNvSpPr>
          <p:nvPr/>
        </p:nvSpPr>
        <p:spPr bwMode="auto">
          <a:xfrm flipV="1">
            <a:off x="4656138" y="1846263"/>
            <a:ext cx="53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1692274" y="3644900"/>
            <a:ext cx="1366839" cy="747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de-CH" altLang="de-DE" sz="1200" dirty="0" err="1"/>
              <a:t>Methylphenidate</a:t>
            </a:r>
            <a:endParaRPr lang="de-CH" altLang="de-DE" sz="1200" dirty="0"/>
          </a:p>
          <a:p>
            <a:pPr algn="ctr" eaLnBrk="1" hangingPunct="1">
              <a:buFontTx/>
              <a:buNone/>
            </a:pPr>
            <a:r>
              <a:rPr lang="en-US" altLang="de-DE" sz="1200" dirty="0"/>
              <a:t>(n=24) </a:t>
            </a:r>
          </a:p>
        </p:txBody>
      </p:sp>
      <p:sp>
        <p:nvSpPr>
          <p:cNvPr id="2055" name="Line 14"/>
          <p:cNvSpPr>
            <a:spLocks noChangeShapeType="1"/>
          </p:cNvSpPr>
          <p:nvPr/>
        </p:nvSpPr>
        <p:spPr bwMode="auto">
          <a:xfrm>
            <a:off x="3816350" y="327025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57" name="Line 18"/>
          <p:cNvSpPr>
            <a:spLocks noChangeShapeType="1"/>
          </p:cNvSpPr>
          <p:nvPr/>
        </p:nvSpPr>
        <p:spPr bwMode="auto">
          <a:xfrm>
            <a:off x="3708400" y="3284538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1116013" y="5876925"/>
            <a:ext cx="7343775" cy="719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200" dirty="0">
                <a:latin typeface="Arial" charset="0"/>
              </a:rPr>
              <a:t>Analyzed (n=21)</a:t>
            </a:r>
          </a:p>
          <a:p>
            <a:pPr marL="171450" indent="-171450" algn="ctr" eaLnBrk="1" hangingPunct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1200" dirty="0">
                <a:latin typeface="Arial" charset="0"/>
              </a:rPr>
              <a:t>Excluded from analysis of </a:t>
            </a:r>
            <a:r>
              <a:rPr lang="de-CH" sz="1200" dirty="0">
                <a:latin typeface="Arial" charset="0"/>
              </a:rPr>
              <a:t>3 (due </a:t>
            </a:r>
            <a:r>
              <a:rPr lang="de-CH" sz="1200" dirty="0" err="1">
                <a:latin typeface="Arial" charset="0"/>
              </a:rPr>
              <a:t>to</a:t>
            </a:r>
            <a:r>
              <a:rPr lang="de-CH" sz="1200" dirty="0">
                <a:latin typeface="Arial" charset="0"/>
              </a:rPr>
              <a:t> </a:t>
            </a:r>
            <a:r>
              <a:rPr lang="de-CH" sz="1200" dirty="0" err="1">
                <a:latin typeface="Arial" charset="0"/>
              </a:rPr>
              <a:t>insufficient</a:t>
            </a:r>
            <a:r>
              <a:rPr lang="de-CH" sz="1200" dirty="0">
                <a:latin typeface="Arial" charset="0"/>
              </a:rPr>
              <a:t> </a:t>
            </a:r>
            <a:r>
              <a:rPr lang="de-CH" sz="1200" dirty="0" err="1">
                <a:latin typeface="Arial" charset="0"/>
              </a:rPr>
              <a:t>quality</a:t>
            </a:r>
            <a:r>
              <a:rPr lang="de-CH" sz="1200" dirty="0">
                <a:latin typeface="Arial" charset="0"/>
              </a:rPr>
              <a:t> </a:t>
            </a:r>
            <a:r>
              <a:rPr lang="de-CH" sz="1200" dirty="0" err="1">
                <a:latin typeface="Arial" charset="0"/>
              </a:rPr>
              <a:t>of</a:t>
            </a:r>
            <a:r>
              <a:rPr lang="de-CH" sz="1200" dirty="0">
                <a:latin typeface="Arial" charset="0"/>
              </a:rPr>
              <a:t> MRI </a:t>
            </a:r>
            <a:r>
              <a:rPr lang="de-CH" sz="1200" dirty="0" err="1">
                <a:latin typeface="Arial" charset="0"/>
              </a:rPr>
              <a:t>data</a:t>
            </a:r>
            <a:r>
              <a:rPr lang="de-CH" sz="1200" dirty="0">
                <a:latin typeface="Arial" charset="0"/>
              </a:rPr>
              <a:t>)</a:t>
            </a:r>
            <a:endParaRPr lang="en-US" sz="1200" dirty="0">
              <a:latin typeface="Arial" charset="0"/>
            </a:endParaRPr>
          </a:p>
        </p:txBody>
      </p:sp>
      <p:sp>
        <p:nvSpPr>
          <p:cNvPr id="2061" name="Line 24"/>
          <p:cNvSpPr>
            <a:spLocks noChangeShapeType="1"/>
          </p:cNvSpPr>
          <p:nvPr/>
        </p:nvSpPr>
        <p:spPr bwMode="auto">
          <a:xfrm>
            <a:off x="4656138" y="4500563"/>
            <a:ext cx="0" cy="1376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62" name="Rectangle 5"/>
          <p:cNvSpPr>
            <a:spLocks noChangeArrowheads="1"/>
          </p:cNvSpPr>
          <p:nvPr/>
        </p:nvSpPr>
        <p:spPr bwMode="auto">
          <a:xfrm>
            <a:off x="3895725" y="2492375"/>
            <a:ext cx="1539875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1200" dirty="0"/>
              <a:t>Randomized (n=24)</a:t>
            </a:r>
          </a:p>
        </p:txBody>
      </p:sp>
      <p:sp>
        <p:nvSpPr>
          <p:cNvPr id="2063" name="Line 18"/>
          <p:cNvSpPr>
            <a:spLocks noChangeShapeType="1"/>
          </p:cNvSpPr>
          <p:nvPr/>
        </p:nvSpPr>
        <p:spPr bwMode="auto">
          <a:xfrm>
            <a:off x="3708400" y="4508500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64" name="Line 17"/>
          <p:cNvSpPr>
            <a:spLocks noChangeShapeType="1"/>
          </p:cNvSpPr>
          <p:nvPr/>
        </p:nvSpPr>
        <p:spPr bwMode="auto">
          <a:xfrm>
            <a:off x="3708400" y="4408488"/>
            <a:ext cx="0" cy="10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>
            <a:off x="5724525" y="4421188"/>
            <a:ext cx="0" cy="8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66" name="Rectangle 20"/>
          <p:cNvSpPr>
            <a:spLocks noChangeArrowheads="1"/>
          </p:cNvSpPr>
          <p:nvPr/>
        </p:nvSpPr>
        <p:spPr bwMode="auto">
          <a:xfrm>
            <a:off x="2954054" y="4951855"/>
            <a:ext cx="3506787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1200" dirty="0"/>
              <a:t>Participants completed the study (n=24)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3059113" y="549275"/>
            <a:ext cx="1017587" cy="28733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CH" sz="1200" b="1" dirty="0" err="1">
                <a:solidFill>
                  <a:schemeClr val="tx1"/>
                </a:solidFill>
              </a:rPr>
              <a:t>Enrollment</a:t>
            </a:r>
            <a:endParaRPr lang="de-CH" sz="1200" b="1" dirty="0">
              <a:solidFill>
                <a:schemeClr val="tx1"/>
              </a:solidFill>
            </a:endParaRPr>
          </a:p>
        </p:txBody>
      </p:sp>
      <p:sp>
        <p:nvSpPr>
          <p:cNvPr id="37" name="Abgerundetes Rechteck 36"/>
          <p:cNvSpPr/>
          <p:nvPr/>
        </p:nvSpPr>
        <p:spPr>
          <a:xfrm>
            <a:off x="323850" y="3500438"/>
            <a:ext cx="1017588" cy="28892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CH" sz="1200" b="1" dirty="0" err="1">
                <a:solidFill>
                  <a:schemeClr val="tx1"/>
                </a:solidFill>
              </a:rPr>
              <a:t>Allocation</a:t>
            </a:r>
            <a:endParaRPr lang="de-CH" sz="1200" b="1" dirty="0">
              <a:solidFill>
                <a:schemeClr val="tx1"/>
              </a:solidFill>
            </a:endParaRPr>
          </a:p>
        </p:txBody>
      </p:sp>
      <p:sp>
        <p:nvSpPr>
          <p:cNvPr id="38" name="Abgerundetes Rechteck 37"/>
          <p:cNvSpPr/>
          <p:nvPr/>
        </p:nvSpPr>
        <p:spPr>
          <a:xfrm>
            <a:off x="323850" y="5711825"/>
            <a:ext cx="1017588" cy="28733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de-CH" sz="1200" b="1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2070" name="Textfeld 2"/>
          <p:cNvSpPr txBox="1">
            <a:spLocks noChangeArrowheads="1"/>
          </p:cNvSpPr>
          <p:nvPr/>
        </p:nvSpPr>
        <p:spPr bwMode="auto">
          <a:xfrm>
            <a:off x="323850" y="549275"/>
            <a:ext cx="267652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600" dirty="0"/>
              <a:t>STUDY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600" dirty="0"/>
              <a:t>MDMA: 125 mg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600" dirty="0" err="1"/>
              <a:t>Methylphenidate</a:t>
            </a:r>
            <a:r>
              <a:rPr lang="de-CH" altLang="de-DE" sz="1600" dirty="0"/>
              <a:t>: 60 mg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600" dirty="0" err="1"/>
              <a:t>Modafinil</a:t>
            </a:r>
            <a:r>
              <a:rPr lang="de-CH" altLang="de-DE" sz="1600" dirty="0"/>
              <a:t>: 600 mg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600" dirty="0"/>
              <a:t>Placebo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CH" altLang="de-DE" sz="1800" dirty="0"/>
          </a:p>
        </p:txBody>
      </p:sp>
      <p:sp>
        <p:nvSpPr>
          <p:cNvPr id="2" name="Line 18"/>
          <p:cNvSpPr>
            <a:spLocks noChangeShapeType="1"/>
          </p:cNvSpPr>
          <p:nvPr/>
        </p:nvSpPr>
        <p:spPr bwMode="auto">
          <a:xfrm>
            <a:off x="5538788" y="3284538"/>
            <a:ext cx="1976437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72" name="Line 18"/>
          <p:cNvSpPr>
            <a:spLocks noChangeShapeType="1"/>
          </p:cNvSpPr>
          <p:nvPr/>
        </p:nvSpPr>
        <p:spPr bwMode="auto">
          <a:xfrm flipV="1">
            <a:off x="2124075" y="3284538"/>
            <a:ext cx="1692275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73" name="Line 14"/>
          <p:cNvSpPr>
            <a:spLocks noChangeShapeType="1"/>
          </p:cNvSpPr>
          <p:nvPr/>
        </p:nvSpPr>
        <p:spPr bwMode="auto">
          <a:xfrm>
            <a:off x="2124075" y="32908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75" name="Rectangle 11"/>
          <p:cNvSpPr>
            <a:spLocks noChangeArrowheads="1"/>
          </p:cNvSpPr>
          <p:nvPr/>
        </p:nvSpPr>
        <p:spPr bwMode="auto">
          <a:xfrm>
            <a:off x="3330044" y="3644900"/>
            <a:ext cx="1444902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de-DE" sz="1200" dirty="0"/>
              <a:t>MDMA</a:t>
            </a:r>
          </a:p>
          <a:p>
            <a:pPr algn="ctr" eaLnBrk="1" hangingPunct="1">
              <a:buFontTx/>
              <a:buNone/>
            </a:pPr>
            <a:r>
              <a:rPr lang="en-US" altLang="de-DE" sz="1200" dirty="0"/>
              <a:t>(n=24) </a:t>
            </a:r>
          </a:p>
        </p:txBody>
      </p:sp>
      <p:sp>
        <p:nvSpPr>
          <p:cNvPr id="2076" name="Rectangle 11"/>
          <p:cNvSpPr>
            <a:spLocks noChangeArrowheads="1"/>
          </p:cNvSpPr>
          <p:nvPr/>
        </p:nvSpPr>
        <p:spPr bwMode="auto">
          <a:xfrm>
            <a:off x="5077057" y="3634550"/>
            <a:ext cx="1383784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de-CH" altLang="de-DE" sz="1200" dirty="0" err="1"/>
              <a:t>Modafinil</a:t>
            </a:r>
            <a:endParaRPr lang="en-US" altLang="de-DE" sz="1200" dirty="0"/>
          </a:p>
          <a:p>
            <a:pPr algn="ctr" eaLnBrk="1" hangingPunct="1">
              <a:buFontTx/>
              <a:buNone/>
            </a:pPr>
            <a:r>
              <a:rPr lang="en-US" altLang="de-DE" sz="1200" dirty="0"/>
              <a:t>(n=24) </a:t>
            </a:r>
          </a:p>
        </p:txBody>
      </p:sp>
      <p:sp>
        <p:nvSpPr>
          <p:cNvPr id="2078" name="Rectangle 11"/>
          <p:cNvSpPr>
            <a:spLocks noChangeArrowheads="1"/>
          </p:cNvSpPr>
          <p:nvPr/>
        </p:nvSpPr>
        <p:spPr bwMode="auto">
          <a:xfrm>
            <a:off x="6792891" y="3630613"/>
            <a:ext cx="1227160" cy="747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de-CH" altLang="de-DE" sz="1200" dirty="0"/>
              <a:t>Placebo</a:t>
            </a:r>
            <a:endParaRPr lang="en-US" altLang="de-DE" sz="1200" dirty="0"/>
          </a:p>
          <a:p>
            <a:pPr algn="ctr" eaLnBrk="1" hangingPunct="1">
              <a:buFontTx/>
              <a:buNone/>
            </a:pPr>
            <a:r>
              <a:rPr lang="en-US" altLang="de-DE" sz="1200" dirty="0"/>
              <a:t>(n=24) </a:t>
            </a:r>
          </a:p>
        </p:txBody>
      </p:sp>
      <p:sp>
        <p:nvSpPr>
          <p:cNvPr id="2080" name="Line 14"/>
          <p:cNvSpPr>
            <a:spLocks noChangeShapeType="1"/>
          </p:cNvSpPr>
          <p:nvPr/>
        </p:nvSpPr>
        <p:spPr bwMode="auto">
          <a:xfrm>
            <a:off x="5557584" y="3290888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081" name="Line 14"/>
          <p:cNvSpPr>
            <a:spLocks noChangeShapeType="1"/>
          </p:cNvSpPr>
          <p:nvPr/>
        </p:nvSpPr>
        <p:spPr bwMode="auto">
          <a:xfrm>
            <a:off x="7515225" y="328295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Macintosh PowerPoint</Application>
  <PresentationFormat>Bildschirmpräsentation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>KBS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LiechtiM</dc:creator>
  <cp:lastModifiedBy>Felix Müller</cp:lastModifiedBy>
  <cp:revision>31</cp:revision>
  <dcterms:created xsi:type="dcterms:W3CDTF">2011-09-12T13:11:47Z</dcterms:created>
  <dcterms:modified xsi:type="dcterms:W3CDTF">2020-06-18T09:15:27Z</dcterms:modified>
</cp:coreProperties>
</file>