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64" r:id="rId2"/>
    <p:sldId id="274" r:id="rId3"/>
    <p:sldId id="265" r:id="rId4"/>
    <p:sldId id="266" r:id="rId5"/>
    <p:sldId id="267" r:id="rId6"/>
    <p:sldId id="268" r:id="rId7"/>
    <p:sldId id="269" r:id="rId8"/>
    <p:sldId id="270" r:id="rId9"/>
    <p:sldId id="271" r:id="rId10"/>
    <p:sldId id="272" r:id="rId11"/>
    <p:sldId id="275" r:id="rId12"/>
    <p:sldId id="273" r:id="rId13"/>
  </p:sldIdLst>
  <p:sldSz cx="6858000" cy="9906000" type="A4"/>
  <p:notesSz cx="6864350" cy="99964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스타일 없음, 눈금 없음">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065" autoAdjust="0"/>
  </p:normalViewPr>
  <p:slideViewPr>
    <p:cSldViewPr>
      <p:cViewPr varScale="1">
        <p:scale>
          <a:sx n="83" d="100"/>
          <a:sy n="83" d="100"/>
        </p:scale>
        <p:origin x="846" y="102"/>
      </p:cViewPr>
      <p:guideLst>
        <p:guide orient="horz" pos="312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4552" cy="501560"/>
          </a:xfrm>
          <a:prstGeom prst="rect">
            <a:avLst/>
          </a:prstGeom>
        </p:spPr>
        <p:txBody>
          <a:bodyPr vert="horz" lIns="96341" tIns="48171" rIns="96341" bIns="48171" rtlCol="0"/>
          <a:lstStyle>
            <a:lvl1pPr algn="l">
              <a:defRPr sz="1300"/>
            </a:lvl1pPr>
          </a:lstStyle>
          <a:p>
            <a:endParaRPr lang="ko-KR" altLang="en-US"/>
          </a:p>
        </p:txBody>
      </p:sp>
      <p:sp>
        <p:nvSpPr>
          <p:cNvPr id="3" name="날짜 개체 틀 2"/>
          <p:cNvSpPr>
            <a:spLocks noGrp="1"/>
          </p:cNvSpPr>
          <p:nvPr>
            <p:ph type="dt" idx="1"/>
          </p:nvPr>
        </p:nvSpPr>
        <p:spPr>
          <a:xfrm>
            <a:off x="3888210" y="0"/>
            <a:ext cx="2974552" cy="501560"/>
          </a:xfrm>
          <a:prstGeom prst="rect">
            <a:avLst/>
          </a:prstGeom>
        </p:spPr>
        <p:txBody>
          <a:bodyPr vert="horz" lIns="96341" tIns="48171" rIns="96341" bIns="48171" rtlCol="0"/>
          <a:lstStyle>
            <a:lvl1pPr algn="r">
              <a:defRPr sz="1300"/>
            </a:lvl1pPr>
          </a:lstStyle>
          <a:p>
            <a:fld id="{63F282C6-9A1F-4408-8E4C-BC5D42A9E204}" type="datetimeFigureOut">
              <a:rPr lang="ko-KR" altLang="en-US" smtClean="0"/>
              <a:t>2017-09-25</a:t>
            </a:fld>
            <a:endParaRPr lang="ko-KR" altLang="en-US"/>
          </a:p>
        </p:txBody>
      </p:sp>
      <p:sp>
        <p:nvSpPr>
          <p:cNvPr id="4" name="슬라이드 이미지 개체 틀 3"/>
          <p:cNvSpPr>
            <a:spLocks noGrp="1" noRot="1" noChangeAspect="1"/>
          </p:cNvSpPr>
          <p:nvPr>
            <p:ph type="sldImg" idx="2"/>
          </p:nvPr>
        </p:nvSpPr>
        <p:spPr>
          <a:xfrm>
            <a:off x="2263775" y="1249363"/>
            <a:ext cx="2336800" cy="3373437"/>
          </a:xfrm>
          <a:prstGeom prst="rect">
            <a:avLst/>
          </a:prstGeom>
          <a:noFill/>
          <a:ln w="12700">
            <a:solidFill>
              <a:prstClr val="black"/>
            </a:solidFill>
          </a:ln>
        </p:spPr>
        <p:txBody>
          <a:bodyPr vert="horz" lIns="96341" tIns="48171" rIns="96341" bIns="48171" rtlCol="0" anchor="ctr"/>
          <a:lstStyle/>
          <a:p>
            <a:endParaRPr lang="ko-KR" altLang="en-US"/>
          </a:p>
        </p:txBody>
      </p:sp>
      <p:sp>
        <p:nvSpPr>
          <p:cNvPr id="5" name="슬라이드 노트 개체 틀 4"/>
          <p:cNvSpPr>
            <a:spLocks noGrp="1"/>
          </p:cNvSpPr>
          <p:nvPr>
            <p:ph type="body" sz="quarter" idx="3"/>
          </p:nvPr>
        </p:nvSpPr>
        <p:spPr>
          <a:xfrm>
            <a:off x="686435" y="4810810"/>
            <a:ext cx="5491480" cy="3936117"/>
          </a:xfrm>
          <a:prstGeom prst="rect">
            <a:avLst/>
          </a:prstGeom>
        </p:spPr>
        <p:txBody>
          <a:bodyPr vert="horz" lIns="96341" tIns="48171" rIns="96341" bIns="48171" rtlCol="0"/>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9494929"/>
            <a:ext cx="2974552" cy="501559"/>
          </a:xfrm>
          <a:prstGeom prst="rect">
            <a:avLst/>
          </a:prstGeom>
        </p:spPr>
        <p:txBody>
          <a:bodyPr vert="horz" lIns="96341" tIns="48171" rIns="96341" bIns="48171" rtlCol="0" anchor="b"/>
          <a:lstStyle>
            <a:lvl1pPr algn="l">
              <a:defRPr sz="1300"/>
            </a:lvl1pPr>
          </a:lstStyle>
          <a:p>
            <a:endParaRPr lang="ko-KR" altLang="en-US"/>
          </a:p>
        </p:txBody>
      </p:sp>
      <p:sp>
        <p:nvSpPr>
          <p:cNvPr id="7" name="슬라이드 번호 개체 틀 6"/>
          <p:cNvSpPr>
            <a:spLocks noGrp="1"/>
          </p:cNvSpPr>
          <p:nvPr>
            <p:ph type="sldNum" sz="quarter" idx="5"/>
          </p:nvPr>
        </p:nvSpPr>
        <p:spPr>
          <a:xfrm>
            <a:off x="3888210" y="9494929"/>
            <a:ext cx="2974552" cy="501559"/>
          </a:xfrm>
          <a:prstGeom prst="rect">
            <a:avLst/>
          </a:prstGeom>
        </p:spPr>
        <p:txBody>
          <a:bodyPr vert="horz" lIns="96341" tIns="48171" rIns="96341" bIns="48171" rtlCol="0" anchor="b"/>
          <a:lstStyle>
            <a:lvl1pPr algn="r">
              <a:defRPr sz="1300"/>
            </a:lvl1pPr>
          </a:lstStyle>
          <a:p>
            <a:fld id="{331CA63E-DE64-4AB9-A1A9-DCD85DC4CE08}" type="slidenum">
              <a:rPr lang="ko-KR" altLang="en-US" smtClean="0"/>
              <a:t>‹#›</a:t>
            </a:fld>
            <a:endParaRPr lang="ko-KR" altLang="en-US"/>
          </a:p>
        </p:txBody>
      </p:sp>
    </p:spTree>
    <p:extLst>
      <p:ext uri="{BB962C8B-B14F-4D97-AF65-F5344CB8AC3E}">
        <p14:creationId xmlns:p14="http://schemas.microsoft.com/office/powerpoint/2010/main" val="3523955093"/>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E4B5FD6A-BCA0-47E0-B557-FF3E8EDAAAC0}" type="slidenum">
              <a:rPr lang="ko-KR" altLang="en-US" smtClean="0"/>
              <a:t>1</a:t>
            </a:fld>
            <a:endParaRPr lang="ko-KR" altLang="en-US"/>
          </a:p>
        </p:txBody>
      </p:sp>
    </p:spTree>
    <p:extLst>
      <p:ext uri="{BB962C8B-B14F-4D97-AF65-F5344CB8AC3E}">
        <p14:creationId xmlns:p14="http://schemas.microsoft.com/office/powerpoint/2010/main" val="28928665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E4B5FD6A-BCA0-47E0-B557-FF3E8EDAAAC0}" type="slidenum">
              <a:rPr lang="ko-KR" altLang="en-US" smtClean="0"/>
              <a:t>2</a:t>
            </a:fld>
            <a:endParaRPr lang="ko-KR" altLang="en-US"/>
          </a:p>
        </p:txBody>
      </p:sp>
    </p:spTree>
    <p:extLst>
      <p:ext uri="{BB962C8B-B14F-4D97-AF65-F5344CB8AC3E}">
        <p14:creationId xmlns:p14="http://schemas.microsoft.com/office/powerpoint/2010/main" val="304772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E4B5FD6A-BCA0-47E0-B557-FF3E8EDAAAC0}" type="slidenum">
              <a:rPr lang="ko-KR" altLang="en-US" smtClean="0"/>
              <a:t>3</a:t>
            </a:fld>
            <a:endParaRPr lang="ko-KR" altLang="en-US"/>
          </a:p>
        </p:txBody>
      </p:sp>
    </p:spTree>
    <p:extLst>
      <p:ext uri="{BB962C8B-B14F-4D97-AF65-F5344CB8AC3E}">
        <p14:creationId xmlns:p14="http://schemas.microsoft.com/office/powerpoint/2010/main" val="27149461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514350" y="3077283"/>
            <a:ext cx="5829300" cy="2123369"/>
          </a:xfrm>
        </p:spPr>
        <p:txBody>
          <a:bodyPr/>
          <a:lstStyle/>
          <a:p>
            <a:r>
              <a:rPr lang="ko-KR" altLang="en-US"/>
              <a:t>마스터 제목 스타일 편집</a:t>
            </a:r>
            <a:endParaRPr lang="en-US"/>
          </a:p>
        </p:txBody>
      </p:sp>
      <p:sp>
        <p:nvSpPr>
          <p:cNvPr id="3" name="부제목 2"/>
          <p:cNvSpPr>
            <a:spLocks noGrp="1"/>
          </p:cNvSpPr>
          <p:nvPr>
            <p:ph type="subTitle" idx="1"/>
          </p:nvPr>
        </p:nvSpPr>
        <p:spPr>
          <a:xfrm>
            <a:off x="1028700" y="5613400"/>
            <a:ext cx="4800600" cy="2531533"/>
          </a:xfrm>
        </p:spPr>
        <p:txBody>
          <a:bodyPr/>
          <a:lstStyle>
            <a:lvl1pPr marL="0" indent="0" algn="ctr">
              <a:buNone/>
              <a:defRPr>
                <a:solidFill>
                  <a:schemeClr val="tx1">
                    <a:tint val="75000"/>
                  </a:schemeClr>
                </a:solidFill>
              </a:defRPr>
            </a:lvl1pPr>
            <a:lvl2pPr marL="219127" indent="0" algn="ctr">
              <a:buNone/>
              <a:defRPr>
                <a:solidFill>
                  <a:schemeClr val="tx1">
                    <a:tint val="75000"/>
                  </a:schemeClr>
                </a:solidFill>
              </a:defRPr>
            </a:lvl2pPr>
            <a:lvl3pPr marL="438253" indent="0" algn="ctr">
              <a:buNone/>
              <a:defRPr>
                <a:solidFill>
                  <a:schemeClr val="tx1">
                    <a:tint val="75000"/>
                  </a:schemeClr>
                </a:solidFill>
              </a:defRPr>
            </a:lvl3pPr>
            <a:lvl4pPr marL="657380" indent="0" algn="ctr">
              <a:buNone/>
              <a:defRPr>
                <a:solidFill>
                  <a:schemeClr val="tx1">
                    <a:tint val="75000"/>
                  </a:schemeClr>
                </a:solidFill>
              </a:defRPr>
            </a:lvl4pPr>
            <a:lvl5pPr marL="876506" indent="0" algn="ctr">
              <a:buNone/>
              <a:defRPr>
                <a:solidFill>
                  <a:schemeClr val="tx1">
                    <a:tint val="75000"/>
                  </a:schemeClr>
                </a:solidFill>
              </a:defRPr>
            </a:lvl5pPr>
            <a:lvl6pPr marL="1095633" indent="0" algn="ctr">
              <a:buNone/>
              <a:defRPr>
                <a:solidFill>
                  <a:schemeClr val="tx1">
                    <a:tint val="75000"/>
                  </a:schemeClr>
                </a:solidFill>
              </a:defRPr>
            </a:lvl6pPr>
            <a:lvl7pPr marL="1314759" indent="0" algn="ctr">
              <a:buNone/>
              <a:defRPr>
                <a:solidFill>
                  <a:schemeClr val="tx1">
                    <a:tint val="75000"/>
                  </a:schemeClr>
                </a:solidFill>
              </a:defRPr>
            </a:lvl7pPr>
            <a:lvl8pPr marL="1533885" indent="0" algn="ctr">
              <a:buNone/>
              <a:defRPr>
                <a:solidFill>
                  <a:schemeClr val="tx1">
                    <a:tint val="75000"/>
                  </a:schemeClr>
                </a:solidFill>
              </a:defRPr>
            </a:lvl8pPr>
            <a:lvl9pPr marL="1753012" indent="0" algn="ctr">
              <a:buNone/>
              <a:defRPr>
                <a:solidFill>
                  <a:schemeClr val="tx1">
                    <a:tint val="75000"/>
                  </a:schemeClr>
                </a:solidFill>
              </a:defRPr>
            </a:lvl9pPr>
          </a:lstStyle>
          <a:p>
            <a:r>
              <a:rPr lang="ko-KR" altLang="en-US"/>
              <a:t>마스터 부제목 스타일 편집</a:t>
            </a:r>
            <a:endParaRPr lang="en-US"/>
          </a:p>
        </p:txBody>
      </p:sp>
      <p:sp>
        <p:nvSpPr>
          <p:cNvPr id="4" name="날짜 개체 틀 3"/>
          <p:cNvSpPr>
            <a:spLocks noGrp="1"/>
          </p:cNvSpPr>
          <p:nvPr>
            <p:ph type="dt" sz="half" idx="10"/>
          </p:nvPr>
        </p:nvSpPr>
        <p:spPr/>
        <p:txBody>
          <a:bodyPr/>
          <a:lstStyle/>
          <a:p>
            <a:fld id="{254ED5B8-7F6F-49AC-BA6F-0888BF183C99}" type="datetimeFigureOut">
              <a:rPr lang="en-US" smtClean="0"/>
              <a:pPr/>
              <a:t>9/25/2017</a:t>
            </a:fld>
            <a:endParaRPr lang="en-US"/>
          </a:p>
        </p:txBody>
      </p:sp>
      <p:sp>
        <p:nvSpPr>
          <p:cNvPr id="5" name="바닥글 개체 틀 4"/>
          <p:cNvSpPr>
            <a:spLocks noGrp="1"/>
          </p:cNvSpPr>
          <p:nvPr>
            <p:ph type="ftr" sz="quarter" idx="11"/>
          </p:nvPr>
        </p:nvSpPr>
        <p:spPr/>
        <p:txBody>
          <a:bodyPr/>
          <a:lstStyle/>
          <a:p>
            <a:endParaRPr lang="en-US"/>
          </a:p>
        </p:txBody>
      </p:sp>
      <p:sp>
        <p:nvSpPr>
          <p:cNvPr id="6" name="슬라이드 번호 개체 틀 5"/>
          <p:cNvSpPr>
            <a:spLocks noGrp="1"/>
          </p:cNvSpPr>
          <p:nvPr>
            <p:ph type="sldNum" sz="quarter" idx="12"/>
          </p:nvPr>
        </p:nvSpPr>
        <p:spPr/>
        <p:txBody>
          <a:bodyPr/>
          <a:lstStyle/>
          <a:p>
            <a:fld id="{E2F31D91-4519-4D5E-9310-AE83881A273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endParaRPr lang="en-US"/>
          </a:p>
        </p:txBody>
      </p:sp>
      <p:sp>
        <p:nvSpPr>
          <p:cNvPr id="3" name="세로 텍스트 개체 틀 2"/>
          <p:cNvSpPr>
            <a:spLocks noGrp="1"/>
          </p:cNvSpPr>
          <p:nvPr>
            <p:ph type="body" orient="vert" idx="1"/>
          </p:nvPr>
        </p:nvSpPr>
        <p:spPr/>
        <p:txBody>
          <a:bodyPr vert="eaVert"/>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a:p>
        </p:txBody>
      </p:sp>
      <p:sp>
        <p:nvSpPr>
          <p:cNvPr id="4" name="날짜 개체 틀 3"/>
          <p:cNvSpPr>
            <a:spLocks noGrp="1"/>
          </p:cNvSpPr>
          <p:nvPr>
            <p:ph type="dt" sz="half" idx="10"/>
          </p:nvPr>
        </p:nvSpPr>
        <p:spPr/>
        <p:txBody>
          <a:bodyPr/>
          <a:lstStyle/>
          <a:p>
            <a:fld id="{254ED5B8-7F6F-49AC-BA6F-0888BF183C99}" type="datetimeFigureOut">
              <a:rPr lang="en-US" smtClean="0"/>
              <a:pPr/>
              <a:t>9/25/2017</a:t>
            </a:fld>
            <a:endParaRPr lang="en-US"/>
          </a:p>
        </p:txBody>
      </p:sp>
      <p:sp>
        <p:nvSpPr>
          <p:cNvPr id="5" name="바닥글 개체 틀 4"/>
          <p:cNvSpPr>
            <a:spLocks noGrp="1"/>
          </p:cNvSpPr>
          <p:nvPr>
            <p:ph type="ftr" sz="quarter" idx="11"/>
          </p:nvPr>
        </p:nvSpPr>
        <p:spPr/>
        <p:txBody>
          <a:bodyPr/>
          <a:lstStyle/>
          <a:p>
            <a:endParaRPr lang="en-US"/>
          </a:p>
        </p:txBody>
      </p:sp>
      <p:sp>
        <p:nvSpPr>
          <p:cNvPr id="6" name="슬라이드 번호 개체 틀 5"/>
          <p:cNvSpPr>
            <a:spLocks noGrp="1"/>
          </p:cNvSpPr>
          <p:nvPr>
            <p:ph type="sldNum" sz="quarter" idx="12"/>
          </p:nvPr>
        </p:nvSpPr>
        <p:spPr/>
        <p:txBody>
          <a:bodyPr/>
          <a:lstStyle/>
          <a:p>
            <a:fld id="{E2F31D91-4519-4D5E-9310-AE83881A273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3729037" y="573264"/>
            <a:ext cx="1157288" cy="12208228"/>
          </a:xfrm>
        </p:spPr>
        <p:txBody>
          <a:bodyPr vert="eaVert"/>
          <a:lstStyle/>
          <a:p>
            <a:r>
              <a:rPr lang="ko-KR" altLang="en-US"/>
              <a:t>마스터 제목 스타일 편집</a:t>
            </a:r>
            <a:endParaRPr lang="en-US"/>
          </a:p>
        </p:txBody>
      </p:sp>
      <p:sp>
        <p:nvSpPr>
          <p:cNvPr id="3" name="세로 텍스트 개체 틀 2"/>
          <p:cNvSpPr>
            <a:spLocks noGrp="1"/>
          </p:cNvSpPr>
          <p:nvPr>
            <p:ph type="body" orient="vert" idx="1"/>
          </p:nvPr>
        </p:nvSpPr>
        <p:spPr>
          <a:xfrm>
            <a:off x="257176" y="573264"/>
            <a:ext cx="3357563" cy="12208228"/>
          </a:xfrm>
        </p:spPr>
        <p:txBody>
          <a:bodyPr vert="eaVert"/>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a:p>
        </p:txBody>
      </p:sp>
      <p:sp>
        <p:nvSpPr>
          <p:cNvPr id="4" name="날짜 개체 틀 3"/>
          <p:cNvSpPr>
            <a:spLocks noGrp="1"/>
          </p:cNvSpPr>
          <p:nvPr>
            <p:ph type="dt" sz="half" idx="10"/>
          </p:nvPr>
        </p:nvSpPr>
        <p:spPr/>
        <p:txBody>
          <a:bodyPr/>
          <a:lstStyle/>
          <a:p>
            <a:fld id="{254ED5B8-7F6F-49AC-BA6F-0888BF183C99}" type="datetimeFigureOut">
              <a:rPr lang="en-US" smtClean="0"/>
              <a:pPr/>
              <a:t>9/25/2017</a:t>
            </a:fld>
            <a:endParaRPr lang="en-US"/>
          </a:p>
        </p:txBody>
      </p:sp>
      <p:sp>
        <p:nvSpPr>
          <p:cNvPr id="5" name="바닥글 개체 틀 4"/>
          <p:cNvSpPr>
            <a:spLocks noGrp="1"/>
          </p:cNvSpPr>
          <p:nvPr>
            <p:ph type="ftr" sz="quarter" idx="11"/>
          </p:nvPr>
        </p:nvSpPr>
        <p:spPr/>
        <p:txBody>
          <a:bodyPr/>
          <a:lstStyle/>
          <a:p>
            <a:endParaRPr lang="en-US"/>
          </a:p>
        </p:txBody>
      </p:sp>
      <p:sp>
        <p:nvSpPr>
          <p:cNvPr id="6" name="슬라이드 번호 개체 틀 5"/>
          <p:cNvSpPr>
            <a:spLocks noGrp="1"/>
          </p:cNvSpPr>
          <p:nvPr>
            <p:ph type="sldNum" sz="quarter" idx="12"/>
          </p:nvPr>
        </p:nvSpPr>
        <p:spPr/>
        <p:txBody>
          <a:bodyPr/>
          <a:lstStyle/>
          <a:p>
            <a:fld id="{E2F31D91-4519-4D5E-9310-AE83881A273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endParaRPr lang="en-US"/>
          </a:p>
        </p:txBody>
      </p:sp>
      <p:sp>
        <p:nvSpPr>
          <p:cNvPr id="3" name="내용 개체 틀 2"/>
          <p:cNvSpPr>
            <a:spLocks noGrp="1"/>
          </p:cNvSpPr>
          <p:nvPr>
            <p:ph idx="1"/>
          </p:nvPr>
        </p:nvSpPr>
        <p:spPr/>
        <p:txBody>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a:p>
        </p:txBody>
      </p:sp>
      <p:sp>
        <p:nvSpPr>
          <p:cNvPr id="4" name="날짜 개체 틀 3"/>
          <p:cNvSpPr>
            <a:spLocks noGrp="1"/>
          </p:cNvSpPr>
          <p:nvPr>
            <p:ph type="dt" sz="half" idx="10"/>
          </p:nvPr>
        </p:nvSpPr>
        <p:spPr/>
        <p:txBody>
          <a:bodyPr/>
          <a:lstStyle/>
          <a:p>
            <a:fld id="{254ED5B8-7F6F-49AC-BA6F-0888BF183C99}" type="datetimeFigureOut">
              <a:rPr lang="en-US" smtClean="0"/>
              <a:pPr/>
              <a:t>9/25/2017</a:t>
            </a:fld>
            <a:endParaRPr lang="en-US"/>
          </a:p>
        </p:txBody>
      </p:sp>
      <p:sp>
        <p:nvSpPr>
          <p:cNvPr id="5" name="바닥글 개체 틀 4"/>
          <p:cNvSpPr>
            <a:spLocks noGrp="1"/>
          </p:cNvSpPr>
          <p:nvPr>
            <p:ph type="ftr" sz="quarter" idx="11"/>
          </p:nvPr>
        </p:nvSpPr>
        <p:spPr/>
        <p:txBody>
          <a:bodyPr/>
          <a:lstStyle/>
          <a:p>
            <a:endParaRPr lang="en-US"/>
          </a:p>
        </p:txBody>
      </p:sp>
      <p:sp>
        <p:nvSpPr>
          <p:cNvPr id="6" name="슬라이드 번호 개체 틀 5"/>
          <p:cNvSpPr>
            <a:spLocks noGrp="1"/>
          </p:cNvSpPr>
          <p:nvPr>
            <p:ph type="sldNum" sz="quarter" idx="12"/>
          </p:nvPr>
        </p:nvSpPr>
        <p:spPr/>
        <p:txBody>
          <a:bodyPr/>
          <a:lstStyle/>
          <a:p>
            <a:fld id="{E2F31D91-4519-4D5E-9310-AE83881A273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541735" y="6365524"/>
            <a:ext cx="5829300" cy="1967442"/>
          </a:xfrm>
        </p:spPr>
        <p:txBody>
          <a:bodyPr anchor="t"/>
          <a:lstStyle>
            <a:lvl1pPr algn="l">
              <a:defRPr sz="1917" b="1" cap="all"/>
            </a:lvl1pPr>
          </a:lstStyle>
          <a:p>
            <a:r>
              <a:rPr lang="ko-KR" altLang="en-US"/>
              <a:t>마스터 제목 스타일 편집</a:t>
            </a:r>
            <a:endParaRPr lang="en-US"/>
          </a:p>
        </p:txBody>
      </p:sp>
      <p:sp>
        <p:nvSpPr>
          <p:cNvPr id="3" name="텍스트 개체 틀 2"/>
          <p:cNvSpPr>
            <a:spLocks noGrp="1"/>
          </p:cNvSpPr>
          <p:nvPr>
            <p:ph type="body" idx="1"/>
          </p:nvPr>
        </p:nvSpPr>
        <p:spPr>
          <a:xfrm>
            <a:off x="541735" y="4198588"/>
            <a:ext cx="5829300" cy="2166937"/>
          </a:xfrm>
        </p:spPr>
        <p:txBody>
          <a:bodyPr anchor="b"/>
          <a:lstStyle>
            <a:lvl1pPr marL="0" indent="0">
              <a:buNone/>
              <a:defRPr sz="959">
                <a:solidFill>
                  <a:schemeClr val="tx1">
                    <a:tint val="75000"/>
                  </a:schemeClr>
                </a:solidFill>
              </a:defRPr>
            </a:lvl1pPr>
            <a:lvl2pPr marL="219127" indent="0">
              <a:buNone/>
              <a:defRPr sz="863">
                <a:solidFill>
                  <a:schemeClr val="tx1">
                    <a:tint val="75000"/>
                  </a:schemeClr>
                </a:solidFill>
              </a:defRPr>
            </a:lvl2pPr>
            <a:lvl3pPr marL="438253" indent="0">
              <a:buNone/>
              <a:defRPr sz="767">
                <a:solidFill>
                  <a:schemeClr val="tx1">
                    <a:tint val="75000"/>
                  </a:schemeClr>
                </a:solidFill>
              </a:defRPr>
            </a:lvl3pPr>
            <a:lvl4pPr marL="657380" indent="0">
              <a:buNone/>
              <a:defRPr sz="671">
                <a:solidFill>
                  <a:schemeClr val="tx1">
                    <a:tint val="75000"/>
                  </a:schemeClr>
                </a:solidFill>
              </a:defRPr>
            </a:lvl4pPr>
            <a:lvl5pPr marL="876506" indent="0">
              <a:buNone/>
              <a:defRPr sz="671">
                <a:solidFill>
                  <a:schemeClr val="tx1">
                    <a:tint val="75000"/>
                  </a:schemeClr>
                </a:solidFill>
              </a:defRPr>
            </a:lvl5pPr>
            <a:lvl6pPr marL="1095633" indent="0">
              <a:buNone/>
              <a:defRPr sz="671">
                <a:solidFill>
                  <a:schemeClr val="tx1">
                    <a:tint val="75000"/>
                  </a:schemeClr>
                </a:solidFill>
              </a:defRPr>
            </a:lvl6pPr>
            <a:lvl7pPr marL="1314759" indent="0">
              <a:buNone/>
              <a:defRPr sz="671">
                <a:solidFill>
                  <a:schemeClr val="tx1">
                    <a:tint val="75000"/>
                  </a:schemeClr>
                </a:solidFill>
              </a:defRPr>
            </a:lvl7pPr>
            <a:lvl8pPr marL="1533885" indent="0">
              <a:buNone/>
              <a:defRPr sz="671">
                <a:solidFill>
                  <a:schemeClr val="tx1">
                    <a:tint val="75000"/>
                  </a:schemeClr>
                </a:solidFill>
              </a:defRPr>
            </a:lvl8pPr>
            <a:lvl9pPr marL="1753012" indent="0">
              <a:buNone/>
              <a:defRPr sz="671">
                <a:solidFill>
                  <a:schemeClr val="tx1">
                    <a:tint val="75000"/>
                  </a:schemeClr>
                </a:solidFill>
              </a:defRPr>
            </a:lvl9pPr>
          </a:lstStyle>
          <a:p>
            <a:pPr lvl="0"/>
            <a:r>
              <a:rPr lang="ko-KR" altLang="en-US"/>
              <a:t>마스터 텍스트 스타일을 편집합니다</a:t>
            </a:r>
          </a:p>
        </p:txBody>
      </p:sp>
      <p:sp>
        <p:nvSpPr>
          <p:cNvPr id="4" name="날짜 개체 틀 3"/>
          <p:cNvSpPr>
            <a:spLocks noGrp="1"/>
          </p:cNvSpPr>
          <p:nvPr>
            <p:ph type="dt" sz="half" idx="10"/>
          </p:nvPr>
        </p:nvSpPr>
        <p:spPr/>
        <p:txBody>
          <a:bodyPr/>
          <a:lstStyle/>
          <a:p>
            <a:fld id="{254ED5B8-7F6F-49AC-BA6F-0888BF183C99}" type="datetimeFigureOut">
              <a:rPr lang="en-US" smtClean="0"/>
              <a:pPr/>
              <a:t>9/25/2017</a:t>
            </a:fld>
            <a:endParaRPr lang="en-US"/>
          </a:p>
        </p:txBody>
      </p:sp>
      <p:sp>
        <p:nvSpPr>
          <p:cNvPr id="5" name="바닥글 개체 틀 4"/>
          <p:cNvSpPr>
            <a:spLocks noGrp="1"/>
          </p:cNvSpPr>
          <p:nvPr>
            <p:ph type="ftr" sz="quarter" idx="11"/>
          </p:nvPr>
        </p:nvSpPr>
        <p:spPr/>
        <p:txBody>
          <a:bodyPr/>
          <a:lstStyle/>
          <a:p>
            <a:endParaRPr lang="en-US"/>
          </a:p>
        </p:txBody>
      </p:sp>
      <p:sp>
        <p:nvSpPr>
          <p:cNvPr id="6" name="슬라이드 번호 개체 틀 5"/>
          <p:cNvSpPr>
            <a:spLocks noGrp="1"/>
          </p:cNvSpPr>
          <p:nvPr>
            <p:ph type="sldNum" sz="quarter" idx="12"/>
          </p:nvPr>
        </p:nvSpPr>
        <p:spPr/>
        <p:txBody>
          <a:bodyPr/>
          <a:lstStyle/>
          <a:p>
            <a:fld id="{E2F31D91-4519-4D5E-9310-AE83881A273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endParaRPr lang="en-US"/>
          </a:p>
        </p:txBody>
      </p:sp>
      <p:sp>
        <p:nvSpPr>
          <p:cNvPr id="3" name="내용 개체 틀 2"/>
          <p:cNvSpPr>
            <a:spLocks noGrp="1"/>
          </p:cNvSpPr>
          <p:nvPr>
            <p:ph sz="half" idx="1"/>
          </p:nvPr>
        </p:nvSpPr>
        <p:spPr>
          <a:xfrm>
            <a:off x="257176" y="3338691"/>
            <a:ext cx="2257425" cy="9442803"/>
          </a:xfrm>
        </p:spPr>
        <p:txBody>
          <a:bodyPr/>
          <a:lstStyle>
            <a:lvl1pPr>
              <a:defRPr sz="1342"/>
            </a:lvl1pPr>
            <a:lvl2pPr>
              <a:defRPr sz="1151"/>
            </a:lvl2pPr>
            <a:lvl3pPr>
              <a:defRPr sz="959"/>
            </a:lvl3pPr>
            <a:lvl4pPr>
              <a:defRPr sz="863"/>
            </a:lvl4pPr>
            <a:lvl5pPr>
              <a:defRPr sz="863"/>
            </a:lvl5pPr>
            <a:lvl6pPr>
              <a:defRPr sz="863"/>
            </a:lvl6pPr>
            <a:lvl7pPr>
              <a:defRPr sz="863"/>
            </a:lvl7pPr>
            <a:lvl8pPr>
              <a:defRPr sz="863"/>
            </a:lvl8pPr>
            <a:lvl9pPr>
              <a:defRPr sz="863"/>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a:p>
        </p:txBody>
      </p:sp>
      <p:sp>
        <p:nvSpPr>
          <p:cNvPr id="4" name="내용 개체 틀 3"/>
          <p:cNvSpPr>
            <a:spLocks noGrp="1"/>
          </p:cNvSpPr>
          <p:nvPr>
            <p:ph sz="half" idx="2"/>
          </p:nvPr>
        </p:nvSpPr>
        <p:spPr>
          <a:xfrm>
            <a:off x="2628901" y="3338691"/>
            <a:ext cx="2257425" cy="9442803"/>
          </a:xfrm>
        </p:spPr>
        <p:txBody>
          <a:bodyPr/>
          <a:lstStyle>
            <a:lvl1pPr>
              <a:defRPr sz="1342"/>
            </a:lvl1pPr>
            <a:lvl2pPr>
              <a:defRPr sz="1151"/>
            </a:lvl2pPr>
            <a:lvl3pPr>
              <a:defRPr sz="959"/>
            </a:lvl3pPr>
            <a:lvl4pPr>
              <a:defRPr sz="863"/>
            </a:lvl4pPr>
            <a:lvl5pPr>
              <a:defRPr sz="863"/>
            </a:lvl5pPr>
            <a:lvl6pPr>
              <a:defRPr sz="863"/>
            </a:lvl6pPr>
            <a:lvl7pPr>
              <a:defRPr sz="863"/>
            </a:lvl7pPr>
            <a:lvl8pPr>
              <a:defRPr sz="863"/>
            </a:lvl8pPr>
            <a:lvl9pPr>
              <a:defRPr sz="863"/>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a:p>
        </p:txBody>
      </p:sp>
      <p:sp>
        <p:nvSpPr>
          <p:cNvPr id="5" name="날짜 개체 틀 4"/>
          <p:cNvSpPr>
            <a:spLocks noGrp="1"/>
          </p:cNvSpPr>
          <p:nvPr>
            <p:ph type="dt" sz="half" idx="10"/>
          </p:nvPr>
        </p:nvSpPr>
        <p:spPr/>
        <p:txBody>
          <a:bodyPr/>
          <a:lstStyle/>
          <a:p>
            <a:fld id="{254ED5B8-7F6F-49AC-BA6F-0888BF183C99}" type="datetimeFigureOut">
              <a:rPr lang="en-US" smtClean="0"/>
              <a:pPr/>
              <a:t>9/25/2017</a:t>
            </a:fld>
            <a:endParaRPr lang="en-US"/>
          </a:p>
        </p:txBody>
      </p:sp>
      <p:sp>
        <p:nvSpPr>
          <p:cNvPr id="6" name="바닥글 개체 틀 5"/>
          <p:cNvSpPr>
            <a:spLocks noGrp="1"/>
          </p:cNvSpPr>
          <p:nvPr>
            <p:ph type="ftr" sz="quarter" idx="11"/>
          </p:nvPr>
        </p:nvSpPr>
        <p:spPr/>
        <p:txBody>
          <a:bodyPr/>
          <a:lstStyle/>
          <a:p>
            <a:endParaRPr lang="en-US"/>
          </a:p>
        </p:txBody>
      </p:sp>
      <p:sp>
        <p:nvSpPr>
          <p:cNvPr id="7" name="슬라이드 번호 개체 틀 6"/>
          <p:cNvSpPr>
            <a:spLocks noGrp="1"/>
          </p:cNvSpPr>
          <p:nvPr>
            <p:ph type="sldNum" sz="quarter" idx="12"/>
          </p:nvPr>
        </p:nvSpPr>
        <p:spPr/>
        <p:txBody>
          <a:bodyPr/>
          <a:lstStyle/>
          <a:p>
            <a:fld id="{E2F31D91-4519-4D5E-9310-AE83881A273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a:xfrm>
            <a:off x="342900" y="396699"/>
            <a:ext cx="6172200" cy="1651000"/>
          </a:xfrm>
        </p:spPr>
        <p:txBody>
          <a:bodyPr/>
          <a:lstStyle>
            <a:lvl1pPr>
              <a:defRPr/>
            </a:lvl1pPr>
          </a:lstStyle>
          <a:p>
            <a:r>
              <a:rPr lang="ko-KR" altLang="en-US"/>
              <a:t>마스터 제목 스타일 편집</a:t>
            </a:r>
            <a:endParaRPr lang="en-US"/>
          </a:p>
        </p:txBody>
      </p:sp>
      <p:sp>
        <p:nvSpPr>
          <p:cNvPr id="3" name="텍스트 개체 틀 2"/>
          <p:cNvSpPr>
            <a:spLocks noGrp="1"/>
          </p:cNvSpPr>
          <p:nvPr>
            <p:ph type="body" idx="1"/>
          </p:nvPr>
        </p:nvSpPr>
        <p:spPr>
          <a:xfrm>
            <a:off x="342901" y="2217385"/>
            <a:ext cx="3030141" cy="924101"/>
          </a:xfrm>
        </p:spPr>
        <p:txBody>
          <a:bodyPr anchor="b"/>
          <a:lstStyle>
            <a:lvl1pPr marL="0" indent="0">
              <a:buNone/>
              <a:defRPr sz="1151" b="1"/>
            </a:lvl1pPr>
            <a:lvl2pPr marL="219127" indent="0">
              <a:buNone/>
              <a:defRPr sz="959" b="1"/>
            </a:lvl2pPr>
            <a:lvl3pPr marL="438253" indent="0">
              <a:buNone/>
              <a:defRPr sz="863" b="1"/>
            </a:lvl3pPr>
            <a:lvl4pPr marL="657380" indent="0">
              <a:buNone/>
              <a:defRPr sz="767" b="1"/>
            </a:lvl4pPr>
            <a:lvl5pPr marL="876506" indent="0">
              <a:buNone/>
              <a:defRPr sz="767" b="1"/>
            </a:lvl5pPr>
            <a:lvl6pPr marL="1095633" indent="0">
              <a:buNone/>
              <a:defRPr sz="767" b="1"/>
            </a:lvl6pPr>
            <a:lvl7pPr marL="1314759" indent="0">
              <a:buNone/>
              <a:defRPr sz="767" b="1"/>
            </a:lvl7pPr>
            <a:lvl8pPr marL="1533885" indent="0">
              <a:buNone/>
              <a:defRPr sz="767" b="1"/>
            </a:lvl8pPr>
            <a:lvl9pPr marL="1753012" indent="0">
              <a:buNone/>
              <a:defRPr sz="767" b="1"/>
            </a:lvl9pPr>
          </a:lstStyle>
          <a:p>
            <a:pPr lvl="0"/>
            <a:r>
              <a:rPr lang="ko-KR" altLang="en-US"/>
              <a:t>마스터 텍스트 스타일을 편집합니다</a:t>
            </a:r>
          </a:p>
        </p:txBody>
      </p:sp>
      <p:sp>
        <p:nvSpPr>
          <p:cNvPr id="4" name="내용 개체 틀 3"/>
          <p:cNvSpPr>
            <a:spLocks noGrp="1"/>
          </p:cNvSpPr>
          <p:nvPr>
            <p:ph sz="half" idx="2"/>
          </p:nvPr>
        </p:nvSpPr>
        <p:spPr>
          <a:xfrm>
            <a:off x="342901" y="3141486"/>
            <a:ext cx="3030141" cy="5707416"/>
          </a:xfrm>
        </p:spPr>
        <p:txBody>
          <a:bodyPr/>
          <a:lstStyle>
            <a:lvl1pPr>
              <a:defRPr sz="1151"/>
            </a:lvl1pPr>
            <a:lvl2pPr>
              <a:defRPr sz="959"/>
            </a:lvl2pPr>
            <a:lvl3pPr>
              <a:defRPr sz="863"/>
            </a:lvl3pPr>
            <a:lvl4pPr>
              <a:defRPr sz="767"/>
            </a:lvl4pPr>
            <a:lvl5pPr>
              <a:defRPr sz="767"/>
            </a:lvl5pPr>
            <a:lvl6pPr>
              <a:defRPr sz="767"/>
            </a:lvl6pPr>
            <a:lvl7pPr>
              <a:defRPr sz="767"/>
            </a:lvl7pPr>
            <a:lvl8pPr>
              <a:defRPr sz="767"/>
            </a:lvl8pPr>
            <a:lvl9pPr>
              <a:defRPr sz="767"/>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a:p>
        </p:txBody>
      </p:sp>
      <p:sp>
        <p:nvSpPr>
          <p:cNvPr id="5" name="텍스트 개체 틀 4"/>
          <p:cNvSpPr>
            <a:spLocks noGrp="1"/>
          </p:cNvSpPr>
          <p:nvPr>
            <p:ph type="body" sz="quarter" idx="3"/>
          </p:nvPr>
        </p:nvSpPr>
        <p:spPr>
          <a:xfrm>
            <a:off x="3483770" y="2217385"/>
            <a:ext cx="3031331" cy="924101"/>
          </a:xfrm>
        </p:spPr>
        <p:txBody>
          <a:bodyPr anchor="b"/>
          <a:lstStyle>
            <a:lvl1pPr marL="0" indent="0">
              <a:buNone/>
              <a:defRPr sz="1151" b="1"/>
            </a:lvl1pPr>
            <a:lvl2pPr marL="219127" indent="0">
              <a:buNone/>
              <a:defRPr sz="959" b="1"/>
            </a:lvl2pPr>
            <a:lvl3pPr marL="438253" indent="0">
              <a:buNone/>
              <a:defRPr sz="863" b="1"/>
            </a:lvl3pPr>
            <a:lvl4pPr marL="657380" indent="0">
              <a:buNone/>
              <a:defRPr sz="767" b="1"/>
            </a:lvl4pPr>
            <a:lvl5pPr marL="876506" indent="0">
              <a:buNone/>
              <a:defRPr sz="767" b="1"/>
            </a:lvl5pPr>
            <a:lvl6pPr marL="1095633" indent="0">
              <a:buNone/>
              <a:defRPr sz="767" b="1"/>
            </a:lvl6pPr>
            <a:lvl7pPr marL="1314759" indent="0">
              <a:buNone/>
              <a:defRPr sz="767" b="1"/>
            </a:lvl7pPr>
            <a:lvl8pPr marL="1533885" indent="0">
              <a:buNone/>
              <a:defRPr sz="767" b="1"/>
            </a:lvl8pPr>
            <a:lvl9pPr marL="1753012" indent="0">
              <a:buNone/>
              <a:defRPr sz="767" b="1"/>
            </a:lvl9pPr>
          </a:lstStyle>
          <a:p>
            <a:pPr lvl="0"/>
            <a:r>
              <a:rPr lang="ko-KR" altLang="en-US"/>
              <a:t>마스터 텍스트 스타일을 편집합니다</a:t>
            </a:r>
          </a:p>
        </p:txBody>
      </p:sp>
      <p:sp>
        <p:nvSpPr>
          <p:cNvPr id="6" name="내용 개체 틀 5"/>
          <p:cNvSpPr>
            <a:spLocks noGrp="1"/>
          </p:cNvSpPr>
          <p:nvPr>
            <p:ph sz="quarter" idx="4"/>
          </p:nvPr>
        </p:nvSpPr>
        <p:spPr>
          <a:xfrm>
            <a:off x="3483770" y="3141486"/>
            <a:ext cx="3031331" cy="5707416"/>
          </a:xfrm>
        </p:spPr>
        <p:txBody>
          <a:bodyPr/>
          <a:lstStyle>
            <a:lvl1pPr>
              <a:defRPr sz="1151"/>
            </a:lvl1pPr>
            <a:lvl2pPr>
              <a:defRPr sz="959"/>
            </a:lvl2pPr>
            <a:lvl3pPr>
              <a:defRPr sz="863"/>
            </a:lvl3pPr>
            <a:lvl4pPr>
              <a:defRPr sz="767"/>
            </a:lvl4pPr>
            <a:lvl5pPr>
              <a:defRPr sz="767"/>
            </a:lvl5pPr>
            <a:lvl6pPr>
              <a:defRPr sz="767"/>
            </a:lvl6pPr>
            <a:lvl7pPr>
              <a:defRPr sz="767"/>
            </a:lvl7pPr>
            <a:lvl8pPr>
              <a:defRPr sz="767"/>
            </a:lvl8pPr>
            <a:lvl9pPr>
              <a:defRPr sz="767"/>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a:p>
        </p:txBody>
      </p:sp>
      <p:sp>
        <p:nvSpPr>
          <p:cNvPr id="7" name="날짜 개체 틀 6"/>
          <p:cNvSpPr>
            <a:spLocks noGrp="1"/>
          </p:cNvSpPr>
          <p:nvPr>
            <p:ph type="dt" sz="half" idx="10"/>
          </p:nvPr>
        </p:nvSpPr>
        <p:spPr/>
        <p:txBody>
          <a:bodyPr/>
          <a:lstStyle/>
          <a:p>
            <a:fld id="{254ED5B8-7F6F-49AC-BA6F-0888BF183C99}" type="datetimeFigureOut">
              <a:rPr lang="en-US" smtClean="0"/>
              <a:pPr/>
              <a:t>9/25/2017</a:t>
            </a:fld>
            <a:endParaRPr lang="en-US"/>
          </a:p>
        </p:txBody>
      </p:sp>
      <p:sp>
        <p:nvSpPr>
          <p:cNvPr id="8" name="바닥글 개체 틀 7"/>
          <p:cNvSpPr>
            <a:spLocks noGrp="1"/>
          </p:cNvSpPr>
          <p:nvPr>
            <p:ph type="ftr" sz="quarter" idx="11"/>
          </p:nvPr>
        </p:nvSpPr>
        <p:spPr/>
        <p:txBody>
          <a:bodyPr/>
          <a:lstStyle/>
          <a:p>
            <a:endParaRPr lang="en-US"/>
          </a:p>
        </p:txBody>
      </p:sp>
      <p:sp>
        <p:nvSpPr>
          <p:cNvPr id="9" name="슬라이드 번호 개체 틀 8"/>
          <p:cNvSpPr>
            <a:spLocks noGrp="1"/>
          </p:cNvSpPr>
          <p:nvPr>
            <p:ph type="sldNum" sz="quarter" idx="12"/>
          </p:nvPr>
        </p:nvSpPr>
        <p:spPr/>
        <p:txBody>
          <a:bodyPr/>
          <a:lstStyle/>
          <a:p>
            <a:fld id="{E2F31D91-4519-4D5E-9310-AE83881A273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endParaRPr lang="en-US"/>
          </a:p>
        </p:txBody>
      </p:sp>
      <p:sp>
        <p:nvSpPr>
          <p:cNvPr id="3" name="날짜 개체 틀 2"/>
          <p:cNvSpPr>
            <a:spLocks noGrp="1"/>
          </p:cNvSpPr>
          <p:nvPr>
            <p:ph type="dt" sz="half" idx="10"/>
          </p:nvPr>
        </p:nvSpPr>
        <p:spPr/>
        <p:txBody>
          <a:bodyPr/>
          <a:lstStyle/>
          <a:p>
            <a:fld id="{254ED5B8-7F6F-49AC-BA6F-0888BF183C99}" type="datetimeFigureOut">
              <a:rPr lang="en-US" smtClean="0"/>
              <a:pPr/>
              <a:t>9/25/2017</a:t>
            </a:fld>
            <a:endParaRPr lang="en-US"/>
          </a:p>
        </p:txBody>
      </p:sp>
      <p:sp>
        <p:nvSpPr>
          <p:cNvPr id="4" name="바닥글 개체 틀 3"/>
          <p:cNvSpPr>
            <a:spLocks noGrp="1"/>
          </p:cNvSpPr>
          <p:nvPr>
            <p:ph type="ftr" sz="quarter" idx="11"/>
          </p:nvPr>
        </p:nvSpPr>
        <p:spPr/>
        <p:txBody>
          <a:bodyPr/>
          <a:lstStyle/>
          <a:p>
            <a:endParaRPr lang="en-US"/>
          </a:p>
        </p:txBody>
      </p:sp>
      <p:sp>
        <p:nvSpPr>
          <p:cNvPr id="5" name="슬라이드 번호 개체 틀 4"/>
          <p:cNvSpPr>
            <a:spLocks noGrp="1"/>
          </p:cNvSpPr>
          <p:nvPr>
            <p:ph type="sldNum" sz="quarter" idx="12"/>
          </p:nvPr>
        </p:nvSpPr>
        <p:spPr/>
        <p:txBody>
          <a:bodyPr/>
          <a:lstStyle/>
          <a:p>
            <a:fld id="{E2F31D91-4519-4D5E-9310-AE83881A273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254ED5B8-7F6F-49AC-BA6F-0888BF183C99}" type="datetimeFigureOut">
              <a:rPr lang="en-US" smtClean="0"/>
              <a:pPr/>
              <a:t>9/25/2017</a:t>
            </a:fld>
            <a:endParaRPr lang="en-US"/>
          </a:p>
        </p:txBody>
      </p:sp>
      <p:sp>
        <p:nvSpPr>
          <p:cNvPr id="3" name="바닥글 개체 틀 2"/>
          <p:cNvSpPr>
            <a:spLocks noGrp="1"/>
          </p:cNvSpPr>
          <p:nvPr>
            <p:ph type="ftr" sz="quarter" idx="11"/>
          </p:nvPr>
        </p:nvSpPr>
        <p:spPr/>
        <p:txBody>
          <a:bodyPr/>
          <a:lstStyle/>
          <a:p>
            <a:endParaRPr lang="en-US"/>
          </a:p>
        </p:txBody>
      </p:sp>
      <p:sp>
        <p:nvSpPr>
          <p:cNvPr id="4" name="슬라이드 번호 개체 틀 3"/>
          <p:cNvSpPr>
            <a:spLocks noGrp="1"/>
          </p:cNvSpPr>
          <p:nvPr>
            <p:ph type="sldNum" sz="quarter" idx="12"/>
          </p:nvPr>
        </p:nvSpPr>
        <p:spPr/>
        <p:txBody>
          <a:bodyPr/>
          <a:lstStyle/>
          <a:p>
            <a:fld id="{E2F31D91-4519-4D5E-9310-AE83881A273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342901" y="394405"/>
            <a:ext cx="2256235" cy="1678517"/>
          </a:xfrm>
        </p:spPr>
        <p:txBody>
          <a:bodyPr anchor="b"/>
          <a:lstStyle>
            <a:lvl1pPr algn="l">
              <a:defRPr sz="959" b="1"/>
            </a:lvl1pPr>
          </a:lstStyle>
          <a:p>
            <a:r>
              <a:rPr lang="ko-KR" altLang="en-US"/>
              <a:t>마스터 제목 스타일 편집</a:t>
            </a:r>
            <a:endParaRPr lang="en-US"/>
          </a:p>
        </p:txBody>
      </p:sp>
      <p:sp>
        <p:nvSpPr>
          <p:cNvPr id="3" name="내용 개체 틀 2"/>
          <p:cNvSpPr>
            <a:spLocks noGrp="1"/>
          </p:cNvSpPr>
          <p:nvPr>
            <p:ph idx="1"/>
          </p:nvPr>
        </p:nvSpPr>
        <p:spPr>
          <a:xfrm>
            <a:off x="2681288" y="394408"/>
            <a:ext cx="3833813" cy="8454497"/>
          </a:xfrm>
        </p:spPr>
        <p:txBody>
          <a:bodyPr/>
          <a:lstStyle>
            <a:lvl1pPr>
              <a:defRPr sz="1533"/>
            </a:lvl1pPr>
            <a:lvl2pPr>
              <a:defRPr sz="1342"/>
            </a:lvl2pPr>
            <a:lvl3pPr>
              <a:defRPr sz="1151"/>
            </a:lvl3pPr>
            <a:lvl4pPr>
              <a:defRPr sz="959"/>
            </a:lvl4pPr>
            <a:lvl5pPr>
              <a:defRPr sz="959"/>
            </a:lvl5pPr>
            <a:lvl6pPr>
              <a:defRPr sz="959"/>
            </a:lvl6pPr>
            <a:lvl7pPr>
              <a:defRPr sz="959"/>
            </a:lvl7pPr>
            <a:lvl8pPr>
              <a:defRPr sz="959"/>
            </a:lvl8pPr>
            <a:lvl9pPr>
              <a:defRPr sz="959"/>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a:p>
        </p:txBody>
      </p:sp>
      <p:sp>
        <p:nvSpPr>
          <p:cNvPr id="4" name="텍스트 개체 틀 3"/>
          <p:cNvSpPr>
            <a:spLocks noGrp="1"/>
          </p:cNvSpPr>
          <p:nvPr>
            <p:ph type="body" sz="half" idx="2"/>
          </p:nvPr>
        </p:nvSpPr>
        <p:spPr>
          <a:xfrm>
            <a:off x="342901" y="2072924"/>
            <a:ext cx="2256235" cy="6775980"/>
          </a:xfrm>
        </p:spPr>
        <p:txBody>
          <a:bodyPr/>
          <a:lstStyle>
            <a:lvl1pPr marL="0" indent="0">
              <a:buNone/>
              <a:defRPr sz="671"/>
            </a:lvl1pPr>
            <a:lvl2pPr marL="219127" indent="0">
              <a:buNone/>
              <a:defRPr sz="575"/>
            </a:lvl2pPr>
            <a:lvl3pPr marL="438253" indent="0">
              <a:buNone/>
              <a:defRPr sz="479"/>
            </a:lvl3pPr>
            <a:lvl4pPr marL="657380" indent="0">
              <a:buNone/>
              <a:defRPr sz="431"/>
            </a:lvl4pPr>
            <a:lvl5pPr marL="876506" indent="0">
              <a:buNone/>
              <a:defRPr sz="431"/>
            </a:lvl5pPr>
            <a:lvl6pPr marL="1095633" indent="0">
              <a:buNone/>
              <a:defRPr sz="431"/>
            </a:lvl6pPr>
            <a:lvl7pPr marL="1314759" indent="0">
              <a:buNone/>
              <a:defRPr sz="431"/>
            </a:lvl7pPr>
            <a:lvl8pPr marL="1533885" indent="0">
              <a:buNone/>
              <a:defRPr sz="431"/>
            </a:lvl8pPr>
            <a:lvl9pPr marL="1753012" indent="0">
              <a:buNone/>
              <a:defRPr sz="431"/>
            </a:lvl9pPr>
          </a:lstStyle>
          <a:p>
            <a:pPr lvl="0"/>
            <a:r>
              <a:rPr lang="ko-KR" altLang="en-US"/>
              <a:t>마스터 텍스트 스타일을 편집합니다</a:t>
            </a:r>
          </a:p>
        </p:txBody>
      </p:sp>
      <p:sp>
        <p:nvSpPr>
          <p:cNvPr id="5" name="날짜 개체 틀 4"/>
          <p:cNvSpPr>
            <a:spLocks noGrp="1"/>
          </p:cNvSpPr>
          <p:nvPr>
            <p:ph type="dt" sz="half" idx="10"/>
          </p:nvPr>
        </p:nvSpPr>
        <p:spPr/>
        <p:txBody>
          <a:bodyPr/>
          <a:lstStyle/>
          <a:p>
            <a:fld id="{254ED5B8-7F6F-49AC-BA6F-0888BF183C99}" type="datetimeFigureOut">
              <a:rPr lang="en-US" smtClean="0"/>
              <a:pPr/>
              <a:t>9/25/2017</a:t>
            </a:fld>
            <a:endParaRPr lang="en-US"/>
          </a:p>
        </p:txBody>
      </p:sp>
      <p:sp>
        <p:nvSpPr>
          <p:cNvPr id="6" name="바닥글 개체 틀 5"/>
          <p:cNvSpPr>
            <a:spLocks noGrp="1"/>
          </p:cNvSpPr>
          <p:nvPr>
            <p:ph type="ftr" sz="quarter" idx="11"/>
          </p:nvPr>
        </p:nvSpPr>
        <p:spPr/>
        <p:txBody>
          <a:bodyPr/>
          <a:lstStyle/>
          <a:p>
            <a:endParaRPr lang="en-US"/>
          </a:p>
        </p:txBody>
      </p:sp>
      <p:sp>
        <p:nvSpPr>
          <p:cNvPr id="7" name="슬라이드 번호 개체 틀 6"/>
          <p:cNvSpPr>
            <a:spLocks noGrp="1"/>
          </p:cNvSpPr>
          <p:nvPr>
            <p:ph type="sldNum" sz="quarter" idx="12"/>
          </p:nvPr>
        </p:nvSpPr>
        <p:spPr/>
        <p:txBody>
          <a:bodyPr/>
          <a:lstStyle/>
          <a:p>
            <a:fld id="{E2F31D91-4519-4D5E-9310-AE83881A273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344216" y="6934200"/>
            <a:ext cx="4114800" cy="818622"/>
          </a:xfrm>
        </p:spPr>
        <p:txBody>
          <a:bodyPr anchor="b"/>
          <a:lstStyle>
            <a:lvl1pPr algn="l">
              <a:defRPr sz="959" b="1"/>
            </a:lvl1pPr>
          </a:lstStyle>
          <a:p>
            <a:r>
              <a:rPr lang="ko-KR" altLang="en-US"/>
              <a:t>마스터 제목 스타일 편집</a:t>
            </a:r>
            <a:endParaRPr lang="en-US"/>
          </a:p>
        </p:txBody>
      </p:sp>
      <p:sp>
        <p:nvSpPr>
          <p:cNvPr id="3" name="그림 개체 틀 2"/>
          <p:cNvSpPr>
            <a:spLocks noGrp="1"/>
          </p:cNvSpPr>
          <p:nvPr>
            <p:ph type="pic" idx="1"/>
          </p:nvPr>
        </p:nvSpPr>
        <p:spPr>
          <a:xfrm>
            <a:off x="1344216" y="885119"/>
            <a:ext cx="4114800" cy="5943600"/>
          </a:xfrm>
        </p:spPr>
        <p:txBody>
          <a:bodyPr/>
          <a:lstStyle>
            <a:lvl1pPr marL="0" indent="0">
              <a:buNone/>
              <a:defRPr sz="1533"/>
            </a:lvl1pPr>
            <a:lvl2pPr marL="219127" indent="0">
              <a:buNone/>
              <a:defRPr sz="1342"/>
            </a:lvl2pPr>
            <a:lvl3pPr marL="438253" indent="0">
              <a:buNone/>
              <a:defRPr sz="1151"/>
            </a:lvl3pPr>
            <a:lvl4pPr marL="657380" indent="0">
              <a:buNone/>
              <a:defRPr sz="959"/>
            </a:lvl4pPr>
            <a:lvl5pPr marL="876506" indent="0">
              <a:buNone/>
              <a:defRPr sz="959"/>
            </a:lvl5pPr>
            <a:lvl6pPr marL="1095633" indent="0">
              <a:buNone/>
              <a:defRPr sz="959"/>
            </a:lvl6pPr>
            <a:lvl7pPr marL="1314759" indent="0">
              <a:buNone/>
              <a:defRPr sz="959"/>
            </a:lvl7pPr>
            <a:lvl8pPr marL="1533885" indent="0">
              <a:buNone/>
              <a:defRPr sz="959"/>
            </a:lvl8pPr>
            <a:lvl9pPr marL="1753012" indent="0">
              <a:buNone/>
              <a:defRPr sz="959"/>
            </a:lvl9pPr>
          </a:lstStyle>
          <a:p>
            <a:endParaRPr lang="en-US"/>
          </a:p>
        </p:txBody>
      </p:sp>
      <p:sp>
        <p:nvSpPr>
          <p:cNvPr id="4" name="텍스트 개체 틀 3"/>
          <p:cNvSpPr>
            <a:spLocks noGrp="1"/>
          </p:cNvSpPr>
          <p:nvPr>
            <p:ph type="body" sz="half" idx="2"/>
          </p:nvPr>
        </p:nvSpPr>
        <p:spPr>
          <a:xfrm>
            <a:off x="1344216" y="7752822"/>
            <a:ext cx="4114800" cy="1162578"/>
          </a:xfrm>
        </p:spPr>
        <p:txBody>
          <a:bodyPr/>
          <a:lstStyle>
            <a:lvl1pPr marL="0" indent="0">
              <a:buNone/>
              <a:defRPr sz="671"/>
            </a:lvl1pPr>
            <a:lvl2pPr marL="219127" indent="0">
              <a:buNone/>
              <a:defRPr sz="575"/>
            </a:lvl2pPr>
            <a:lvl3pPr marL="438253" indent="0">
              <a:buNone/>
              <a:defRPr sz="479"/>
            </a:lvl3pPr>
            <a:lvl4pPr marL="657380" indent="0">
              <a:buNone/>
              <a:defRPr sz="431"/>
            </a:lvl4pPr>
            <a:lvl5pPr marL="876506" indent="0">
              <a:buNone/>
              <a:defRPr sz="431"/>
            </a:lvl5pPr>
            <a:lvl6pPr marL="1095633" indent="0">
              <a:buNone/>
              <a:defRPr sz="431"/>
            </a:lvl6pPr>
            <a:lvl7pPr marL="1314759" indent="0">
              <a:buNone/>
              <a:defRPr sz="431"/>
            </a:lvl7pPr>
            <a:lvl8pPr marL="1533885" indent="0">
              <a:buNone/>
              <a:defRPr sz="431"/>
            </a:lvl8pPr>
            <a:lvl9pPr marL="1753012" indent="0">
              <a:buNone/>
              <a:defRPr sz="431"/>
            </a:lvl9pPr>
          </a:lstStyle>
          <a:p>
            <a:pPr lvl="0"/>
            <a:r>
              <a:rPr lang="ko-KR" altLang="en-US"/>
              <a:t>마스터 텍스트 스타일을 편집합니다</a:t>
            </a:r>
          </a:p>
        </p:txBody>
      </p:sp>
      <p:sp>
        <p:nvSpPr>
          <p:cNvPr id="5" name="날짜 개체 틀 4"/>
          <p:cNvSpPr>
            <a:spLocks noGrp="1"/>
          </p:cNvSpPr>
          <p:nvPr>
            <p:ph type="dt" sz="half" idx="10"/>
          </p:nvPr>
        </p:nvSpPr>
        <p:spPr/>
        <p:txBody>
          <a:bodyPr/>
          <a:lstStyle/>
          <a:p>
            <a:fld id="{254ED5B8-7F6F-49AC-BA6F-0888BF183C99}" type="datetimeFigureOut">
              <a:rPr lang="en-US" smtClean="0"/>
              <a:pPr/>
              <a:t>9/25/2017</a:t>
            </a:fld>
            <a:endParaRPr lang="en-US"/>
          </a:p>
        </p:txBody>
      </p:sp>
      <p:sp>
        <p:nvSpPr>
          <p:cNvPr id="6" name="바닥글 개체 틀 5"/>
          <p:cNvSpPr>
            <a:spLocks noGrp="1"/>
          </p:cNvSpPr>
          <p:nvPr>
            <p:ph type="ftr" sz="quarter" idx="11"/>
          </p:nvPr>
        </p:nvSpPr>
        <p:spPr/>
        <p:txBody>
          <a:bodyPr/>
          <a:lstStyle/>
          <a:p>
            <a:endParaRPr lang="en-US"/>
          </a:p>
        </p:txBody>
      </p:sp>
      <p:sp>
        <p:nvSpPr>
          <p:cNvPr id="7" name="슬라이드 번호 개체 틀 6"/>
          <p:cNvSpPr>
            <a:spLocks noGrp="1"/>
          </p:cNvSpPr>
          <p:nvPr>
            <p:ph type="sldNum" sz="quarter" idx="12"/>
          </p:nvPr>
        </p:nvSpPr>
        <p:spPr/>
        <p:txBody>
          <a:bodyPr/>
          <a:lstStyle/>
          <a:p>
            <a:fld id="{E2F31D91-4519-4D5E-9310-AE83881A273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342900" y="396699"/>
            <a:ext cx="6172200" cy="1651000"/>
          </a:xfrm>
          <a:prstGeom prst="rect">
            <a:avLst/>
          </a:prstGeom>
        </p:spPr>
        <p:txBody>
          <a:bodyPr vert="horz" lIns="91440" tIns="45720" rIns="91440" bIns="45720" rtlCol="0" anchor="ctr">
            <a:normAutofit/>
          </a:bodyPr>
          <a:lstStyle/>
          <a:p>
            <a:r>
              <a:rPr lang="ko-KR" altLang="en-US"/>
              <a:t>마스터 제목 스타일 편집</a:t>
            </a:r>
            <a:endParaRPr lang="en-US"/>
          </a:p>
        </p:txBody>
      </p:sp>
      <p:sp>
        <p:nvSpPr>
          <p:cNvPr id="3" name="텍스트 개체 틀 2"/>
          <p:cNvSpPr>
            <a:spLocks noGrp="1"/>
          </p:cNvSpPr>
          <p:nvPr>
            <p:ph type="body" idx="1"/>
          </p:nvPr>
        </p:nvSpPr>
        <p:spPr>
          <a:xfrm>
            <a:off x="342900" y="2311402"/>
            <a:ext cx="6172200" cy="6537502"/>
          </a:xfrm>
          <a:prstGeom prst="rect">
            <a:avLst/>
          </a:prstGeom>
        </p:spPr>
        <p:txBody>
          <a:bodyPr vert="horz" lIns="91440" tIns="45720" rIns="91440" bIns="45720" rtlCol="0">
            <a:normAutofit/>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a:p>
        </p:txBody>
      </p:sp>
      <p:sp>
        <p:nvSpPr>
          <p:cNvPr id="4" name="날짜 개체 틀 3"/>
          <p:cNvSpPr>
            <a:spLocks noGrp="1"/>
          </p:cNvSpPr>
          <p:nvPr>
            <p:ph type="dt" sz="half" idx="2"/>
          </p:nvPr>
        </p:nvSpPr>
        <p:spPr>
          <a:xfrm>
            <a:off x="342900" y="9181397"/>
            <a:ext cx="1600200" cy="527403"/>
          </a:xfrm>
          <a:prstGeom prst="rect">
            <a:avLst/>
          </a:prstGeom>
        </p:spPr>
        <p:txBody>
          <a:bodyPr vert="horz" lIns="91440" tIns="45720" rIns="91440" bIns="45720" rtlCol="0" anchor="ctr"/>
          <a:lstStyle>
            <a:lvl1pPr algn="l">
              <a:defRPr sz="575">
                <a:solidFill>
                  <a:schemeClr val="tx1">
                    <a:tint val="75000"/>
                  </a:schemeClr>
                </a:solidFill>
              </a:defRPr>
            </a:lvl1pPr>
          </a:lstStyle>
          <a:p>
            <a:fld id="{254ED5B8-7F6F-49AC-BA6F-0888BF183C99}" type="datetimeFigureOut">
              <a:rPr lang="en-US" smtClean="0"/>
              <a:pPr/>
              <a:t>9/25/2017</a:t>
            </a:fld>
            <a:endParaRPr lang="en-US"/>
          </a:p>
        </p:txBody>
      </p:sp>
      <p:sp>
        <p:nvSpPr>
          <p:cNvPr id="5" name="바닥글 개체 틀 4"/>
          <p:cNvSpPr>
            <a:spLocks noGrp="1"/>
          </p:cNvSpPr>
          <p:nvPr>
            <p:ph type="ftr" sz="quarter" idx="3"/>
          </p:nvPr>
        </p:nvSpPr>
        <p:spPr>
          <a:xfrm>
            <a:off x="2343150" y="9181397"/>
            <a:ext cx="2171700" cy="527403"/>
          </a:xfrm>
          <a:prstGeom prst="rect">
            <a:avLst/>
          </a:prstGeom>
        </p:spPr>
        <p:txBody>
          <a:bodyPr vert="horz" lIns="91440" tIns="45720" rIns="91440" bIns="45720" rtlCol="0" anchor="ctr"/>
          <a:lstStyle>
            <a:lvl1pPr algn="ctr">
              <a:defRPr sz="575">
                <a:solidFill>
                  <a:schemeClr val="tx1">
                    <a:tint val="75000"/>
                  </a:schemeClr>
                </a:solidFill>
              </a:defRPr>
            </a:lvl1pPr>
          </a:lstStyle>
          <a:p>
            <a:endParaRPr lang="en-US"/>
          </a:p>
        </p:txBody>
      </p:sp>
      <p:sp>
        <p:nvSpPr>
          <p:cNvPr id="6" name="슬라이드 번호 개체 틀 5"/>
          <p:cNvSpPr>
            <a:spLocks noGrp="1"/>
          </p:cNvSpPr>
          <p:nvPr>
            <p:ph type="sldNum" sz="quarter" idx="4"/>
          </p:nvPr>
        </p:nvSpPr>
        <p:spPr>
          <a:xfrm>
            <a:off x="4914900" y="9181397"/>
            <a:ext cx="1600200" cy="527403"/>
          </a:xfrm>
          <a:prstGeom prst="rect">
            <a:avLst/>
          </a:prstGeom>
        </p:spPr>
        <p:txBody>
          <a:bodyPr vert="horz" lIns="91440" tIns="45720" rIns="91440" bIns="45720" rtlCol="0" anchor="ctr"/>
          <a:lstStyle>
            <a:lvl1pPr algn="r">
              <a:defRPr sz="575">
                <a:solidFill>
                  <a:schemeClr val="tx1">
                    <a:tint val="75000"/>
                  </a:schemeClr>
                </a:solidFill>
              </a:defRPr>
            </a:lvl1pPr>
          </a:lstStyle>
          <a:p>
            <a:fld id="{E2F31D91-4519-4D5E-9310-AE83881A273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38253" rtl="0" eaLnBrk="1" latinLnBrk="0" hangingPunct="1">
        <a:spcBef>
          <a:spcPct val="0"/>
        </a:spcBef>
        <a:buNone/>
        <a:defRPr sz="2109" kern="1200">
          <a:solidFill>
            <a:schemeClr val="tx1"/>
          </a:solidFill>
          <a:latin typeface="+mj-lt"/>
          <a:ea typeface="+mj-ea"/>
          <a:cs typeface="+mj-cs"/>
        </a:defRPr>
      </a:lvl1pPr>
    </p:titleStyle>
    <p:bodyStyle>
      <a:lvl1pPr marL="164345" indent="-164345" algn="l" defTabSz="438253" rtl="0" eaLnBrk="1" latinLnBrk="0" hangingPunct="1">
        <a:spcBef>
          <a:spcPct val="20000"/>
        </a:spcBef>
        <a:buFont typeface="Arial" pitchFamily="34" charset="0"/>
        <a:buChar char="•"/>
        <a:defRPr sz="1533" kern="1200">
          <a:solidFill>
            <a:schemeClr val="tx1"/>
          </a:solidFill>
          <a:latin typeface="+mn-lt"/>
          <a:ea typeface="+mn-ea"/>
          <a:cs typeface="+mn-cs"/>
        </a:defRPr>
      </a:lvl1pPr>
      <a:lvl2pPr marL="356080" indent="-136954" algn="l" defTabSz="438253" rtl="0" eaLnBrk="1" latinLnBrk="0" hangingPunct="1">
        <a:spcBef>
          <a:spcPct val="20000"/>
        </a:spcBef>
        <a:buFont typeface="Arial" pitchFamily="34" charset="0"/>
        <a:buChar char="–"/>
        <a:defRPr sz="1342" kern="1200">
          <a:solidFill>
            <a:schemeClr val="tx1"/>
          </a:solidFill>
          <a:latin typeface="+mn-lt"/>
          <a:ea typeface="+mn-ea"/>
          <a:cs typeface="+mn-cs"/>
        </a:defRPr>
      </a:lvl2pPr>
      <a:lvl3pPr marL="547816" indent="-109563" algn="l" defTabSz="438253" rtl="0" eaLnBrk="1" latinLnBrk="0" hangingPunct="1">
        <a:spcBef>
          <a:spcPct val="20000"/>
        </a:spcBef>
        <a:buFont typeface="Arial" pitchFamily="34" charset="0"/>
        <a:buChar char="•"/>
        <a:defRPr sz="1151" kern="1200">
          <a:solidFill>
            <a:schemeClr val="tx1"/>
          </a:solidFill>
          <a:latin typeface="+mn-lt"/>
          <a:ea typeface="+mn-ea"/>
          <a:cs typeface="+mn-cs"/>
        </a:defRPr>
      </a:lvl3pPr>
      <a:lvl4pPr marL="766942" indent="-109563" algn="l" defTabSz="438253" rtl="0" eaLnBrk="1" latinLnBrk="0" hangingPunct="1">
        <a:spcBef>
          <a:spcPct val="20000"/>
        </a:spcBef>
        <a:buFont typeface="Arial" pitchFamily="34" charset="0"/>
        <a:buChar char="–"/>
        <a:defRPr sz="959" kern="1200">
          <a:solidFill>
            <a:schemeClr val="tx1"/>
          </a:solidFill>
          <a:latin typeface="+mn-lt"/>
          <a:ea typeface="+mn-ea"/>
          <a:cs typeface="+mn-cs"/>
        </a:defRPr>
      </a:lvl4pPr>
      <a:lvl5pPr marL="986069" indent="-109563" algn="l" defTabSz="438253" rtl="0" eaLnBrk="1" latinLnBrk="0" hangingPunct="1">
        <a:spcBef>
          <a:spcPct val="20000"/>
        </a:spcBef>
        <a:buFont typeface="Arial" pitchFamily="34" charset="0"/>
        <a:buChar char="»"/>
        <a:defRPr sz="959" kern="1200">
          <a:solidFill>
            <a:schemeClr val="tx1"/>
          </a:solidFill>
          <a:latin typeface="+mn-lt"/>
          <a:ea typeface="+mn-ea"/>
          <a:cs typeface="+mn-cs"/>
        </a:defRPr>
      </a:lvl5pPr>
      <a:lvl6pPr marL="1205196" indent="-109563" algn="l" defTabSz="438253" rtl="0" eaLnBrk="1" latinLnBrk="0" hangingPunct="1">
        <a:spcBef>
          <a:spcPct val="20000"/>
        </a:spcBef>
        <a:buFont typeface="Arial" pitchFamily="34" charset="0"/>
        <a:buChar char="•"/>
        <a:defRPr sz="959" kern="1200">
          <a:solidFill>
            <a:schemeClr val="tx1"/>
          </a:solidFill>
          <a:latin typeface="+mn-lt"/>
          <a:ea typeface="+mn-ea"/>
          <a:cs typeface="+mn-cs"/>
        </a:defRPr>
      </a:lvl6pPr>
      <a:lvl7pPr marL="1424322" indent="-109563" algn="l" defTabSz="438253" rtl="0" eaLnBrk="1" latinLnBrk="0" hangingPunct="1">
        <a:spcBef>
          <a:spcPct val="20000"/>
        </a:spcBef>
        <a:buFont typeface="Arial" pitchFamily="34" charset="0"/>
        <a:buChar char="•"/>
        <a:defRPr sz="959" kern="1200">
          <a:solidFill>
            <a:schemeClr val="tx1"/>
          </a:solidFill>
          <a:latin typeface="+mn-lt"/>
          <a:ea typeface="+mn-ea"/>
          <a:cs typeface="+mn-cs"/>
        </a:defRPr>
      </a:lvl7pPr>
      <a:lvl8pPr marL="1643449" indent="-109563" algn="l" defTabSz="438253" rtl="0" eaLnBrk="1" latinLnBrk="0" hangingPunct="1">
        <a:spcBef>
          <a:spcPct val="20000"/>
        </a:spcBef>
        <a:buFont typeface="Arial" pitchFamily="34" charset="0"/>
        <a:buChar char="•"/>
        <a:defRPr sz="959" kern="1200">
          <a:solidFill>
            <a:schemeClr val="tx1"/>
          </a:solidFill>
          <a:latin typeface="+mn-lt"/>
          <a:ea typeface="+mn-ea"/>
          <a:cs typeface="+mn-cs"/>
        </a:defRPr>
      </a:lvl8pPr>
      <a:lvl9pPr marL="1862575" indent="-109563" algn="l" defTabSz="438253" rtl="0" eaLnBrk="1" latinLnBrk="0" hangingPunct="1">
        <a:spcBef>
          <a:spcPct val="20000"/>
        </a:spcBef>
        <a:buFont typeface="Arial" pitchFamily="34" charset="0"/>
        <a:buChar char="•"/>
        <a:defRPr sz="959" kern="1200">
          <a:solidFill>
            <a:schemeClr val="tx1"/>
          </a:solidFill>
          <a:latin typeface="+mn-lt"/>
          <a:ea typeface="+mn-ea"/>
          <a:cs typeface="+mn-cs"/>
        </a:defRPr>
      </a:lvl9pPr>
    </p:bodyStyle>
    <p:otherStyle>
      <a:defPPr>
        <a:defRPr lang="en-US"/>
      </a:defPPr>
      <a:lvl1pPr marL="0" algn="l" defTabSz="438253" rtl="0" eaLnBrk="1" latinLnBrk="0" hangingPunct="1">
        <a:defRPr sz="863" kern="1200">
          <a:solidFill>
            <a:schemeClr val="tx1"/>
          </a:solidFill>
          <a:latin typeface="+mn-lt"/>
          <a:ea typeface="+mn-ea"/>
          <a:cs typeface="+mn-cs"/>
        </a:defRPr>
      </a:lvl1pPr>
      <a:lvl2pPr marL="219127" algn="l" defTabSz="438253" rtl="0" eaLnBrk="1" latinLnBrk="0" hangingPunct="1">
        <a:defRPr sz="863" kern="1200">
          <a:solidFill>
            <a:schemeClr val="tx1"/>
          </a:solidFill>
          <a:latin typeface="+mn-lt"/>
          <a:ea typeface="+mn-ea"/>
          <a:cs typeface="+mn-cs"/>
        </a:defRPr>
      </a:lvl2pPr>
      <a:lvl3pPr marL="438253" algn="l" defTabSz="438253" rtl="0" eaLnBrk="1" latinLnBrk="0" hangingPunct="1">
        <a:defRPr sz="863" kern="1200">
          <a:solidFill>
            <a:schemeClr val="tx1"/>
          </a:solidFill>
          <a:latin typeface="+mn-lt"/>
          <a:ea typeface="+mn-ea"/>
          <a:cs typeface="+mn-cs"/>
        </a:defRPr>
      </a:lvl3pPr>
      <a:lvl4pPr marL="657380" algn="l" defTabSz="438253" rtl="0" eaLnBrk="1" latinLnBrk="0" hangingPunct="1">
        <a:defRPr sz="863" kern="1200">
          <a:solidFill>
            <a:schemeClr val="tx1"/>
          </a:solidFill>
          <a:latin typeface="+mn-lt"/>
          <a:ea typeface="+mn-ea"/>
          <a:cs typeface="+mn-cs"/>
        </a:defRPr>
      </a:lvl4pPr>
      <a:lvl5pPr marL="876506" algn="l" defTabSz="438253" rtl="0" eaLnBrk="1" latinLnBrk="0" hangingPunct="1">
        <a:defRPr sz="863" kern="1200">
          <a:solidFill>
            <a:schemeClr val="tx1"/>
          </a:solidFill>
          <a:latin typeface="+mn-lt"/>
          <a:ea typeface="+mn-ea"/>
          <a:cs typeface="+mn-cs"/>
        </a:defRPr>
      </a:lvl5pPr>
      <a:lvl6pPr marL="1095633" algn="l" defTabSz="438253" rtl="0" eaLnBrk="1" latinLnBrk="0" hangingPunct="1">
        <a:defRPr sz="863" kern="1200">
          <a:solidFill>
            <a:schemeClr val="tx1"/>
          </a:solidFill>
          <a:latin typeface="+mn-lt"/>
          <a:ea typeface="+mn-ea"/>
          <a:cs typeface="+mn-cs"/>
        </a:defRPr>
      </a:lvl6pPr>
      <a:lvl7pPr marL="1314759" algn="l" defTabSz="438253" rtl="0" eaLnBrk="1" latinLnBrk="0" hangingPunct="1">
        <a:defRPr sz="863" kern="1200">
          <a:solidFill>
            <a:schemeClr val="tx1"/>
          </a:solidFill>
          <a:latin typeface="+mn-lt"/>
          <a:ea typeface="+mn-ea"/>
          <a:cs typeface="+mn-cs"/>
        </a:defRPr>
      </a:lvl7pPr>
      <a:lvl8pPr marL="1533885" algn="l" defTabSz="438253" rtl="0" eaLnBrk="1" latinLnBrk="0" hangingPunct="1">
        <a:defRPr sz="863" kern="1200">
          <a:solidFill>
            <a:schemeClr val="tx1"/>
          </a:solidFill>
          <a:latin typeface="+mn-lt"/>
          <a:ea typeface="+mn-ea"/>
          <a:cs typeface="+mn-cs"/>
        </a:defRPr>
      </a:lvl8pPr>
      <a:lvl9pPr marL="1753012" algn="l" defTabSz="438253" rtl="0" eaLnBrk="1" latinLnBrk="0" hangingPunct="1">
        <a:defRPr sz="8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jpeg"/><Relationship Id="rId9" Type="http://schemas.openxmlformats.org/officeDocument/2006/relationships/image" Target="../media/image19.png"/></Relationships>
</file>

<file path=ppt/slides/_rels/slide4.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3" Type="http://schemas.openxmlformats.org/officeDocument/2006/relationships/image" Target="../media/image22.png"/><Relationship Id="rId7" Type="http://schemas.openxmlformats.org/officeDocument/2006/relationships/image" Target="../media/image26.jpeg"/><Relationship Id="rId12" Type="http://schemas.openxmlformats.org/officeDocument/2006/relationships/image" Target="../media/image31.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5.jpeg"/><Relationship Id="rId11" Type="http://schemas.openxmlformats.org/officeDocument/2006/relationships/image" Target="../media/image30.png"/><Relationship Id="rId5" Type="http://schemas.openxmlformats.org/officeDocument/2006/relationships/image" Target="../media/image24.jpeg"/><Relationship Id="rId10" Type="http://schemas.openxmlformats.org/officeDocument/2006/relationships/image" Target="../media/image29.png"/><Relationship Id="rId4" Type="http://schemas.openxmlformats.org/officeDocument/2006/relationships/image" Target="../media/image23.jpeg"/><Relationship Id="rId9" Type="http://schemas.openxmlformats.org/officeDocument/2006/relationships/image" Target="../media/image28.png"/><Relationship Id="rId14" Type="http://schemas.openxmlformats.org/officeDocument/2006/relationships/image" Target="../media/image33.png"/></Relationships>
</file>

<file path=ppt/slides/_rels/slide5.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5"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8023" y="3769938"/>
            <a:ext cx="2484993" cy="22864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4" name="TextBox 73"/>
          <p:cNvSpPr txBox="1"/>
          <p:nvPr/>
        </p:nvSpPr>
        <p:spPr>
          <a:xfrm>
            <a:off x="348019" y="762001"/>
            <a:ext cx="269626" cy="276999"/>
          </a:xfrm>
          <a:prstGeom prst="rect">
            <a:avLst/>
          </a:prstGeom>
          <a:noFill/>
        </p:spPr>
        <p:txBody>
          <a:bodyPr wrap="none" rtlCol="0">
            <a:spAutoFit/>
          </a:bodyPr>
          <a:lstStyle/>
          <a:p>
            <a:r>
              <a:rPr lang="en-US" sz="1200" b="1" dirty="0">
                <a:latin typeface="Arial" pitchFamily="34" charset="0"/>
                <a:cs typeface="Arial" pitchFamily="34" charset="0"/>
              </a:rPr>
              <a:t>a</a:t>
            </a:r>
          </a:p>
        </p:txBody>
      </p:sp>
      <p:sp>
        <p:nvSpPr>
          <p:cNvPr id="75" name="TextBox 74"/>
          <p:cNvSpPr txBox="1"/>
          <p:nvPr/>
        </p:nvSpPr>
        <p:spPr>
          <a:xfrm>
            <a:off x="348019" y="3262155"/>
            <a:ext cx="269626" cy="276999"/>
          </a:xfrm>
          <a:prstGeom prst="rect">
            <a:avLst/>
          </a:prstGeom>
          <a:noFill/>
        </p:spPr>
        <p:txBody>
          <a:bodyPr wrap="none" rtlCol="0">
            <a:spAutoFit/>
          </a:bodyPr>
          <a:lstStyle/>
          <a:p>
            <a:r>
              <a:rPr lang="en-US" sz="1200" b="1" dirty="0">
                <a:latin typeface="Arial" pitchFamily="34" charset="0"/>
                <a:cs typeface="Arial" pitchFamily="34" charset="0"/>
              </a:rPr>
              <a:t>c</a:t>
            </a:r>
          </a:p>
        </p:txBody>
      </p:sp>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83827" y="3846138"/>
            <a:ext cx="473742" cy="457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그림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07102" y="841684"/>
            <a:ext cx="3362456" cy="2129430"/>
          </a:xfrm>
          <a:prstGeom prst="rect">
            <a:avLst/>
          </a:prstGeom>
        </p:spPr>
      </p:pic>
      <p:sp>
        <p:nvSpPr>
          <p:cNvPr id="20" name="직사각형 19"/>
          <p:cNvSpPr/>
          <p:nvPr/>
        </p:nvSpPr>
        <p:spPr>
          <a:xfrm>
            <a:off x="296271" y="6709084"/>
            <a:ext cx="6248399" cy="2400657"/>
          </a:xfrm>
          <a:prstGeom prst="rect">
            <a:avLst/>
          </a:prstGeom>
        </p:spPr>
        <p:txBody>
          <a:bodyPr wrap="square">
            <a:spAutoFit/>
          </a:bodyPr>
          <a:lstStyle/>
          <a:p>
            <a:pPr algn="just">
              <a:lnSpc>
                <a:spcPct val="150000"/>
              </a:lnSpc>
            </a:pPr>
            <a:r>
              <a:rPr lang="en-US" altLang="ko-KR" sz="1000" b="1" dirty="0">
                <a:latin typeface="Arial" panose="020B0604020202020204" pitchFamily="34" charset="0"/>
                <a:cs typeface="Arial" panose="020B0604020202020204" pitchFamily="34" charset="0"/>
              </a:rPr>
              <a:t>Supplementary Figure 1 </a:t>
            </a:r>
            <a:r>
              <a:rPr lang="en-US" altLang="ko-KR" sz="1000" dirty="0">
                <a:latin typeface="Arial" panose="020B0604020202020204" pitchFamily="34" charset="0"/>
                <a:cs typeface="Arial" panose="020B0604020202020204" pitchFamily="34" charset="0"/>
              </a:rPr>
              <a:t>Defects of miR-155 deficient cells in oxygen consumption and proliferation (a) Oxygen Consumption Rate (OCR) of miR-155 WT or KO breast cancer cells. </a:t>
            </a:r>
            <a:r>
              <a:rPr lang="en-US" altLang="ko-KR" sz="1000" i="1" dirty="0">
                <a:latin typeface="Arial" panose="020B0604020202020204" pitchFamily="34" charset="0"/>
                <a:cs typeface="Times New Roman" panose="02020603050405020304" pitchFamily="18" charset="0"/>
              </a:rPr>
              <a:t>miR-155</a:t>
            </a:r>
            <a:r>
              <a:rPr lang="en-US" altLang="ko-KR" sz="1000" i="1" baseline="30000" dirty="0">
                <a:latin typeface="Arial" panose="020B0604020202020204" pitchFamily="34" charset="0"/>
                <a:cs typeface="Times New Roman" panose="02020603050405020304" pitchFamily="18" charset="0"/>
              </a:rPr>
              <a:t>+/KO</a:t>
            </a:r>
            <a:r>
              <a:rPr lang="en-US" altLang="ko-KR" sz="1000" dirty="0">
                <a:latin typeface="Arial" panose="020B0604020202020204" pitchFamily="34" charset="0"/>
                <a:cs typeface="Times New Roman" panose="02020603050405020304" pitchFamily="18" charset="0"/>
              </a:rPr>
              <a:t> </a:t>
            </a:r>
            <a:r>
              <a:rPr lang="en-US" altLang="ko-KR" sz="1000" dirty="0">
                <a:latin typeface="Arial" panose="020B0604020202020204" pitchFamily="34" charset="0"/>
                <a:cs typeface="Arial" panose="020B0604020202020204" pitchFamily="34" charset="0"/>
              </a:rPr>
              <a:t>(in blue line) and</a:t>
            </a:r>
            <a:r>
              <a:rPr lang="en-US" altLang="ko-KR" sz="1000" dirty="0">
                <a:latin typeface="Arial" panose="020B0604020202020204" pitchFamily="34" charset="0"/>
                <a:cs typeface="Times New Roman" panose="02020603050405020304" pitchFamily="18" charset="0"/>
              </a:rPr>
              <a:t> </a:t>
            </a:r>
            <a:r>
              <a:rPr lang="en-US" altLang="ko-KR" sz="1000" i="1" dirty="0">
                <a:latin typeface="Arial" panose="020B0604020202020204" pitchFamily="34" charset="0"/>
                <a:cs typeface="Times New Roman" panose="02020603050405020304" pitchFamily="18" charset="0"/>
              </a:rPr>
              <a:t>miR-155</a:t>
            </a:r>
            <a:r>
              <a:rPr lang="en-US" altLang="ko-KR" sz="1000" i="1" baseline="30000" dirty="0">
                <a:latin typeface="Arial" panose="020B0604020202020204" pitchFamily="34" charset="0"/>
                <a:cs typeface="Times New Roman" panose="02020603050405020304" pitchFamily="18" charset="0"/>
              </a:rPr>
              <a:t>KO/KO</a:t>
            </a:r>
            <a:r>
              <a:rPr lang="en-US" altLang="ko-KR" sz="1000" dirty="0">
                <a:latin typeface="Arial" panose="020B0604020202020204" pitchFamily="34" charset="0"/>
                <a:cs typeface="Arial" panose="020B0604020202020204" pitchFamily="34" charset="0"/>
              </a:rPr>
              <a:t> (in red line) cells were plated on XF24 cell culture microplate and a Seahorse XF24 analyzer was used to measure the OCR. A </a:t>
            </a:r>
            <a:r>
              <a:rPr lang="en-US" altLang="ko-KR" sz="1000" dirty="0" err="1">
                <a:latin typeface="Arial" panose="020B0604020202020204" pitchFamily="34" charset="0"/>
                <a:cs typeface="Arial" panose="020B0604020202020204" pitchFamily="34" charset="0"/>
              </a:rPr>
              <a:t>bioenergetic</a:t>
            </a:r>
            <a:r>
              <a:rPr lang="en-US" altLang="ko-KR" sz="1000" dirty="0">
                <a:latin typeface="Arial" panose="020B0604020202020204" pitchFamily="34" charset="0"/>
                <a:cs typeface="Arial" panose="020B0604020202020204" pitchFamily="34" charset="0"/>
              </a:rPr>
              <a:t> profile of cells was generated by injecting electron transport chain (ETC) inhibitors (</a:t>
            </a:r>
            <a:r>
              <a:rPr lang="en-US" altLang="ko-KR" sz="1000" dirty="0" err="1">
                <a:latin typeface="Arial" panose="020B0604020202020204" pitchFamily="34" charset="0"/>
                <a:cs typeface="Arial" panose="020B0604020202020204" pitchFamily="34" charset="0"/>
              </a:rPr>
              <a:t>oligomycin</a:t>
            </a:r>
            <a:r>
              <a:rPr lang="en-US" altLang="ko-KR" sz="1000" dirty="0">
                <a:latin typeface="Arial" panose="020B0604020202020204" pitchFamily="34" charset="0"/>
                <a:cs typeface="Arial" panose="020B0604020202020204" pitchFamily="34" charset="0"/>
              </a:rPr>
              <a:t>, an ATP synthase inhibitor, FCCP, a mitochondrial </a:t>
            </a:r>
            <a:r>
              <a:rPr lang="en-US" altLang="ko-KR" sz="1000" dirty="0" err="1">
                <a:latin typeface="Arial" panose="020B0604020202020204" pitchFamily="34" charset="0"/>
                <a:cs typeface="Arial" panose="020B0604020202020204" pitchFamily="34" charset="0"/>
              </a:rPr>
              <a:t>uncoupler</a:t>
            </a:r>
            <a:r>
              <a:rPr lang="en-US" altLang="ko-KR" sz="1000" dirty="0">
                <a:latin typeface="Arial" panose="020B0604020202020204" pitchFamily="34" charset="0"/>
                <a:cs typeface="Arial" panose="020B0604020202020204" pitchFamily="34" charset="0"/>
              </a:rPr>
              <a:t>, and </a:t>
            </a:r>
            <a:r>
              <a:rPr lang="en-US" altLang="ko-KR" sz="1000" dirty="0" err="1">
                <a:latin typeface="Arial" panose="020B0604020202020204" pitchFamily="34" charset="0"/>
                <a:cs typeface="Arial" panose="020B0604020202020204" pitchFamily="34" charset="0"/>
              </a:rPr>
              <a:t>antimycin</a:t>
            </a:r>
            <a:r>
              <a:rPr lang="en-US" altLang="ko-KR" sz="1000" dirty="0">
                <a:latin typeface="Arial" panose="020B0604020202020204" pitchFamily="34" charset="0"/>
                <a:cs typeface="Arial" panose="020B0604020202020204" pitchFamily="34" charset="0"/>
              </a:rPr>
              <a:t> A, a complex III inhibitor) to probe mitochondria in different states of respiration (b) Phase contrast images of </a:t>
            </a:r>
            <a:r>
              <a:rPr lang="en-US" altLang="ko-KR" sz="1000" i="1" dirty="0">
                <a:latin typeface="Arial" panose="020B0604020202020204" pitchFamily="34" charset="0"/>
                <a:cs typeface="Times New Roman" panose="02020603050405020304" pitchFamily="18" charset="0"/>
              </a:rPr>
              <a:t>miR-155</a:t>
            </a:r>
            <a:r>
              <a:rPr lang="en-US" altLang="ko-KR" sz="1000" i="1" baseline="30000" dirty="0">
                <a:latin typeface="Arial" panose="020B0604020202020204" pitchFamily="34" charset="0"/>
                <a:cs typeface="Times New Roman" panose="02020603050405020304" pitchFamily="18" charset="0"/>
              </a:rPr>
              <a:t>+/KO</a:t>
            </a:r>
            <a:r>
              <a:rPr lang="en-US" altLang="ko-KR" sz="1000" dirty="0">
                <a:latin typeface="Arial" panose="020B0604020202020204" pitchFamily="34" charset="0"/>
                <a:cs typeface="Arial" panose="020B0604020202020204" pitchFamily="34" charset="0"/>
              </a:rPr>
              <a:t> and</a:t>
            </a:r>
            <a:r>
              <a:rPr lang="en-US" altLang="ko-KR" sz="1000" dirty="0">
                <a:latin typeface="Arial" panose="020B0604020202020204" pitchFamily="34" charset="0"/>
                <a:cs typeface="Times New Roman" panose="02020603050405020304" pitchFamily="18" charset="0"/>
              </a:rPr>
              <a:t> </a:t>
            </a:r>
            <a:r>
              <a:rPr lang="en-US" altLang="ko-KR" sz="1000" i="1" dirty="0">
                <a:latin typeface="Arial" panose="020B0604020202020204" pitchFamily="34" charset="0"/>
                <a:cs typeface="Times New Roman" panose="02020603050405020304" pitchFamily="18" charset="0"/>
              </a:rPr>
              <a:t>miR-155</a:t>
            </a:r>
            <a:r>
              <a:rPr lang="en-US" altLang="ko-KR" sz="1000" i="1" baseline="30000" dirty="0">
                <a:latin typeface="Arial" panose="020B0604020202020204" pitchFamily="34" charset="0"/>
                <a:cs typeface="Times New Roman" panose="02020603050405020304" pitchFamily="18" charset="0"/>
              </a:rPr>
              <a:t>KO/KO</a:t>
            </a:r>
            <a:r>
              <a:rPr lang="en-US" altLang="ko-KR" sz="1000" dirty="0">
                <a:latin typeface="Arial" panose="020B0604020202020204" pitchFamily="34" charset="0"/>
                <a:cs typeface="Times New Roman" panose="02020603050405020304" pitchFamily="18" charset="0"/>
              </a:rPr>
              <a:t> </a:t>
            </a:r>
            <a:r>
              <a:rPr lang="en-US" altLang="ko-KR" sz="1000" dirty="0">
                <a:latin typeface="Arial" panose="020B0604020202020204" pitchFamily="34" charset="0"/>
                <a:cs typeface="Arial" panose="020B0604020202020204" pitchFamily="34" charset="0"/>
              </a:rPr>
              <a:t>mammary tumor cells under normal glucose (NG) or low glucose (LG) media. (c) </a:t>
            </a:r>
            <a:r>
              <a:rPr lang="en-US" altLang="ko-KR" sz="1000" dirty="0" err="1">
                <a:latin typeface="Arial" panose="020B0604020202020204" pitchFamily="34" charset="0"/>
                <a:cs typeface="Arial" panose="020B0604020202020204" pitchFamily="34" charset="0"/>
              </a:rPr>
              <a:t>AlamarBlue</a:t>
            </a:r>
            <a:r>
              <a:rPr lang="en-US" altLang="ko-KR" sz="1000" dirty="0">
                <a:latin typeface="Arial" panose="020B0604020202020204" pitchFamily="34" charset="0"/>
                <a:cs typeface="Arial" panose="020B0604020202020204" pitchFamily="34" charset="0"/>
              </a:rPr>
              <a:t> assay results after culture in NG (in yellow) or LG (in blue) media. Cell proliferation was measured by a fluorescence spectrophotometer. *: p&lt;0.05  (d-g) Graphs of protein level measured by densitometry (from Fig 1i)</a:t>
            </a:r>
            <a:r>
              <a:rPr lang="en-US" altLang="ko-KR" sz="1000" dirty="0"/>
              <a:t>.  </a:t>
            </a:r>
            <a:r>
              <a:rPr lang="en-US" altLang="ko-KR" sz="1000" dirty="0">
                <a:latin typeface="Arial" panose="020B0604020202020204" pitchFamily="34" charset="0"/>
                <a:cs typeface="Arial" panose="020B0604020202020204" pitchFamily="34" charset="0"/>
              </a:rPr>
              <a:t>**: p&lt;0.01, ***: p&lt;0.001 </a:t>
            </a:r>
            <a:endParaRPr lang="ko-KR" altLang="en-US" sz="1000" dirty="0">
              <a:latin typeface="Arial" panose="020B0604020202020204" pitchFamily="34" charset="0"/>
              <a:cs typeface="Arial" panose="020B0604020202020204" pitchFamily="34" charset="0"/>
            </a:endParaRPr>
          </a:p>
        </p:txBody>
      </p:sp>
      <p:sp>
        <p:nvSpPr>
          <p:cNvPr id="73" name="TextBox 72"/>
          <p:cNvSpPr txBox="1"/>
          <p:nvPr/>
        </p:nvSpPr>
        <p:spPr>
          <a:xfrm>
            <a:off x="2867480" y="762000"/>
            <a:ext cx="279244" cy="276999"/>
          </a:xfrm>
          <a:prstGeom prst="rect">
            <a:avLst/>
          </a:prstGeom>
          <a:noFill/>
        </p:spPr>
        <p:txBody>
          <a:bodyPr wrap="none" rtlCol="0">
            <a:spAutoFit/>
          </a:bodyPr>
          <a:lstStyle/>
          <a:p>
            <a:r>
              <a:rPr lang="en-US" sz="1200" b="1" dirty="0">
                <a:latin typeface="Arial" pitchFamily="34" charset="0"/>
                <a:cs typeface="Arial" pitchFamily="34" charset="0"/>
              </a:rPr>
              <a:t>b</a:t>
            </a:r>
          </a:p>
        </p:txBody>
      </p:sp>
      <p:pic>
        <p:nvPicPr>
          <p:cNvPr id="3" name="그림 2"/>
          <p:cNvPicPr>
            <a:picLocks noChangeAspect="1"/>
          </p:cNvPicPr>
          <p:nvPr/>
        </p:nvPicPr>
        <p:blipFill>
          <a:blip r:embed="rId6"/>
          <a:stretch>
            <a:fillRect/>
          </a:stretch>
        </p:blipFill>
        <p:spPr>
          <a:xfrm>
            <a:off x="435638" y="1090961"/>
            <a:ext cx="2396606" cy="1752600"/>
          </a:xfrm>
          <a:prstGeom prst="rect">
            <a:avLst/>
          </a:prstGeom>
        </p:spPr>
      </p:pic>
      <p:sp>
        <p:nvSpPr>
          <p:cNvPr id="50" name="TextBox 49"/>
          <p:cNvSpPr txBox="1"/>
          <p:nvPr/>
        </p:nvSpPr>
        <p:spPr>
          <a:xfrm>
            <a:off x="2940598" y="3262155"/>
            <a:ext cx="279244" cy="276999"/>
          </a:xfrm>
          <a:prstGeom prst="rect">
            <a:avLst/>
          </a:prstGeom>
          <a:noFill/>
        </p:spPr>
        <p:txBody>
          <a:bodyPr wrap="none" rtlCol="0">
            <a:spAutoFit/>
          </a:bodyPr>
          <a:lstStyle/>
          <a:p>
            <a:r>
              <a:rPr lang="en-US" sz="1200" b="1" dirty="0">
                <a:latin typeface="Arial" pitchFamily="34" charset="0"/>
                <a:cs typeface="Arial" pitchFamily="34" charset="0"/>
              </a:rPr>
              <a:t>d</a:t>
            </a:r>
          </a:p>
        </p:txBody>
      </p:sp>
      <p:sp>
        <p:nvSpPr>
          <p:cNvPr id="15" name="TextBox 14"/>
          <p:cNvSpPr txBox="1"/>
          <p:nvPr/>
        </p:nvSpPr>
        <p:spPr>
          <a:xfrm>
            <a:off x="4709566" y="3266919"/>
            <a:ext cx="279244" cy="276999"/>
          </a:xfrm>
          <a:prstGeom prst="rect">
            <a:avLst/>
          </a:prstGeom>
          <a:noFill/>
        </p:spPr>
        <p:txBody>
          <a:bodyPr wrap="none" rtlCol="0">
            <a:spAutoFit/>
          </a:bodyPr>
          <a:lstStyle/>
          <a:p>
            <a:r>
              <a:rPr lang="en-US" sz="1200" b="1" dirty="0">
                <a:latin typeface="Arial" pitchFamily="34" charset="0"/>
                <a:cs typeface="Arial" pitchFamily="34" charset="0"/>
              </a:rPr>
              <a:t>e</a:t>
            </a:r>
          </a:p>
        </p:txBody>
      </p:sp>
      <p:sp>
        <p:nvSpPr>
          <p:cNvPr id="16" name="TextBox 15"/>
          <p:cNvSpPr txBox="1"/>
          <p:nvPr/>
        </p:nvSpPr>
        <p:spPr>
          <a:xfrm>
            <a:off x="2948580" y="4837498"/>
            <a:ext cx="235962" cy="276999"/>
          </a:xfrm>
          <a:prstGeom prst="rect">
            <a:avLst/>
          </a:prstGeom>
          <a:noFill/>
        </p:spPr>
        <p:txBody>
          <a:bodyPr wrap="none" rtlCol="0">
            <a:spAutoFit/>
          </a:bodyPr>
          <a:lstStyle/>
          <a:p>
            <a:r>
              <a:rPr lang="en-US" sz="1200" b="1" dirty="0">
                <a:latin typeface="Arial" pitchFamily="34" charset="0"/>
                <a:cs typeface="Arial" pitchFamily="34" charset="0"/>
              </a:rPr>
              <a:t>f</a:t>
            </a:r>
          </a:p>
        </p:txBody>
      </p:sp>
      <p:sp>
        <p:nvSpPr>
          <p:cNvPr id="17" name="TextBox 16"/>
          <p:cNvSpPr txBox="1"/>
          <p:nvPr/>
        </p:nvSpPr>
        <p:spPr>
          <a:xfrm>
            <a:off x="4709081" y="4814598"/>
            <a:ext cx="279244" cy="276999"/>
          </a:xfrm>
          <a:prstGeom prst="rect">
            <a:avLst/>
          </a:prstGeom>
          <a:noFill/>
        </p:spPr>
        <p:txBody>
          <a:bodyPr wrap="none" rtlCol="0">
            <a:spAutoFit/>
          </a:bodyPr>
          <a:lstStyle/>
          <a:p>
            <a:r>
              <a:rPr lang="en-US" sz="1200" b="1" dirty="0">
                <a:latin typeface="Arial" pitchFamily="34" charset="0"/>
                <a:cs typeface="Arial" pitchFamily="34" charset="0"/>
              </a:rPr>
              <a:t>g</a:t>
            </a:r>
          </a:p>
        </p:txBody>
      </p:sp>
      <p:pic>
        <p:nvPicPr>
          <p:cNvPr id="2"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147060" y="3053043"/>
            <a:ext cx="1692396" cy="1799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876938" y="3235021"/>
            <a:ext cx="1704589" cy="16558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162097" y="4985509"/>
            <a:ext cx="1709466" cy="15729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891469" y="4983617"/>
            <a:ext cx="1777748" cy="15729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24092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표 3"/>
          <p:cNvGraphicFramePr>
            <a:graphicFrameLocks noGrp="1"/>
          </p:cNvGraphicFramePr>
          <p:nvPr>
            <p:extLst>
              <p:ext uri="{D42A27DB-BD31-4B8C-83A1-F6EECF244321}">
                <p14:modId xmlns:p14="http://schemas.microsoft.com/office/powerpoint/2010/main" val="3847901564"/>
              </p:ext>
            </p:extLst>
          </p:nvPr>
        </p:nvGraphicFramePr>
        <p:xfrm>
          <a:off x="457200" y="2514600"/>
          <a:ext cx="5892166" cy="2796012"/>
        </p:xfrm>
        <a:graphic>
          <a:graphicData uri="http://schemas.openxmlformats.org/drawingml/2006/table">
            <a:tbl>
              <a:tblPr/>
              <a:tblGrid>
                <a:gridCol w="513377">
                  <a:extLst>
                    <a:ext uri="{9D8B030D-6E8A-4147-A177-3AD203B41FA5}">
                      <a16:colId xmlns:a16="http://schemas.microsoft.com/office/drawing/2014/main" val="20000"/>
                    </a:ext>
                  </a:extLst>
                </a:gridCol>
                <a:gridCol w="213352">
                  <a:extLst>
                    <a:ext uri="{9D8B030D-6E8A-4147-A177-3AD203B41FA5}">
                      <a16:colId xmlns:a16="http://schemas.microsoft.com/office/drawing/2014/main" val="20001"/>
                    </a:ext>
                  </a:extLst>
                </a:gridCol>
                <a:gridCol w="386700">
                  <a:extLst>
                    <a:ext uri="{9D8B030D-6E8A-4147-A177-3AD203B41FA5}">
                      <a16:colId xmlns:a16="http://schemas.microsoft.com/office/drawing/2014/main" val="20002"/>
                    </a:ext>
                  </a:extLst>
                </a:gridCol>
                <a:gridCol w="455039">
                  <a:extLst>
                    <a:ext uri="{9D8B030D-6E8A-4147-A177-3AD203B41FA5}">
                      <a16:colId xmlns:a16="http://schemas.microsoft.com/office/drawing/2014/main" val="20003"/>
                    </a:ext>
                  </a:extLst>
                </a:gridCol>
                <a:gridCol w="200017">
                  <a:extLst>
                    <a:ext uri="{9D8B030D-6E8A-4147-A177-3AD203B41FA5}">
                      <a16:colId xmlns:a16="http://schemas.microsoft.com/office/drawing/2014/main" val="20004"/>
                    </a:ext>
                  </a:extLst>
                </a:gridCol>
                <a:gridCol w="220019">
                  <a:extLst>
                    <a:ext uri="{9D8B030D-6E8A-4147-A177-3AD203B41FA5}">
                      <a16:colId xmlns:a16="http://schemas.microsoft.com/office/drawing/2014/main" val="20005"/>
                    </a:ext>
                  </a:extLst>
                </a:gridCol>
                <a:gridCol w="206683">
                  <a:extLst>
                    <a:ext uri="{9D8B030D-6E8A-4147-A177-3AD203B41FA5}">
                      <a16:colId xmlns:a16="http://schemas.microsoft.com/office/drawing/2014/main" val="20006"/>
                    </a:ext>
                  </a:extLst>
                </a:gridCol>
                <a:gridCol w="186684">
                  <a:extLst>
                    <a:ext uri="{9D8B030D-6E8A-4147-A177-3AD203B41FA5}">
                      <a16:colId xmlns:a16="http://schemas.microsoft.com/office/drawing/2014/main" val="20007"/>
                    </a:ext>
                  </a:extLst>
                </a:gridCol>
                <a:gridCol w="200017">
                  <a:extLst>
                    <a:ext uri="{9D8B030D-6E8A-4147-A177-3AD203B41FA5}">
                      <a16:colId xmlns:a16="http://schemas.microsoft.com/office/drawing/2014/main" val="20008"/>
                    </a:ext>
                  </a:extLst>
                </a:gridCol>
                <a:gridCol w="253355">
                  <a:extLst>
                    <a:ext uri="{9D8B030D-6E8A-4147-A177-3AD203B41FA5}">
                      <a16:colId xmlns:a16="http://schemas.microsoft.com/office/drawing/2014/main" val="20009"/>
                    </a:ext>
                  </a:extLst>
                </a:gridCol>
                <a:gridCol w="193349">
                  <a:extLst>
                    <a:ext uri="{9D8B030D-6E8A-4147-A177-3AD203B41FA5}">
                      <a16:colId xmlns:a16="http://schemas.microsoft.com/office/drawing/2014/main" val="20010"/>
                    </a:ext>
                  </a:extLst>
                </a:gridCol>
                <a:gridCol w="193349">
                  <a:extLst>
                    <a:ext uri="{9D8B030D-6E8A-4147-A177-3AD203B41FA5}">
                      <a16:colId xmlns:a16="http://schemas.microsoft.com/office/drawing/2014/main" val="20011"/>
                    </a:ext>
                  </a:extLst>
                </a:gridCol>
                <a:gridCol w="207059">
                  <a:extLst>
                    <a:ext uri="{9D8B030D-6E8A-4147-A177-3AD203B41FA5}">
                      <a16:colId xmlns:a16="http://schemas.microsoft.com/office/drawing/2014/main" val="20012"/>
                    </a:ext>
                  </a:extLst>
                </a:gridCol>
                <a:gridCol w="214642">
                  <a:extLst>
                    <a:ext uri="{9D8B030D-6E8A-4147-A177-3AD203B41FA5}">
                      <a16:colId xmlns:a16="http://schemas.microsoft.com/office/drawing/2014/main" val="20013"/>
                    </a:ext>
                  </a:extLst>
                </a:gridCol>
                <a:gridCol w="213352">
                  <a:extLst>
                    <a:ext uri="{9D8B030D-6E8A-4147-A177-3AD203B41FA5}">
                      <a16:colId xmlns:a16="http://schemas.microsoft.com/office/drawing/2014/main" val="20014"/>
                    </a:ext>
                  </a:extLst>
                </a:gridCol>
                <a:gridCol w="226687">
                  <a:extLst>
                    <a:ext uri="{9D8B030D-6E8A-4147-A177-3AD203B41FA5}">
                      <a16:colId xmlns:a16="http://schemas.microsoft.com/office/drawing/2014/main" val="20015"/>
                    </a:ext>
                  </a:extLst>
                </a:gridCol>
                <a:gridCol w="200017">
                  <a:extLst>
                    <a:ext uri="{9D8B030D-6E8A-4147-A177-3AD203B41FA5}">
                      <a16:colId xmlns:a16="http://schemas.microsoft.com/office/drawing/2014/main" val="20016"/>
                    </a:ext>
                  </a:extLst>
                </a:gridCol>
                <a:gridCol w="373365">
                  <a:extLst>
                    <a:ext uri="{9D8B030D-6E8A-4147-A177-3AD203B41FA5}">
                      <a16:colId xmlns:a16="http://schemas.microsoft.com/office/drawing/2014/main" val="20017"/>
                    </a:ext>
                  </a:extLst>
                </a:gridCol>
                <a:gridCol w="266689">
                  <a:extLst>
                    <a:ext uri="{9D8B030D-6E8A-4147-A177-3AD203B41FA5}">
                      <a16:colId xmlns:a16="http://schemas.microsoft.com/office/drawing/2014/main" val="20018"/>
                    </a:ext>
                  </a:extLst>
                </a:gridCol>
                <a:gridCol w="220019">
                  <a:extLst>
                    <a:ext uri="{9D8B030D-6E8A-4147-A177-3AD203B41FA5}">
                      <a16:colId xmlns:a16="http://schemas.microsoft.com/office/drawing/2014/main" val="20019"/>
                    </a:ext>
                  </a:extLst>
                </a:gridCol>
                <a:gridCol w="193349">
                  <a:extLst>
                    <a:ext uri="{9D8B030D-6E8A-4147-A177-3AD203B41FA5}">
                      <a16:colId xmlns:a16="http://schemas.microsoft.com/office/drawing/2014/main" val="20020"/>
                    </a:ext>
                  </a:extLst>
                </a:gridCol>
                <a:gridCol w="320027">
                  <a:extLst>
                    <a:ext uri="{9D8B030D-6E8A-4147-A177-3AD203B41FA5}">
                      <a16:colId xmlns:a16="http://schemas.microsoft.com/office/drawing/2014/main" val="20021"/>
                    </a:ext>
                  </a:extLst>
                </a:gridCol>
                <a:gridCol w="235019">
                  <a:extLst>
                    <a:ext uri="{9D8B030D-6E8A-4147-A177-3AD203B41FA5}">
                      <a16:colId xmlns:a16="http://schemas.microsoft.com/office/drawing/2014/main" val="20022"/>
                    </a:ext>
                  </a:extLst>
                </a:gridCol>
              </a:tblGrid>
              <a:tr h="103556">
                <a:tc>
                  <a:txBody>
                    <a:bodyPr/>
                    <a:lstStyle/>
                    <a:p>
                      <a:pPr algn="ctr" fontAlgn="b"/>
                      <a:r>
                        <a:rPr lang="en-US" sz="600" b="1" i="0" u="none" strike="noStrike" dirty="0">
                          <a:solidFill>
                            <a:srgbClr val="000000"/>
                          </a:solidFill>
                          <a:latin typeface="helvetica" panose="020B0604020202020204" pitchFamily="34" charset="0"/>
                          <a:cs typeface="helvetica" panose="020B0604020202020204" pitchFamily="34" charset="0"/>
                        </a:rPr>
                        <a:t>Sample Name</a:t>
                      </a:r>
                    </a:p>
                  </a:txBody>
                  <a:tcPr marL="5178" marR="5178" marT="5178"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NAD</a:t>
                      </a:r>
                    </a:p>
                  </a:txBody>
                  <a:tcPr marL="5178" marR="5178" marT="5178"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G6P/F6P</a:t>
                      </a:r>
                    </a:p>
                  </a:txBody>
                  <a:tcPr marL="5178" marR="5178" marT="5178"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CIT/ISO CIT</a:t>
                      </a:r>
                    </a:p>
                  </a:txBody>
                  <a:tcPr marL="5178" marR="5178" marT="5178"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AKG</a:t>
                      </a:r>
                    </a:p>
                  </a:txBody>
                  <a:tcPr marL="5178" marR="5178" marT="5178"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FUM</a:t>
                      </a:r>
                    </a:p>
                  </a:txBody>
                  <a:tcPr marL="5178" marR="5178" marT="5178"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MAL</a:t>
                      </a:r>
                    </a:p>
                  </a:txBody>
                  <a:tcPr marL="5178" marR="5178" marT="5178"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FBP</a:t>
                      </a:r>
                    </a:p>
                  </a:txBody>
                  <a:tcPr marL="5178" marR="5178" marT="5178"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ADP</a:t>
                      </a:r>
                    </a:p>
                  </a:txBody>
                  <a:tcPr marL="5178" marR="5178" marT="5178"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NADH</a:t>
                      </a:r>
                    </a:p>
                  </a:txBody>
                  <a:tcPr marL="5178" marR="5178" marT="5178"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3PG</a:t>
                      </a:r>
                    </a:p>
                  </a:txBody>
                  <a:tcPr marL="5178" marR="5178" marT="5178"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PYR</a:t>
                      </a:r>
                    </a:p>
                  </a:txBody>
                  <a:tcPr marL="5178" marR="5178" marT="5178"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ATP</a:t>
                      </a:r>
                    </a:p>
                  </a:txBody>
                  <a:tcPr marL="5178" marR="5178" marT="5178"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600" b="1" i="0" u="none" strike="noStrike" dirty="0">
                          <a:solidFill>
                            <a:srgbClr val="000000"/>
                          </a:solidFill>
                          <a:latin typeface="helvetica" panose="020B0604020202020204" pitchFamily="34" charset="0"/>
                          <a:cs typeface="helvetica" panose="020B0604020202020204" pitchFamily="34" charset="0"/>
                        </a:rPr>
                        <a:t>LAC</a:t>
                      </a:r>
                    </a:p>
                  </a:txBody>
                  <a:tcPr marL="5178" marR="5178" marT="5178"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GLU</a:t>
                      </a:r>
                    </a:p>
                  </a:txBody>
                  <a:tcPr marL="5178" marR="5178" marT="5178"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SUC</a:t>
                      </a:r>
                    </a:p>
                  </a:txBody>
                  <a:tcPr marL="5178" marR="5178" marT="5178"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PEP</a:t>
                      </a:r>
                    </a:p>
                  </a:txBody>
                  <a:tcPr marL="5178" marR="5178" marT="5178"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R5P_r5P</a:t>
                      </a:r>
                    </a:p>
                  </a:txBody>
                  <a:tcPr marL="5178" marR="5178" marT="5178"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R15BP</a:t>
                      </a:r>
                    </a:p>
                  </a:txBody>
                  <a:tcPr marL="5178" marR="5178" marT="5178"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S7P</a:t>
                      </a:r>
                    </a:p>
                  </a:txBody>
                  <a:tcPr marL="5178" marR="5178" marT="5178"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6PG</a:t>
                      </a:r>
                    </a:p>
                  </a:txBody>
                  <a:tcPr marL="5178" marR="5178" marT="5178"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NADPH</a:t>
                      </a:r>
                    </a:p>
                  </a:txBody>
                  <a:tcPr marL="5178" marR="5178" marT="5178"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NADP</a:t>
                      </a:r>
                    </a:p>
                  </a:txBody>
                  <a:tcPr marL="5178" marR="5178" marT="5178"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03556">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1_T</a:t>
                      </a:r>
                    </a:p>
                  </a:txBody>
                  <a:tcPr marL="5178" marR="5178" marT="517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1.16</a:t>
                      </a:r>
                    </a:p>
                  </a:txBody>
                  <a:tcPr marL="5178" marR="5178" marT="517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4.04</a:t>
                      </a:r>
                    </a:p>
                  </a:txBody>
                  <a:tcPr marL="5178" marR="5178" marT="517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0.14</a:t>
                      </a:r>
                    </a:p>
                  </a:txBody>
                  <a:tcPr marL="5178" marR="5178" marT="517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0.61</a:t>
                      </a:r>
                    </a:p>
                  </a:txBody>
                  <a:tcPr marL="5178" marR="5178" marT="517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4.18</a:t>
                      </a:r>
                    </a:p>
                  </a:txBody>
                  <a:tcPr marL="5178" marR="5178" marT="517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0.19</a:t>
                      </a:r>
                    </a:p>
                  </a:txBody>
                  <a:tcPr marL="5178" marR="5178" marT="517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0.03</a:t>
                      </a:r>
                    </a:p>
                  </a:txBody>
                  <a:tcPr marL="5178" marR="5178" marT="517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a:t>
                      </a:r>
                    </a:p>
                  </a:txBody>
                  <a:tcPr marL="5178" marR="5178" marT="517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0.19</a:t>
                      </a:r>
                    </a:p>
                  </a:txBody>
                  <a:tcPr marL="5178" marR="5178" marT="517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0.21</a:t>
                      </a:r>
                    </a:p>
                  </a:txBody>
                  <a:tcPr marL="5178" marR="5178" marT="517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5.57</a:t>
                      </a:r>
                    </a:p>
                  </a:txBody>
                  <a:tcPr marL="5178" marR="5178" marT="517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0.87</a:t>
                      </a:r>
                    </a:p>
                  </a:txBody>
                  <a:tcPr marL="5178" marR="5178" marT="517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1.16</a:t>
                      </a:r>
                    </a:p>
                  </a:txBody>
                  <a:tcPr marL="5178" marR="5178" marT="517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0.06</a:t>
                      </a:r>
                    </a:p>
                  </a:txBody>
                  <a:tcPr marL="5178" marR="5178" marT="517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0.43</a:t>
                      </a:r>
                    </a:p>
                  </a:txBody>
                  <a:tcPr marL="5178" marR="5178" marT="517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0.28</a:t>
                      </a:r>
                    </a:p>
                  </a:txBody>
                  <a:tcPr marL="5178" marR="5178" marT="517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0.12</a:t>
                      </a:r>
                    </a:p>
                  </a:txBody>
                  <a:tcPr marL="5178" marR="5178" marT="517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0.0002</a:t>
                      </a:r>
                    </a:p>
                  </a:txBody>
                  <a:tcPr marL="5178" marR="5178" marT="517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a:t>
                      </a:r>
                    </a:p>
                  </a:txBody>
                  <a:tcPr marL="5178" marR="5178" marT="5178"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1"/>
                  </a:ext>
                </a:extLst>
              </a:tr>
              <a:tr h="103556">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2_T</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0.08</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5.47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7.39</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2.40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15.57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1.89</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0.46</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0.55</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0.71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0.08</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19.65</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5.02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7.73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0.98</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0.95</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0.68</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0.0003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extLst>
                  <a:ext uri="{0D108BD9-81ED-4DB2-BD59-A6C34878D82A}">
                    <a16:rowId xmlns:a16="http://schemas.microsoft.com/office/drawing/2014/main" val="10002"/>
                  </a:ext>
                </a:extLst>
              </a:tr>
              <a:tr h="103556">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3_T</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0.16</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1.22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0.16</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0.66</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4.78</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0.09</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0.69</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18.66</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3.71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0.74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0.20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0.05</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a:t>
                      </a:r>
                    </a:p>
                  </a:txBody>
                  <a:tcPr marL="5178" marR="5178" marT="5178" marB="0" anchor="b">
                    <a:lnL>
                      <a:noFill/>
                    </a:lnL>
                    <a:lnR>
                      <a:noFill/>
                    </a:lnR>
                    <a:lnT>
                      <a:noFill/>
                    </a:lnT>
                    <a:lnB>
                      <a:noFill/>
                    </a:lnB>
                  </a:tcPr>
                </a:tc>
                <a:extLst>
                  <a:ext uri="{0D108BD9-81ED-4DB2-BD59-A6C34878D82A}">
                    <a16:rowId xmlns:a16="http://schemas.microsoft.com/office/drawing/2014/main" val="10003"/>
                  </a:ext>
                </a:extLst>
              </a:tr>
              <a:tr h="103556">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4_T</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0.05</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1.33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3.26</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0.15</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1.10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7.50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0.73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0.36</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0.27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0.70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0.06</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21.01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4.75</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5.08</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0.58</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0.40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0.06</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0.0003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extLst>
                  <a:ext uri="{0D108BD9-81ED-4DB2-BD59-A6C34878D82A}">
                    <a16:rowId xmlns:a16="http://schemas.microsoft.com/office/drawing/2014/main" val="10004"/>
                  </a:ext>
                </a:extLst>
              </a:tr>
              <a:tr h="103556">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5_T</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0.16</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2.61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0.08</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0.31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1.82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1.89</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0.40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0.23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0.06</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a:t>
                      </a:r>
                    </a:p>
                  </a:txBody>
                  <a:tcPr marL="5178" marR="5178" marT="5178" marB="0" anchor="b">
                    <a:lnL>
                      <a:noFill/>
                    </a:lnL>
                    <a:lnR>
                      <a:noFill/>
                    </a:lnR>
                    <a:lnT>
                      <a:noFill/>
                    </a:lnT>
                    <a:lnB>
                      <a:noFill/>
                    </a:lnB>
                  </a:tcPr>
                </a:tc>
                <a:extLst>
                  <a:ext uri="{0D108BD9-81ED-4DB2-BD59-A6C34878D82A}">
                    <a16:rowId xmlns:a16="http://schemas.microsoft.com/office/drawing/2014/main" val="10005"/>
                  </a:ext>
                </a:extLst>
              </a:tr>
              <a:tr h="103556">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6_T</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4.31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4.48</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1.07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7.60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1.43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0.21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0.59</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0.62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15.93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3.48</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2.99</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1.15</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0.39</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0.47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0.0002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a:t>
                      </a:r>
                    </a:p>
                  </a:txBody>
                  <a:tcPr marL="5178" marR="5178" marT="5178" marB="0" anchor="b">
                    <a:lnL>
                      <a:noFill/>
                    </a:lnL>
                    <a:lnR>
                      <a:noFill/>
                    </a:lnR>
                    <a:lnT>
                      <a:noFill/>
                    </a:lnT>
                    <a:lnB>
                      <a:noFill/>
                    </a:lnB>
                  </a:tcPr>
                </a:tc>
                <a:extLst>
                  <a:ext uri="{0D108BD9-81ED-4DB2-BD59-A6C34878D82A}">
                    <a16:rowId xmlns:a16="http://schemas.microsoft.com/office/drawing/2014/main" val="10006"/>
                  </a:ext>
                </a:extLst>
              </a:tr>
              <a:tr h="103556">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7_T</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0.25</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2.60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0.54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3.93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0.31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7.60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1.24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1.14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0.21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a:t>
                      </a:r>
                    </a:p>
                  </a:txBody>
                  <a:tcPr marL="5178" marR="5178" marT="5178" marB="0" anchor="b">
                    <a:lnL>
                      <a:noFill/>
                    </a:lnL>
                    <a:lnR>
                      <a:noFill/>
                    </a:lnR>
                    <a:lnT>
                      <a:noFill/>
                    </a:lnT>
                    <a:lnB>
                      <a:noFill/>
                    </a:lnB>
                  </a:tcPr>
                </a:tc>
                <a:extLst>
                  <a:ext uri="{0D108BD9-81ED-4DB2-BD59-A6C34878D82A}">
                    <a16:rowId xmlns:a16="http://schemas.microsoft.com/office/drawing/2014/main" val="10007"/>
                  </a:ext>
                </a:extLst>
              </a:tr>
              <a:tr h="103556">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8_T</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1.29</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3.50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0.20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1.64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11.17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0.94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0.80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0.48</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0.57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28.40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6.37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2.02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0.05</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1.36</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0.57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0.0008</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0.02</a:t>
                      </a:r>
                    </a:p>
                  </a:txBody>
                  <a:tcPr marL="5178" marR="5178" marT="5178" marB="0" anchor="b">
                    <a:lnL>
                      <a:noFill/>
                    </a:lnL>
                    <a:lnR>
                      <a:noFill/>
                    </a:lnR>
                    <a:lnT>
                      <a:noFill/>
                    </a:lnT>
                    <a:lnB>
                      <a:noFill/>
                    </a:lnB>
                  </a:tcPr>
                </a:tc>
                <a:extLst>
                  <a:ext uri="{0D108BD9-81ED-4DB2-BD59-A6C34878D82A}">
                    <a16:rowId xmlns:a16="http://schemas.microsoft.com/office/drawing/2014/main" val="10008"/>
                  </a:ext>
                </a:extLst>
              </a:tr>
              <a:tr h="103556">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9_T</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0.32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0.53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3.38</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0.92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6.65</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0.65</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0.36</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0.15</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0.61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0.05</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18.57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5.74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8.67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0.68</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0.32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0.0002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extLst>
                  <a:ext uri="{0D108BD9-81ED-4DB2-BD59-A6C34878D82A}">
                    <a16:rowId xmlns:a16="http://schemas.microsoft.com/office/drawing/2014/main" val="10009"/>
                  </a:ext>
                </a:extLst>
              </a:tr>
              <a:tr h="103556">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11_T</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0.70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5.81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1.18</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8.13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1.18</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0.37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0.27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0.62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0.05</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18.30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5.77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9.11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0.72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0.38</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0.09</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0.0002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extLst>
                  <a:ext uri="{0D108BD9-81ED-4DB2-BD59-A6C34878D82A}">
                    <a16:rowId xmlns:a16="http://schemas.microsoft.com/office/drawing/2014/main" val="10010"/>
                  </a:ext>
                </a:extLst>
              </a:tr>
              <a:tr h="103556">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12_T</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0.06</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0.40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14.87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1.17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7.43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0.19</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0.09</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0.44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12.95</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2.20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4.56</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0.44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0.32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0.0002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a:t>
                      </a:r>
                    </a:p>
                  </a:txBody>
                  <a:tcPr marL="5178" marR="5178" marT="5178" marB="0" anchor="b">
                    <a:lnL>
                      <a:noFill/>
                    </a:lnL>
                    <a:lnR>
                      <a:noFill/>
                    </a:lnR>
                    <a:lnT>
                      <a:noFill/>
                    </a:lnT>
                    <a:lnB>
                      <a:noFill/>
                    </a:lnB>
                  </a:tcPr>
                </a:tc>
                <a:extLst>
                  <a:ext uri="{0D108BD9-81ED-4DB2-BD59-A6C34878D82A}">
                    <a16:rowId xmlns:a16="http://schemas.microsoft.com/office/drawing/2014/main" val="10011"/>
                  </a:ext>
                </a:extLst>
              </a:tr>
              <a:tr h="103556">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13_T</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0.80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5.94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0.08</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1.49</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9.24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0.58</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0.23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0.23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0.56</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0.05</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15.88</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3.14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4.76</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0.69</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0.36</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0.09</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0.0003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extLst>
                  <a:ext uri="{0D108BD9-81ED-4DB2-BD59-A6C34878D82A}">
                    <a16:rowId xmlns:a16="http://schemas.microsoft.com/office/drawing/2014/main" val="10012"/>
                  </a:ext>
                </a:extLst>
              </a:tr>
              <a:tr h="103556">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14_T</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0.21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0.77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8.07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1.93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13.02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0.81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0.47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0.20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0.80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21.28</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6.05</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7.78</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0.46</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0.45</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0.06</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0.0003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0.02</a:t>
                      </a:r>
                    </a:p>
                  </a:txBody>
                  <a:tcPr marL="5178" marR="5178" marT="5178" marB="0" anchor="b">
                    <a:lnL>
                      <a:noFill/>
                    </a:lnL>
                    <a:lnR>
                      <a:noFill/>
                    </a:lnR>
                    <a:lnT>
                      <a:noFill/>
                    </a:lnT>
                    <a:lnB>
                      <a:noFill/>
                    </a:lnB>
                  </a:tcPr>
                </a:tc>
                <a:extLst>
                  <a:ext uri="{0D108BD9-81ED-4DB2-BD59-A6C34878D82A}">
                    <a16:rowId xmlns:a16="http://schemas.microsoft.com/office/drawing/2014/main" val="10013"/>
                  </a:ext>
                </a:extLst>
              </a:tr>
              <a:tr h="103556">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16_T</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0.30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2.52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0.15</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0.68</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4.65</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0.18</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0.06</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0.37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0.08</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11.25</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1.88</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2.88</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0.26</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0.0003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extLst>
                  <a:ext uri="{0D108BD9-81ED-4DB2-BD59-A6C34878D82A}">
                    <a16:rowId xmlns:a16="http://schemas.microsoft.com/office/drawing/2014/main" val="10014"/>
                  </a:ext>
                </a:extLst>
              </a:tr>
              <a:tr h="103556">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17_T</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2.64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0.84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5.86</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0.60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0.21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0.29</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0.50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14.10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2.95</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3.50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0.39</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0.23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a:t>
                      </a:r>
                    </a:p>
                  </a:txBody>
                  <a:tcPr marL="5178" marR="5178" marT="5178" marB="0" anchor="b">
                    <a:lnL>
                      <a:noFill/>
                    </a:lnL>
                    <a:lnR>
                      <a:noFill/>
                    </a:lnR>
                    <a:lnT>
                      <a:noFill/>
                    </a:lnT>
                    <a:lnB>
                      <a:noFill/>
                    </a:lnB>
                  </a:tcPr>
                </a:tc>
                <a:extLst>
                  <a:ext uri="{0D108BD9-81ED-4DB2-BD59-A6C34878D82A}">
                    <a16:rowId xmlns:a16="http://schemas.microsoft.com/office/drawing/2014/main" val="10015"/>
                  </a:ext>
                </a:extLst>
              </a:tr>
              <a:tr h="103556">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18_T</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0.21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1.49</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0.08</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0.70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4.59</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0.34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0.50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0.08</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13.72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3.13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2.31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0.19</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0.09</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extLst>
                  <a:ext uri="{0D108BD9-81ED-4DB2-BD59-A6C34878D82A}">
                    <a16:rowId xmlns:a16="http://schemas.microsoft.com/office/drawing/2014/main" val="10016"/>
                  </a:ext>
                </a:extLst>
              </a:tr>
              <a:tr h="103556">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20_T</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0.05</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0.47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0.05</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0.16</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1.18</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2.60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0.37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0.28</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0.0000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a:t>
                      </a:r>
                    </a:p>
                  </a:txBody>
                  <a:tcPr marL="5178" marR="5178" marT="5178" marB="0" anchor="b">
                    <a:lnL>
                      <a:noFill/>
                    </a:lnL>
                    <a:lnR>
                      <a:noFill/>
                    </a:lnR>
                    <a:lnT>
                      <a:noFill/>
                    </a:lnT>
                    <a:lnB>
                      <a:noFill/>
                    </a:lnB>
                  </a:tcPr>
                </a:tc>
                <a:extLst>
                  <a:ext uri="{0D108BD9-81ED-4DB2-BD59-A6C34878D82A}">
                    <a16:rowId xmlns:a16="http://schemas.microsoft.com/office/drawing/2014/main" val="10017"/>
                  </a:ext>
                </a:extLst>
              </a:tr>
              <a:tr h="103556">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21_T</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0.16</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5.03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0.09</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0.31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2.27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0.06</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0.21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4.31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0.77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0.99</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0.15</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0.09</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0.0002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extLst>
                  <a:ext uri="{0D108BD9-81ED-4DB2-BD59-A6C34878D82A}">
                    <a16:rowId xmlns:a16="http://schemas.microsoft.com/office/drawing/2014/main" val="10018"/>
                  </a:ext>
                </a:extLst>
              </a:tr>
              <a:tr h="103556">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22_T</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0.27</a:t>
                      </a:r>
                    </a:p>
                  </a:txBody>
                  <a:tcPr marL="5178" marR="5178" marT="5178" marB="0" anchor="b">
                    <a:lnL>
                      <a:noFill/>
                    </a:lnL>
                    <a:lnR>
                      <a:noFill/>
                    </a:lnR>
                    <a:lnT>
                      <a:noFill/>
                    </a:lnT>
                    <a:lnB>
                      <a:noFill/>
                    </a:lnB>
                  </a:tcPr>
                </a:tc>
                <a:tc>
                  <a:txBody>
                    <a:bodyPr/>
                    <a:lstStyle/>
                    <a:p>
                      <a:pPr algn="ctr" fontAlgn="b"/>
                      <a:r>
                        <a:rPr lang="en-US" sz="600" b="1" i="0" u="none" strike="noStrike" dirty="0">
                          <a:solidFill>
                            <a:srgbClr val="000000"/>
                          </a:solidFill>
                          <a:latin typeface="helvetica" panose="020B0604020202020204" pitchFamily="34" charset="0"/>
                          <a:cs typeface="helvetica" panose="020B0604020202020204" pitchFamily="34" charset="0"/>
                        </a:rPr>
                        <a:t>1.47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1.77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0.56</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3.89</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0.39</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0.33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0.08</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0.62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13.64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4.49</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2.51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0.15</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0.34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0.40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0.0003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0.02</a:t>
                      </a:r>
                    </a:p>
                  </a:txBody>
                  <a:tcPr marL="5178" marR="5178" marT="5178" marB="0" anchor="b">
                    <a:lnL>
                      <a:noFill/>
                    </a:lnL>
                    <a:lnR>
                      <a:noFill/>
                    </a:lnR>
                    <a:lnT>
                      <a:noFill/>
                    </a:lnT>
                    <a:lnB>
                      <a:noFill/>
                    </a:lnB>
                  </a:tcPr>
                </a:tc>
                <a:extLst>
                  <a:ext uri="{0D108BD9-81ED-4DB2-BD59-A6C34878D82A}">
                    <a16:rowId xmlns:a16="http://schemas.microsoft.com/office/drawing/2014/main" val="10019"/>
                  </a:ext>
                </a:extLst>
              </a:tr>
              <a:tr h="103556">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24_T</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0.22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1.13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5.93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1.10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7.05</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0.38</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0.49</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0.49</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0.15</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17.06</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2.87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1.03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0.35</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0.40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0.38</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0.0006</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0.03</a:t>
                      </a:r>
                    </a:p>
                  </a:txBody>
                  <a:tcPr marL="5178" marR="5178" marT="5178" marB="0" anchor="b">
                    <a:lnL>
                      <a:noFill/>
                    </a:lnL>
                    <a:lnR>
                      <a:noFill/>
                    </a:lnR>
                    <a:lnT>
                      <a:noFill/>
                    </a:lnT>
                    <a:lnB>
                      <a:noFill/>
                    </a:lnB>
                  </a:tcPr>
                </a:tc>
                <a:extLst>
                  <a:ext uri="{0D108BD9-81ED-4DB2-BD59-A6C34878D82A}">
                    <a16:rowId xmlns:a16="http://schemas.microsoft.com/office/drawing/2014/main" val="10020"/>
                  </a:ext>
                </a:extLst>
              </a:tr>
              <a:tr h="103556">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25_T</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0.48</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4.84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2.44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0.37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2.33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15.31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6.51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1.10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1.63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1.02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0.81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28.02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9.48</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4.55</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1.77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0.66</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0.25</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0.0005</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0.03</a:t>
                      </a:r>
                    </a:p>
                  </a:txBody>
                  <a:tcPr marL="5178" marR="5178" marT="5178" marB="0" anchor="b">
                    <a:lnL>
                      <a:noFill/>
                    </a:lnL>
                    <a:lnR>
                      <a:noFill/>
                    </a:lnR>
                    <a:lnT>
                      <a:noFill/>
                    </a:lnT>
                    <a:lnB>
                      <a:noFill/>
                    </a:lnB>
                  </a:tcPr>
                </a:tc>
                <a:extLst>
                  <a:ext uri="{0D108BD9-81ED-4DB2-BD59-A6C34878D82A}">
                    <a16:rowId xmlns:a16="http://schemas.microsoft.com/office/drawing/2014/main" val="10021"/>
                  </a:ext>
                </a:extLst>
              </a:tr>
              <a:tr h="103556">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26_T</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0.92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11.14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2.16</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13.38</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0.61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0.37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0.16</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0.67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18.90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4.20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6.17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0.79</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0.43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0.08</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0.0003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extLst>
                  <a:ext uri="{0D108BD9-81ED-4DB2-BD59-A6C34878D82A}">
                    <a16:rowId xmlns:a16="http://schemas.microsoft.com/office/drawing/2014/main" val="10022"/>
                  </a:ext>
                </a:extLst>
              </a:tr>
              <a:tr h="103556">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27_T</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0.70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2.36</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6.61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0.38</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1.65</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10.04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0.52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0.47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0.62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0.06</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17.87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4.00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5.22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0.44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0.33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0.0014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0.04</a:t>
                      </a:r>
                    </a:p>
                  </a:txBody>
                  <a:tcPr marL="5178" marR="5178" marT="5178" marB="0" anchor="b">
                    <a:lnL>
                      <a:noFill/>
                    </a:lnL>
                    <a:lnR>
                      <a:noFill/>
                    </a:lnR>
                    <a:lnT>
                      <a:noFill/>
                    </a:lnT>
                    <a:lnB>
                      <a:noFill/>
                    </a:lnB>
                  </a:tcPr>
                </a:tc>
                <a:extLst>
                  <a:ext uri="{0D108BD9-81ED-4DB2-BD59-A6C34878D82A}">
                    <a16:rowId xmlns:a16="http://schemas.microsoft.com/office/drawing/2014/main" val="10023"/>
                  </a:ext>
                </a:extLst>
              </a:tr>
              <a:tr h="103556">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28_T</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9.07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0.08</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0.26</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1.66</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0.15</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2.99</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0.77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0.30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0.06</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0.08</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a:t>
                      </a:r>
                    </a:p>
                  </a:txBody>
                  <a:tcPr marL="5178" marR="5178" marT="5178" marB="0" anchor="b">
                    <a:lnL>
                      <a:noFill/>
                    </a:lnL>
                    <a:lnR>
                      <a:noFill/>
                    </a:lnR>
                    <a:lnT>
                      <a:noFill/>
                    </a:lnT>
                    <a:lnB>
                      <a:noFill/>
                    </a:lnB>
                  </a:tcPr>
                </a:tc>
                <a:extLst>
                  <a:ext uri="{0D108BD9-81ED-4DB2-BD59-A6C34878D82A}">
                    <a16:rowId xmlns:a16="http://schemas.microsoft.com/office/drawing/2014/main" val="10024"/>
                  </a:ext>
                </a:extLst>
              </a:tr>
              <a:tr h="103556">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29_T</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0.02</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0.79</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6.71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0.15</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7.01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0.37</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0.04</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10.43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1.56</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1.89</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0.40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0.43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0.03</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0.0001</a:t>
                      </a:r>
                    </a:p>
                  </a:txBody>
                  <a:tcPr marL="5178" marR="5178" marT="5178" marB="0" anchor="b">
                    <a:lnL>
                      <a:noFill/>
                    </a:lnL>
                    <a:lnR>
                      <a:noFill/>
                    </a:lnR>
                    <a:lnT>
                      <a:noFill/>
                    </a:lnT>
                    <a:lnB>
                      <a:noFill/>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a:t>
                      </a:r>
                    </a:p>
                  </a:txBody>
                  <a:tcPr marL="5178" marR="5178" marT="5178" marB="0" anchor="b">
                    <a:lnL>
                      <a:noFill/>
                    </a:lnL>
                    <a:lnR>
                      <a:noFill/>
                    </a:lnR>
                    <a:lnT>
                      <a:noFill/>
                    </a:lnT>
                    <a:lnB>
                      <a:noFill/>
                    </a:lnB>
                  </a:tcPr>
                </a:tc>
                <a:extLst>
                  <a:ext uri="{0D108BD9-81ED-4DB2-BD59-A6C34878D82A}">
                    <a16:rowId xmlns:a16="http://schemas.microsoft.com/office/drawing/2014/main" val="10025"/>
                  </a:ext>
                </a:extLst>
              </a:tr>
              <a:tr h="103556">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30_T</a:t>
                      </a:r>
                    </a:p>
                  </a:txBody>
                  <a:tcPr marL="5178" marR="5178" marT="517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0.04</a:t>
                      </a:r>
                    </a:p>
                  </a:txBody>
                  <a:tcPr marL="5178" marR="5178" marT="517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0.86</a:t>
                      </a:r>
                    </a:p>
                  </a:txBody>
                  <a:tcPr marL="5178" marR="5178" marT="517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600" b="1" i="0" u="none" strike="noStrike" dirty="0">
                          <a:solidFill>
                            <a:srgbClr val="000000"/>
                          </a:solidFill>
                          <a:latin typeface="helvetica" panose="020B0604020202020204" pitchFamily="34" charset="0"/>
                          <a:cs typeface="helvetica" panose="020B0604020202020204" pitchFamily="34" charset="0"/>
                        </a:rPr>
                        <a:t>11.11</a:t>
                      </a:r>
                    </a:p>
                  </a:txBody>
                  <a:tcPr marL="5178" marR="5178" marT="517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0.15</a:t>
                      </a:r>
                    </a:p>
                  </a:txBody>
                  <a:tcPr marL="5178" marR="5178" marT="517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1.17</a:t>
                      </a:r>
                    </a:p>
                  </a:txBody>
                  <a:tcPr marL="5178" marR="5178" marT="517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7.52</a:t>
                      </a:r>
                    </a:p>
                  </a:txBody>
                  <a:tcPr marL="5178" marR="5178" marT="517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0.27</a:t>
                      </a:r>
                    </a:p>
                  </a:txBody>
                  <a:tcPr marL="5178" marR="5178" marT="517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0.15</a:t>
                      </a:r>
                    </a:p>
                  </a:txBody>
                  <a:tcPr marL="5178" marR="5178" marT="517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0.25</a:t>
                      </a:r>
                    </a:p>
                  </a:txBody>
                  <a:tcPr marL="5178" marR="5178" marT="517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0.52</a:t>
                      </a:r>
                    </a:p>
                  </a:txBody>
                  <a:tcPr marL="5178" marR="5178" marT="517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0.03</a:t>
                      </a:r>
                    </a:p>
                  </a:txBody>
                  <a:tcPr marL="5178" marR="5178" marT="517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14.25</a:t>
                      </a:r>
                    </a:p>
                  </a:txBody>
                  <a:tcPr marL="5178" marR="5178" marT="517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2.77</a:t>
                      </a:r>
                    </a:p>
                  </a:txBody>
                  <a:tcPr marL="5178" marR="5178" marT="517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3.07</a:t>
                      </a:r>
                    </a:p>
                  </a:txBody>
                  <a:tcPr marL="5178" marR="5178" marT="517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0.03</a:t>
                      </a:r>
                    </a:p>
                  </a:txBody>
                  <a:tcPr marL="5178" marR="5178" marT="517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0.79</a:t>
                      </a:r>
                    </a:p>
                  </a:txBody>
                  <a:tcPr marL="5178" marR="5178" marT="517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0.01</a:t>
                      </a:r>
                    </a:p>
                  </a:txBody>
                  <a:tcPr marL="5178" marR="5178" marT="517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0.42</a:t>
                      </a:r>
                    </a:p>
                  </a:txBody>
                  <a:tcPr marL="5178" marR="5178" marT="517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0.27</a:t>
                      </a:r>
                    </a:p>
                  </a:txBody>
                  <a:tcPr marL="5178" marR="5178" marT="517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600" b="1" i="0" u="none" strike="noStrike">
                          <a:solidFill>
                            <a:srgbClr val="000000"/>
                          </a:solidFill>
                          <a:latin typeface="helvetica" panose="020B0604020202020204" pitchFamily="34" charset="0"/>
                          <a:cs typeface="helvetica" panose="020B0604020202020204" pitchFamily="34" charset="0"/>
                        </a:rPr>
                        <a:t>0.0005</a:t>
                      </a:r>
                    </a:p>
                  </a:txBody>
                  <a:tcPr marL="5178" marR="5178" marT="517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600" b="1" i="0" u="none" strike="noStrike" dirty="0">
                          <a:solidFill>
                            <a:srgbClr val="000000"/>
                          </a:solidFill>
                          <a:latin typeface="helvetica" panose="020B0604020202020204" pitchFamily="34" charset="0"/>
                          <a:cs typeface="helvetica" panose="020B0604020202020204" pitchFamily="34" charset="0"/>
                        </a:rPr>
                        <a:t>0.02</a:t>
                      </a:r>
                    </a:p>
                  </a:txBody>
                  <a:tcPr marL="5178" marR="5178" marT="5178"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6"/>
                  </a:ext>
                </a:extLst>
              </a:tr>
            </a:tbl>
          </a:graphicData>
        </a:graphic>
      </p:graphicFrame>
      <p:sp>
        <p:nvSpPr>
          <p:cNvPr id="5" name="직사각형 4"/>
          <p:cNvSpPr/>
          <p:nvPr/>
        </p:nvSpPr>
        <p:spPr>
          <a:xfrm>
            <a:off x="562600" y="5410200"/>
            <a:ext cx="5760640" cy="553998"/>
          </a:xfrm>
          <a:prstGeom prst="rect">
            <a:avLst/>
          </a:prstGeom>
        </p:spPr>
        <p:txBody>
          <a:bodyPr wrap="square">
            <a:spAutoFit/>
          </a:bodyPr>
          <a:lstStyle/>
          <a:p>
            <a:pPr lvl="0" algn="just">
              <a:lnSpc>
                <a:spcPct val="150000"/>
              </a:lnSpc>
            </a:pPr>
            <a:r>
              <a:rPr lang="en-US" altLang="ko-KR" sz="1000" b="1" dirty="0">
                <a:solidFill>
                  <a:prstClr val="black"/>
                </a:solidFill>
                <a:latin typeface="Arial" panose="020B0604020202020204" pitchFamily="34" charset="0"/>
                <a:cs typeface="Times New Roman" panose="02020603050405020304" pitchFamily="18" charset="0"/>
              </a:rPr>
              <a:t>Supplementary Table 5</a:t>
            </a:r>
            <a:r>
              <a:rPr lang="en-US" altLang="ko-KR" sz="1000" dirty="0">
                <a:solidFill>
                  <a:prstClr val="black"/>
                </a:solidFill>
                <a:latin typeface="Arial" panose="020B0604020202020204" pitchFamily="34" charset="0"/>
                <a:cs typeface="Times New Roman" panose="02020603050405020304" pitchFamily="18" charset="0"/>
              </a:rPr>
              <a:t> Raw data of the metabolite profiling obtained from frozen TNBC specimen. These tumors are selected based on the miR-155 expression (Figure 5a).</a:t>
            </a:r>
            <a:endParaRPr lang="ko-KR" altLang="ko-KR" sz="1000" dirty="0">
              <a:solidFill>
                <a:prstClr val="black"/>
              </a:solidFill>
              <a:latin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20911701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직사각형 4"/>
          <p:cNvSpPr/>
          <p:nvPr/>
        </p:nvSpPr>
        <p:spPr>
          <a:xfrm>
            <a:off x="635000" y="7696200"/>
            <a:ext cx="5760640" cy="784830"/>
          </a:xfrm>
          <a:prstGeom prst="rect">
            <a:avLst/>
          </a:prstGeom>
        </p:spPr>
        <p:txBody>
          <a:bodyPr wrap="square">
            <a:spAutoFit/>
          </a:bodyPr>
          <a:lstStyle/>
          <a:p>
            <a:pPr lvl="0" algn="just">
              <a:lnSpc>
                <a:spcPct val="150000"/>
              </a:lnSpc>
            </a:pPr>
            <a:r>
              <a:rPr lang="en-US" altLang="ko-KR" sz="1000" b="1" dirty="0">
                <a:solidFill>
                  <a:prstClr val="black"/>
                </a:solidFill>
                <a:latin typeface="Arial" panose="020B0604020202020204" pitchFamily="34" charset="0"/>
                <a:cs typeface="Times New Roman" panose="02020603050405020304" pitchFamily="18" charset="0"/>
              </a:rPr>
              <a:t>Supplementary Table 6</a:t>
            </a:r>
            <a:r>
              <a:rPr lang="en-US" altLang="ko-KR" sz="1000" dirty="0">
                <a:solidFill>
                  <a:prstClr val="black"/>
                </a:solidFill>
                <a:latin typeface="Arial" panose="020B0604020202020204" pitchFamily="34" charset="0"/>
                <a:cs typeface="Times New Roman" panose="02020603050405020304" pitchFamily="18" charset="0"/>
              </a:rPr>
              <a:t> </a:t>
            </a:r>
            <a:r>
              <a:rPr lang="en-US" altLang="ko-KR" sz="1000" dirty="0">
                <a:latin typeface="Arial" panose="020B0604020202020204" pitchFamily="34" charset="0"/>
                <a:cs typeface="Arial" panose="020B0604020202020204" pitchFamily="34" charset="0"/>
              </a:rPr>
              <a:t>The table showing TMN classification and SUV scores for TNBC patients (Figure 5j). Breast cancer is staged using the American Joint Committee on Cancer (AJCC) Tumor size (T), node (N) and metastasis (M) system.</a:t>
            </a:r>
            <a:endParaRPr lang="ko-KR" altLang="ko-KR" sz="1000" dirty="0">
              <a:solidFill>
                <a:prstClr val="black"/>
              </a:solidFill>
              <a:latin typeface="Arial" panose="020B0604020202020204" pitchFamily="34" charset="0"/>
              <a:cs typeface="Arial" panose="020B0604020202020204" pitchFamily="34" charset="0"/>
            </a:endParaRPr>
          </a:p>
        </p:txBody>
      </p:sp>
      <p:graphicFrame>
        <p:nvGraphicFramePr>
          <p:cNvPr id="2" name="표 1"/>
          <p:cNvGraphicFramePr>
            <a:graphicFrameLocks noGrp="1"/>
          </p:cNvGraphicFramePr>
          <p:nvPr>
            <p:extLst>
              <p:ext uri="{D42A27DB-BD31-4B8C-83A1-F6EECF244321}">
                <p14:modId xmlns:p14="http://schemas.microsoft.com/office/powerpoint/2010/main" val="260075919"/>
              </p:ext>
            </p:extLst>
          </p:nvPr>
        </p:nvGraphicFramePr>
        <p:xfrm>
          <a:off x="1636778" y="838200"/>
          <a:ext cx="3757083" cy="6537333"/>
        </p:xfrm>
        <a:graphic>
          <a:graphicData uri="http://schemas.openxmlformats.org/drawingml/2006/table">
            <a:tbl>
              <a:tblPr>
                <a:tableStyleId>{2D5ABB26-0587-4C30-8999-92F81FD0307C}</a:tableStyleId>
              </a:tblPr>
              <a:tblGrid>
                <a:gridCol w="390442">
                  <a:extLst>
                    <a:ext uri="{9D8B030D-6E8A-4147-A177-3AD203B41FA5}">
                      <a16:colId xmlns:a16="http://schemas.microsoft.com/office/drawing/2014/main" val="20000"/>
                    </a:ext>
                  </a:extLst>
                </a:gridCol>
                <a:gridCol w="390442">
                  <a:extLst>
                    <a:ext uri="{9D8B030D-6E8A-4147-A177-3AD203B41FA5}">
                      <a16:colId xmlns:a16="http://schemas.microsoft.com/office/drawing/2014/main" val="20001"/>
                    </a:ext>
                  </a:extLst>
                </a:gridCol>
                <a:gridCol w="390442">
                  <a:extLst>
                    <a:ext uri="{9D8B030D-6E8A-4147-A177-3AD203B41FA5}">
                      <a16:colId xmlns:a16="http://schemas.microsoft.com/office/drawing/2014/main" val="20002"/>
                    </a:ext>
                  </a:extLst>
                </a:gridCol>
                <a:gridCol w="390442">
                  <a:extLst>
                    <a:ext uri="{9D8B030D-6E8A-4147-A177-3AD203B41FA5}">
                      <a16:colId xmlns:a16="http://schemas.microsoft.com/office/drawing/2014/main" val="20003"/>
                    </a:ext>
                  </a:extLst>
                </a:gridCol>
                <a:gridCol w="390442">
                  <a:extLst>
                    <a:ext uri="{9D8B030D-6E8A-4147-A177-3AD203B41FA5}">
                      <a16:colId xmlns:a16="http://schemas.microsoft.com/office/drawing/2014/main" val="20004"/>
                    </a:ext>
                  </a:extLst>
                </a:gridCol>
                <a:gridCol w="390442">
                  <a:extLst>
                    <a:ext uri="{9D8B030D-6E8A-4147-A177-3AD203B41FA5}">
                      <a16:colId xmlns:a16="http://schemas.microsoft.com/office/drawing/2014/main" val="20005"/>
                    </a:ext>
                  </a:extLst>
                </a:gridCol>
                <a:gridCol w="390442">
                  <a:extLst>
                    <a:ext uri="{9D8B030D-6E8A-4147-A177-3AD203B41FA5}">
                      <a16:colId xmlns:a16="http://schemas.microsoft.com/office/drawing/2014/main" val="20006"/>
                    </a:ext>
                  </a:extLst>
                </a:gridCol>
                <a:gridCol w="1023989">
                  <a:extLst>
                    <a:ext uri="{9D8B030D-6E8A-4147-A177-3AD203B41FA5}">
                      <a16:colId xmlns:a16="http://schemas.microsoft.com/office/drawing/2014/main" val="20007"/>
                    </a:ext>
                  </a:extLst>
                </a:gridCol>
              </a:tblGrid>
              <a:tr h="128183">
                <a:tc>
                  <a:txBody>
                    <a:bodyPr/>
                    <a:lstStyle/>
                    <a:p>
                      <a:pPr algn="ctr" fontAlgn="ctr"/>
                      <a:r>
                        <a:rPr lang="en-US" sz="600" b="1" u="none" strike="noStrike" dirty="0">
                          <a:effectLst/>
                          <a:latin typeface="Arial" panose="020B0604020202020204" pitchFamily="34" charset="0"/>
                          <a:cs typeface="Arial" panose="020B0604020202020204" pitchFamily="34" charset="0"/>
                        </a:rPr>
                        <a:t>Number</a:t>
                      </a:r>
                      <a:endParaRPr lang="en-US" sz="600" b="1" i="0" u="none" strike="noStrike" dirty="0">
                        <a:solidFill>
                          <a:srgbClr val="000000"/>
                        </a:solidFill>
                        <a:effectLst/>
                        <a:latin typeface="Arial" panose="020B0604020202020204" pitchFamily="34" charset="0"/>
                        <a:cs typeface="Arial" panose="020B0604020202020204" pitchFamily="34" charset="0"/>
                      </a:endParaRPr>
                    </a:p>
                  </a:txBody>
                  <a:tcPr marL="4420" marR="4420" marT="442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600" b="1" u="none" strike="noStrike" dirty="0" err="1">
                          <a:effectLst/>
                          <a:latin typeface="Arial" panose="020B0604020202020204" pitchFamily="34" charset="0"/>
                          <a:cs typeface="Arial" panose="020B0604020202020204" pitchFamily="34" charset="0"/>
                        </a:rPr>
                        <a:t>pT</a:t>
                      </a:r>
                      <a:endParaRPr lang="en-US" sz="600" b="1" i="0" u="none" strike="noStrike" dirty="0">
                        <a:solidFill>
                          <a:srgbClr val="000000"/>
                        </a:solidFill>
                        <a:effectLst/>
                        <a:latin typeface="Arial" panose="020B0604020202020204" pitchFamily="34" charset="0"/>
                        <a:cs typeface="Arial" panose="020B0604020202020204" pitchFamily="34" charset="0"/>
                      </a:endParaRPr>
                    </a:p>
                  </a:txBody>
                  <a:tcPr marL="4420" marR="4420" marT="442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600" b="1" u="none" strike="noStrike" dirty="0" err="1">
                          <a:effectLst/>
                          <a:latin typeface="Arial" panose="020B0604020202020204" pitchFamily="34" charset="0"/>
                          <a:cs typeface="Arial" panose="020B0604020202020204" pitchFamily="34" charset="0"/>
                        </a:rPr>
                        <a:t>pN</a:t>
                      </a:r>
                      <a:endParaRPr lang="en-US" sz="600" b="1" i="0" u="none" strike="noStrike" dirty="0">
                        <a:solidFill>
                          <a:srgbClr val="000000"/>
                        </a:solidFill>
                        <a:effectLst/>
                        <a:latin typeface="Arial" panose="020B0604020202020204" pitchFamily="34" charset="0"/>
                        <a:cs typeface="Arial" panose="020B0604020202020204" pitchFamily="34" charset="0"/>
                      </a:endParaRPr>
                    </a:p>
                  </a:txBody>
                  <a:tcPr marL="4420" marR="4420" marT="442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600" b="1" u="none" strike="noStrike" dirty="0">
                          <a:effectLst/>
                          <a:latin typeface="Arial" panose="020B0604020202020204" pitchFamily="34" charset="0"/>
                          <a:cs typeface="Arial" panose="020B0604020202020204" pitchFamily="34" charset="0"/>
                        </a:rPr>
                        <a:t>M</a:t>
                      </a:r>
                      <a:endParaRPr lang="en-US" sz="600" b="1" i="0" u="none" strike="noStrike" dirty="0">
                        <a:solidFill>
                          <a:srgbClr val="000000"/>
                        </a:solidFill>
                        <a:effectLst/>
                        <a:latin typeface="Arial" panose="020B0604020202020204" pitchFamily="34" charset="0"/>
                        <a:cs typeface="Arial" panose="020B0604020202020204" pitchFamily="34" charset="0"/>
                      </a:endParaRPr>
                    </a:p>
                  </a:txBody>
                  <a:tcPr marL="4420" marR="4420" marT="442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600" b="1" u="none" strike="noStrike" dirty="0">
                          <a:effectLst/>
                          <a:latin typeface="Arial" panose="020B0604020202020204" pitchFamily="34" charset="0"/>
                          <a:cs typeface="Arial" panose="020B0604020202020204" pitchFamily="34" charset="0"/>
                        </a:rPr>
                        <a:t>Recur</a:t>
                      </a:r>
                      <a:endParaRPr lang="en-US" sz="600" b="1" i="0" u="none" strike="noStrike" dirty="0">
                        <a:solidFill>
                          <a:srgbClr val="000000"/>
                        </a:solidFill>
                        <a:effectLst/>
                        <a:latin typeface="Arial" panose="020B0604020202020204" pitchFamily="34" charset="0"/>
                        <a:cs typeface="Arial" panose="020B0604020202020204" pitchFamily="34" charset="0"/>
                      </a:endParaRPr>
                    </a:p>
                  </a:txBody>
                  <a:tcPr marL="4420" marR="4420" marT="442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600" b="1" u="none" strike="noStrike" dirty="0">
                          <a:effectLst/>
                          <a:latin typeface="Arial" panose="020B0604020202020204" pitchFamily="34" charset="0"/>
                          <a:cs typeface="Arial" panose="020B0604020202020204" pitchFamily="34" charset="0"/>
                        </a:rPr>
                        <a:t>Age</a:t>
                      </a:r>
                      <a:endParaRPr lang="en-US" sz="600" b="1" i="0" u="none" strike="noStrike" dirty="0">
                        <a:solidFill>
                          <a:srgbClr val="000000"/>
                        </a:solidFill>
                        <a:effectLst/>
                        <a:latin typeface="Arial" panose="020B0604020202020204" pitchFamily="34" charset="0"/>
                        <a:cs typeface="Arial" panose="020B0604020202020204" pitchFamily="34" charset="0"/>
                      </a:endParaRPr>
                    </a:p>
                  </a:txBody>
                  <a:tcPr marL="4420" marR="4420" marT="442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600" b="1" u="none" strike="noStrike" dirty="0">
                          <a:effectLst/>
                          <a:latin typeface="Arial" panose="020B0604020202020204" pitchFamily="34" charset="0"/>
                          <a:cs typeface="Arial" panose="020B0604020202020204" pitchFamily="34" charset="0"/>
                        </a:rPr>
                        <a:t>SUV</a:t>
                      </a:r>
                      <a:endParaRPr lang="en-US" sz="600" b="1" i="0" u="none" strike="noStrike" dirty="0">
                        <a:solidFill>
                          <a:srgbClr val="000000"/>
                        </a:solidFill>
                        <a:effectLst/>
                        <a:latin typeface="Arial" panose="020B0604020202020204" pitchFamily="34" charset="0"/>
                        <a:cs typeface="Arial" panose="020B0604020202020204" pitchFamily="34" charset="0"/>
                      </a:endParaRPr>
                    </a:p>
                  </a:txBody>
                  <a:tcPr marL="4420" marR="4420" marT="442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600" b="1" u="none" strike="noStrike" dirty="0">
                          <a:effectLst/>
                          <a:latin typeface="Arial" panose="020B0604020202020204" pitchFamily="34" charset="0"/>
                          <a:cs typeface="Arial" panose="020B0604020202020204" pitchFamily="34" charset="0"/>
                        </a:rPr>
                        <a:t>Cancer type</a:t>
                      </a:r>
                      <a:endParaRPr lang="en-US" sz="600" b="1" i="0" u="none" strike="noStrike" dirty="0">
                        <a:solidFill>
                          <a:srgbClr val="000000"/>
                        </a:solidFill>
                        <a:effectLst/>
                        <a:latin typeface="Arial" panose="020B0604020202020204" pitchFamily="34" charset="0"/>
                        <a:cs typeface="Arial" panose="020B0604020202020204" pitchFamily="34" charset="0"/>
                      </a:endParaRPr>
                    </a:p>
                  </a:txBody>
                  <a:tcPr marL="4420" marR="4420" marT="442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1</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lnT w="12700" cap="flat" cmpd="sng" algn="ctr">
                      <a:solidFill>
                        <a:schemeClr val="tx1"/>
                      </a:solidFill>
                      <a:prstDash val="solid"/>
                      <a:round/>
                      <a:headEnd type="none" w="med" len="med"/>
                      <a:tailEnd type="none" w="med" len="med"/>
                    </a:lnT>
                  </a:tcPr>
                </a:tc>
                <a:tc>
                  <a:txBody>
                    <a:bodyPr/>
                    <a:lstStyle/>
                    <a:p>
                      <a:pPr algn="ctr" fontAlgn="ctr"/>
                      <a:r>
                        <a:rPr lang="en-US" sz="600" b="1" u="none" strike="noStrike">
                          <a:effectLst/>
                          <a:latin typeface="Arial" panose="020B0604020202020204" pitchFamily="34" charset="0"/>
                          <a:cs typeface="Arial" panose="020B0604020202020204" pitchFamily="34" charset="0"/>
                        </a:rPr>
                        <a:t>T2</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lnT w="12700" cap="flat" cmpd="sng" algn="ctr">
                      <a:solidFill>
                        <a:schemeClr val="tx1"/>
                      </a:solidFill>
                      <a:prstDash val="solid"/>
                      <a:round/>
                      <a:headEnd type="none" w="med" len="med"/>
                      <a:tailEnd type="none" w="med" len="med"/>
                    </a:lnT>
                  </a:tcPr>
                </a:tc>
                <a:tc>
                  <a:txBody>
                    <a:bodyPr/>
                    <a:lstStyle/>
                    <a:p>
                      <a:pPr algn="ctr" fontAlgn="ctr"/>
                      <a:r>
                        <a:rPr lang="en-US" sz="600" b="1" u="none" strike="noStrike">
                          <a:effectLst/>
                          <a:latin typeface="Arial" panose="020B0604020202020204" pitchFamily="34" charset="0"/>
                          <a:cs typeface="Arial" panose="020B0604020202020204" pitchFamily="34" charset="0"/>
                        </a:rPr>
                        <a:t>N0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lnT w="12700" cap="flat" cmpd="sng" algn="ctr">
                      <a:solidFill>
                        <a:schemeClr val="tx1"/>
                      </a:solidFill>
                      <a:prstDash val="solid"/>
                      <a:round/>
                      <a:headEnd type="none" w="med" len="med"/>
                      <a:tailEnd type="none" w="med" len="med"/>
                    </a:lnT>
                  </a:tcP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lnT w="12700" cap="flat" cmpd="sng" algn="ctr">
                      <a:solidFill>
                        <a:schemeClr val="tx1"/>
                      </a:solidFill>
                      <a:prstDash val="solid"/>
                      <a:round/>
                      <a:headEnd type="none" w="med" len="med"/>
                      <a:tailEnd type="none" w="med" len="med"/>
                    </a:lnT>
                  </a:tcP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1</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lnT w="12700" cap="flat" cmpd="sng" algn="ctr">
                      <a:solidFill>
                        <a:schemeClr val="tx1"/>
                      </a:solidFill>
                      <a:prstDash val="solid"/>
                      <a:round/>
                      <a:headEnd type="none" w="med" len="med"/>
                      <a:tailEnd type="none" w="med" len="med"/>
                    </a:lnT>
                  </a:tcP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54</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lnT w="12700" cap="flat" cmpd="sng" algn="ctr">
                      <a:solidFill>
                        <a:schemeClr val="tx1"/>
                      </a:solidFill>
                      <a:prstDash val="solid"/>
                      <a:round/>
                      <a:headEnd type="none" w="med" len="med"/>
                      <a:tailEnd type="none" w="med" len="med"/>
                    </a:lnT>
                  </a:tcP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2.7</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lnT w="12700" cap="flat" cmpd="sng" algn="ctr">
                      <a:solidFill>
                        <a:schemeClr val="tx1"/>
                      </a:solidFill>
                      <a:prstDash val="solid"/>
                      <a:round/>
                      <a:headEnd type="none" w="med" len="med"/>
                      <a:tailEnd type="none" w="med" len="med"/>
                    </a:lnT>
                  </a:tcP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1"/>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2</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T1</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N1</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67</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5.2</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02"/>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3</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T2</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44</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50.5</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03"/>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4</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T2</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48</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6</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04"/>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5</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T2</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N1</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M1</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57</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4.7</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05"/>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6</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T3</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N2</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M1</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1</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42</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5.3</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06"/>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7</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T2</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46</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13.2</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07"/>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8</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T3</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N2</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M1</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1</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52</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11.7</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08"/>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9</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T2</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61</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8.9</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09"/>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10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T1</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1</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46</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6.6</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10"/>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11</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T1</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31</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6.4</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11"/>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12</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T2</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35</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2.4</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12"/>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13</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T2</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N1</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46</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22.7</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13"/>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14</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T1</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57</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3.25</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dirty="0">
                          <a:effectLst/>
                          <a:latin typeface="Arial" panose="020B0604020202020204" pitchFamily="34" charset="0"/>
                          <a:cs typeface="Arial" panose="020B0604020202020204" pitchFamily="34" charset="0"/>
                        </a:rPr>
                        <a:t>invasive ductal carcinoma</a:t>
                      </a:r>
                      <a:endParaRPr lang="en-US" sz="600" b="1" i="0" u="none" strike="noStrike" dirty="0">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14"/>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15</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T2</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63</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4</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15"/>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16</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T2</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38</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7.3</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16"/>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17</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T2</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N1</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71</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10.1</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17"/>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18</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T1</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40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2.2</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18"/>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19</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T1</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44</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12.0 </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19"/>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20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T2</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48</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6.1</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20"/>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21</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T1</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56</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3</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21"/>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22</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T2</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N1</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48</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6.1</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22"/>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23</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T1</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37</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5.7</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23"/>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24</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T2</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56</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5.3</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24"/>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25</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T1</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44</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2.2</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25"/>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26</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T2</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N3</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M1</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58</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5.2</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26"/>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27</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T2</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52</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17.9</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27"/>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28</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T2</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37</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8.3</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28"/>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29</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T2</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40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6.15</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29"/>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30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T2</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36</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9.1</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30"/>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31</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T2</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N1</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61</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4.3</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31"/>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32</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T2</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61</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5.9</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32"/>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33</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T1</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50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3.3</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33"/>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34</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T2</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37</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13.3</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34"/>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35</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T2</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43</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10.2</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35"/>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36</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T2</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40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1.7</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36"/>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37</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T2</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39</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14.9</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37"/>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38</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T1</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N3</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55</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9.3</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38"/>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39</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T3</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47</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6.5</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39"/>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40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T1</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45</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1.9</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40"/>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41</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T2</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N1</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43</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14.3</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41"/>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42</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T1</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47</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4.8</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42"/>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43</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T2</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36</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9.1</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43"/>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44</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T1</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43</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6.9</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44"/>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45</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T1</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69</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11.1</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45"/>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46</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T2</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49</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8.1</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46"/>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47</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T1</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37</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9.6</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47"/>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48</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T2</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34</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6.6</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48"/>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49</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T2</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N0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71</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4.2</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tc>
                  <a:txBody>
                    <a:bodyPr/>
                    <a:lstStyle/>
                    <a:p>
                      <a:pPr algn="ctr" fontAlgn="ctr"/>
                      <a:r>
                        <a:rPr lang="en-US" sz="600" b="1" u="none" strike="noStrike">
                          <a:effectLst/>
                          <a:latin typeface="Arial" panose="020B0604020202020204" pitchFamily="34" charset="0"/>
                          <a:cs typeface="Arial" panose="020B0604020202020204" pitchFamily="34" charset="0"/>
                        </a:rPr>
                        <a:t>invasive ductal carcinoma</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tc>
                <a:extLst>
                  <a:ext uri="{0D108BD9-81ED-4DB2-BD59-A6C34878D82A}">
                    <a16:rowId xmlns:a16="http://schemas.microsoft.com/office/drawing/2014/main" val="10049"/>
                  </a:ext>
                </a:extLst>
              </a:tr>
              <a:tr h="128183">
                <a:tc>
                  <a:txBody>
                    <a:bodyPr/>
                    <a:lstStyle/>
                    <a:p>
                      <a:pPr algn="ctr" fontAlgn="ctr"/>
                      <a:r>
                        <a:rPr lang="en-US" altLang="ko-KR" sz="600" b="1" u="none" strike="noStrike">
                          <a:effectLst/>
                          <a:latin typeface="Arial" panose="020B0604020202020204" pitchFamily="34" charset="0"/>
                          <a:cs typeface="Arial" panose="020B0604020202020204" pitchFamily="34" charset="0"/>
                        </a:rPr>
                        <a:t>50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lnB w="12700" cap="flat" cmpd="sng" algn="ctr">
                      <a:solidFill>
                        <a:schemeClr val="tx1"/>
                      </a:solidFill>
                      <a:prstDash val="solid"/>
                      <a:round/>
                      <a:headEnd type="none" w="med" len="med"/>
                      <a:tailEnd type="none" w="med" len="med"/>
                    </a:lnB>
                  </a:tcPr>
                </a:tc>
                <a:tc>
                  <a:txBody>
                    <a:bodyPr/>
                    <a:lstStyle/>
                    <a:p>
                      <a:pPr algn="ctr" fontAlgn="ctr"/>
                      <a:r>
                        <a:rPr lang="en-US" sz="600" b="1" u="none" strike="noStrike">
                          <a:effectLst/>
                          <a:latin typeface="Arial" panose="020B0604020202020204" pitchFamily="34" charset="0"/>
                          <a:cs typeface="Arial" panose="020B0604020202020204" pitchFamily="34" charset="0"/>
                        </a:rPr>
                        <a:t>T1</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lnB w="12700" cap="flat" cmpd="sng" algn="ctr">
                      <a:solidFill>
                        <a:schemeClr val="tx1"/>
                      </a:solidFill>
                      <a:prstDash val="solid"/>
                      <a:round/>
                      <a:headEnd type="none" w="med" len="med"/>
                      <a:tailEnd type="none" w="med" len="med"/>
                    </a:lnB>
                  </a:tcPr>
                </a:tc>
                <a:tc>
                  <a:txBody>
                    <a:bodyPr/>
                    <a:lstStyle/>
                    <a:p>
                      <a:pPr algn="ctr" fontAlgn="ctr"/>
                      <a:r>
                        <a:rPr lang="en-US" sz="600" b="1" u="none" strike="noStrike">
                          <a:effectLst/>
                          <a:latin typeface="Arial" panose="020B0604020202020204" pitchFamily="34" charset="0"/>
                          <a:cs typeface="Arial" panose="020B0604020202020204" pitchFamily="34" charset="0"/>
                        </a:rPr>
                        <a:t>N0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lnB w="12700" cap="flat" cmpd="sng" algn="ctr">
                      <a:solidFill>
                        <a:schemeClr val="tx1"/>
                      </a:solidFill>
                      <a:prstDash val="solid"/>
                      <a:round/>
                      <a:headEnd type="none" w="med" len="med"/>
                      <a:tailEnd type="none" w="med" len="med"/>
                    </a:lnB>
                  </a:tcPr>
                </a:tc>
                <a:tc>
                  <a:txBody>
                    <a:bodyPr/>
                    <a:lstStyle/>
                    <a:p>
                      <a:pPr algn="ctr" fontAlgn="ctr"/>
                      <a:r>
                        <a:rPr lang="en-US" sz="600" b="1" u="none" strike="noStrike">
                          <a:effectLst/>
                          <a:latin typeface="Arial" panose="020B0604020202020204" pitchFamily="34" charset="0"/>
                          <a:cs typeface="Arial" panose="020B0604020202020204" pitchFamily="34" charset="0"/>
                        </a:rPr>
                        <a:t>M0</a:t>
                      </a:r>
                      <a:endParaRPr lang="en-US"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lnB w="12700" cap="flat" cmpd="sng" algn="ctr">
                      <a:solidFill>
                        <a:schemeClr val="tx1"/>
                      </a:solidFill>
                      <a:prstDash val="solid"/>
                      <a:round/>
                      <a:headEnd type="none" w="med" len="med"/>
                      <a:tailEnd type="none" w="med" len="med"/>
                    </a:lnB>
                  </a:tcP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0</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lnB w="12700" cap="flat" cmpd="sng" algn="ctr">
                      <a:solidFill>
                        <a:schemeClr val="tx1"/>
                      </a:solidFill>
                      <a:prstDash val="solid"/>
                      <a:round/>
                      <a:headEnd type="none" w="med" len="med"/>
                      <a:tailEnd type="none" w="med" len="med"/>
                    </a:lnB>
                  </a:tcP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55</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lnB w="12700" cap="flat" cmpd="sng" algn="ctr">
                      <a:solidFill>
                        <a:schemeClr val="tx1"/>
                      </a:solidFill>
                      <a:prstDash val="solid"/>
                      <a:round/>
                      <a:headEnd type="none" w="med" len="med"/>
                      <a:tailEnd type="none" w="med" len="med"/>
                    </a:lnB>
                  </a:tcPr>
                </a:tc>
                <a:tc>
                  <a:txBody>
                    <a:bodyPr/>
                    <a:lstStyle/>
                    <a:p>
                      <a:pPr algn="ctr" fontAlgn="ctr"/>
                      <a:r>
                        <a:rPr lang="en-US" altLang="ko-KR" sz="600" b="1" u="none" strike="noStrike">
                          <a:effectLst/>
                          <a:latin typeface="Arial" panose="020B0604020202020204" pitchFamily="34" charset="0"/>
                          <a:cs typeface="Arial" panose="020B0604020202020204" pitchFamily="34" charset="0"/>
                        </a:rPr>
                        <a:t>5.7</a:t>
                      </a:r>
                      <a:endParaRPr lang="en-US" altLang="ko-KR" sz="600" b="1" i="0" u="none" strike="noStrike">
                        <a:solidFill>
                          <a:srgbClr val="000000"/>
                        </a:solidFill>
                        <a:effectLst/>
                        <a:latin typeface="Arial" panose="020B0604020202020204" pitchFamily="34" charset="0"/>
                        <a:cs typeface="Arial" panose="020B0604020202020204" pitchFamily="34" charset="0"/>
                      </a:endParaRPr>
                    </a:p>
                  </a:txBody>
                  <a:tcPr marL="4420" marR="4420" marT="4420" marB="0" anchor="ctr">
                    <a:lnB w="12700" cap="flat" cmpd="sng" algn="ctr">
                      <a:solidFill>
                        <a:schemeClr val="tx1"/>
                      </a:solidFill>
                      <a:prstDash val="solid"/>
                      <a:round/>
                      <a:headEnd type="none" w="med" len="med"/>
                      <a:tailEnd type="none" w="med" len="med"/>
                    </a:lnB>
                  </a:tcPr>
                </a:tc>
                <a:tc>
                  <a:txBody>
                    <a:bodyPr/>
                    <a:lstStyle/>
                    <a:p>
                      <a:pPr algn="ctr" fontAlgn="ctr"/>
                      <a:r>
                        <a:rPr lang="en-US" sz="600" b="1" u="none" strike="noStrike" dirty="0">
                          <a:effectLst/>
                          <a:latin typeface="Arial" panose="020B0604020202020204" pitchFamily="34" charset="0"/>
                          <a:cs typeface="Arial" panose="020B0604020202020204" pitchFamily="34" charset="0"/>
                        </a:rPr>
                        <a:t>invasive ductal carcinoma</a:t>
                      </a:r>
                      <a:endParaRPr lang="en-US" sz="600" b="1" i="0" u="none" strike="noStrike" dirty="0">
                        <a:solidFill>
                          <a:srgbClr val="000000"/>
                        </a:solidFill>
                        <a:effectLst/>
                        <a:latin typeface="Arial" panose="020B0604020202020204" pitchFamily="34" charset="0"/>
                        <a:cs typeface="Arial" panose="020B0604020202020204" pitchFamily="34" charset="0"/>
                      </a:endParaRPr>
                    </a:p>
                  </a:txBody>
                  <a:tcPr marL="4420" marR="4420" marT="4420" marB="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50"/>
                  </a:ext>
                </a:extLst>
              </a:tr>
            </a:tbl>
          </a:graphicData>
        </a:graphic>
      </p:graphicFrame>
    </p:spTree>
    <p:extLst>
      <p:ext uri="{BB962C8B-B14F-4D97-AF65-F5344CB8AC3E}">
        <p14:creationId xmlns:p14="http://schemas.microsoft.com/office/powerpoint/2010/main" val="4320690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직사각형 4"/>
          <p:cNvSpPr/>
          <p:nvPr/>
        </p:nvSpPr>
        <p:spPr>
          <a:xfrm>
            <a:off x="533400" y="7220635"/>
            <a:ext cx="3943380" cy="323165"/>
          </a:xfrm>
          <a:prstGeom prst="rect">
            <a:avLst/>
          </a:prstGeom>
        </p:spPr>
        <p:txBody>
          <a:bodyPr wrap="square">
            <a:spAutoFit/>
          </a:bodyPr>
          <a:lstStyle/>
          <a:p>
            <a:pPr lvl="0" algn="just">
              <a:lnSpc>
                <a:spcPct val="150000"/>
              </a:lnSpc>
            </a:pPr>
            <a:r>
              <a:rPr lang="en-US" altLang="ko-KR" sz="1000" dirty="0">
                <a:solidFill>
                  <a:prstClr val="black"/>
                </a:solidFill>
                <a:latin typeface="Arial" panose="020B0604020202020204" pitchFamily="34" charset="0"/>
                <a:cs typeface="Times New Roman" panose="02020603050405020304" pitchFamily="18" charset="0"/>
              </a:rPr>
              <a:t> </a:t>
            </a:r>
            <a:r>
              <a:rPr lang="en-US" altLang="ko-KR" sz="1000" b="1" dirty="0">
                <a:solidFill>
                  <a:prstClr val="black"/>
                </a:solidFill>
                <a:latin typeface="Arial" panose="020B0604020202020204" pitchFamily="34" charset="0"/>
                <a:cs typeface="Times New Roman" panose="02020603050405020304" pitchFamily="18" charset="0"/>
              </a:rPr>
              <a:t>Supplementary Table 7</a:t>
            </a:r>
            <a:r>
              <a:rPr lang="en-US" altLang="ko-KR" sz="1000" dirty="0">
                <a:solidFill>
                  <a:prstClr val="black"/>
                </a:solidFill>
                <a:latin typeface="Arial" panose="020B0604020202020204" pitchFamily="34" charset="0"/>
                <a:cs typeface="Times New Roman" panose="02020603050405020304" pitchFamily="18" charset="0"/>
              </a:rPr>
              <a:t>  Primer sequences used in this study.</a:t>
            </a:r>
            <a:endParaRPr lang="ko-KR" altLang="ko-KR" sz="1000" dirty="0">
              <a:solidFill>
                <a:prstClr val="black"/>
              </a:solidFill>
              <a:latin typeface="Cambria" panose="02040503050406030204" pitchFamily="18" charset="0"/>
              <a:cs typeface="Times New Roman" panose="02020603050405020304" pitchFamily="18" charset="0"/>
            </a:endParaRPr>
          </a:p>
        </p:txBody>
      </p:sp>
      <p:graphicFrame>
        <p:nvGraphicFramePr>
          <p:cNvPr id="2" name="표 1"/>
          <p:cNvGraphicFramePr>
            <a:graphicFrameLocks noGrp="1"/>
          </p:cNvGraphicFramePr>
          <p:nvPr>
            <p:extLst>
              <p:ext uri="{D42A27DB-BD31-4B8C-83A1-F6EECF244321}">
                <p14:modId xmlns:p14="http://schemas.microsoft.com/office/powerpoint/2010/main" val="1469653912"/>
              </p:ext>
            </p:extLst>
          </p:nvPr>
        </p:nvGraphicFramePr>
        <p:xfrm>
          <a:off x="685801" y="1745023"/>
          <a:ext cx="5486399" cy="5414259"/>
        </p:xfrm>
        <a:graphic>
          <a:graphicData uri="http://schemas.openxmlformats.org/drawingml/2006/table">
            <a:tbl>
              <a:tblPr>
                <a:tableStyleId>{2D5ABB26-0587-4C30-8999-92F81FD0307C}</a:tableStyleId>
              </a:tblPr>
              <a:tblGrid>
                <a:gridCol w="1052186">
                  <a:extLst>
                    <a:ext uri="{9D8B030D-6E8A-4147-A177-3AD203B41FA5}">
                      <a16:colId xmlns:a16="http://schemas.microsoft.com/office/drawing/2014/main" val="20000"/>
                    </a:ext>
                  </a:extLst>
                </a:gridCol>
                <a:gridCol w="1277655">
                  <a:extLst>
                    <a:ext uri="{9D8B030D-6E8A-4147-A177-3AD203B41FA5}">
                      <a16:colId xmlns:a16="http://schemas.microsoft.com/office/drawing/2014/main" val="20001"/>
                    </a:ext>
                  </a:extLst>
                </a:gridCol>
                <a:gridCol w="3156558">
                  <a:extLst>
                    <a:ext uri="{9D8B030D-6E8A-4147-A177-3AD203B41FA5}">
                      <a16:colId xmlns:a16="http://schemas.microsoft.com/office/drawing/2014/main" val="20002"/>
                    </a:ext>
                  </a:extLst>
                </a:gridCol>
              </a:tblGrid>
              <a:tr h="157947">
                <a:tc>
                  <a:txBody>
                    <a:bodyPr/>
                    <a:lstStyle/>
                    <a:p>
                      <a:pPr algn="l" fontAlgn="b"/>
                      <a:r>
                        <a:rPr lang="en-US" sz="650" b="1" u="none" strike="noStrike" dirty="0">
                          <a:effectLst/>
                          <a:latin typeface="Arial" panose="020B0604020202020204" pitchFamily="34" charset="0"/>
                          <a:cs typeface="Arial" panose="020B0604020202020204" pitchFamily="34" charset="0"/>
                        </a:rPr>
                        <a:t>Methods</a:t>
                      </a:r>
                      <a:endParaRPr lang="en-US" sz="650" b="1" i="0" u="none" strike="noStrike" dirty="0">
                        <a:effectLst/>
                        <a:latin typeface="Arial" panose="020B0604020202020204" pitchFamily="34" charset="0"/>
                        <a:cs typeface="Arial" panose="020B0604020202020204" pitchFamily="34" charset="0"/>
                      </a:endParaRPr>
                    </a:p>
                  </a:txBody>
                  <a:tcPr marL="6287" marR="6287" marT="6287"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650" b="1" u="none" strike="noStrike" dirty="0">
                          <a:effectLst/>
                          <a:latin typeface="Arial" panose="020B0604020202020204" pitchFamily="34" charset="0"/>
                          <a:cs typeface="Arial" panose="020B0604020202020204" pitchFamily="34" charset="0"/>
                        </a:rPr>
                        <a:t>Gene name</a:t>
                      </a:r>
                      <a:endParaRPr lang="en-US" sz="650" b="1" i="0" u="none" strike="noStrike" dirty="0">
                        <a:effectLst/>
                        <a:latin typeface="Arial" panose="020B0604020202020204" pitchFamily="34" charset="0"/>
                        <a:cs typeface="Arial" panose="020B0604020202020204" pitchFamily="34" charset="0"/>
                      </a:endParaRPr>
                    </a:p>
                  </a:txBody>
                  <a:tcPr marL="6287" marR="6287" marT="6287"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650" b="1" u="none" strike="noStrike" dirty="0">
                          <a:effectLst/>
                          <a:latin typeface="Arial" panose="020B0604020202020204" pitchFamily="34" charset="0"/>
                          <a:cs typeface="Arial" panose="020B0604020202020204" pitchFamily="34" charset="0"/>
                        </a:rPr>
                        <a:t>Primer sequences </a:t>
                      </a:r>
                      <a:endParaRPr lang="en-US" sz="650" b="1" i="0" u="none" strike="noStrike" dirty="0">
                        <a:effectLst/>
                        <a:latin typeface="Arial" panose="020B0604020202020204" pitchFamily="34" charset="0"/>
                        <a:cs typeface="Arial" panose="020B0604020202020204" pitchFamily="34" charset="0"/>
                      </a:endParaRPr>
                    </a:p>
                  </a:txBody>
                  <a:tcPr marL="6287" marR="6287" marT="6287"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138324">
                <a:tc>
                  <a:txBody>
                    <a:bodyPr/>
                    <a:lstStyle/>
                    <a:p>
                      <a:pPr algn="l" fontAlgn="b"/>
                      <a:r>
                        <a:rPr lang="en-US" sz="650" b="1" u="none" strike="noStrike" dirty="0">
                          <a:effectLst/>
                          <a:latin typeface="Arial" panose="020B0604020202020204" pitchFamily="34" charset="0"/>
                          <a:cs typeface="Arial" panose="020B0604020202020204" pitchFamily="34" charset="0"/>
                        </a:rPr>
                        <a:t>RT-PCR</a:t>
                      </a:r>
                      <a:endParaRPr lang="en-US" sz="650" b="1" i="0" u="none" strike="noStrike" dirty="0">
                        <a:effectLst/>
                        <a:latin typeface="Arial" panose="020B0604020202020204" pitchFamily="34" charset="0"/>
                        <a:cs typeface="Arial" panose="020B0604020202020204" pitchFamily="34" charset="0"/>
                      </a:endParaRPr>
                    </a:p>
                  </a:txBody>
                  <a:tcPr marL="6287" marR="6287" marT="6287" marB="0" anchor="b">
                    <a:lnT w="12700" cap="flat" cmpd="sng" algn="ctr">
                      <a:solidFill>
                        <a:schemeClr val="tx1"/>
                      </a:solidFill>
                      <a:prstDash val="solid"/>
                      <a:round/>
                      <a:headEnd type="none" w="med" len="med"/>
                      <a:tailEnd type="none" w="med" len="med"/>
                    </a:lnT>
                  </a:tcPr>
                </a:tc>
                <a:tc>
                  <a:txBody>
                    <a:bodyPr/>
                    <a:lstStyle/>
                    <a:p>
                      <a:pPr algn="l" fontAlgn="b"/>
                      <a:r>
                        <a:rPr lang="en-US" sz="650" b="1" u="none" strike="noStrike" dirty="0">
                          <a:effectLst/>
                          <a:latin typeface="Arial" panose="020B0604020202020204" pitchFamily="34" charset="0"/>
                          <a:cs typeface="Arial" panose="020B0604020202020204" pitchFamily="34" charset="0"/>
                        </a:rPr>
                        <a:t>Mouse </a:t>
                      </a:r>
                      <a:r>
                        <a:rPr lang="en-US" sz="650" b="1" i="1" u="none" strike="noStrike" dirty="0">
                          <a:effectLst/>
                          <a:latin typeface="Arial" panose="020B0604020202020204" pitchFamily="34" charset="0"/>
                          <a:cs typeface="Arial" panose="020B0604020202020204" pitchFamily="34" charset="0"/>
                        </a:rPr>
                        <a:t>Glut1</a:t>
                      </a:r>
                    </a:p>
                  </a:txBody>
                  <a:tcPr marL="6287" marR="6287" marT="6287" marB="0" anchor="b">
                    <a:lnT w="12700" cap="flat" cmpd="sng" algn="ctr">
                      <a:solidFill>
                        <a:schemeClr val="tx1"/>
                      </a:solidFill>
                      <a:prstDash val="solid"/>
                      <a:round/>
                      <a:headEnd type="none" w="med" len="med"/>
                      <a:tailEnd type="none" w="med" len="med"/>
                    </a:lnT>
                  </a:tcPr>
                </a:tc>
                <a:tc>
                  <a:txBody>
                    <a:bodyPr/>
                    <a:lstStyle/>
                    <a:p>
                      <a:pPr algn="l" fontAlgn="b"/>
                      <a:r>
                        <a:rPr lang="en-US" sz="650" b="1" u="none" strike="noStrike">
                          <a:effectLst/>
                          <a:latin typeface="Arial" panose="020B0604020202020204" pitchFamily="34" charset="0"/>
                          <a:cs typeface="Arial" panose="020B0604020202020204" pitchFamily="34" charset="0"/>
                        </a:rPr>
                        <a:t>Forward primer 5'-CCAGCTGGGAATCGTCGT-3' </a:t>
                      </a:r>
                      <a:endParaRPr lang="en-US" sz="650" b="1" i="0" u="none" strike="noStrike">
                        <a:effectLst/>
                        <a:latin typeface="Arial" panose="020B0604020202020204" pitchFamily="34" charset="0"/>
                        <a:cs typeface="Arial" panose="020B0604020202020204" pitchFamily="34" charset="0"/>
                      </a:endParaRPr>
                    </a:p>
                  </a:txBody>
                  <a:tcPr marL="6287" marR="6287" marT="6287"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1"/>
                  </a:ext>
                </a:extLst>
              </a:tr>
              <a:tr h="138324">
                <a:tc>
                  <a:txBody>
                    <a:bodyPr/>
                    <a:lstStyle/>
                    <a:p>
                      <a:pPr algn="l" fontAlgn="b"/>
                      <a:endParaRPr lang="ko-KR" altLang="en-US" sz="650" b="1" i="0" u="none" strike="noStrike" dirty="0">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endParaRPr lang="ko-KR" altLang="en-US" sz="650" b="1" i="0" u="none" strike="noStrike">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r>
                        <a:rPr lang="en-US" sz="650" b="1" u="none" strike="noStrike">
                          <a:effectLst/>
                          <a:latin typeface="Arial" panose="020B0604020202020204" pitchFamily="34" charset="0"/>
                          <a:cs typeface="Arial" panose="020B0604020202020204" pitchFamily="34" charset="0"/>
                        </a:rPr>
                        <a:t>Reverse primer 5'-CAAGTCTGCATTGCCCATGAT-3' </a:t>
                      </a:r>
                      <a:endParaRPr lang="en-US" sz="650" b="1" i="0" u="none" strike="noStrike">
                        <a:effectLst/>
                        <a:latin typeface="Arial" panose="020B0604020202020204" pitchFamily="34" charset="0"/>
                        <a:cs typeface="Arial" panose="020B0604020202020204" pitchFamily="34" charset="0"/>
                      </a:endParaRPr>
                    </a:p>
                  </a:txBody>
                  <a:tcPr marL="6287" marR="6287" marT="6287" marB="0" anchor="b"/>
                </a:tc>
                <a:extLst>
                  <a:ext uri="{0D108BD9-81ED-4DB2-BD59-A6C34878D82A}">
                    <a16:rowId xmlns:a16="http://schemas.microsoft.com/office/drawing/2014/main" val="10002"/>
                  </a:ext>
                </a:extLst>
              </a:tr>
              <a:tr h="138324">
                <a:tc>
                  <a:txBody>
                    <a:bodyPr/>
                    <a:lstStyle/>
                    <a:p>
                      <a:pPr algn="l" fontAlgn="b"/>
                      <a:endParaRPr lang="ko-KR" altLang="en-US" sz="650" b="1" i="0" u="none" strike="noStrike" dirty="0">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r>
                        <a:rPr lang="en-US" sz="650" b="1" u="none" strike="noStrike" dirty="0">
                          <a:effectLst/>
                          <a:latin typeface="Arial" panose="020B0604020202020204" pitchFamily="34" charset="0"/>
                          <a:cs typeface="Arial" panose="020B0604020202020204" pitchFamily="34" charset="0"/>
                        </a:rPr>
                        <a:t>Mouse </a:t>
                      </a:r>
                      <a:r>
                        <a:rPr lang="en-US" sz="650" b="1" i="1" u="none" strike="noStrike" dirty="0">
                          <a:effectLst/>
                          <a:latin typeface="Arial" panose="020B0604020202020204" pitchFamily="34" charset="0"/>
                          <a:cs typeface="Arial" panose="020B0604020202020204" pitchFamily="34" charset="0"/>
                        </a:rPr>
                        <a:t>Glut3</a:t>
                      </a:r>
                    </a:p>
                  </a:txBody>
                  <a:tcPr marL="6287" marR="6287" marT="6287" marB="0" anchor="b"/>
                </a:tc>
                <a:tc>
                  <a:txBody>
                    <a:bodyPr/>
                    <a:lstStyle/>
                    <a:p>
                      <a:pPr algn="l" fontAlgn="b"/>
                      <a:r>
                        <a:rPr lang="en-US" sz="650" b="1" u="none" strike="noStrike">
                          <a:effectLst/>
                          <a:latin typeface="Arial" panose="020B0604020202020204" pitchFamily="34" charset="0"/>
                          <a:cs typeface="Arial" panose="020B0604020202020204" pitchFamily="34" charset="0"/>
                        </a:rPr>
                        <a:t>Forward primer 5'-CTCTTCAGGTCACCCAACTACGT-3' </a:t>
                      </a:r>
                      <a:endParaRPr lang="en-US" sz="650" b="1" i="0" u="none" strike="noStrike">
                        <a:effectLst/>
                        <a:latin typeface="Arial" panose="020B0604020202020204" pitchFamily="34" charset="0"/>
                        <a:cs typeface="Arial" panose="020B0604020202020204" pitchFamily="34" charset="0"/>
                      </a:endParaRPr>
                    </a:p>
                  </a:txBody>
                  <a:tcPr marL="6287" marR="6287" marT="6287" marB="0" anchor="b"/>
                </a:tc>
                <a:extLst>
                  <a:ext uri="{0D108BD9-81ED-4DB2-BD59-A6C34878D82A}">
                    <a16:rowId xmlns:a16="http://schemas.microsoft.com/office/drawing/2014/main" val="10003"/>
                  </a:ext>
                </a:extLst>
              </a:tr>
              <a:tr h="138324">
                <a:tc>
                  <a:txBody>
                    <a:bodyPr/>
                    <a:lstStyle/>
                    <a:p>
                      <a:pPr algn="l" fontAlgn="b"/>
                      <a:endParaRPr lang="ko-KR" altLang="en-US" sz="650" b="1" i="0" u="none" strike="noStrike" dirty="0">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endParaRPr lang="ko-KR" altLang="en-US" sz="650" b="1" i="0" u="none" strike="noStrike" dirty="0">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r>
                        <a:rPr lang="en-US" sz="650" b="1" u="none" strike="noStrike">
                          <a:effectLst/>
                          <a:latin typeface="Arial" panose="020B0604020202020204" pitchFamily="34" charset="0"/>
                          <a:cs typeface="Arial" panose="020B0604020202020204" pitchFamily="34" charset="0"/>
                        </a:rPr>
                        <a:t>Reverse primer 5'-CCGCGTCCTTGAAGATTCC-3' </a:t>
                      </a:r>
                      <a:endParaRPr lang="en-US" sz="650" b="1" i="0" u="none" strike="noStrike">
                        <a:effectLst/>
                        <a:latin typeface="Arial" panose="020B0604020202020204" pitchFamily="34" charset="0"/>
                        <a:cs typeface="Arial" panose="020B0604020202020204" pitchFamily="34" charset="0"/>
                      </a:endParaRPr>
                    </a:p>
                  </a:txBody>
                  <a:tcPr marL="6287" marR="6287" marT="6287" marB="0" anchor="b"/>
                </a:tc>
                <a:extLst>
                  <a:ext uri="{0D108BD9-81ED-4DB2-BD59-A6C34878D82A}">
                    <a16:rowId xmlns:a16="http://schemas.microsoft.com/office/drawing/2014/main" val="10004"/>
                  </a:ext>
                </a:extLst>
              </a:tr>
              <a:tr h="138324">
                <a:tc>
                  <a:txBody>
                    <a:bodyPr/>
                    <a:lstStyle/>
                    <a:p>
                      <a:pPr algn="l" fontAlgn="b"/>
                      <a:endParaRPr lang="ko-KR" altLang="en-US" sz="650" b="1" i="0" u="none" strike="noStrike">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r>
                        <a:rPr lang="en-US" sz="650" b="1" u="none" strike="noStrike" dirty="0">
                          <a:effectLst/>
                          <a:latin typeface="Arial" panose="020B0604020202020204" pitchFamily="34" charset="0"/>
                          <a:cs typeface="Arial" panose="020B0604020202020204" pitchFamily="34" charset="0"/>
                        </a:rPr>
                        <a:t>Mouse </a:t>
                      </a:r>
                      <a:r>
                        <a:rPr lang="en-US" sz="650" b="1" i="1" u="none" strike="noStrike" dirty="0">
                          <a:effectLst/>
                          <a:latin typeface="Arial" panose="020B0604020202020204" pitchFamily="34" charset="0"/>
                          <a:cs typeface="Arial" panose="020B0604020202020204" pitchFamily="34" charset="0"/>
                        </a:rPr>
                        <a:t>Glut4</a:t>
                      </a:r>
                    </a:p>
                  </a:txBody>
                  <a:tcPr marL="6287" marR="6287" marT="6287" marB="0" anchor="b"/>
                </a:tc>
                <a:tc>
                  <a:txBody>
                    <a:bodyPr/>
                    <a:lstStyle/>
                    <a:p>
                      <a:pPr algn="l" fontAlgn="b"/>
                      <a:r>
                        <a:rPr lang="en-US" sz="650" b="1" u="none" strike="noStrike">
                          <a:effectLst/>
                          <a:latin typeface="Arial" panose="020B0604020202020204" pitchFamily="34" charset="0"/>
                          <a:cs typeface="Arial" panose="020B0604020202020204" pitchFamily="34" charset="0"/>
                        </a:rPr>
                        <a:t>Forward primer 5'-ACATACCTGACAGGGCAAGG-3' </a:t>
                      </a:r>
                      <a:endParaRPr lang="en-US" sz="650" b="1" i="0" u="none" strike="noStrike">
                        <a:effectLst/>
                        <a:latin typeface="Arial" panose="020B0604020202020204" pitchFamily="34" charset="0"/>
                        <a:cs typeface="Arial" panose="020B0604020202020204" pitchFamily="34" charset="0"/>
                      </a:endParaRPr>
                    </a:p>
                  </a:txBody>
                  <a:tcPr marL="6287" marR="6287" marT="6287" marB="0" anchor="b"/>
                </a:tc>
                <a:extLst>
                  <a:ext uri="{0D108BD9-81ED-4DB2-BD59-A6C34878D82A}">
                    <a16:rowId xmlns:a16="http://schemas.microsoft.com/office/drawing/2014/main" val="10005"/>
                  </a:ext>
                </a:extLst>
              </a:tr>
              <a:tr h="138324">
                <a:tc>
                  <a:txBody>
                    <a:bodyPr/>
                    <a:lstStyle/>
                    <a:p>
                      <a:pPr algn="l" fontAlgn="b"/>
                      <a:endParaRPr lang="ko-KR" altLang="en-US" sz="650" b="1" i="0" u="none" strike="noStrike">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endParaRPr lang="ko-KR" altLang="en-US" sz="650" b="1" i="0" u="none" strike="noStrike" dirty="0">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r>
                        <a:rPr lang="en-US" sz="650" b="1" u="none" strike="noStrike">
                          <a:effectLst/>
                          <a:latin typeface="Arial" panose="020B0604020202020204" pitchFamily="34" charset="0"/>
                          <a:cs typeface="Arial" panose="020B0604020202020204" pitchFamily="34" charset="0"/>
                        </a:rPr>
                        <a:t>Reverse primer 5'-CGCCCTTAGTTGGTCAGAAG-3' </a:t>
                      </a:r>
                      <a:endParaRPr lang="en-US" sz="650" b="1" i="0" u="none" strike="noStrike">
                        <a:effectLst/>
                        <a:latin typeface="Arial" panose="020B0604020202020204" pitchFamily="34" charset="0"/>
                        <a:cs typeface="Arial" panose="020B0604020202020204" pitchFamily="34" charset="0"/>
                      </a:endParaRPr>
                    </a:p>
                  </a:txBody>
                  <a:tcPr marL="6287" marR="6287" marT="6287" marB="0" anchor="b"/>
                </a:tc>
                <a:extLst>
                  <a:ext uri="{0D108BD9-81ED-4DB2-BD59-A6C34878D82A}">
                    <a16:rowId xmlns:a16="http://schemas.microsoft.com/office/drawing/2014/main" val="10006"/>
                  </a:ext>
                </a:extLst>
              </a:tr>
              <a:tr h="138324">
                <a:tc>
                  <a:txBody>
                    <a:bodyPr/>
                    <a:lstStyle/>
                    <a:p>
                      <a:pPr algn="l" fontAlgn="b"/>
                      <a:endParaRPr lang="ko-KR" altLang="en-US" sz="650" b="1" i="0" u="none" strike="noStrike">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r>
                        <a:rPr lang="en-US" sz="650" b="1" u="none" strike="noStrike" dirty="0">
                          <a:effectLst/>
                          <a:latin typeface="Arial" panose="020B0604020202020204" pitchFamily="34" charset="0"/>
                          <a:cs typeface="Arial" panose="020B0604020202020204" pitchFamily="34" charset="0"/>
                        </a:rPr>
                        <a:t>Mouse </a:t>
                      </a:r>
                      <a:r>
                        <a:rPr lang="en-US" sz="650" b="1" i="1" u="none" strike="noStrike" dirty="0">
                          <a:effectLst/>
                          <a:latin typeface="Arial" panose="020B0604020202020204" pitchFamily="34" charset="0"/>
                          <a:cs typeface="Arial" panose="020B0604020202020204" pitchFamily="34" charset="0"/>
                        </a:rPr>
                        <a:t>Hk2</a:t>
                      </a:r>
                    </a:p>
                  </a:txBody>
                  <a:tcPr marL="6287" marR="6287" marT="6287" marB="0" anchor="b"/>
                </a:tc>
                <a:tc>
                  <a:txBody>
                    <a:bodyPr/>
                    <a:lstStyle/>
                    <a:p>
                      <a:pPr algn="l" fontAlgn="b"/>
                      <a:r>
                        <a:rPr lang="en-US" sz="650" b="1" u="none" strike="noStrike">
                          <a:effectLst/>
                          <a:latin typeface="Arial" panose="020B0604020202020204" pitchFamily="34" charset="0"/>
                          <a:cs typeface="Arial" panose="020B0604020202020204" pitchFamily="34" charset="0"/>
                        </a:rPr>
                        <a:t>Forward primer 5'-TGATCGGCTTATTCACGG-3' </a:t>
                      </a:r>
                      <a:endParaRPr lang="en-US" sz="650" b="1" i="0" u="none" strike="noStrike">
                        <a:effectLst/>
                        <a:latin typeface="Arial" panose="020B0604020202020204" pitchFamily="34" charset="0"/>
                        <a:cs typeface="Arial" panose="020B0604020202020204" pitchFamily="34" charset="0"/>
                      </a:endParaRPr>
                    </a:p>
                  </a:txBody>
                  <a:tcPr marL="6287" marR="6287" marT="6287" marB="0" anchor="b"/>
                </a:tc>
                <a:extLst>
                  <a:ext uri="{0D108BD9-81ED-4DB2-BD59-A6C34878D82A}">
                    <a16:rowId xmlns:a16="http://schemas.microsoft.com/office/drawing/2014/main" val="10007"/>
                  </a:ext>
                </a:extLst>
              </a:tr>
              <a:tr h="138324">
                <a:tc>
                  <a:txBody>
                    <a:bodyPr/>
                    <a:lstStyle/>
                    <a:p>
                      <a:pPr algn="l" fontAlgn="b"/>
                      <a:endParaRPr lang="ko-KR" altLang="en-US" sz="650" b="1" i="0" u="none" strike="noStrike">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endParaRPr lang="ko-KR" altLang="en-US" sz="650" b="1" i="0" u="none" strike="noStrike" dirty="0">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r>
                        <a:rPr lang="en-US" sz="650" b="1" u="none" strike="noStrike">
                          <a:effectLst/>
                          <a:latin typeface="Arial" panose="020B0604020202020204" pitchFamily="34" charset="0"/>
                          <a:cs typeface="Arial" panose="020B0604020202020204" pitchFamily="34" charset="0"/>
                        </a:rPr>
                        <a:t>Reverse primer 5'-AACCGCCTAGAAATCTCCAGA-3' </a:t>
                      </a:r>
                      <a:endParaRPr lang="en-US" sz="650" b="1" i="0" u="none" strike="noStrike">
                        <a:effectLst/>
                        <a:latin typeface="Arial" panose="020B0604020202020204" pitchFamily="34" charset="0"/>
                        <a:cs typeface="Arial" panose="020B0604020202020204" pitchFamily="34" charset="0"/>
                      </a:endParaRPr>
                    </a:p>
                  </a:txBody>
                  <a:tcPr marL="6287" marR="6287" marT="6287" marB="0" anchor="b"/>
                </a:tc>
                <a:extLst>
                  <a:ext uri="{0D108BD9-81ED-4DB2-BD59-A6C34878D82A}">
                    <a16:rowId xmlns:a16="http://schemas.microsoft.com/office/drawing/2014/main" val="10008"/>
                  </a:ext>
                </a:extLst>
              </a:tr>
              <a:tr h="138324">
                <a:tc>
                  <a:txBody>
                    <a:bodyPr/>
                    <a:lstStyle/>
                    <a:p>
                      <a:pPr algn="l" fontAlgn="b"/>
                      <a:endParaRPr lang="ko-KR" altLang="en-US" sz="650" b="1" i="0" u="none" strike="noStrike">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r>
                        <a:rPr lang="en-US" sz="650" b="1" u="none" strike="noStrike" dirty="0">
                          <a:effectLst/>
                          <a:latin typeface="Arial" panose="020B0604020202020204" pitchFamily="34" charset="0"/>
                          <a:cs typeface="Arial" panose="020B0604020202020204" pitchFamily="34" charset="0"/>
                        </a:rPr>
                        <a:t>Mouse </a:t>
                      </a:r>
                      <a:r>
                        <a:rPr lang="en-US" sz="650" b="1" i="1" u="none" strike="noStrike" dirty="0">
                          <a:effectLst/>
                          <a:latin typeface="Arial" panose="020B0604020202020204" pitchFamily="34" charset="0"/>
                          <a:cs typeface="Arial" panose="020B0604020202020204" pitchFamily="34" charset="0"/>
                        </a:rPr>
                        <a:t>Pkm2</a:t>
                      </a:r>
                    </a:p>
                  </a:txBody>
                  <a:tcPr marL="6287" marR="6287" marT="6287" marB="0" anchor="b"/>
                </a:tc>
                <a:tc>
                  <a:txBody>
                    <a:bodyPr/>
                    <a:lstStyle/>
                    <a:p>
                      <a:pPr algn="l" fontAlgn="b"/>
                      <a:r>
                        <a:rPr lang="en-US" sz="650" b="1" u="none" strike="noStrike">
                          <a:effectLst/>
                          <a:latin typeface="Arial" panose="020B0604020202020204" pitchFamily="34" charset="0"/>
                          <a:cs typeface="Arial" panose="020B0604020202020204" pitchFamily="34" charset="0"/>
                        </a:rPr>
                        <a:t>Forward primer 5'-TCGCATGCAGCACCTGATT-3' </a:t>
                      </a:r>
                      <a:endParaRPr lang="en-US" sz="650" b="1" i="0" u="none" strike="noStrike">
                        <a:effectLst/>
                        <a:latin typeface="Arial" panose="020B0604020202020204" pitchFamily="34" charset="0"/>
                        <a:cs typeface="Arial" panose="020B0604020202020204" pitchFamily="34" charset="0"/>
                      </a:endParaRPr>
                    </a:p>
                  </a:txBody>
                  <a:tcPr marL="6287" marR="6287" marT="6287" marB="0" anchor="b"/>
                </a:tc>
                <a:extLst>
                  <a:ext uri="{0D108BD9-81ED-4DB2-BD59-A6C34878D82A}">
                    <a16:rowId xmlns:a16="http://schemas.microsoft.com/office/drawing/2014/main" val="10009"/>
                  </a:ext>
                </a:extLst>
              </a:tr>
              <a:tr h="138324">
                <a:tc>
                  <a:txBody>
                    <a:bodyPr/>
                    <a:lstStyle/>
                    <a:p>
                      <a:pPr algn="l" fontAlgn="b"/>
                      <a:endParaRPr lang="ko-KR" altLang="en-US" sz="650" b="1" i="0" u="none" strike="noStrike">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endParaRPr lang="ko-KR" altLang="en-US" sz="650" b="1" i="0" u="none" strike="noStrike">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r>
                        <a:rPr lang="en-US" sz="650" b="1" u="none" strike="noStrike">
                          <a:effectLst/>
                          <a:latin typeface="Arial" panose="020B0604020202020204" pitchFamily="34" charset="0"/>
                          <a:cs typeface="Arial" panose="020B0604020202020204" pitchFamily="34" charset="0"/>
                        </a:rPr>
                        <a:t>Reverse primer 5'-CCTCGAATAGCTGCAAGTGGTA-3' </a:t>
                      </a:r>
                      <a:endParaRPr lang="en-US" sz="650" b="1" i="0" u="none" strike="noStrike">
                        <a:effectLst/>
                        <a:latin typeface="Arial" panose="020B0604020202020204" pitchFamily="34" charset="0"/>
                        <a:cs typeface="Arial" panose="020B0604020202020204" pitchFamily="34" charset="0"/>
                      </a:endParaRPr>
                    </a:p>
                  </a:txBody>
                  <a:tcPr marL="6287" marR="6287" marT="6287" marB="0" anchor="b"/>
                </a:tc>
                <a:extLst>
                  <a:ext uri="{0D108BD9-81ED-4DB2-BD59-A6C34878D82A}">
                    <a16:rowId xmlns:a16="http://schemas.microsoft.com/office/drawing/2014/main" val="10010"/>
                  </a:ext>
                </a:extLst>
              </a:tr>
              <a:tr h="138324">
                <a:tc>
                  <a:txBody>
                    <a:bodyPr/>
                    <a:lstStyle/>
                    <a:p>
                      <a:pPr algn="l" fontAlgn="b"/>
                      <a:endParaRPr lang="ko-KR" altLang="en-US" sz="650" b="1" i="0" u="none" strike="noStrike">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r>
                        <a:rPr lang="en-US" sz="650" b="1" u="none" strike="noStrike" dirty="0">
                          <a:effectLst/>
                          <a:latin typeface="Arial" panose="020B0604020202020204" pitchFamily="34" charset="0"/>
                          <a:cs typeface="Arial" panose="020B0604020202020204" pitchFamily="34" charset="0"/>
                        </a:rPr>
                        <a:t>Mouse </a:t>
                      </a:r>
                      <a:r>
                        <a:rPr lang="en-US" sz="650" b="1" i="1" u="none" strike="noStrike" dirty="0" err="1">
                          <a:effectLst/>
                          <a:latin typeface="Arial" panose="020B0604020202020204" pitchFamily="34" charset="0"/>
                          <a:cs typeface="Arial" panose="020B0604020202020204" pitchFamily="34" charset="0"/>
                        </a:rPr>
                        <a:t>Ldha</a:t>
                      </a:r>
                      <a:endParaRPr lang="en-US" sz="650" b="1" i="1" u="none" strike="noStrike" dirty="0">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r>
                        <a:rPr lang="en-US" sz="650" b="1" u="none" strike="noStrike">
                          <a:effectLst/>
                          <a:latin typeface="Arial" panose="020B0604020202020204" pitchFamily="34" charset="0"/>
                          <a:cs typeface="Arial" panose="020B0604020202020204" pitchFamily="34" charset="0"/>
                        </a:rPr>
                        <a:t>Forward primer 5'-GCTCCCCAGAACAAGATTACA-3' </a:t>
                      </a:r>
                      <a:endParaRPr lang="en-US" sz="650" b="1" i="0" u="none" strike="noStrike">
                        <a:effectLst/>
                        <a:latin typeface="Arial" panose="020B0604020202020204" pitchFamily="34" charset="0"/>
                        <a:cs typeface="Arial" panose="020B0604020202020204" pitchFamily="34" charset="0"/>
                      </a:endParaRPr>
                    </a:p>
                  </a:txBody>
                  <a:tcPr marL="6287" marR="6287" marT="6287" marB="0" anchor="b"/>
                </a:tc>
                <a:extLst>
                  <a:ext uri="{0D108BD9-81ED-4DB2-BD59-A6C34878D82A}">
                    <a16:rowId xmlns:a16="http://schemas.microsoft.com/office/drawing/2014/main" val="10011"/>
                  </a:ext>
                </a:extLst>
              </a:tr>
              <a:tr h="138324">
                <a:tc>
                  <a:txBody>
                    <a:bodyPr/>
                    <a:lstStyle/>
                    <a:p>
                      <a:pPr algn="l" fontAlgn="b"/>
                      <a:endParaRPr lang="ko-KR" altLang="en-US" sz="650" b="1" i="0" u="none" strike="noStrike">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endParaRPr lang="ko-KR" altLang="en-US" sz="650" b="1" i="0" u="none" strike="noStrike" dirty="0">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r>
                        <a:rPr lang="en-US" sz="650" b="1" u="none" strike="noStrike">
                          <a:effectLst/>
                          <a:latin typeface="Arial" panose="020B0604020202020204" pitchFamily="34" charset="0"/>
                          <a:cs typeface="Arial" panose="020B0604020202020204" pitchFamily="34" charset="0"/>
                        </a:rPr>
                        <a:t>Reverse primer 5'-TCGCCCTTGAGTTTGTCTTC-3' </a:t>
                      </a:r>
                      <a:endParaRPr lang="en-US" sz="650" b="1" i="0" u="none" strike="noStrike">
                        <a:effectLst/>
                        <a:latin typeface="Arial" panose="020B0604020202020204" pitchFamily="34" charset="0"/>
                        <a:cs typeface="Arial" panose="020B0604020202020204" pitchFamily="34" charset="0"/>
                      </a:endParaRPr>
                    </a:p>
                  </a:txBody>
                  <a:tcPr marL="6287" marR="6287" marT="6287" marB="0" anchor="b"/>
                </a:tc>
                <a:extLst>
                  <a:ext uri="{0D108BD9-81ED-4DB2-BD59-A6C34878D82A}">
                    <a16:rowId xmlns:a16="http://schemas.microsoft.com/office/drawing/2014/main" val="10012"/>
                  </a:ext>
                </a:extLst>
              </a:tr>
              <a:tr h="138324">
                <a:tc>
                  <a:txBody>
                    <a:bodyPr/>
                    <a:lstStyle/>
                    <a:p>
                      <a:pPr algn="l" fontAlgn="b"/>
                      <a:endParaRPr lang="ko-KR" altLang="en-US" sz="650" b="1" i="0" u="none" strike="noStrike">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r>
                        <a:rPr lang="en-US" sz="650" b="1" u="none" strike="noStrike" dirty="0">
                          <a:effectLst/>
                          <a:latin typeface="Arial" panose="020B0604020202020204" pitchFamily="34" charset="0"/>
                          <a:cs typeface="Arial" panose="020B0604020202020204" pitchFamily="34" charset="0"/>
                        </a:rPr>
                        <a:t>Mouse </a:t>
                      </a:r>
                      <a:r>
                        <a:rPr lang="en-US" sz="650" b="1" i="1" u="none" strike="noStrike" dirty="0">
                          <a:effectLst/>
                          <a:latin typeface="Arial" panose="020B0604020202020204" pitchFamily="34" charset="0"/>
                          <a:cs typeface="Arial" panose="020B0604020202020204" pitchFamily="34" charset="0"/>
                        </a:rPr>
                        <a:t>Foxo3a</a:t>
                      </a:r>
                    </a:p>
                  </a:txBody>
                  <a:tcPr marL="6287" marR="6287" marT="6287" marB="0" anchor="b"/>
                </a:tc>
                <a:tc>
                  <a:txBody>
                    <a:bodyPr/>
                    <a:lstStyle/>
                    <a:p>
                      <a:pPr algn="l" fontAlgn="b"/>
                      <a:r>
                        <a:rPr lang="en-US" sz="650" b="1" u="none" strike="noStrike" dirty="0">
                          <a:effectLst/>
                          <a:latin typeface="Arial" panose="020B0604020202020204" pitchFamily="34" charset="0"/>
                          <a:cs typeface="Arial" panose="020B0604020202020204" pitchFamily="34" charset="0"/>
                        </a:rPr>
                        <a:t>Forward primer 5'-TCCCAGATCGAGTGGATGG-3'  </a:t>
                      </a:r>
                      <a:endParaRPr lang="en-US" sz="650" b="1" i="0" u="none" strike="noStrike" dirty="0">
                        <a:effectLst/>
                        <a:latin typeface="Arial" panose="020B0604020202020204" pitchFamily="34" charset="0"/>
                        <a:cs typeface="Arial" panose="020B0604020202020204" pitchFamily="34" charset="0"/>
                      </a:endParaRPr>
                    </a:p>
                  </a:txBody>
                  <a:tcPr marL="6287" marR="6287" marT="6287" marB="0" anchor="b"/>
                </a:tc>
                <a:extLst>
                  <a:ext uri="{0D108BD9-81ED-4DB2-BD59-A6C34878D82A}">
                    <a16:rowId xmlns:a16="http://schemas.microsoft.com/office/drawing/2014/main" val="10013"/>
                  </a:ext>
                </a:extLst>
              </a:tr>
              <a:tr h="138324">
                <a:tc>
                  <a:txBody>
                    <a:bodyPr/>
                    <a:lstStyle/>
                    <a:p>
                      <a:pPr algn="l" fontAlgn="b"/>
                      <a:endParaRPr lang="ko-KR" altLang="en-US" sz="650" b="1" i="0" u="none" strike="noStrike">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endParaRPr lang="ko-KR" altLang="en-US" sz="650" b="1" i="0" u="none" strike="noStrike" dirty="0">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r>
                        <a:rPr lang="en-US" sz="650" b="1" u="none" strike="noStrike">
                          <a:effectLst/>
                          <a:latin typeface="Arial" panose="020B0604020202020204" pitchFamily="34" charset="0"/>
                          <a:cs typeface="Arial" panose="020B0604020202020204" pitchFamily="34" charset="0"/>
                        </a:rPr>
                        <a:t>Reverse primer 5'-CTTTCATTCTGAACGCGCAT-3'  </a:t>
                      </a:r>
                      <a:endParaRPr lang="en-US" sz="650" b="1" i="0" u="none" strike="noStrike">
                        <a:effectLst/>
                        <a:latin typeface="Arial" panose="020B0604020202020204" pitchFamily="34" charset="0"/>
                        <a:cs typeface="Arial" panose="020B0604020202020204" pitchFamily="34" charset="0"/>
                      </a:endParaRPr>
                    </a:p>
                  </a:txBody>
                  <a:tcPr marL="6287" marR="6287" marT="6287" marB="0" anchor="b"/>
                </a:tc>
                <a:extLst>
                  <a:ext uri="{0D108BD9-81ED-4DB2-BD59-A6C34878D82A}">
                    <a16:rowId xmlns:a16="http://schemas.microsoft.com/office/drawing/2014/main" val="10014"/>
                  </a:ext>
                </a:extLst>
              </a:tr>
              <a:tr h="138324">
                <a:tc>
                  <a:txBody>
                    <a:bodyPr/>
                    <a:lstStyle/>
                    <a:p>
                      <a:pPr algn="l" fontAlgn="b"/>
                      <a:endParaRPr lang="ko-KR" altLang="en-US" sz="650" b="1" i="0" u="none" strike="noStrike">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r>
                        <a:rPr lang="en-US" sz="650" b="1" u="none" strike="noStrike" dirty="0">
                          <a:effectLst/>
                          <a:latin typeface="Arial" panose="020B0604020202020204" pitchFamily="34" charset="0"/>
                          <a:cs typeface="Arial" panose="020B0604020202020204" pitchFamily="34" charset="0"/>
                        </a:rPr>
                        <a:t>Mouse </a:t>
                      </a:r>
                      <a:r>
                        <a:rPr lang="en-US" sz="650" b="1" i="1" u="none" strike="noStrike" dirty="0" err="1">
                          <a:effectLst/>
                          <a:latin typeface="Arial" panose="020B0604020202020204" pitchFamily="34" charset="0"/>
                          <a:cs typeface="Arial" panose="020B0604020202020204" pitchFamily="34" charset="0"/>
                        </a:rPr>
                        <a:t>cMyc</a:t>
                      </a:r>
                      <a:endParaRPr lang="en-US" sz="650" b="1" i="1" u="none" strike="noStrike" dirty="0">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r>
                        <a:rPr lang="en-US" sz="650" b="1" u="none" strike="noStrike">
                          <a:effectLst/>
                          <a:latin typeface="Arial" panose="020B0604020202020204" pitchFamily="34" charset="0"/>
                          <a:cs typeface="Arial" panose="020B0604020202020204" pitchFamily="34" charset="0"/>
                        </a:rPr>
                        <a:t>Forward primer 5'-AACAGCAGCTCGCCCAAATCC-3' </a:t>
                      </a:r>
                      <a:endParaRPr lang="en-US" sz="650" b="1" i="0" u="none" strike="noStrike">
                        <a:effectLst/>
                        <a:latin typeface="Arial" panose="020B0604020202020204" pitchFamily="34" charset="0"/>
                        <a:cs typeface="Arial" panose="020B0604020202020204" pitchFamily="34" charset="0"/>
                      </a:endParaRPr>
                    </a:p>
                  </a:txBody>
                  <a:tcPr marL="6287" marR="6287" marT="6287" marB="0" anchor="b"/>
                </a:tc>
                <a:extLst>
                  <a:ext uri="{0D108BD9-81ED-4DB2-BD59-A6C34878D82A}">
                    <a16:rowId xmlns:a16="http://schemas.microsoft.com/office/drawing/2014/main" val="10015"/>
                  </a:ext>
                </a:extLst>
              </a:tr>
              <a:tr h="138324">
                <a:tc>
                  <a:txBody>
                    <a:bodyPr/>
                    <a:lstStyle/>
                    <a:p>
                      <a:pPr algn="l" fontAlgn="b"/>
                      <a:endParaRPr lang="ko-KR" altLang="en-US" sz="650" b="1" i="0" u="none" strike="noStrike">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endParaRPr lang="ko-KR" altLang="en-US" sz="650" b="1" i="0" u="none" strike="noStrike" dirty="0">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r>
                        <a:rPr lang="en-US" sz="650" b="1" u="none" strike="noStrike">
                          <a:effectLst/>
                          <a:latin typeface="Arial" panose="020B0604020202020204" pitchFamily="34" charset="0"/>
                          <a:cs typeface="Arial" panose="020B0604020202020204" pitchFamily="34" charset="0"/>
                        </a:rPr>
                        <a:t>Reverse primer 5'-TCTTGGCAGGGGTTTGCCTC-3' </a:t>
                      </a:r>
                      <a:endParaRPr lang="en-US" sz="650" b="1" i="0" u="none" strike="noStrike">
                        <a:effectLst/>
                        <a:latin typeface="Arial" panose="020B0604020202020204" pitchFamily="34" charset="0"/>
                        <a:cs typeface="Arial" panose="020B0604020202020204" pitchFamily="34" charset="0"/>
                      </a:endParaRPr>
                    </a:p>
                  </a:txBody>
                  <a:tcPr marL="6287" marR="6287" marT="6287" marB="0" anchor="b"/>
                </a:tc>
                <a:extLst>
                  <a:ext uri="{0D108BD9-81ED-4DB2-BD59-A6C34878D82A}">
                    <a16:rowId xmlns:a16="http://schemas.microsoft.com/office/drawing/2014/main" val="10016"/>
                  </a:ext>
                </a:extLst>
              </a:tr>
              <a:tr h="138324">
                <a:tc>
                  <a:txBody>
                    <a:bodyPr/>
                    <a:lstStyle/>
                    <a:p>
                      <a:pPr algn="l" fontAlgn="b"/>
                      <a:endParaRPr lang="ko-KR" altLang="en-US" sz="650" b="1" i="0" u="none" strike="noStrike">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r>
                        <a:rPr lang="en-US" sz="650" b="1" u="none" strike="noStrike" dirty="0">
                          <a:effectLst/>
                          <a:latin typeface="Arial" panose="020B0604020202020204" pitchFamily="34" charset="0"/>
                          <a:cs typeface="Arial" panose="020B0604020202020204" pitchFamily="34" charset="0"/>
                        </a:rPr>
                        <a:t>Mouse </a:t>
                      </a:r>
                      <a:r>
                        <a:rPr lang="en-US" sz="650" b="1" i="1" u="none" strike="noStrike" dirty="0">
                          <a:effectLst/>
                          <a:latin typeface="Arial" panose="020B0604020202020204" pitchFamily="34" charset="0"/>
                          <a:cs typeface="Arial" panose="020B0604020202020204" pitchFamily="34" charset="0"/>
                        </a:rPr>
                        <a:t>Pik3r1</a:t>
                      </a:r>
                    </a:p>
                  </a:txBody>
                  <a:tcPr marL="6287" marR="6287" marT="6287" marB="0" anchor="b"/>
                </a:tc>
                <a:tc>
                  <a:txBody>
                    <a:bodyPr/>
                    <a:lstStyle/>
                    <a:p>
                      <a:pPr algn="l" fontAlgn="b"/>
                      <a:r>
                        <a:rPr lang="en-US" sz="650" b="1" u="none" strike="noStrike">
                          <a:effectLst/>
                          <a:latin typeface="Arial" panose="020B0604020202020204" pitchFamily="34" charset="0"/>
                          <a:cs typeface="Arial" panose="020B0604020202020204" pitchFamily="34" charset="0"/>
                        </a:rPr>
                        <a:t>Forward primer 5'-AGTAGGAGGAGGTTGGAA-3'  </a:t>
                      </a:r>
                      <a:endParaRPr lang="en-US" sz="650" b="1" i="0" u="none" strike="noStrike">
                        <a:effectLst/>
                        <a:latin typeface="Arial" panose="020B0604020202020204" pitchFamily="34" charset="0"/>
                        <a:cs typeface="Arial" panose="020B0604020202020204" pitchFamily="34" charset="0"/>
                      </a:endParaRPr>
                    </a:p>
                  </a:txBody>
                  <a:tcPr marL="6287" marR="6287" marT="6287" marB="0" anchor="b"/>
                </a:tc>
                <a:extLst>
                  <a:ext uri="{0D108BD9-81ED-4DB2-BD59-A6C34878D82A}">
                    <a16:rowId xmlns:a16="http://schemas.microsoft.com/office/drawing/2014/main" val="10017"/>
                  </a:ext>
                </a:extLst>
              </a:tr>
              <a:tr h="138324">
                <a:tc>
                  <a:txBody>
                    <a:bodyPr/>
                    <a:lstStyle/>
                    <a:p>
                      <a:pPr algn="l" fontAlgn="b"/>
                      <a:endParaRPr lang="ko-KR" altLang="en-US" sz="650" b="1" i="0" u="none" strike="noStrike">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endParaRPr lang="ko-KR" altLang="en-US" sz="650" b="1" i="0" u="none" strike="noStrike">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r>
                        <a:rPr lang="en-US" sz="650" b="1" u="none" strike="noStrike">
                          <a:effectLst/>
                          <a:latin typeface="Arial" panose="020B0604020202020204" pitchFamily="34" charset="0"/>
                          <a:cs typeface="Arial" panose="020B0604020202020204" pitchFamily="34" charset="0"/>
                        </a:rPr>
                        <a:t>Reverse primer 5'-GATGAGGTCCGGCTTAATACTG-3' </a:t>
                      </a:r>
                      <a:endParaRPr lang="en-US" sz="650" b="1" i="0" u="none" strike="noStrike">
                        <a:effectLst/>
                        <a:latin typeface="Arial" panose="020B0604020202020204" pitchFamily="34" charset="0"/>
                        <a:cs typeface="Arial" panose="020B0604020202020204" pitchFamily="34" charset="0"/>
                      </a:endParaRPr>
                    </a:p>
                  </a:txBody>
                  <a:tcPr marL="6287" marR="6287" marT="6287" marB="0" anchor="b"/>
                </a:tc>
                <a:extLst>
                  <a:ext uri="{0D108BD9-81ED-4DB2-BD59-A6C34878D82A}">
                    <a16:rowId xmlns:a16="http://schemas.microsoft.com/office/drawing/2014/main" val="10018"/>
                  </a:ext>
                </a:extLst>
              </a:tr>
              <a:tr h="138324">
                <a:tc>
                  <a:txBody>
                    <a:bodyPr/>
                    <a:lstStyle/>
                    <a:p>
                      <a:pPr algn="l" fontAlgn="b"/>
                      <a:endParaRPr lang="ko-KR" altLang="en-US" sz="650" b="1" i="0" u="none" strike="noStrike">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r>
                        <a:rPr lang="en-US" sz="650" b="1" u="none" strike="noStrike" dirty="0">
                          <a:effectLst/>
                          <a:latin typeface="Arial" panose="020B0604020202020204" pitchFamily="34" charset="0"/>
                          <a:cs typeface="Arial" panose="020B0604020202020204" pitchFamily="34" charset="0"/>
                        </a:rPr>
                        <a:t>Mouse </a:t>
                      </a:r>
                      <a:r>
                        <a:rPr lang="en-US" sz="650" b="1" i="1" u="none" strike="noStrike" dirty="0">
                          <a:effectLst/>
                          <a:latin typeface="Arial" panose="020B0604020202020204" pitchFamily="34" charset="0"/>
                          <a:cs typeface="Arial" panose="020B0604020202020204" pitchFamily="34" charset="0"/>
                        </a:rPr>
                        <a:t>Rpl13a</a:t>
                      </a:r>
                    </a:p>
                  </a:txBody>
                  <a:tcPr marL="6287" marR="6287" marT="6287" marB="0" anchor="b"/>
                </a:tc>
                <a:tc>
                  <a:txBody>
                    <a:bodyPr/>
                    <a:lstStyle/>
                    <a:p>
                      <a:pPr algn="l" fontAlgn="b"/>
                      <a:r>
                        <a:rPr lang="en-US" sz="650" b="1" u="none" strike="noStrike">
                          <a:effectLst/>
                          <a:latin typeface="Arial" panose="020B0604020202020204" pitchFamily="34" charset="0"/>
                          <a:cs typeface="Arial" panose="020B0604020202020204" pitchFamily="34" charset="0"/>
                        </a:rPr>
                        <a:t>Forward primer 5'-GAGGTCGGGTGGAAGTACCA-3'  </a:t>
                      </a:r>
                      <a:endParaRPr lang="en-US" sz="650" b="1" i="0" u="none" strike="noStrike">
                        <a:effectLst/>
                        <a:latin typeface="Arial" panose="020B0604020202020204" pitchFamily="34" charset="0"/>
                        <a:cs typeface="Arial" panose="020B0604020202020204" pitchFamily="34" charset="0"/>
                      </a:endParaRPr>
                    </a:p>
                  </a:txBody>
                  <a:tcPr marL="6287" marR="6287" marT="6287" marB="0" anchor="b"/>
                </a:tc>
                <a:extLst>
                  <a:ext uri="{0D108BD9-81ED-4DB2-BD59-A6C34878D82A}">
                    <a16:rowId xmlns:a16="http://schemas.microsoft.com/office/drawing/2014/main" val="10019"/>
                  </a:ext>
                </a:extLst>
              </a:tr>
              <a:tr h="138324">
                <a:tc>
                  <a:txBody>
                    <a:bodyPr/>
                    <a:lstStyle/>
                    <a:p>
                      <a:pPr algn="l" fontAlgn="b"/>
                      <a:endParaRPr lang="ko-KR" altLang="en-US" sz="650" b="1" i="0" u="none" strike="noStrike">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endParaRPr lang="ko-KR" altLang="en-US" sz="650" b="1" i="0" u="none" strike="noStrike">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r>
                        <a:rPr lang="en-US" sz="650" b="1" u="none" strike="noStrike" dirty="0">
                          <a:effectLst/>
                          <a:latin typeface="Arial" panose="020B0604020202020204" pitchFamily="34" charset="0"/>
                          <a:cs typeface="Arial" panose="020B0604020202020204" pitchFamily="34" charset="0"/>
                        </a:rPr>
                        <a:t>Reverse primer 5'-TGCATCTTGGCCTTTTCCTT-3' </a:t>
                      </a:r>
                      <a:endParaRPr lang="en-US" sz="650" b="1" i="0" u="none" strike="noStrike" dirty="0">
                        <a:effectLst/>
                        <a:latin typeface="Arial" panose="020B0604020202020204" pitchFamily="34" charset="0"/>
                        <a:cs typeface="Arial" panose="020B0604020202020204" pitchFamily="34" charset="0"/>
                      </a:endParaRPr>
                    </a:p>
                  </a:txBody>
                  <a:tcPr marL="6287" marR="6287" marT="6287" marB="0" anchor="b"/>
                </a:tc>
                <a:extLst>
                  <a:ext uri="{0D108BD9-81ED-4DB2-BD59-A6C34878D82A}">
                    <a16:rowId xmlns:a16="http://schemas.microsoft.com/office/drawing/2014/main" val="10020"/>
                  </a:ext>
                </a:extLst>
              </a:tr>
              <a:tr h="138324">
                <a:tc>
                  <a:txBody>
                    <a:bodyPr/>
                    <a:lstStyle/>
                    <a:p>
                      <a:pPr algn="l" fontAlgn="b"/>
                      <a:endParaRPr lang="ko-KR" altLang="en-US" sz="650" b="1" i="0" u="none" strike="noStrike">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r>
                        <a:rPr lang="en-US" sz="650" b="1" u="none" strike="noStrike" dirty="0">
                          <a:effectLst/>
                          <a:latin typeface="Arial" panose="020B0604020202020204" pitchFamily="34" charset="0"/>
                          <a:cs typeface="Arial" panose="020B0604020202020204" pitchFamily="34" charset="0"/>
                        </a:rPr>
                        <a:t>Human </a:t>
                      </a:r>
                      <a:r>
                        <a:rPr lang="en-US" sz="650" b="1" i="1" u="none" strike="noStrike" dirty="0">
                          <a:effectLst/>
                          <a:latin typeface="Arial" panose="020B0604020202020204" pitchFamily="34" charset="0"/>
                          <a:cs typeface="Arial" panose="020B0604020202020204" pitchFamily="34" charset="0"/>
                        </a:rPr>
                        <a:t>FOXO3a</a:t>
                      </a:r>
                    </a:p>
                  </a:txBody>
                  <a:tcPr marL="6287" marR="6287" marT="6287" marB="0" anchor="b"/>
                </a:tc>
                <a:tc>
                  <a:txBody>
                    <a:bodyPr/>
                    <a:lstStyle/>
                    <a:p>
                      <a:pPr algn="l" fontAlgn="b"/>
                      <a:r>
                        <a:rPr lang="en-US" sz="650" b="1" u="none" strike="noStrike" dirty="0">
                          <a:effectLst/>
                          <a:latin typeface="Arial" panose="020B0604020202020204" pitchFamily="34" charset="0"/>
                          <a:cs typeface="Arial" panose="020B0604020202020204" pitchFamily="34" charset="0"/>
                        </a:rPr>
                        <a:t>Forward primer 5'-CGTGCCCTACTTCAAGGATAA-3'  </a:t>
                      </a:r>
                      <a:endParaRPr lang="en-US" sz="650" b="1" i="0" u="none" strike="noStrike" dirty="0">
                        <a:effectLst/>
                        <a:latin typeface="Arial" panose="020B0604020202020204" pitchFamily="34" charset="0"/>
                        <a:cs typeface="Arial" panose="020B0604020202020204" pitchFamily="34" charset="0"/>
                      </a:endParaRPr>
                    </a:p>
                  </a:txBody>
                  <a:tcPr marL="6287" marR="6287" marT="6287" marB="0" anchor="b"/>
                </a:tc>
                <a:extLst>
                  <a:ext uri="{0D108BD9-81ED-4DB2-BD59-A6C34878D82A}">
                    <a16:rowId xmlns:a16="http://schemas.microsoft.com/office/drawing/2014/main" val="10021"/>
                  </a:ext>
                </a:extLst>
              </a:tr>
              <a:tr h="138324">
                <a:tc>
                  <a:txBody>
                    <a:bodyPr/>
                    <a:lstStyle/>
                    <a:p>
                      <a:pPr algn="l" fontAlgn="b"/>
                      <a:endParaRPr lang="ko-KR" altLang="en-US" sz="650" b="1" i="0" u="none" strike="noStrike">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endParaRPr lang="ko-KR" altLang="en-US" sz="650" b="1" i="0" u="none" strike="noStrike" dirty="0">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r>
                        <a:rPr lang="en-US" sz="650" b="1" u="none" strike="noStrike">
                          <a:effectLst/>
                          <a:latin typeface="Arial" panose="020B0604020202020204" pitchFamily="34" charset="0"/>
                          <a:cs typeface="Arial" panose="020B0604020202020204" pitchFamily="34" charset="0"/>
                        </a:rPr>
                        <a:t>Reverse primer 5'-ATTCTGGACCCGCATGAATC-3' </a:t>
                      </a:r>
                      <a:endParaRPr lang="en-US" sz="650" b="1" i="0" u="none" strike="noStrike">
                        <a:effectLst/>
                        <a:latin typeface="Arial" panose="020B0604020202020204" pitchFamily="34" charset="0"/>
                        <a:cs typeface="Arial" panose="020B0604020202020204" pitchFamily="34" charset="0"/>
                      </a:endParaRPr>
                    </a:p>
                  </a:txBody>
                  <a:tcPr marL="6287" marR="6287" marT="6287" marB="0" anchor="b"/>
                </a:tc>
                <a:extLst>
                  <a:ext uri="{0D108BD9-81ED-4DB2-BD59-A6C34878D82A}">
                    <a16:rowId xmlns:a16="http://schemas.microsoft.com/office/drawing/2014/main" val="10022"/>
                  </a:ext>
                </a:extLst>
              </a:tr>
              <a:tr h="138324">
                <a:tc>
                  <a:txBody>
                    <a:bodyPr/>
                    <a:lstStyle/>
                    <a:p>
                      <a:pPr algn="l" fontAlgn="b"/>
                      <a:endParaRPr lang="ko-KR" altLang="en-US" sz="650" b="1" i="0" u="none" strike="noStrike">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r>
                        <a:rPr lang="en-US" sz="650" b="1" u="none" strike="noStrike" dirty="0">
                          <a:effectLst/>
                          <a:latin typeface="Arial" panose="020B0604020202020204" pitchFamily="34" charset="0"/>
                          <a:cs typeface="Arial" panose="020B0604020202020204" pitchFamily="34" charset="0"/>
                        </a:rPr>
                        <a:t>Human </a:t>
                      </a:r>
                      <a:r>
                        <a:rPr lang="en-US" sz="650" b="1" i="1" u="none" strike="noStrike" dirty="0" err="1">
                          <a:effectLst/>
                          <a:latin typeface="Arial" panose="020B0604020202020204" pitchFamily="34" charset="0"/>
                          <a:cs typeface="Arial" panose="020B0604020202020204" pitchFamily="34" charset="0"/>
                        </a:rPr>
                        <a:t>cMYC</a:t>
                      </a:r>
                      <a:endParaRPr lang="en-US" sz="650" b="1" i="1" u="none" strike="noStrike" dirty="0">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r>
                        <a:rPr lang="en-US" sz="650" b="1" u="none" strike="noStrike" dirty="0">
                          <a:effectLst/>
                          <a:latin typeface="Arial" panose="020B0604020202020204" pitchFamily="34" charset="0"/>
                          <a:cs typeface="Arial" panose="020B0604020202020204" pitchFamily="34" charset="0"/>
                        </a:rPr>
                        <a:t>Forward primer 5'-GCTGCTTAGACGCTGGATTT-3'  </a:t>
                      </a:r>
                      <a:endParaRPr lang="en-US" sz="650" b="1" i="0" u="none" strike="noStrike" dirty="0">
                        <a:effectLst/>
                        <a:latin typeface="Arial" panose="020B0604020202020204" pitchFamily="34" charset="0"/>
                        <a:cs typeface="Arial" panose="020B0604020202020204" pitchFamily="34" charset="0"/>
                      </a:endParaRPr>
                    </a:p>
                  </a:txBody>
                  <a:tcPr marL="6287" marR="6287" marT="6287" marB="0" anchor="b"/>
                </a:tc>
                <a:extLst>
                  <a:ext uri="{0D108BD9-81ED-4DB2-BD59-A6C34878D82A}">
                    <a16:rowId xmlns:a16="http://schemas.microsoft.com/office/drawing/2014/main" val="10023"/>
                  </a:ext>
                </a:extLst>
              </a:tr>
              <a:tr h="138324">
                <a:tc>
                  <a:txBody>
                    <a:bodyPr/>
                    <a:lstStyle/>
                    <a:p>
                      <a:pPr algn="l" fontAlgn="b"/>
                      <a:endParaRPr lang="ko-KR" altLang="en-US" sz="650" b="1" i="0" u="none" strike="noStrike">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endParaRPr lang="ko-KR" altLang="en-US" sz="650" b="1" i="0" u="none" strike="noStrike">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r>
                        <a:rPr lang="en-US" sz="650" b="1" u="none" strike="noStrike" dirty="0">
                          <a:effectLst/>
                          <a:latin typeface="Arial" panose="020B0604020202020204" pitchFamily="34" charset="0"/>
                          <a:cs typeface="Arial" panose="020B0604020202020204" pitchFamily="34" charset="0"/>
                        </a:rPr>
                        <a:t>Reverse primer 5'-GAGTCGTAGTCGAGGTCATAGTT-3'  </a:t>
                      </a:r>
                      <a:endParaRPr lang="en-US" sz="650" b="1" i="0" u="none" strike="noStrike" dirty="0">
                        <a:effectLst/>
                        <a:latin typeface="Arial" panose="020B0604020202020204" pitchFamily="34" charset="0"/>
                        <a:cs typeface="Arial" panose="020B0604020202020204" pitchFamily="34" charset="0"/>
                      </a:endParaRPr>
                    </a:p>
                  </a:txBody>
                  <a:tcPr marL="6287" marR="6287" marT="6287" marB="0" anchor="b"/>
                </a:tc>
                <a:extLst>
                  <a:ext uri="{0D108BD9-81ED-4DB2-BD59-A6C34878D82A}">
                    <a16:rowId xmlns:a16="http://schemas.microsoft.com/office/drawing/2014/main" val="10024"/>
                  </a:ext>
                </a:extLst>
              </a:tr>
              <a:tr h="138324">
                <a:tc>
                  <a:txBody>
                    <a:bodyPr/>
                    <a:lstStyle/>
                    <a:p>
                      <a:pPr algn="l" fontAlgn="b"/>
                      <a:endParaRPr lang="ko-KR" altLang="en-US" sz="650" b="1" i="0" u="none" strike="noStrike">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r>
                        <a:rPr lang="en-US" sz="650" b="1" u="none" strike="noStrike" dirty="0">
                          <a:effectLst/>
                          <a:latin typeface="Arial" panose="020B0604020202020204" pitchFamily="34" charset="0"/>
                          <a:cs typeface="Arial" panose="020B0604020202020204" pitchFamily="34" charset="0"/>
                        </a:rPr>
                        <a:t>Human </a:t>
                      </a:r>
                      <a:r>
                        <a:rPr lang="en-US" sz="650" b="1" i="1" u="none" strike="noStrike" dirty="0">
                          <a:effectLst/>
                          <a:latin typeface="Arial" panose="020B0604020202020204" pitchFamily="34" charset="0"/>
                          <a:cs typeface="Arial" panose="020B0604020202020204" pitchFamily="34" charset="0"/>
                        </a:rPr>
                        <a:t>PIK3R1</a:t>
                      </a:r>
                    </a:p>
                  </a:txBody>
                  <a:tcPr marL="6287" marR="6287" marT="6287" marB="0" anchor="b"/>
                </a:tc>
                <a:tc>
                  <a:txBody>
                    <a:bodyPr/>
                    <a:lstStyle/>
                    <a:p>
                      <a:pPr algn="l" fontAlgn="b"/>
                      <a:r>
                        <a:rPr lang="en-US" sz="650" b="1" u="none" strike="noStrike" dirty="0">
                          <a:effectLst/>
                          <a:latin typeface="Arial" panose="020B0604020202020204" pitchFamily="34" charset="0"/>
                          <a:cs typeface="Arial" panose="020B0604020202020204" pitchFamily="34" charset="0"/>
                        </a:rPr>
                        <a:t>Forward primer 5'-GCTTTGCCGAGCCCTATAA3'  </a:t>
                      </a:r>
                      <a:endParaRPr lang="en-US" sz="650" b="1" i="0" u="none" strike="noStrike" dirty="0">
                        <a:effectLst/>
                        <a:latin typeface="Arial" panose="020B0604020202020204" pitchFamily="34" charset="0"/>
                        <a:cs typeface="Arial" panose="020B0604020202020204" pitchFamily="34" charset="0"/>
                      </a:endParaRPr>
                    </a:p>
                  </a:txBody>
                  <a:tcPr marL="6287" marR="6287" marT="6287" marB="0" anchor="b"/>
                </a:tc>
                <a:extLst>
                  <a:ext uri="{0D108BD9-81ED-4DB2-BD59-A6C34878D82A}">
                    <a16:rowId xmlns:a16="http://schemas.microsoft.com/office/drawing/2014/main" val="10025"/>
                  </a:ext>
                </a:extLst>
              </a:tr>
              <a:tr h="138324">
                <a:tc>
                  <a:txBody>
                    <a:bodyPr/>
                    <a:lstStyle/>
                    <a:p>
                      <a:pPr algn="l" fontAlgn="b"/>
                      <a:endParaRPr lang="ko-KR" altLang="en-US" sz="650" b="1" i="0" u="none" strike="noStrike">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endParaRPr lang="ko-KR" altLang="en-US" sz="650" b="1" i="0" u="none" strike="noStrike">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r>
                        <a:rPr lang="en-US" sz="650" b="1" u="none" strike="noStrike">
                          <a:effectLst/>
                          <a:latin typeface="Arial" panose="020B0604020202020204" pitchFamily="34" charset="0"/>
                          <a:cs typeface="Arial" panose="020B0604020202020204" pitchFamily="34" charset="0"/>
                        </a:rPr>
                        <a:t>Reverse primer 5'-ACATTGAGGGAGTCGTTGTG-3'  </a:t>
                      </a:r>
                      <a:endParaRPr lang="en-US" sz="650" b="1" i="0" u="none" strike="noStrike">
                        <a:effectLst/>
                        <a:latin typeface="Arial" panose="020B0604020202020204" pitchFamily="34" charset="0"/>
                        <a:cs typeface="Arial" panose="020B0604020202020204" pitchFamily="34" charset="0"/>
                      </a:endParaRPr>
                    </a:p>
                  </a:txBody>
                  <a:tcPr marL="6287" marR="6287" marT="6287" marB="0" anchor="b"/>
                </a:tc>
                <a:extLst>
                  <a:ext uri="{0D108BD9-81ED-4DB2-BD59-A6C34878D82A}">
                    <a16:rowId xmlns:a16="http://schemas.microsoft.com/office/drawing/2014/main" val="10026"/>
                  </a:ext>
                </a:extLst>
              </a:tr>
              <a:tr h="138324">
                <a:tc>
                  <a:txBody>
                    <a:bodyPr/>
                    <a:lstStyle/>
                    <a:p>
                      <a:pPr algn="l" fontAlgn="b"/>
                      <a:endParaRPr lang="ko-KR" altLang="en-US" sz="650" b="1" i="0" u="none" strike="noStrike">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r>
                        <a:rPr lang="en-US" sz="650" b="1" u="none" strike="noStrike" dirty="0">
                          <a:effectLst/>
                          <a:latin typeface="Arial" panose="020B0604020202020204" pitchFamily="34" charset="0"/>
                          <a:cs typeface="Arial" panose="020B0604020202020204" pitchFamily="34" charset="0"/>
                        </a:rPr>
                        <a:t>Human </a:t>
                      </a:r>
                      <a:r>
                        <a:rPr lang="en-US" sz="650" b="1" i="1" u="none" strike="noStrike" dirty="0">
                          <a:effectLst/>
                          <a:latin typeface="Arial" panose="020B0604020202020204" pitchFamily="34" charset="0"/>
                          <a:cs typeface="Arial" panose="020B0604020202020204" pitchFamily="34" charset="0"/>
                        </a:rPr>
                        <a:t>RPL13a</a:t>
                      </a:r>
                    </a:p>
                  </a:txBody>
                  <a:tcPr marL="6287" marR="6287" marT="6287" marB="0" anchor="b"/>
                </a:tc>
                <a:tc>
                  <a:txBody>
                    <a:bodyPr/>
                    <a:lstStyle/>
                    <a:p>
                      <a:pPr algn="l" fontAlgn="b"/>
                      <a:r>
                        <a:rPr lang="en-US" sz="650" b="1" u="none" strike="noStrike">
                          <a:effectLst/>
                          <a:latin typeface="Arial" panose="020B0604020202020204" pitchFamily="34" charset="0"/>
                          <a:cs typeface="Arial" panose="020B0604020202020204" pitchFamily="34" charset="0"/>
                        </a:rPr>
                        <a:t>Forward primer 5'-CGAAGATGGCGGAGGTGCAG-3' </a:t>
                      </a:r>
                      <a:endParaRPr lang="en-US" sz="650" b="1" i="0" u="none" strike="noStrike">
                        <a:effectLst/>
                        <a:latin typeface="Arial" panose="020B0604020202020204" pitchFamily="34" charset="0"/>
                        <a:cs typeface="Arial" panose="020B0604020202020204" pitchFamily="34" charset="0"/>
                      </a:endParaRPr>
                    </a:p>
                  </a:txBody>
                  <a:tcPr marL="6287" marR="6287" marT="6287" marB="0" anchor="b"/>
                </a:tc>
                <a:extLst>
                  <a:ext uri="{0D108BD9-81ED-4DB2-BD59-A6C34878D82A}">
                    <a16:rowId xmlns:a16="http://schemas.microsoft.com/office/drawing/2014/main" val="10027"/>
                  </a:ext>
                </a:extLst>
              </a:tr>
              <a:tr h="138324">
                <a:tc>
                  <a:txBody>
                    <a:bodyPr/>
                    <a:lstStyle/>
                    <a:p>
                      <a:pPr algn="l" fontAlgn="b"/>
                      <a:endParaRPr lang="ko-KR" altLang="en-US" sz="650" b="1" i="0" u="none" strike="noStrike">
                        <a:effectLst/>
                        <a:latin typeface="Arial" panose="020B0604020202020204" pitchFamily="34" charset="0"/>
                        <a:cs typeface="Arial" panose="020B0604020202020204" pitchFamily="34" charset="0"/>
                      </a:endParaRPr>
                    </a:p>
                  </a:txBody>
                  <a:tcPr marL="6287" marR="6287" marT="6287" marB="0" anchor="b">
                    <a:lnB w="12700" cap="flat" cmpd="sng" algn="ctr">
                      <a:solidFill>
                        <a:schemeClr val="tx1"/>
                      </a:solidFill>
                      <a:prstDash val="solid"/>
                      <a:round/>
                      <a:headEnd type="none" w="med" len="med"/>
                      <a:tailEnd type="none" w="med" len="med"/>
                    </a:lnB>
                  </a:tcPr>
                </a:tc>
                <a:tc>
                  <a:txBody>
                    <a:bodyPr/>
                    <a:lstStyle/>
                    <a:p>
                      <a:pPr algn="l" fontAlgn="b"/>
                      <a:endParaRPr lang="ko-KR" altLang="en-US" sz="650" b="1" i="0" u="none" strike="noStrike">
                        <a:effectLst/>
                        <a:latin typeface="Arial" panose="020B0604020202020204" pitchFamily="34" charset="0"/>
                        <a:cs typeface="Arial" panose="020B0604020202020204" pitchFamily="34" charset="0"/>
                      </a:endParaRPr>
                    </a:p>
                  </a:txBody>
                  <a:tcPr marL="6287" marR="6287" marT="6287" marB="0" anchor="b">
                    <a:lnB w="12700" cap="flat" cmpd="sng" algn="ctr">
                      <a:solidFill>
                        <a:schemeClr val="tx1"/>
                      </a:solidFill>
                      <a:prstDash val="solid"/>
                      <a:round/>
                      <a:headEnd type="none" w="med" len="med"/>
                      <a:tailEnd type="none" w="med" len="med"/>
                    </a:lnB>
                  </a:tcPr>
                </a:tc>
                <a:tc>
                  <a:txBody>
                    <a:bodyPr/>
                    <a:lstStyle/>
                    <a:p>
                      <a:pPr algn="l" fontAlgn="b"/>
                      <a:r>
                        <a:rPr lang="en-US" sz="650" b="1" u="none" strike="noStrike" dirty="0">
                          <a:effectLst/>
                          <a:latin typeface="Arial" panose="020B0604020202020204" pitchFamily="34" charset="0"/>
                          <a:cs typeface="Arial" panose="020B0604020202020204" pitchFamily="34" charset="0"/>
                        </a:rPr>
                        <a:t>Reverse primer 5'-GGTTTTGTGGGGCAGCATAC-3' </a:t>
                      </a:r>
                      <a:endParaRPr lang="en-US" sz="650" b="1" i="0" u="none" strike="noStrike" dirty="0">
                        <a:effectLst/>
                        <a:latin typeface="Arial" panose="020B0604020202020204" pitchFamily="34" charset="0"/>
                        <a:cs typeface="Arial" panose="020B0604020202020204" pitchFamily="34" charset="0"/>
                      </a:endParaRPr>
                    </a:p>
                  </a:txBody>
                  <a:tcPr marL="6287" marR="6287" marT="6287"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28"/>
                  </a:ext>
                </a:extLst>
              </a:tr>
              <a:tr h="138324">
                <a:tc>
                  <a:txBody>
                    <a:bodyPr/>
                    <a:lstStyle/>
                    <a:p>
                      <a:pPr algn="l" fontAlgn="b"/>
                      <a:r>
                        <a:rPr lang="en-US" sz="650" b="1" u="none" strike="noStrike" dirty="0">
                          <a:effectLst/>
                          <a:latin typeface="Arial" panose="020B0604020202020204" pitchFamily="34" charset="0"/>
                          <a:cs typeface="Arial" panose="020B0604020202020204" pitchFamily="34" charset="0"/>
                        </a:rPr>
                        <a:t>Reporter construction</a:t>
                      </a:r>
                      <a:endParaRPr lang="en-US" sz="650" b="1" i="0" u="none" strike="noStrike" dirty="0">
                        <a:effectLst/>
                        <a:latin typeface="Arial" panose="020B0604020202020204" pitchFamily="34" charset="0"/>
                        <a:cs typeface="Arial" panose="020B0604020202020204" pitchFamily="34" charset="0"/>
                      </a:endParaRPr>
                    </a:p>
                  </a:txBody>
                  <a:tcPr marL="6287" marR="6287" marT="6287" marB="0" anchor="b">
                    <a:lnT w="12700" cap="flat" cmpd="sng" algn="ctr">
                      <a:solidFill>
                        <a:schemeClr val="tx1"/>
                      </a:solidFill>
                      <a:prstDash val="solid"/>
                      <a:round/>
                      <a:headEnd type="none" w="med" len="med"/>
                      <a:tailEnd type="none" w="med" len="med"/>
                    </a:lnT>
                  </a:tcPr>
                </a:tc>
                <a:tc>
                  <a:txBody>
                    <a:bodyPr/>
                    <a:lstStyle/>
                    <a:p>
                      <a:pPr algn="l" fontAlgn="b"/>
                      <a:r>
                        <a:rPr lang="en-US" sz="650" b="1" u="none" strike="noStrike" dirty="0">
                          <a:effectLst/>
                          <a:latin typeface="Arial" panose="020B0604020202020204" pitchFamily="34" charset="0"/>
                          <a:cs typeface="Arial" panose="020B0604020202020204" pitchFamily="34" charset="0"/>
                        </a:rPr>
                        <a:t>Mouse </a:t>
                      </a:r>
                      <a:r>
                        <a:rPr lang="en-US" sz="650" b="1" i="1" u="none" strike="noStrike" dirty="0">
                          <a:effectLst/>
                          <a:latin typeface="Arial" panose="020B0604020202020204" pitchFamily="34" charset="0"/>
                          <a:cs typeface="Arial" panose="020B0604020202020204" pitchFamily="34" charset="0"/>
                        </a:rPr>
                        <a:t>Pik3r1</a:t>
                      </a:r>
                      <a:r>
                        <a:rPr lang="en-US" sz="650" b="1" u="none" strike="noStrike" dirty="0">
                          <a:effectLst/>
                          <a:latin typeface="Arial" panose="020B0604020202020204" pitchFamily="34" charset="0"/>
                          <a:cs typeface="Arial" panose="020B0604020202020204" pitchFamily="34" charset="0"/>
                        </a:rPr>
                        <a:t> 3'UTR </a:t>
                      </a:r>
                      <a:endParaRPr lang="en-US" sz="650" b="1" i="0" u="none" strike="noStrike" dirty="0">
                        <a:effectLst/>
                        <a:latin typeface="Arial" panose="020B0604020202020204" pitchFamily="34" charset="0"/>
                        <a:cs typeface="Arial" panose="020B0604020202020204" pitchFamily="34" charset="0"/>
                      </a:endParaRPr>
                    </a:p>
                  </a:txBody>
                  <a:tcPr marL="6287" marR="6287" marT="6287" marB="0" anchor="b">
                    <a:lnT w="12700" cap="flat" cmpd="sng" algn="ctr">
                      <a:solidFill>
                        <a:schemeClr val="tx1"/>
                      </a:solidFill>
                      <a:prstDash val="solid"/>
                      <a:round/>
                      <a:headEnd type="none" w="med" len="med"/>
                      <a:tailEnd type="none" w="med" len="med"/>
                    </a:lnT>
                  </a:tcPr>
                </a:tc>
                <a:tc>
                  <a:txBody>
                    <a:bodyPr/>
                    <a:lstStyle/>
                    <a:p>
                      <a:pPr algn="l" fontAlgn="b"/>
                      <a:r>
                        <a:rPr lang="en-US" sz="650" b="1" u="none" strike="noStrike" dirty="0">
                          <a:effectLst/>
                          <a:latin typeface="Arial" panose="020B0604020202020204" pitchFamily="34" charset="0"/>
                          <a:cs typeface="Arial" panose="020B0604020202020204" pitchFamily="34" charset="0"/>
                        </a:rPr>
                        <a:t>Forward primer 5'-ATACTAGTTTTCTTGTACAGAATACTTGG-3'</a:t>
                      </a:r>
                      <a:endParaRPr lang="en-US" sz="650" b="1" i="0" u="none" strike="noStrike" dirty="0">
                        <a:effectLst/>
                        <a:latin typeface="Arial" panose="020B0604020202020204" pitchFamily="34" charset="0"/>
                        <a:cs typeface="Arial" panose="020B0604020202020204" pitchFamily="34" charset="0"/>
                      </a:endParaRPr>
                    </a:p>
                  </a:txBody>
                  <a:tcPr marL="6287" marR="6287" marT="6287"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29"/>
                  </a:ext>
                </a:extLst>
              </a:tr>
              <a:tr h="138324">
                <a:tc>
                  <a:txBody>
                    <a:bodyPr/>
                    <a:lstStyle/>
                    <a:p>
                      <a:pPr algn="l" fontAlgn="b"/>
                      <a:endParaRPr lang="ko-KR" altLang="en-US" sz="650" b="1" i="0" u="none" strike="noStrike">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endParaRPr lang="ko-KR" altLang="en-US" sz="650" b="1" i="0" u="none" strike="noStrike" dirty="0">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r>
                        <a:rPr lang="en-US" sz="650" b="1" u="none" strike="noStrike" dirty="0">
                          <a:effectLst/>
                          <a:latin typeface="Arial" panose="020B0604020202020204" pitchFamily="34" charset="0"/>
                          <a:cs typeface="Arial" panose="020B0604020202020204" pitchFamily="34" charset="0"/>
                        </a:rPr>
                        <a:t>Reverse primer 5'-ATAAGCTTAATTAAAGAATGTCACCAAC-3'</a:t>
                      </a:r>
                      <a:endParaRPr lang="en-US" sz="650" b="1" i="0" u="none" strike="noStrike" dirty="0">
                        <a:effectLst/>
                        <a:latin typeface="Arial" panose="020B0604020202020204" pitchFamily="34" charset="0"/>
                        <a:cs typeface="Arial" panose="020B0604020202020204" pitchFamily="34" charset="0"/>
                      </a:endParaRPr>
                    </a:p>
                  </a:txBody>
                  <a:tcPr marL="6287" marR="6287" marT="6287" marB="0" anchor="b"/>
                </a:tc>
                <a:extLst>
                  <a:ext uri="{0D108BD9-81ED-4DB2-BD59-A6C34878D82A}">
                    <a16:rowId xmlns:a16="http://schemas.microsoft.com/office/drawing/2014/main" val="10030"/>
                  </a:ext>
                </a:extLst>
              </a:tr>
              <a:tr h="138324">
                <a:tc>
                  <a:txBody>
                    <a:bodyPr/>
                    <a:lstStyle/>
                    <a:p>
                      <a:pPr algn="l" fontAlgn="b"/>
                      <a:endParaRPr lang="ko-KR" altLang="en-US" sz="650" b="1" i="0" u="none" strike="noStrike">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r>
                        <a:rPr lang="en-US" sz="650" b="1" u="none" strike="noStrike" dirty="0">
                          <a:effectLst/>
                          <a:latin typeface="Arial" panose="020B0604020202020204" pitchFamily="34" charset="0"/>
                          <a:cs typeface="Arial" panose="020B0604020202020204" pitchFamily="34" charset="0"/>
                        </a:rPr>
                        <a:t>Human </a:t>
                      </a:r>
                      <a:r>
                        <a:rPr lang="en-US" sz="650" b="1" i="1" u="none" strike="noStrike" dirty="0">
                          <a:effectLst/>
                          <a:latin typeface="Arial" panose="020B0604020202020204" pitchFamily="34" charset="0"/>
                          <a:cs typeface="Arial" panose="020B0604020202020204" pitchFamily="34" charset="0"/>
                        </a:rPr>
                        <a:t>FOXO3a</a:t>
                      </a:r>
                      <a:r>
                        <a:rPr lang="en-US" sz="650" b="1" u="none" strike="noStrike" dirty="0">
                          <a:effectLst/>
                          <a:latin typeface="Arial" panose="020B0604020202020204" pitchFamily="34" charset="0"/>
                          <a:cs typeface="Arial" panose="020B0604020202020204" pitchFamily="34" charset="0"/>
                        </a:rPr>
                        <a:t> 3'UTR </a:t>
                      </a:r>
                      <a:endParaRPr lang="en-US" sz="650" b="1" i="0" u="none" strike="noStrike" dirty="0">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r>
                        <a:rPr lang="en-US" sz="650" b="1" u="none" strike="noStrike" dirty="0">
                          <a:effectLst/>
                          <a:latin typeface="Arial" panose="020B0604020202020204" pitchFamily="34" charset="0"/>
                          <a:cs typeface="Arial" panose="020B0604020202020204" pitchFamily="34" charset="0"/>
                        </a:rPr>
                        <a:t>Forward primer 5'-ATACTAGTGCAGAACAAATGAACTTAC-3' </a:t>
                      </a:r>
                      <a:endParaRPr lang="en-US" sz="650" b="1" i="0" u="none" strike="noStrike" dirty="0">
                        <a:effectLst/>
                        <a:latin typeface="Arial" panose="020B0604020202020204" pitchFamily="34" charset="0"/>
                        <a:cs typeface="Arial" panose="020B0604020202020204" pitchFamily="34" charset="0"/>
                      </a:endParaRPr>
                    </a:p>
                  </a:txBody>
                  <a:tcPr marL="6287" marR="6287" marT="6287" marB="0" anchor="b"/>
                </a:tc>
                <a:extLst>
                  <a:ext uri="{0D108BD9-81ED-4DB2-BD59-A6C34878D82A}">
                    <a16:rowId xmlns:a16="http://schemas.microsoft.com/office/drawing/2014/main" val="10031"/>
                  </a:ext>
                </a:extLst>
              </a:tr>
              <a:tr h="138324">
                <a:tc>
                  <a:txBody>
                    <a:bodyPr/>
                    <a:lstStyle/>
                    <a:p>
                      <a:pPr algn="l" fontAlgn="b"/>
                      <a:endParaRPr lang="ko-KR" altLang="en-US" sz="650" b="1" i="0" u="none" strike="noStrike">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endParaRPr lang="ko-KR" altLang="en-US" sz="650" b="1" i="0" u="none" strike="noStrike" dirty="0">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r>
                        <a:rPr lang="en-US" sz="650" b="1" u="none" strike="noStrike" dirty="0">
                          <a:effectLst/>
                          <a:latin typeface="Arial" panose="020B0604020202020204" pitchFamily="34" charset="0"/>
                          <a:cs typeface="Arial" panose="020B0604020202020204" pitchFamily="34" charset="0"/>
                        </a:rPr>
                        <a:t>Reverse primer 5'-ATAAGCTTCTTTAAAAATGAAGATTATAAA-3' </a:t>
                      </a:r>
                      <a:endParaRPr lang="en-US" sz="650" b="1" i="0" u="none" strike="noStrike" dirty="0">
                        <a:effectLst/>
                        <a:latin typeface="Arial" panose="020B0604020202020204" pitchFamily="34" charset="0"/>
                        <a:cs typeface="Arial" panose="020B0604020202020204" pitchFamily="34" charset="0"/>
                      </a:endParaRPr>
                    </a:p>
                  </a:txBody>
                  <a:tcPr marL="6287" marR="6287" marT="6287" marB="0" anchor="b"/>
                </a:tc>
                <a:extLst>
                  <a:ext uri="{0D108BD9-81ED-4DB2-BD59-A6C34878D82A}">
                    <a16:rowId xmlns:a16="http://schemas.microsoft.com/office/drawing/2014/main" val="10032"/>
                  </a:ext>
                </a:extLst>
              </a:tr>
              <a:tr h="138324">
                <a:tc>
                  <a:txBody>
                    <a:bodyPr/>
                    <a:lstStyle/>
                    <a:p>
                      <a:pPr algn="l" fontAlgn="b"/>
                      <a:endParaRPr lang="ko-KR" altLang="en-US" sz="650" b="1" i="0" u="none" strike="noStrike">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r>
                        <a:rPr lang="en-US" sz="650" b="1" u="none" strike="noStrike" dirty="0">
                          <a:effectLst/>
                          <a:latin typeface="Arial" panose="020B0604020202020204" pitchFamily="34" charset="0"/>
                          <a:cs typeface="Arial" panose="020B0604020202020204" pitchFamily="34" charset="0"/>
                        </a:rPr>
                        <a:t>Human </a:t>
                      </a:r>
                      <a:r>
                        <a:rPr lang="en-US" sz="650" b="1" i="1" u="none" strike="noStrike" dirty="0">
                          <a:effectLst/>
                          <a:latin typeface="Arial" panose="020B0604020202020204" pitchFamily="34" charset="0"/>
                          <a:cs typeface="Arial" panose="020B0604020202020204" pitchFamily="34" charset="0"/>
                        </a:rPr>
                        <a:t>FOXO3a</a:t>
                      </a:r>
                      <a:r>
                        <a:rPr lang="en-US" sz="650" b="1" u="none" strike="noStrike" dirty="0">
                          <a:effectLst/>
                          <a:latin typeface="Arial" panose="020B0604020202020204" pitchFamily="34" charset="0"/>
                          <a:cs typeface="Arial" panose="020B0604020202020204" pitchFamily="34" charset="0"/>
                        </a:rPr>
                        <a:t>  3'UTR Mut1</a:t>
                      </a:r>
                      <a:endParaRPr lang="en-US" sz="650" b="1" i="0" u="none" strike="noStrike" dirty="0">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r>
                        <a:rPr lang="en-US" sz="650" b="1" u="none" strike="noStrike" dirty="0">
                          <a:effectLst/>
                          <a:latin typeface="Arial" panose="020B0604020202020204" pitchFamily="34" charset="0"/>
                          <a:cs typeface="Arial" panose="020B0604020202020204" pitchFamily="34" charset="0"/>
                        </a:rPr>
                        <a:t>Forward primer 5'-CTTTGCATAAAAAGCGGCATATAAATGTATA-3' </a:t>
                      </a:r>
                      <a:endParaRPr lang="en-US" sz="650" b="1" i="0" u="none" strike="noStrike" dirty="0">
                        <a:effectLst/>
                        <a:latin typeface="Arial" panose="020B0604020202020204" pitchFamily="34" charset="0"/>
                        <a:cs typeface="Arial" panose="020B0604020202020204" pitchFamily="34" charset="0"/>
                      </a:endParaRPr>
                    </a:p>
                  </a:txBody>
                  <a:tcPr marL="6287" marR="6287" marT="6287" marB="0" anchor="b"/>
                </a:tc>
                <a:extLst>
                  <a:ext uri="{0D108BD9-81ED-4DB2-BD59-A6C34878D82A}">
                    <a16:rowId xmlns:a16="http://schemas.microsoft.com/office/drawing/2014/main" val="10033"/>
                  </a:ext>
                </a:extLst>
              </a:tr>
              <a:tr h="138324">
                <a:tc>
                  <a:txBody>
                    <a:bodyPr/>
                    <a:lstStyle/>
                    <a:p>
                      <a:pPr algn="l" fontAlgn="b"/>
                      <a:endParaRPr lang="ko-KR" altLang="en-US" sz="650" b="1" i="0" u="none" strike="noStrike">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r>
                        <a:rPr lang="en-US" sz="650" b="1" u="none" strike="noStrike" dirty="0">
                          <a:effectLst/>
                          <a:latin typeface="Arial" panose="020B0604020202020204" pitchFamily="34" charset="0"/>
                          <a:cs typeface="Arial" panose="020B0604020202020204" pitchFamily="34" charset="0"/>
                        </a:rPr>
                        <a:t>Human </a:t>
                      </a:r>
                      <a:r>
                        <a:rPr lang="en-US" sz="650" b="1" i="1" u="none" strike="noStrike" dirty="0">
                          <a:effectLst/>
                          <a:latin typeface="Arial" panose="020B0604020202020204" pitchFamily="34" charset="0"/>
                          <a:cs typeface="Arial" panose="020B0604020202020204" pitchFamily="34" charset="0"/>
                        </a:rPr>
                        <a:t>FOXO3a</a:t>
                      </a:r>
                      <a:r>
                        <a:rPr lang="en-US" sz="650" b="1" u="none" strike="noStrike" dirty="0">
                          <a:effectLst/>
                          <a:latin typeface="Arial" panose="020B0604020202020204" pitchFamily="34" charset="0"/>
                          <a:cs typeface="Arial" panose="020B0604020202020204" pitchFamily="34" charset="0"/>
                        </a:rPr>
                        <a:t>  3'UTR Mut2</a:t>
                      </a:r>
                      <a:endParaRPr lang="en-US" sz="650" b="1" i="0" u="none" strike="noStrike" dirty="0">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r>
                        <a:rPr lang="en-US" sz="650" b="1" u="none" strike="noStrike" dirty="0">
                          <a:effectLst/>
                          <a:latin typeface="Arial" panose="020B0604020202020204" pitchFamily="34" charset="0"/>
                          <a:cs typeface="Arial" panose="020B0604020202020204" pitchFamily="34" charset="0"/>
                        </a:rPr>
                        <a:t>Forward primer 5'-CTTTGCATAAAAAGCTAATGGCATATAAATGTATA-3'</a:t>
                      </a:r>
                      <a:endParaRPr lang="en-US" sz="650" b="1" i="0" u="none" strike="noStrike" dirty="0">
                        <a:effectLst/>
                        <a:latin typeface="Arial" panose="020B0604020202020204" pitchFamily="34" charset="0"/>
                        <a:cs typeface="Arial" panose="020B0604020202020204" pitchFamily="34" charset="0"/>
                      </a:endParaRPr>
                    </a:p>
                  </a:txBody>
                  <a:tcPr marL="6287" marR="6287" marT="6287" marB="0" anchor="b"/>
                </a:tc>
                <a:extLst>
                  <a:ext uri="{0D108BD9-81ED-4DB2-BD59-A6C34878D82A}">
                    <a16:rowId xmlns:a16="http://schemas.microsoft.com/office/drawing/2014/main" val="10034"/>
                  </a:ext>
                </a:extLst>
              </a:tr>
              <a:tr h="138324">
                <a:tc>
                  <a:txBody>
                    <a:bodyPr/>
                    <a:lstStyle/>
                    <a:p>
                      <a:pPr algn="l" fontAlgn="b"/>
                      <a:endParaRPr lang="ko-KR" altLang="en-US" sz="650" b="1" i="0" u="none" strike="noStrike">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r>
                        <a:rPr lang="en-US" sz="650" b="1" u="none" strike="noStrike" dirty="0">
                          <a:effectLst/>
                          <a:latin typeface="Arial" panose="020B0604020202020204" pitchFamily="34" charset="0"/>
                          <a:cs typeface="Arial" panose="020B0604020202020204" pitchFamily="34" charset="0"/>
                        </a:rPr>
                        <a:t>Human </a:t>
                      </a:r>
                      <a:r>
                        <a:rPr lang="en-US" sz="650" b="1" i="1" u="none" strike="noStrike" dirty="0">
                          <a:effectLst/>
                          <a:latin typeface="Arial" panose="020B0604020202020204" pitchFamily="34" charset="0"/>
                          <a:cs typeface="Arial" panose="020B0604020202020204" pitchFamily="34" charset="0"/>
                        </a:rPr>
                        <a:t>PIK3R1</a:t>
                      </a:r>
                      <a:r>
                        <a:rPr lang="en-US" sz="650" b="1" u="none" strike="noStrike" dirty="0">
                          <a:effectLst/>
                          <a:latin typeface="Arial" panose="020B0604020202020204" pitchFamily="34" charset="0"/>
                          <a:cs typeface="Arial" panose="020B0604020202020204" pitchFamily="34" charset="0"/>
                        </a:rPr>
                        <a:t> 3'UTR </a:t>
                      </a:r>
                      <a:endParaRPr lang="en-US" sz="650" b="1" i="0" u="none" strike="noStrike" dirty="0">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r>
                        <a:rPr lang="en-US" sz="650" b="1" u="none" strike="noStrike" dirty="0">
                          <a:effectLst/>
                          <a:latin typeface="Arial" panose="020B0604020202020204" pitchFamily="34" charset="0"/>
                          <a:cs typeface="Arial" panose="020B0604020202020204" pitchFamily="34" charset="0"/>
                        </a:rPr>
                        <a:t>Forward primer 5'-ATACTAGTTTACTCCTTTTAGGGAGCCT-3' </a:t>
                      </a:r>
                      <a:endParaRPr lang="en-US" sz="650" b="1" i="0" u="none" strike="noStrike" dirty="0">
                        <a:effectLst/>
                        <a:latin typeface="Arial" panose="020B0604020202020204" pitchFamily="34" charset="0"/>
                        <a:cs typeface="Arial" panose="020B0604020202020204" pitchFamily="34" charset="0"/>
                      </a:endParaRPr>
                    </a:p>
                  </a:txBody>
                  <a:tcPr marL="6287" marR="6287" marT="6287" marB="0" anchor="b"/>
                </a:tc>
                <a:extLst>
                  <a:ext uri="{0D108BD9-81ED-4DB2-BD59-A6C34878D82A}">
                    <a16:rowId xmlns:a16="http://schemas.microsoft.com/office/drawing/2014/main" val="10035"/>
                  </a:ext>
                </a:extLst>
              </a:tr>
              <a:tr h="138324">
                <a:tc>
                  <a:txBody>
                    <a:bodyPr/>
                    <a:lstStyle/>
                    <a:p>
                      <a:pPr algn="l" fontAlgn="b"/>
                      <a:endParaRPr lang="ko-KR" altLang="en-US" sz="650" b="1" i="0" u="none" strike="noStrike">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endParaRPr lang="ko-KR" altLang="en-US" sz="650" b="1" i="0" u="none" strike="noStrike" dirty="0">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r>
                        <a:rPr lang="en-US" sz="650" b="1" u="none" strike="noStrike" dirty="0">
                          <a:effectLst/>
                          <a:latin typeface="Arial" panose="020B0604020202020204" pitchFamily="34" charset="0"/>
                          <a:cs typeface="Arial" panose="020B0604020202020204" pitchFamily="34" charset="0"/>
                        </a:rPr>
                        <a:t>Reverse primer 5'-ATAAGCTTCATTAAAGCAACTTAAAACA-3' </a:t>
                      </a:r>
                      <a:endParaRPr lang="en-US" sz="650" b="1" i="0" u="none" strike="noStrike" dirty="0">
                        <a:effectLst/>
                        <a:latin typeface="Arial" panose="020B0604020202020204" pitchFamily="34" charset="0"/>
                        <a:cs typeface="Arial" panose="020B0604020202020204" pitchFamily="34" charset="0"/>
                      </a:endParaRPr>
                    </a:p>
                  </a:txBody>
                  <a:tcPr marL="6287" marR="6287" marT="6287" marB="0" anchor="b"/>
                </a:tc>
                <a:extLst>
                  <a:ext uri="{0D108BD9-81ED-4DB2-BD59-A6C34878D82A}">
                    <a16:rowId xmlns:a16="http://schemas.microsoft.com/office/drawing/2014/main" val="10036"/>
                  </a:ext>
                </a:extLst>
              </a:tr>
              <a:tr h="138324">
                <a:tc>
                  <a:txBody>
                    <a:bodyPr/>
                    <a:lstStyle/>
                    <a:p>
                      <a:pPr algn="l" fontAlgn="b"/>
                      <a:endParaRPr lang="ko-KR" altLang="en-US" sz="650" b="1" i="0" u="none" strike="noStrike" dirty="0">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r>
                        <a:rPr lang="en-US" sz="650" b="1" u="none" strike="noStrike" dirty="0">
                          <a:effectLst/>
                          <a:latin typeface="Arial" panose="020B0604020202020204" pitchFamily="34" charset="0"/>
                          <a:cs typeface="Arial" panose="020B0604020202020204" pitchFamily="34" charset="0"/>
                        </a:rPr>
                        <a:t>Human </a:t>
                      </a:r>
                      <a:r>
                        <a:rPr lang="en-US" sz="650" b="1" i="1" u="none" strike="noStrike" dirty="0">
                          <a:effectLst/>
                          <a:latin typeface="Arial" panose="020B0604020202020204" pitchFamily="34" charset="0"/>
                          <a:cs typeface="Arial" panose="020B0604020202020204" pitchFamily="34" charset="0"/>
                        </a:rPr>
                        <a:t>PIK3R1</a:t>
                      </a:r>
                      <a:r>
                        <a:rPr lang="en-US" sz="650" b="1" u="none" strike="noStrike" dirty="0">
                          <a:effectLst/>
                          <a:latin typeface="Arial" panose="020B0604020202020204" pitchFamily="34" charset="0"/>
                          <a:cs typeface="Arial" panose="020B0604020202020204" pitchFamily="34" charset="0"/>
                        </a:rPr>
                        <a:t> 3'UTR Mut1</a:t>
                      </a:r>
                      <a:endParaRPr lang="en-US" sz="650" b="1" i="0" u="none" strike="noStrike" dirty="0">
                        <a:effectLst/>
                        <a:latin typeface="Arial" panose="020B0604020202020204" pitchFamily="34" charset="0"/>
                        <a:cs typeface="Arial" panose="020B0604020202020204" pitchFamily="34" charset="0"/>
                      </a:endParaRPr>
                    </a:p>
                  </a:txBody>
                  <a:tcPr marL="6287" marR="6287" marT="6287" marB="0" anchor="b"/>
                </a:tc>
                <a:tc>
                  <a:txBody>
                    <a:bodyPr/>
                    <a:lstStyle/>
                    <a:p>
                      <a:pPr algn="l" fontAlgn="b"/>
                      <a:r>
                        <a:rPr lang="en-US" sz="650" b="1" u="none" strike="noStrike" dirty="0">
                          <a:effectLst/>
                          <a:latin typeface="Arial" panose="020B0604020202020204" pitchFamily="34" charset="0"/>
                          <a:cs typeface="Arial" panose="020B0604020202020204" pitchFamily="34" charset="0"/>
                        </a:rPr>
                        <a:t>Reverse primer 5'-GTCACCATGAGATAGCGCTGCCCAGGATGCTGCT-3'</a:t>
                      </a:r>
                      <a:endParaRPr lang="en-US" sz="650" b="1" i="0" u="none" strike="noStrike" dirty="0">
                        <a:effectLst/>
                        <a:latin typeface="Arial" panose="020B0604020202020204" pitchFamily="34" charset="0"/>
                        <a:cs typeface="Arial" panose="020B0604020202020204" pitchFamily="34" charset="0"/>
                      </a:endParaRPr>
                    </a:p>
                  </a:txBody>
                  <a:tcPr marL="6287" marR="6287" marT="6287" marB="0" anchor="b"/>
                </a:tc>
                <a:extLst>
                  <a:ext uri="{0D108BD9-81ED-4DB2-BD59-A6C34878D82A}">
                    <a16:rowId xmlns:a16="http://schemas.microsoft.com/office/drawing/2014/main" val="10037"/>
                  </a:ext>
                </a:extLst>
              </a:tr>
              <a:tr h="138324">
                <a:tc>
                  <a:txBody>
                    <a:bodyPr/>
                    <a:lstStyle/>
                    <a:p>
                      <a:pPr algn="l" fontAlgn="b"/>
                      <a:endParaRPr lang="ko-KR" altLang="en-US" sz="650" b="1" i="0" u="none" strike="noStrike" dirty="0">
                        <a:effectLst/>
                        <a:latin typeface="Arial" panose="020B0604020202020204" pitchFamily="34" charset="0"/>
                        <a:cs typeface="Arial" panose="020B0604020202020204" pitchFamily="34" charset="0"/>
                      </a:endParaRPr>
                    </a:p>
                  </a:txBody>
                  <a:tcPr marL="6287" marR="6287" marT="6287" marB="0" anchor="b">
                    <a:lnB w="12700" cap="flat" cmpd="sng" algn="ctr">
                      <a:solidFill>
                        <a:schemeClr val="tx1"/>
                      </a:solidFill>
                      <a:prstDash val="solid"/>
                      <a:round/>
                      <a:headEnd type="none" w="med" len="med"/>
                      <a:tailEnd type="none" w="med" len="med"/>
                    </a:lnB>
                  </a:tcPr>
                </a:tc>
                <a:tc>
                  <a:txBody>
                    <a:bodyPr/>
                    <a:lstStyle/>
                    <a:p>
                      <a:pPr algn="l" fontAlgn="b"/>
                      <a:r>
                        <a:rPr lang="en-US" sz="650" b="1" u="none" strike="noStrike" dirty="0">
                          <a:effectLst/>
                          <a:latin typeface="Arial" panose="020B0604020202020204" pitchFamily="34" charset="0"/>
                          <a:cs typeface="Arial" panose="020B0604020202020204" pitchFamily="34" charset="0"/>
                        </a:rPr>
                        <a:t>Human </a:t>
                      </a:r>
                      <a:r>
                        <a:rPr lang="en-US" sz="650" b="1" i="1" u="none" strike="noStrike" dirty="0">
                          <a:effectLst/>
                          <a:latin typeface="Arial" panose="020B0604020202020204" pitchFamily="34" charset="0"/>
                          <a:cs typeface="Arial" panose="020B0604020202020204" pitchFamily="34" charset="0"/>
                        </a:rPr>
                        <a:t>PIK3R1</a:t>
                      </a:r>
                      <a:r>
                        <a:rPr lang="en-US" sz="650" b="1" u="none" strike="noStrike" dirty="0">
                          <a:effectLst/>
                          <a:latin typeface="Arial" panose="020B0604020202020204" pitchFamily="34" charset="0"/>
                          <a:cs typeface="Arial" panose="020B0604020202020204" pitchFamily="34" charset="0"/>
                        </a:rPr>
                        <a:t> 3'UTR Mut2</a:t>
                      </a:r>
                      <a:endParaRPr lang="en-US" sz="650" b="1" i="0" u="none" strike="noStrike" dirty="0">
                        <a:effectLst/>
                        <a:latin typeface="Arial" panose="020B0604020202020204" pitchFamily="34" charset="0"/>
                        <a:cs typeface="Arial" panose="020B0604020202020204" pitchFamily="34" charset="0"/>
                      </a:endParaRPr>
                    </a:p>
                  </a:txBody>
                  <a:tcPr marL="6287" marR="6287" marT="6287" marB="0" anchor="b">
                    <a:lnB w="12700" cap="flat" cmpd="sng" algn="ctr">
                      <a:solidFill>
                        <a:schemeClr val="tx1"/>
                      </a:solidFill>
                      <a:prstDash val="solid"/>
                      <a:round/>
                      <a:headEnd type="none" w="med" len="med"/>
                      <a:tailEnd type="none" w="med" len="med"/>
                    </a:lnB>
                  </a:tcPr>
                </a:tc>
                <a:tc>
                  <a:txBody>
                    <a:bodyPr/>
                    <a:lstStyle/>
                    <a:p>
                      <a:pPr algn="l" fontAlgn="b"/>
                      <a:r>
                        <a:rPr lang="en-US" sz="650" b="1" u="none" strike="noStrike" dirty="0">
                          <a:effectLst/>
                          <a:latin typeface="Arial" panose="020B0604020202020204" pitchFamily="34" charset="0"/>
                          <a:cs typeface="Arial" panose="020B0604020202020204" pitchFamily="34" charset="0"/>
                        </a:rPr>
                        <a:t>Reverse primer 5'-GTCACCATGAGATAGCTAATGCTGCCCAGGATGCTGCT-3'</a:t>
                      </a:r>
                      <a:endParaRPr lang="en-US" sz="650" b="1" i="0" u="none" strike="noStrike" dirty="0">
                        <a:effectLst/>
                        <a:latin typeface="Arial" panose="020B0604020202020204" pitchFamily="34" charset="0"/>
                        <a:cs typeface="Arial" panose="020B0604020202020204" pitchFamily="34" charset="0"/>
                      </a:endParaRPr>
                    </a:p>
                  </a:txBody>
                  <a:tcPr marL="6287" marR="6287" marT="6287"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38"/>
                  </a:ext>
                </a:extLst>
              </a:tr>
            </a:tbl>
          </a:graphicData>
        </a:graphic>
      </p:graphicFrame>
    </p:spTree>
    <p:extLst>
      <p:ext uri="{BB962C8B-B14F-4D97-AF65-F5344CB8AC3E}">
        <p14:creationId xmlns:p14="http://schemas.microsoft.com/office/powerpoint/2010/main" val="22740643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TextBox 75"/>
          <p:cNvSpPr txBox="1"/>
          <p:nvPr/>
        </p:nvSpPr>
        <p:spPr>
          <a:xfrm>
            <a:off x="964774" y="1147565"/>
            <a:ext cx="269626"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a</a:t>
            </a:r>
          </a:p>
        </p:txBody>
      </p:sp>
      <p:sp>
        <p:nvSpPr>
          <p:cNvPr id="77" name="TextBox 76"/>
          <p:cNvSpPr txBox="1"/>
          <p:nvPr/>
        </p:nvSpPr>
        <p:spPr>
          <a:xfrm>
            <a:off x="3462867" y="1164772"/>
            <a:ext cx="279244"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b</a:t>
            </a:r>
          </a:p>
        </p:txBody>
      </p:sp>
      <p:sp>
        <p:nvSpPr>
          <p:cNvPr id="78" name="TextBox 77"/>
          <p:cNvSpPr txBox="1"/>
          <p:nvPr/>
        </p:nvSpPr>
        <p:spPr>
          <a:xfrm>
            <a:off x="955458" y="4806095"/>
            <a:ext cx="269626"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c</a:t>
            </a:r>
          </a:p>
        </p:txBody>
      </p:sp>
      <p:sp>
        <p:nvSpPr>
          <p:cNvPr id="79" name="TextBox 78"/>
          <p:cNvSpPr txBox="1"/>
          <p:nvPr/>
        </p:nvSpPr>
        <p:spPr>
          <a:xfrm>
            <a:off x="3479643" y="4814500"/>
            <a:ext cx="279244"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d</a:t>
            </a:r>
          </a:p>
        </p:txBody>
      </p:sp>
      <p:sp>
        <p:nvSpPr>
          <p:cNvPr id="11" name="직사각형 10"/>
          <p:cNvSpPr/>
          <p:nvPr/>
        </p:nvSpPr>
        <p:spPr>
          <a:xfrm>
            <a:off x="304800" y="7260593"/>
            <a:ext cx="6248399" cy="1477328"/>
          </a:xfrm>
          <a:prstGeom prst="rect">
            <a:avLst/>
          </a:prstGeom>
        </p:spPr>
        <p:txBody>
          <a:bodyPr wrap="square">
            <a:spAutoFit/>
          </a:bodyPr>
          <a:lstStyle/>
          <a:p>
            <a:pPr algn="just">
              <a:lnSpc>
                <a:spcPct val="150000"/>
              </a:lnSpc>
            </a:pPr>
            <a:r>
              <a:rPr lang="en-US" altLang="ko-KR" sz="1000" b="1" dirty="0">
                <a:latin typeface="Arial" panose="020B0604020202020204" pitchFamily="34" charset="0"/>
                <a:cs typeface="Arial" panose="020B0604020202020204" pitchFamily="34" charset="0"/>
              </a:rPr>
              <a:t>Supplementary Figure 2 </a:t>
            </a:r>
            <a:r>
              <a:rPr lang="en-US" altLang="ko-KR" sz="1000" dirty="0">
                <a:latin typeface="Arial" panose="020B0604020202020204" pitchFamily="34" charset="0"/>
                <a:cs typeface="Arial" panose="020B0604020202020204" pitchFamily="34" charset="0"/>
              </a:rPr>
              <a:t>Knockdown of Foxo3a or p85</a:t>
            </a:r>
            <a:r>
              <a:rPr lang="en-US" altLang="ko-KR" sz="1000" dirty="0">
                <a:latin typeface="Symbol" panose="05050102010706020507" pitchFamily="18" charset="2"/>
                <a:cs typeface="Arial" panose="020B0604020202020204" pitchFamily="34" charset="0"/>
              </a:rPr>
              <a:t>a </a:t>
            </a:r>
            <a:r>
              <a:rPr lang="en-US" altLang="ko-KR" sz="1000" dirty="0">
                <a:latin typeface="Arial" panose="020B0604020202020204" pitchFamily="34" charset="0"/>
                <a:cs typeface="Arial" panose="020B0604020202020204" pitchFamily="34" charset="0"/>
              </a:rPr>
              <a:t>or miR-155 in mouse mammary tumor cells (a and b) Knockdown of </a:t>
            </a:r>
            <a:r>
              <a:rPr lang="en-US" altLang="ko-KR" sz="1000" i="1" dirty="0">
                <a:latin typeface="Arial" panose="020B0604020202020204" pitchFamily="34" charset="0"/>
                <a:cs typeface="Arial" panose="020B0604020202020204" pitchFamily="34" charset="0"/>
              </a:rPr>
              <a:t>Foxo3a</a:t>
            </a:r>
            <a:r>
              <a:rPr lang="en-US" altLang="ko-KR" sz="1000" dirty="0">
                <a:latin typeface="Arial" panose="020B0604020202020204" pitchFamily="34" charset="0"/>
                <a:cs typeface="Arial" panose="020B0604020202020204" pitchFamily="34" charset="0"/>
              </a:rPr>
              <a:t> (a) or </a:t>
            </a:r>
            <a:r>
              <a:rPr lang="en-US" altLang="ko-KR" sz="1000" i="1" dirty="0">
                <a:latin typeface="Arial" panose="020B0604020202020204" pitchFamily="34" charset="0"/>
                <a:cs typeface="Arial" panose="020B0604020202020204" pitchFamily="34" charset="0"/>
              </a:rPr>
              <a:t>Pik3r1</a:t>
            </a:r>
            <a:r>
              <a:rPr lang="en-US" altLang="ko-KR" sz="1000" dirty="0">
                <a:latin typeface="Arial" panose="020B0604020202020204" pitchFamily="34" charset="0"/>
                <a:cs typeface="Arial" panose="020B0604020202020204" pitchFamily="34" charset="0"/>
              </a:rPr>
              <a:t> (b) in </a:t>
            </a:r>
            <a:r>
              <a:rPr lang="en-US" altLang="ko-KR" sz="1000" i="1" dirty="0">
                <a:latin typeface="Arial" panose="020B0604020202020204" pitchFamily="34" charset="0"/>
                <a:cs typeface="Times New Roman" panose="02020603050405020304" pitchFamily="18" charset="0"/>
              </a:rPr>
              <a:t>miR-155</a:t>
            </a:r>
            <a:r>
              <a:rPr lang="en-US" altLang="ko-KR" sz="1000" i="1" baseline="30000" dirty="0">
                <a:latin typeface="Arial" panose="020B0604020202020204" pitchFamily="34" charset="0"/>
                <a:cs typeface="Times New Roman" panose="02020603050405020304" pitchFamily="18" charset="0"/>
              </a:rPr>
              <a:t>+/KO</a:t>
            </a:r>
            <a:r>
              <a:rPr lang="en-US" altLang="ko-KR" sz="1000" dirty="0">
                <a:latin typeface="Arial" panose="020B0604020202020204" pitchFamily="34" charset="0"/>
                <a:cs typeface="Arial" panose="020B0604020202020204" pitchFamily="34" charset="0"/>
              </a:rPr>
              <a:t> and</a:t>
            </a:r>
            <a:r>
              <a:rPr lang="en-US" altLang="ko-KR" sz="1000" dirty="0">
                <a:latin typeface="Arial" panose="020B0604020202020204" pitchFamily="34" charset="0"/>
                <a:cs typeface="Times New Roman" panose="02020603050405020304" pitchFamily="18" charset="0"/>
              </a:rPr>
              <a:t> </a:t>
            </a:r>
            <a:r>
              <a:rPr lang="en-US" altLang="ko-KR" sz="1000" i="1" dirty="0">
                <a:latin typeface="Arial" panose="020B0604020202020204" pitchFamily="34" charset="0"/>
                <a:cs typeface="Times New Roman" panose="02020603050405020304" pitchFamily="18" charset="0"/>
              </a:rPr>
              <a:t>miR-155</a:t>
            </a:r>
            <a:r>
              <a:rPr lang="en-US" altLang="ko-KR" sz="1000" i="1" baseline="30000" dirty="0">
                <a:latin typeface="Arial" panose="020B0604020202020204" pitchFamily="34" charset="0"/>
                <a:cs typeface="Times New Roman" panose="02020603050405020304" pitchFamily="18" charset="0"/>
              </a:rPr>
              <a:t>KO/KO</a:t>
            </a:r>
            <a:r>
              <a:rPr lang="en-US" altLang="ko-KR" sz="1000" dirty="0">
                <a:latin typeface="Arial" panose="020B0604020202020204" pitchFamily="34" charset="0"/>
                <a:cs typeface="Times New Roman" panose="02020603050405020304" pitchFamily="18" charset="0"/>
              </a:rPr>
              <a:t> </a:t>
            </a:r>
            <a:r>
              <a:rPr lang="en-US" altLang="ko-KR" sz="1000" dirty="0">
                <a:latin typeface="Arial" panose="020B0604020202020204" pitchFamily="34" charset="0"/>
                <a:cs typeface="Arial" panose="020B0604020202020204" pitchFamily="34" charset="0"/>
              </a:rPr>
              <a:t>breast cancer cells. The expression level of each gene was measured by real time PCR. Western blot analysis below indicates reduced FOXO3a and p85</a:t>
            </a:r>
            <a:r>
              <a:rPr lang="en-US" altLang="ko-KR" sz="1000" dirty="0">
                <a:latin typeface="Symbol" panose="05050102010706020507" pitchFamily="18" charset="2"/>
                <a:cs typeface="Arial" panose="020B0604020202020204" pitchFamily="34" charset="0"/>
              </a:rPr>
              <a:t>a</a:t>
            </a:r>
            <a:r>
              <a:rPr lang="en-US" altLang="ko-KR" sz="1000" dirty="0">
                <a:latin typeface="Arial" panose="020B0604020202020204" pitchFamily="34" charset="0"/>
                <a:cs typeface="Arial" panose="020B0604020202020204" pitchFamily="34" charset="0"/>
              </a:rPr>
              <a:t> protein level. Note that </a:t>
            </a:r>
            <a:r>
              <a:rPr lang="en-US" altLang="ko-KR" sz="1000" i="1" dirty="0">
                <a:latin typeface="Arial" panose="020B0604020202020204" pitchFamily="34" charset="0"/>
                <a:cs typeface="Arial" panose="020B0604020202020204" pitchFamily="34" charset="0"/>
              </a:rPr>
              <a:t>Pik3r1</a:t>
            </a:r>
            <a:r>
              <a:rPr lang="en-US" altLang="ko-KR" sz="1000" dirty="0">
                <a:latin typeface="Arial" panose="020B0604020202020204" pitchFamily="34" charset="0"/>
                <a:cs typeface="Arial" panose="020B0604020202020204" pitchFamily="34" charset="0"/>
              </a:rPr>
              <a:t> knockdown caused decreased </a:t>
            </a:r>
            <a:r>
              <a:rPr lang="en-US" altLang="ko-KR" sz="1000" i="1" dirty="0">
                <a:latin typeface="Arial" panose="020B0604020202020204" pitchFamily="34" charset="0"/>
                <a:cs typeface="Arial" panose="020B0604020202020204" pitchFamily="34" charset="0"/>
              </a:rPr>
              <a:t>Foxo3a</a:t>
            </a:r>
            <a:r>
              <a:rPr lang="en-US" altLang="ko-KR" sz="1000" dirty="0">
                <a:latin typeface="Arial" panose="020B0604020202020204" pitchFamily="34" charset="0"/>
                <a:cs typeface="Arial" panose="020B0604020202020204" pitchFamily="34" charset="0"/>
              </a:rPr>
              <a:t> (b, lower panel). (c and d) Graphs of protein level measured by densitometry (from Fig 2c). *: p&lt;0.05, ***: p&lt;0.001 </a:t>
            </a:r>
            <a:endParaRPr lang="ko-KR" altLang="en-US" sz="1000" dirty="0">
              <a:latin typeface="Arial" panose="020B0604020202020204" pitchFamily="34" charset="0"/>
              <a:cs typeface="Arial" panose="020B0604020202020204" pitchFamily="34" charset="0"/>
            </a:endParaRPr>
          </a:p>
          <a:p>
            <a:pPr algn="just">
              <a:lnSpc>
                <a:spcPct val="150000"/>
              </a:lnSpc>
            </a:pPr>
            <a:r>
              <a:rPr lang="en-US" altLang="ko-KR" sz="1000" dirty="0">
                <a:latin typeface="Arial" panose="020B0604020202020204" pitchFamily="34" charset="0"/>
                <a:cs typeface="Arial" panose="020B0604020202020204" pitchFamily="34" charset="0"/>
              </a:rPr>
              <a:t> </a:t>
            </a:r>
            <a:endParaRPr lang="ko-KR" altLang="en-US" sz="1000" dirty="0">
              <a:latin typeface="Arial" panose="020B0604020202020204" pitchFamily="34" charset="0"/>
              <a:cs typeface="Arial" panose="020B0604020202020204" pitchFamily="34" charset="0"/>
            </a:endParaRPr>
          </a:p>
        </p:txBody>
      </p:sp>
      <p:pic>
        <p:nvPicPr>
          <p:cNvPr id="2053"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4139" y="1303271"/>
            <a:ext cx="2926029" cy="32619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46137" y="1303271"/>
            <a:ext cx="2901277" cy="3263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24000" y="4953000"/>
            <a:ext cx="1733853" cy="1826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6" name="Picture 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114800" y="5052866"/>
            <a:ext cx="1743607" cy="1741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702776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0" name="Picture 1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0967" y="4838700"/>
            <a:ext cx="1950260" cy="2214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6" name="TextBox 75"/>
          <p:cNvSpPr txBox="1"/>
          <p:nvPr/>
        </p:nvSpPr>
        <p:spPr>
          <a:xfrm>
            <a:off x="752125" y="889979"/>
            <a:ext cx="269626"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e</a:t>
            </a:r>
          </a:p>
        </p:txBody>
      </p:sp>
      <p:sp>
        <p:nvSpPr>
          <p:cNvPr id="78" name="TextBox 77"/>
          <p:cNvSpPr txBox="1"/>
          <p:nvPr/>
        </p:nvSpPr>
        <p:spPr>
          <a:xfrm>
            <a:off x="760080" y="4718460"/>
            <a:ext cx="279244"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k</a:t>
            </a:r>
          </a:p>
        </p:txBody>
      </p:sp>
      <p:sp>
        <p:nvSpPr>
          <p:cNvPr id="79" name="TextBox 78"/>
          <p:cNvSpPr txBox="1"/>
          <p:nvPr/>
        </p:nvSpPr>
        <p:spPr>
          <a:xfrm>
            <a:off x="3082471" y="4719619"/>
            <a:ext cx="227948"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l</a:t>
            </a:r>
          </a:p>
        </p:txBody>
      </p:sp>
      <p:pic>
        <p:nvPicPr>
          <p:cNvPr id="6" name="그림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33462" y="4936672"/>
            <a:ext cx="2283341" cy="2120992"/>
          </a:xfrm>
          <a:prstGeom prst="rect">
            <a:avLst/>
          </a:prstGeom>
        </p:spPr>
      </p:pic>
      <p:sp>
        <p:nvSpPr>
          <p:cNvPr id="11" name="직사각형 10"/>
          <p:cNvSpPr/>
          <p:nvPr/>
        </p:nvSpPr>
        <p:spPr>
          <a:xfrm>
            <a:off x="409262" y="7315200"/>
            <a:ext cx="6248399" cy="1708160"/>
          </a:xfrm>
          <a:prstGeom prst="rect">
            <a:avLst/>
          </a:prstGeom>
        </p:spPr>
        <p:txBody>
          <a:bodyPr wrap="square">
            <a:spAutoFit/>
          </a:bodyPr>
          <a:lstStyle/>
          <a:p>
            <a:pPr algn="just">
              <a:lnSpc>
                <a:spcPct val="150000"/>
              </a:lnSpc>
            </a:pPr>
            <a:r>
              <a:rPr lang="en-US" altLang="ko-KR" sz="1000" b="1" dirty="0">
                <a:latin typeface="Arial" panose="020B0604020202020204" pitchFamily="34" charset="0"/>
                <a:cs typeface="Arial" panose="020B0604020202020204" pitchFamily="34" charset="0"/>
              </a:rPr>
              <a:t>Supplementary Figure 2 (conti.) </a:t>
            </a:r>
            <a:r>
              <a:rPr lang="en-US" altLang="ko-KR" sz="1000" dirty="0">
                <a:latin typeface="Arial" panose="020B0604020202020204" pitchFamily="34" charset="0"/>
                <a:cs typeface="Arial" panose="020B0604020202020204" pitchFamily="34" charset="0"/>
              </a:rPr>
              <a:t>(e-j) Graphs showing protein level measured by densitometry (from Fig 2l). *: p&lt;0.05, **: p&lt;0.01 NS: non-significant (k) Stable knockdown of miR-155 using lentivirus (miRZIP155). Real time PCR measurement of miR-155 in five independent cancer cells with high miR-155 and its paired miRZIP155 clones. </a:t>
            </a:r>
            <a:r>
              <a:rPr lang="en-US" altLang="ko-KR" sz="1000" i="1" dirty="0">
                <a:latin typeface="Arial" panose="020B0604020202020204" pitchFamily="34" charset="0"/>
                <a:cs typeface="Times New Roman" panose="02020603050405020304" pitchFamily="18" charset="0"/>
              </a:rPr>
              <a:t>miR-155</a:t>
            </a:r>
            <a:r>
              <a:rPr lang="en-US" altLang="ko-KR" sz="1000" i="1" baseline="30000" dirty="0">
                <a:latin typeface="Arial" panose="020B0604020202020204" pitchFamily="34" charset="0"/>
                <a:cs typeface="Times New Roman" panose="02020603050405020304" pitchFamily="18" charset="0"/>
              </a:rPr>
              <a:t>KO/KO</a:t>
            </a:r>
            <a:r>
              <a:rPr lang="en-US" altLang="ko-KR" sz="1000" dirty="0">
                <a:latin typeface="Arial" panose="020B0604020202020204" pitchFamily="34" charset="0"/>
                <a:cs typeface="Arial" panose="020B0604020202020204" pitchFamily="34" charset="0"/>
              </a:rPr>
              <a:t> cells were used as controls. (l) Comparative analysis of the effect of a stable miR-155 knock-down and genetic inactivation of miR-155 on the growth of the cancer cells. </a:t>
            </a:r>
            <a:r>
              <a:rPr lang="en-US" altLang="ko-KR" sz="1000" i="1" dirty="0">
                <a:latin typeface="Arial" panose="020B0604020202020204" pitchFamily="34" charset="0"/>
                <a:cs typeface="Times New Roman" panose="02020603050405020304" pitchFamily="18" charset="0"/>
              </a:rPr>
              <a:t>miR-155</a:t>
            </a:r>
            <a:r>
              <a:rPr lang="en-US" altLang="ko-KR" sz="1000" i="1" baseline="30000" dirty="0">
                <a:latin typeface="Arial" panose="020B0604020202020204" pitchFamily="34" charset="0"/>
                <a:cs typeface="Times New Roman" panose="02020603050405020304" pitchFamily="18" charset="0"/>
              </a:rPr>
              <a:t>+/KO</a:t>
            </a:r>
            <a:r>
              <a:rPr lang="en-US" altLang="ko-KR" sz="1000" dirty="0">
                <a:latin typeface="Arial" panose="020B0604020202020204" pitchFamily="34" charset="0"/>
                <a:cs typeface="Arial" panose="020B0604020202020204" pitchFamily="34" charset="0"/>
              </a:rPr>
              <a:t> cells were knock-downed for miR-155 (miRZIP155) and its growth was compared with </a:t>
            </a:r>
            <a:r>
              <a:rPr lang="en-US" altLang="ko-KR" sz="1000" i="1" dirty="0">
                <a:latin typeface="Arial" panose="020B0604020202020204" pitchFamily="34" charset="0"/>
                <a:cs typeface="Times New Roman" panose="02020603050405020304" pitchFamily="18" charset="0"/>
              </a:rPr>
              <a:t>miR-155</a:t>
            </a:r>
            <a:r>
              <a:rPr lang="en-US" altLang="ko-KR" sz="1000" i="1" baseline="30000" dirty="0">
                <a:latin typeface="Arial" panose="020B0604020202020204" pitchFamily="34" charset="0"/>
                <a:cs typeface="Times New Roman" panose="02020603050405020304" pitchFamily="18" charset="0"/>
              </a:rPr>
              <a:t>KO/KO</a:t>
            </a:r>
            <a:r>
              <a:rPr lang="en-US" altLang="ko-KR" sz="1000" dirty="0">
                <a:latin typeface="Arial" panose="020B0604020202020204" pitchFamily="34" charset="0"/>
                <a:cs typeface="Arial" panose="020B0604020202020204" pitchFamily="34" charset="0"/>
              </a:rPr>
              <a:t> cells, by </a:t>
            </a:r>
            <a:r>
              <a:rPr lang="en-US" altLang="ko-KR" sz="1000" dirty="0" err="1">
                <a:latin typeface="Arial" panose="020B0604020202020204" pitchFamily="34" charset="0"/>
                <a:cs typeface="Arial" panose="020B0604020202020204" pitchFamily="34" charset="0"/>
              </a:rPr>
              <a:t>alamarBlue</a:t>
            </a:r>
            <a:r>
              <a:rPr lang="en-US" altLang="ko-KR" sz="1000" dirty="0">
                <a:latin typeface="Arial" panose="020B0604020202020204" pitchFamily="34" charset="0"/>
                <a:cs typeface="Arial" panose="020B0604020202020204" pitchFamily="34" charset="0"/>
              </a:rPr>
              <a:t> assay under normal media (NG) or in low-glucose media (LG) condition.</a:t>
            </a:r>
            <a:endParaRPr lang="ko-KR" altLang="en-US" sz="1000" dirty="0">
              <a:latin typeface="Arial" panose="020B0604020202020204" pitchFamily="34" charset="0"/>
              <a:cs typeface="Arial" panose="020B0604020202020204" pitchFamily="34" charset="0"/>
            </a:endParaRPr>
          </a:p>
        </p:txBody>
      </p:sp>
      <p:pic>
        <p:nvPicPr>
          <p:cNvPr id="4" name="그림 3"/>
          <p:cNvPicPr>
            <a:picLocks noChangeAspect="1"/>
          </p:cNvPicPr>
          <p:nvPr/>
        </p:nvPicPr>
        <p:blipFill>
          <a:blip r:embed="rId5"/>
          <a:stretch>
            <a:fillRect/>
          </a:stretch>
        </p:blipFill>
        <p:spPr>
          <a:xfrm>
            <a:off x="1081782" y="800100"/>
            <a:ext cx="1692396" cy="1872854"/>
          </a:xfrm>
          <a:prstGeom prst="rect">
            <a:avLst/>
          </a:prstGeom>
        </p:spPr>
      </p:pic>
      <p:pic>
        <p:nvPicPr>
          <p:cNvPr id="12" name="그림 11"/>
          <p:cNvPicPr>
            <a:picLocks noChangeAspect="1"/>
          </p:cNvPicPr>
          <p:nvPr/>
        </p:nvPicPr>
        <p:blipFill>
          <a:blip r:embed="rId6"/>
          <a:stretch>
            <a:fillRect/>
          </a:stretch>
        </p:blipFill>
        <p:spPr>
          <a:xfrm>
            <a:off x="4601211" y="2968777"/>
            <a:ext cx="1643624" cy="1680203"/>
          </a:xfrm>
          <a:prstGeom prst="rect">
            <a:avLst/>
          </a:prstGeom>
        </p:spPr>
      </p:pic>
      <p:sp>
        <p:nvSpPr>
          <p:cNvPr id="14" name="TextBox 13"/>
          <p:cNvSpPr txBox="1"/>
          <p:nvPr/>
        </p:nvSpPr>
        <p:spPr>
          <a:xfrm>
            <a:off x="2524595" y="901697"/>
            <a:ext cx="235962"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f</a:t>
            </a:r>
          </a:p>
        </p:txBody>
      </p:sp>
      <p:sp>
        <p:nvSpPr>
          <p:cNvPr id="15" name="TextBox 14"/>
          <p:cNvSpPr txBox="1"/>
          <p:nvPr/>
        </p:nvSpPr>
        <p:spPr>
          <a:xfrm>
            <a:off x="4218915" y="893825"/>
            <a:ext cx="279244"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g</a:t>
            </a:r>
          </a:p>
        </p:txBody>
      </p:sp>
      <p:sp>
        <p:nvSpPr>
          <p:cNvPr id="16" name="TextBox 15"/>
          <p:cNvSpPr txBox="1"/>
          <p:nvPr/>
        </p:nvSpPr>
        <p:spPr>
          <a:xfrm>
            <a:off x="753095" y="2831428"/>
            <a:ext cx="279244"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h</a:t>
            </a:r>
          </a:p>
        </p:txBody>
      </p:sp>
      <p:sp>
        <p:nvSpPr>
          <p:cNvPr id="17" name="TextBox 16"/>
          <p:cNvSpPr txBox="1"/>
          <p:nvPr/>
        </p:nvSpPr>
        <p:spPr>
          <a:xfrm>
            <a:off x="2536372" y="2810488"/>
            <a:ext cx="235962" cy="276999"/>
          </a:xfrm>
          <a:prstGeom prst="rect">
            <a:avLst/>
          </a:prstGeom>
          <a:noFill/>
        </p:spPr>
        <p:txBody>
          <a:bodyPr wrap="none" rtlCol="0">
            <a:spAutoFit/>
          </a:bodyPr>
          <a:lstStyle/>
          <a:p>
            <a:r>
              <a:rPr lang="en-US" sz="1200" b="1" dirty="0" err="1">
                <a:latin typeface="Arial" panose="020B0604020202020204" pitchFamily="34" charset="0"/>
                <a:cs typeface="Arial" panose="020B0604020202020204" pitchFamily="34" charset="0"/>
              </a:rPr>
              <a:t>i</a:t>
            </a:r>
            <a:endParaRPr lang="en-US" sz="1200" b="1" dirty="0">
              <a:latin typeface="Arial" panose="020B0604020202020204" pitchFamily="34" charset="0"/>
              <a:cs typeface="Arial" panose="020B0604020202020204" pitchFamily="34" charset="0"/>
            </a:endParaRPr>
          </a:p>
        </p:txBody>
      </p:sp>
      <p:sp>
        <p:nvSpPr>
          <p:cNvPr id="18" name="TextBox 17"/>
          <p:cNvSpPr txBox="1"/>
          <p:nvPr/>
        </p:nvSpPr>
        <p:spPr>
          <a:xfrm>
            <a:off x="4267200" y="2824388"/>
            <a:ext cx="227948"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j</a:t>
            </a:r>
          </a:p>
        </p:txBody>
      </p:sp>
      <p:pic>
        <p:nvPicPr>
          <p:cNvPr id="6146"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73334" y="2948155"/>
            <a:ext cx="1687519" cy="1697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801894" y="803901"/>
            <a:ext cx="1670449" cy="1863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557316" y="942975"/>
            <a:ext cx="1687519" cy="1726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799578" y="2986997"/>
            <a:ext cx="1680203" cy="1663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92467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36440" y="250665"/>
            <a:ext cx="4328271" cy="19227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그림 1"/>
          <p:cNvPicPr>
            <a:picLocks noChangeAspect="1"/>
          </p:cNvPicPr>
          <p:nvPr/>
        </p:nvPicPr>
        <p:blipFill>
          <a:blip r:embed="rId3"/>
          <a:stretch>
            <a:fillRect/>
          </a:stretch>
        </p:blipFill>
        <p:spPr>
          <a:xfrm>
            <a:off x="655243" y="2255777"/>
            <a:ext cx="1060064" cy="1252959"/>
          </a:xfrm>
          <a:prstGeom prst="rect">
            <a:avLst/>
          </a:prstGeom>
        </p:spPr>
      </p:pic>
      <p:sp>
        <p:nvSpPr>
          <p:cNvPr id="25" name="TextBox 24"/>
          <p:cNvSpPr txBox="1"/>
          <p:nvPr/>
        </p:nvSpPr>
        <p:spPr>
          <a:xfrm>
            <a:off x="1153850" y="170769"/>
            <a:ext cx="269626"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a</a:t>
            </a:r>
          </a:p>
        </p:txBody>
      </p:sp>
      <p:pic>
        <p:nvPicPr>
          <p:cNvPr id="9" name="그림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16146" y="2307439"/>
            <a:ext cx="1073140" cy="1165311"/>
          </a:xfrm>
          <a:prstGeom prst="rect">
            <a:avLst/>
          </a:prstGeom>
        </p:spPr>
      </p:pic>
      <p:pic>
        <p:nvPicPr>
          <p:cNvPr id="15" name="그림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73234" y="2344149"/>
            <a:ext cx="1049000" cy="1147755"/>
          </a:xfrm>
          <a:prstGeom prst="rect">
            <a:avLst/>
          </a:prstGeom>
        </p:spPr>
      </p:pic>
      <p:pic>
        <p:nvPicPr>
          <p:cNvPr id="16" name="그림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03969" y="2315681"/>
            <a:ext cx="1059972" cy="1154339"/>
          </a:xfrm>
          <a:prstGeom prst="rect">
            <a:avLst/>
          </a:prstGeom>
        </p:spPr>
      </p:pic>
      <p:pic>
        <p:nvPicPr>
          <p:cNvPr id="17" name="그림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156412" y="2312389"/>
            <a:ext cx="1059972" cy="1160922"/>
          </a:xfrm>
          <a:prstGeom prst="rect">
            <a:avLst/>
          </a:prstGeom>
        </p:spPr>
      </p:pic>
      <p:sp>
        <p:nvSpPr>
          <p:cNvPr id="18" name="직사각형 17"/>
          <p:cNvSpPr/>
          <p:nvPr/>
        </p:nvSpPr>
        <p:spPr>
          <a:xfrm>
            <a:off x="304801" y="7617546"/>
            <a:ext cx="6248399" cy="2120004"/>
          </a:xfrm>
          <a:prstGeom prst="rect">
            <a:avLst/>
          </a:prstGeom>
        </p:spPr>
        <p:txBody>
          <a:bodyPr wrap="square">
            <a:spAutoFit/>
          </a:bodyPr>
          <a:lstStyle/>
          <a:p>
            <a:pPr algn="just">
              <a:lnSpc>
                <a:spcPct val="150000"/>
              </a:lnSpc>
            </a:pPr>
            <a:r>
              <a:rPr lang="en-US" altLang="ko-KR" sz="969" b="1" dirty="0">
                <a:latin typeface="Arial" panose="020B0604020202020204" pitchFamily="34" charset="0"/>
                <a:cs typeface="Arial" panose="020B0604020202020204" pitchFamily="34" charset="0"/>
              </a:rPr>
              <a:t>Supplementary Figure 3 </a:t>
            </a:r>
            <a:r>
              <a:rPr lang="en-US" altLang="ko-KR" sz="969" dirty="0">
                <a:latin typeface="Arial" panose="020B0604020202020204" pitchFamily="34" charset="0"/>
                <a:cs typeface="Arial" panose="020B0604020202020204" pitchFamily="34" charset="0"/>
              </a:rPr>
              <a:t>Lentiviral infection of patient derived primary breast cancer cells for stable miR-155 over-expression. (a) Lentivirus expressing GFP only (Control) and GFP with miR-155 (miRH155) was infected to three independent primary breast cancer cells and the infection was monitored by fluorescence microscopy. (b) The relative revel of miR-155 in patient derived primary breast cancer cell lines (PDCL). Among 6 lines, those with higher miR-155 were labeled as PDCH1~3, and the lower miR-155 were labeled as PDCL1~3. Blue bar indicates basal level and the red bar indicates after miR-155 overexpression. (c-f) The level of metabolites in glycolysis and NAD in miR-155 high (PDCH) and miR-155 low (PDCL) primary breast cancer cells. Relative level of glucose (c), glucose-6-phosphate (d), pyruvate (e), NAD (f) are shown</a:t>
            </a:r>
            <a:r>
              <a:rPr lang="en-US" altLang="ko-KR" sz="970" dirty="0">
                <a:latin typeface="Arial" panose="020B0604020202020204" pitchFamily="34" charset="0"/>
                <a:cs typeface="Arial" panose="020B0604020202020204" pitchFamily="34" charset="0"/>
              </a:rPr>
              <a:t>. (g-m) Graphs showing protein level measured by densitometry (from Fig 3f).</a:t>
            </a:r>
            <a:r>
              <a:rPr lang="ko-KR" altLang="en-US" sz="970" dirty="0">
                <a:latin typeface="Arial" panose="020B0604020202020204" pitchFamily="34" charset="0"/>
                <a:cs typeface="Arial" panose="020B0604020202020204" pitchFamily="34" charset="0"/>
              </a:rPr>
              <a:t> </a:t>
            </a:r>
          </a:p>
        </p:txBody>
      </p:sp>
      <p:sp>
        <p:nvSpPr>
          <p:cNvPr id="49" name="TextBox 48"/>
          <p:cNvSpPr txBox="1"/>
          <p:nvPr/>
        </p:nvSpPr>
        <p:spPr>
          <a:xfrm>
            <a:off x="409094" y="3531578"/>
            <a:ext cx="279244"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g</a:t>
            </a:r>
          </a:p>
        </p:txBody>
      </p:sp>
      <p:sp>
        <p:nvSpPr>
          <p:cNvPr id="50" name="TextBox 49"/>
          <p:cNvSpPr txBox="1"/>
          <p:nvPr/>
        </p:nvSpPr>
        <p:spPr>
          <a:xfrm>
            <a:off x="1940429" y="3576676"/>
            <a:ext cx="279244"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h</a:t>
            </a:r>
          </a:p>
        </p:txBody>
      </p:sp>
      <p:sp>
        <p:nvSpPr>
          <p:cNvPr id="51" name="TextBox 50"/>
          <p:cNvSpPr txBox="1"/>
          <p:nvPr/>
        </p:nvSpPr>
        <p:spPr>
          <a:xfrm>
            <a:off x="3561809" y="3565790"/>
            <a:ext cx="227948"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i</a:t>
            </a:r>
          </a:p>
        </p:txBody>
      </p:sp>
      <p:sp>
        <p:nvSpPr>
          <p:cNvPr id="52" name="TextBox 51"/>
          <p:cNvSpPr txBox="1"/>
          <p:nvPr/>
        </p:nvSpPr>
        <p:spPr>
          <a:xfrm>
            <a:off x="4958863" y="3532655"/>
            <a:ext cx="227948"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j</a:t>
            </a:r>
          </a:p>
        </p:txBody>
      </p:sp>
      <p:sp>
        <p:nvSpPr>
          <p:cNvPr id="53" name="TextBox 52"/>
          <p:cNvSpPr txBox="1"/>
          <p:nvPr/>
        </p:nvSpPr>
        <p:spPr>
          <a:xfrm>
            <a:off x="424542" y="5562780"/>
            <a:ext cx="269626"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k</a:t>
            </a:r>
          </a:p>
        </p:txBody>
      </p:sp>
      <p:sp>
        <p:nvSpPr>
          <p:cNvPr id="54" name="TextBox 53"/>
          <p:cNvSpPr txBox="1"/>
          <p:nvPr/>
        </p:nvSpPr>
        <p:spPr>
          <a:xfrm>
            <a:off x="1970314" y="5577240"/>
            <a:ext cx="227948"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l</a:t>
            </a:r>
          </a:p>
        </p:txBody>
      </p:sp>
      <p:sp>
        <p:nvSpPr>
          <p:cNvPr id="55" name="TextBox 54"/>
          <p:cNvSpPr txBox="1"/>
          <p:nvPr/>
        </p:nvSpPr>
        <p:spPr>
          <a:xfrm>
            <a:off x="3525862" y="5559081"/>
            <a:ext cx="320922"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m</a:t>
            </a:r>
          </a:p>
        </p:txBody>
      </p:sp>
      <p:sp>
        <p:nvSpPr>
          <p:cNvPr id="26" name="TextBox 25"/>
          <p:cNvSpPr txBox="1"/>
          <p:nvPr/>
        </p:nvSpPr>
        <p:spPr>
          <a:xfrm>
            <a:off x="409094" y="2125235"/>
            <a:ext cx="279244"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b</a:t>
            </a:r>
          </a:p>
        </p:txBody>
      </p:sp>
      <p:sp>
        <p:nvSpPr>
          <p:cNvPr id="27" name="TextBox 26"/>
          <p:cNvSpPr txBox="1"/>
          <p:nvPr/>
        </p:nvSpPr>
        <p:spPr>
          <a:xfrm>
            <a:off x="1767583" y="2115903"/>
            <a:ext cx="269626"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c</a:t>
            </a:r>
          </a:p>
        </p:txBody>
      </p:sp>
      <p:sp>
        <p:nvSpPr>
          <p:cNvPr id="28" name="TextBox 27"/>
          <p:cNvSpPr txBox="1"/>
          <p:nvPr/>
        </p:nvSpPr>
        <p:spPr>
          <a:xfrm>
            <a:off x="2858004" y="2126789"/>
            <a:ext cx="279244"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d</a:t>
            </a:r>
          </a:p>
        </p:txBody>
      </p:sp>
      <p:sp>
        <p:nvSpPr>
          <p:cNvPr id="29" name="TextBox 28"/>
          <p:cNvSpPr txBox="1"/>
          <p:nvPr/>
        </p:nvSpPr>
        <p:spPr>
          <a:xfrm>
            <a:off x="3983566" y="2126312"/>
            <a:ext cx="269626"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e</a:t>
            </a:r>
          </a:p>
        </p:txBody>
      </p:sp>
      <p:sp>
        <p:nvSpPr>
          <p:cNvPr id="30" name="TextBox 29"/>
          <p:cNvSpPr txBox="1"/>
          <p:nvPr/>
        </p:nvSpPr>
        <p:spPr>
          <a:xfrm>
            <a:off x="5075712" y="2144656"/>
            <a:ext cx="235962"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f</a:t>
            </a:r>
          </a:p>
        </p:txBody>
      </p:sp>
      <p:pic>
        <p:nvPicPr>
          <p:cNvPr id="1026"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20083" y="3308468"/>
            <a:ext cx="1356356" cy="23659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132985" y="3377604"/>
            <a:ext cx="1156633" cy="22276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693943" y="3360720"/>
            <a:ext cx="1158828" cy="2225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098572" y="3377604"/>
            <a:ext cx="1158828" cy="2218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135524" y="5410200"/>
            <a:ext cx="1152244" cy="2236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7" name="Picture 6"/>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08755" y="5480844"/>
            <a:ext cx="1158828" cy="21728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8" name="Picture 8"/>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3722370" y="5451340"/>
            <a:ext cx="1154439" cy="2194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53743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2"/>
          <a:stretch>
            <a:fillRect/>
          </a:stretch>
        </p:blipFill>
        <p:spPr>
          <a:xfrm>
            <a:off x="706856" y="596423"/>
            <a:ext cx="2900118" cy="2062760"/>
          </a:xfrm>
          <a:prstGeom prst="rect">
            <a:avLst/>
          </a:prstGeom>
        </p:spPr>
      </p:pic>
      <p:pic>
        <p:nvPicPr>
          <p:cNvPr id="5" name="그림 4"/>
          <p:cNvPicPr>
            <a:picLocks noChangeAspect="1"/>
          </p:cNvPicPr>
          <p:nvPr/>
        </p:nvPicPr>
        <p:blipFill>
          <a:blip r:embed="rId3"/>
          <a:stretch>
            <a:fillRect/>
          </a:stretch>
        </p:blipFill>
        <p:spPr>
          <a:xfrm>
            <a:off x="3672840" y="626539"/>
            <a:ext cx="2920542" cy="2058676"/>
          </a:xfrm>
          <a:prstGeom prst="rect">
            <a:avLst/>
          </a:prstGeom>
        </p:spPr>
      </p:pic>
      <p:pic>
        <p:nvPicPr>
          <p:cNvPr id="6" name="그림 5"/>
          <p:cNvPicPr>
            <a:picLocks noChangeAspect="1"/>
          </p:cNvPicPr>
          <p:nvPr/>
        </p:nvPicPr>
        <p:blipFill>
          <a:blip r:embed="rId4"/>
          <a:stretch>
            <a:fillRect/>
          </a:stretch>
        </p:blipFill>
        <p:spPr>
          <a:xfrm>
            <a:off x="706702" y="3177805"/>
            <a:ext cx="2409836" cy="1372816"/>
          </a:xfrm>
          <a:prstGeom prst="rect">
            <a:avLst/>
          </a:prstGeom>
        </p:spPr>
      </p:pic>
      <p:sp>
        <p:nvSpPr>
          <p:cNvPr id="7" name="TextBox 6"/>
          <p:cNvSpPr txBox="1"/>
          <p:nvPr/>
        </p:nvSpPr>
        <p:spPr>
          <a:xfrm>
            <a:off x="577500" y="354947"/>
            <a:ext cx="269626"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a</a:t>
            </a:r>
          </a:p>
        </p:txBody>
      </p:sp>
      <p:sp>
        <p:nvSpPr>
          <p:cNvPr id="8" name="TextBox 7"/>
          <p:cNvSpPr txBox="1"/>
          <p:nvPr/>
        </p:nvSpPr>
        <p:spPr>
          <a:xfrm>
            <a:off x="3421869" y="365775"/>
            <a:ext cx="279244"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b</a:t>
            </a:r>
          </a:p>
        </p:txBody>
      </p:sp>
      <p:sp>
        <p:nvSpPr>
          <p:cNvPr id="9" name="TextBox 8"/>
          <p:cNvSpPr txBox="1"/>
          <p:nvPr/>
        </p:nvSpPr>
        <p:spPr>
          <a:xfrm>
            <a:off x="581276" y="2734739"/>
            <a:ext cx="269626"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c</a:t>
            </a:r>
          </a:p>
        </p:txBody>
      </p:sp>
      <p:pic>
        <p:nvPicPr>
          <p:cNvPr id="10" name="그림 9"/>
          <p:cNvPicPr>
            <a:picLocks noChangeAspect="1"/>
          </p:cNvPicPr>
          <p:nvPr/>
        </p:nvPicPr>
        <p:blipFill>
          <a:blip r:embed="rId5"/>
          <a:stretch>
            <a:fillRect/>
          </a:stretch>
        </p:blipFill>
        <p:spPr>
          <a:xfrm>
            <a:off x="3771624" y="3011738"/>
            <a:ext cx="2279980" cy="2863295"/>
          </a:xfrm>
          <a:prstGeom prst="rect">
            <a:avLst/>
          </a:prstGeom>
        </p:spPr>
      </p:pic>
      <p:sp>
        <p:nvSpPr>
          <p:cNvPr id="11" name="TextBox 10"/>
          <p:cNvSpPr txBox="1"/>
          <p:nvPr/>
        </p:nvSpPr>
        <p:spPr>
          <a:xfrm flipH="1">
            <a:off x="3426730" y="2768006"/>
            <a:ext cx="445384" cy="276999"/>
          </a:xfrm>
          <a:prstGeom prst="rect">
            <a:avLst/>
          </a:prstGeom>
          <a:noFill/>
        </p:spPr>
        <p:txBody>
          <a:bodyPr wrap="square" rtlCol="0">
            <a:spAutoFit/>
          </a:bodyPr>
          <a:lstStyle/>
          <a:p>
            <a:r>
              <a:rPr lang="en-US" sz="1200" b="1" dirty="0">
                <a:latin typeface="Arial" panose="020B0604020202020204" pitchFamily="34" charset="0"/>
                <a:cs typeface="Arial" panose="020B0604020202020204" pitchFamily="34" charset="0"/>
              </a:rPr>
              <a:t>d</a:t>
            </a:r>
          </a:p>
        </p:txBody>
      </p:sp>
      <p:sp>
        <p:nvSpPr>
          <p:cNvPr id="12" name="직사각형 11"/>
          <p:cNvSpPr/>
          <p:nvPr/>
        </p:nvSpPr>
        <p:spPr>
          <a:xfrm>
            <a:off x="234838" y="7893040"/>
            <a:ext cx="6248399" cy="1708160"/>
          </a:xfrm>
          <a:prstGeom prst="rect">
            <a:avLst/>
          </a:prstGeom>
        </p:spPr>
        <p:txBody>
          <a:bodyPr wrap="square">
            <a:spAutoFit/>
          </a:bodyPr>
          <a:lstStyle/>
          <a:p>
            <a:pPr algn="just">
              <a:lnSpc>
                <a:spcPct val="150000"/>
              </a:lnSpc>
            </a:pPr>
            <a:r>
              <a:rPr lang="en-US" altLang="ko-KR" sz="969" b="1" dirty="0">
                <a:latin typeface="Arial" panose="020B0604020202020204" pitchFamily="34" charset="0"/>
                <a:cs typeface="Arial" panose="020B0604020202020204" pitchFamily="34" charset="0"/>
              </a:rPr>
              <a:t>Supplementary Figure 4 </a:t>
            </a:r>
            <a:r>
              <a:rPr lang="en-US" altLang="ko-KR" sz="1000" i="1" dirty="0">
                <a:latin typeface="Arial" panose="020B0604020202020204" pitchFamily="34" charset="0"/>
                <a:cs typeface="Arial" panose="020B0604020202020204" pitchFamily="34" charset="0"/>
              </a:rPr>
              <a:t>In vivo </a:t>
            </a:r>
            <a:r>
              <a:rPr lang="en-US" altLang="ko-KR" sz="1000" dirty="0">
                <a:latin typeface="Arial" panose="020B0604020202020204" pitchFamily="34" charset="0"/>
                <a:cs typeface="Arial" panose="020B0604020202020204" pitchFamily="34" charset="0"/>
              </a:rPr>
              <a:t>effect of miR-155 knockdown on tumor growth. (a-c) Two pairs of control and miRZIP155 cells were allografted and the tumor growth was monitored (a for Lav714, B for Lav670) by measuring it with calipers (Shown in c). Tumor volume was calculated by length X (width)2/2. (d) Measurement of miR-155 in xenograft tumors (n=5 for each group) that were generated by control or miR-155 knockdown cells by lentivirus (miRZIP155).  (e-g) Graphs showing relative Lactate (e), 6-phosphogluconate (f) and NADP (g) levels measured by LC-MS/MS in miR-155 high and low TNBC samples.</a:t>
            </a:r>
            <a:r>
              <a:rPr lang="en-US" altLang="ko-KR" sz="1000" dirty="0"/>
              <a:t> . **: p&lt;0.01 P=0.010221 (e), 0.001927 (f), and 0.012304 (g)</a:t>
            </a:r>
            <a:endParaRPr lang="en-US" altLang="ko-KR" sz="1000" dirty="0">
              <a:latin typeface="Arial" panose="020B0604020202020204" pitchFamily="34" charset="0"/>
              <a:cs typeface="Arial" panose="020B0604020202020204" pitchFamily="34" charset="0"/>
            </a:endParaRPr>
          </a:p>
        </p:txBody>
      </p:sp>
      <p:sp>
        <p:nvSpPr>
          <p:cNvPr id="20" name="TextBox 19"/>
          <p:cNvSpPr txBox="1"/>
          <p:nvPr/>
        </p:nvSpPr>
        <p:spPr>
          <a:xfrm>
            <a:off x="1890079" y="6473119"/>
            <a:ext cx="251992" cy="276999"/>
          </a:xfrm>
          <a:prstGeom prst="rect">
            <a:avLst/>
          </a:prstGeom>
          <a:noFill/>
        </p:spPr>
        <p:txBody>
          <a:bodyPr wrap="square" rtlCol="0">
            <a:spAutoFit/>
          </a:bodyPr>
          <a:lstStyle/>
          <a:p>
            <a:r>
              <a:rPr lang="en-US" altLang="ko-KR" sz="1200" dirty="0"/>
              <a:t>*</a:t>
            </a:r>
            <a:endParaRPr lang="ko-KR" altLang="en-US" sz="1200" dirty="0"/>
          </a:p>
        </p:txBody>
      </p:sp>
      <p:sp>
        <p:nvSpPr>
          <p:cNvPr id="17" name="TextBox 16"/>
          <p:cNvSpPr txBox="1"/>
          <p:nvPr/>
        </p:nvSpPr>
        <p:spPr>
          <a:xfrm>
            <a:off x="564800" y="5865168"/>
            <a:ext cx="269626"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e</a:t>
            </a:r>
          </a:p>
        </p:txBody>
      </p:sp>
      <p:sp>
        <p:nvSpPr>
          <p:cNvPr id="19" name="TextBox 18"/>
          <p:cNvSpPr txBox="1"/>
          <p:nvPr/>
        </p:nvSpPr>
        <p:spPr>
          <a:xfrm flipH="1">
            <a:off x="4195354" y="5883992"/>
            <a:ext cx="445384" cy="276999"/>
          </a:xfrm>
          <a:prstGeom prst="rect">
            <a:avLst/>
          </a:prstGeom>
          <a:noFill/>
        </p:spPr>
        <p:txBody>
          <a:bodyPr wrap="square" rtlCol="0">
            <a:spAutoFit/>
          </a:bodyPr>
          <a:lstStyle/>
          <a:p>
            <a:r>
              <a:rPr lang="en-US" sz="1200" b="1" dirty="0">
                <a:latin typeface="Arial" panose="020B0604020202020204" pitchFamily="34" charset="0"/>
                <a:cs typeface="Arial" panose="020B0604020202020204" pitchFamily="34" charset="0"/>
              </a:rPr>
              <a:t>g</a:t>
            </a:r>
          </a:p>
        </p:txBody>
      </p:sp>
      <p:pic>
        <p:nvPicPr>
          <p:cNvPr id="41"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57906" y="6277117"/>
            <a:ext cx="1790245" cy="161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2"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368225" y="6046669"/>
            <a:ext cx="1995089" cy="18457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251960" y="6173485"/>
            <a:ext cx="1995089" cy="1719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TextBox 17"/>
          <p:cNvSpPr txBox="1"/>
          <p:nvPr/>
        </p:nvSpPr>
        <p:spPr>
          <a:xfrm flipH="1">
            <a:off x="2345778" y="5882086"/>
            <a:ext cx="445384" cy="276999"/>
          </a:xfrm>
          <a:prstGeom prst="rect">
            <a:avLst/>
          </a:prstGeom>
          <a:noFill/>
        </p:spPr>
        <p:txBody>
          <a:bodyPr wrap="square" rtlCol="0">
            <a:spAutoFit/>
          </a:bodyPr>
          <a:lstStyle/>
          <a:p>
            <a:r>
              <a:rPr lang="en-US" sz="1200" b="1" dirty="0">
                <a:latin typeface="Arial" panose="020B0604020202020204" pitchFamily="34" charset="0"/>
                <a:cs typeface="Arial" panose="020B0604020202020204" pitchFamily="34" charset="0"/>
              </a:rPr>
              <a:t>f</a:t>
            </a:r>
          </a:p>
        </p:txBody>
      </p:sp>
    </p:spTree>
    <p:extLst>
      <p:ext uri="{BB962C8B-B14F-4D97-AF65-F5344CB8AC3E}">
        <p14:creationId xmlns:p14="http://schemas.microsoft.com/office/powerpoint/2010/main" val="2622473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표 5"/>
          <p:cNvGraphicFramePr>
            <a:graphicFrameLocks noGrp="1"/>
          </p:cNvGraphicFramePr>
          <p:nvPr>
            <p:extLst>
              <p:ext uri="{D42A27DB-BD31-4B8C-83A1-F6EECF244321}">
                <p14:modId xmlns:p14="http://schemas.microsoft.com/office/powerpoint/2010/main" val="2980436873"/>
              </p:ext>
            </p:extLst>
          </p:nvPr>
        </p:nvGraphicFramePr>
        <p:xfrm>
          <a:off x="304800" y="3352800"/>
          <a:ext cx="6296302" cy="1694995"/>
        </p:xfrm>
        <a:graphic>
          <a:graphicData uri="http://schemas.openxmlformats.org/drawingml/2006/table">
            <a:tbl>
              <a:tblPr/>
              <a:tblGrid>
                <a:gridCol w="459997">
                  <a:extLst>
                    <a:ext uri="{9D8B030D-6E8A-4147-A177-3AD203B41FA5}">
                      <a16:colId xmlns:a16="http://schemas.microsoft.com/office/drawing/2014/main" val="20000"/>
                    </a:ext>
                  </a:extLst>
                </a:gridCol>
                <a:gridCol w="265224">
                  <a:extLst>
                    <a:ext uri="{9D8B030D-6E8A-4147-A177-3AD203B41FA5}">
                      <a16:colId xmlns:a16="http://schemas.microsoft.com/office/drawing/2014/main" val="20001"/>
                    </a:ext>
                  </a:extLst>
                </a:gridCol>
                <a:gridCol w="327385">
                  <a:extLst>
                    <a:ext uri="{9D8B030D-6E8A-4147-A177-3AD203B41FA5}">
                      <a16:colId xmlns:a16="http://schemas.microsoft.com/office/drawing/2014/main" val="20002"/>
                    </a:ext>
                  </a:extLst>
                </a:gridCol>
                <a:gridCol w="314952">
                  <a:extLst>
                    <a:ext uri="{9D8B030D-6E8A-4147-A177-3AD203B41FA5}">
                      <a16:colId xmlns:a16="http://schemas.microsoft.com/office/drawing/2014/main" val="20003"/>
                    </a:ext>
                  </a:extLst>
                </a:gridCol>
                <a:gridCol w="419938">
                  <a:extLst>
                    <a:ext uri="{9D8B030D-6E8A-4147-A177-3AD203B41FA5}">
                      <a16:colId xmlns:a16="http://schemas.microsoft.com/office/drawing/2014/main" val="20004"/>
                    </a:ext>
                  </a:extLst>
                </a:gridCol>
                <a:gridCol w="265224">
                  <a:extLst>
                    <a:ext uri="{9D8B030D-6E8A-4147-A177-3AD203B41FA5}">
                      <a16:colId xmlns:a16="http://schemas.microsoft.com/office/drawing/2014/main" val="20005"/>
                    </a:ext>
                  </a:extLst>
                </a:gridCol>
                <a:gridCol w="265224">
                  <a:extLst>
                    <a:ext uri="{9D8B030D-6E8A-4147-A177-3AD203B41FA5}">
                      <a16:colId xmlns:a16="http://schemas.microsoft.com/office/drawing/2014/main" val="20006"/>
                    </a:ext>
                  </a:extLst>
                </a:gridCol>
                <a:gridCol w="265224">
                  <a:extLst>
                    <a:ext uri="{9D8B030D-6E8A-4147-A177-3AD203B41FA5}">
                      <a16:colId xmlns:a16="http://schemas.microsoft.com/office/drawing/2014/main" val="20007"/>
                    </a:ext>
                  </a:extLst>
                </a:gridCol>
                <a:gridCol w="265224">
                  <a:extLst>
                    <a:ext uri="{9D8B030D-6E8A-4147-A177-3AD203B41FA5}">
                      <a16:colId xmlns:a16="http://schemas.microsoft.com/office/drawing/2014/main" val="20008"/>
                    </a:ext>
                  </a:extLst>
                </a:gridCol>
                <a:gridCol w="265224">
                  <a:extLst>
                    <a:ext uri="{9D8B030D-6E8A-4147-A177-3AD203B41FA5}">
                      <a16:colId xmlns:a16="http://schemas.microsoft.com/office/drawing/2014/main" val="20009"/>
                    </a:ext>
                  </a:extLst>
                </a:gridCol>
                <a:gridCol w="265224">
                  <a:extLst>
                    <a:ext uri="{9D8B030D-6E8A-4147-A177-3AD203B41FA5}">
                      <a16:colId xmlns:a16="http://schemas.microsoft.com/office/drawing/2014/main" val="20010"/>
                    </a:ext>
                  </a:extLst>
                </a:gridCol>
                <a:gridCol w="265224">
                  <a:extLst>
                    <a:ext uri="{9D8B030D-6E8A-4147-A177-3AD203B41FA5}">
                      <a16:colId xmlns:a16="http://schemas.microsoft.com/office/drawing/2014/main" val="20011"/>
                    </a:ext>
                  </a:extLst>
                </a:gridCol>
                <a:gridCol w="265224">
                  <a:extLst>
                    <a:ext uri="{9D8B030D-6E8A-4147-A177-3AD203B41FA5}">
                      <a16:colId xmlns:a16="http://schemas.microsoft.com/office/drawing/2014/main" val="20012"/>
                    </a:ext>
                  </a:extLst>
                </a:gridCol>
                <a:gridCol w="265224">
                  <a:extLst>
                    <a:ext uri="{9D8B030D-6E8A-4147-A177-3AD203B41FA5}">
                      <a16:colId xmlns:a16="http://schemas.microsoft.com/office/drawing/2014/main" val="20013"/>
                    </a:ext>
                  </a:extLst>
                </a:gridCol>
                <a:gridCol w="265224">
                  <a:extLst>
                    <a:ext uri="{9D8B030D-6E8A-4147-A177-3AD203B41FA5}">
                      <a16:colId xmlns:a16="http://schemas.microsoft.com/office/drawing/2014/main" val="20014"/>
                    </a:ext>
                  </a:extLst>
                </a:gridCol>
                <a:gridCol w="265224">
                  <a:extLst>
                    <a:ext uri="{9D8B030D-6E8A-4147-A177-3AD203B41FA5}">
                      <a16:colId xmlns:a16="http://schemas.microsoft.com/office/drawing/2014/main" val="20015"/>
                    </a:ext>
                  </a:extLst>
                </a:gridCol>
                <a:gridCol w="235219">
                  <a:extLst>
                    <a:ext uri="{9D8B030D-6E8A-4147-A177-3AD203B41FA5}">
                      <a16:colId xmlns:a16="http://schemas.microsoft.com/office/drawing/2014/main" val="20016"/>
                    </a:ext>
                  </a:extLst>
                </a:gridCol>
                <a:gridCol w="329343">
                  <a:extLst>
                    <a:ext uri="{9D8B030D-6E8A-4147-A177-3AD203B41FA5}">
                      <a16:colId xmlns:a16="http://schemas.microsoft.com/office/drawing/2014/main" val="20017"/>
                    </a:ext>
                  </a:extLst>
                </a:gridCol>
                <a:gridCol w="231108">
                  <a:extLst>
                    <a:ext uri="{9D8B030D-6E8A-4147-A177-3AD203B41FA5}">
                      <a16:colId xmlns:a16="http://schemas.microsoft.com/office/drawing/2014/main" val="20018"/>
                    </a:ext>
                  </a:extLst>
                </a:gridCol>
                <a:gridCol w="265224">
                  <a:extLst>
                    <a:ext uri="{9D8B030D-6E8A-4147-A177-3AD203B41FA5}">
                      <a16:colId xmlns:a16="http://schemas.microsoft.com/office/drawing/2014/main" val="20019"/>
                    </a:ext>
                  </a:extLst>
                </a:gridCol>
                <a:gridCol w="265224">
                  <a:extLst>
                    <a:ext uri="{9D8B030D-6E8A-4147-A177-3AD203B41FA5}">
                      <a16:colId xmlns:a16="http://schemas.microsoft.com/office/drawing/2014/main" val="20020"/>
                    </a:ext>
                  </a:extLst>
                </a:gridCol>
                <a:gridCol w="265224">
                  <a:extLst>
                    <a:ext uri="{9D8B030D-6E8A-4147-A177-3AD203B41FA5}">
                      <a16:colId xmlns:a16="http://schemas.microsoft.com/office/drawing/2014/main" val="20021"/>
                    </a:ext>
                  </a:extLst>
                </a:gridCol>
              </a:tblGrid>
              <a:tr h="90715">
                <a:tc gridSpan="2">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Sample Name</a:t>
                      </a:r>
                    </a:p>
                  </a:txBody>
                  <a:tcPr marL="4014" marR="4014" marT="401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NAD</a:t>
                      </a:r>
                    </a:p>
                  </a:txBody>
                  <a:tcPr marL="4014" marR="4014" marT="401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G6P/F6P</a:t>
                      </a:r>
                    </a:p>
                  </a:txBody>
                  <a:tcPr marL="4014" marR="4014" marT="401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CIT/ISO CIT</a:t>
                      </a:r>
                    </a:p>
                  </a:txBody>
                  <a:tcPr marL="4014" marR="4014" marT="401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AKG</a:t>
                      </a:r>
                    </a:p>
                  </a:txBody>
                  <a:tcPr marL="4014" marR="4014" marT="401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FUM</a:t>
                      </a:r>
                    </a:p>
                  </a:txBody>
                  <a:tcPr marL="4014" marR="4014" marT="401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MAL</a:t>
                      </a:r>
                    </a:p>
                  </a:txBody>
                  <a:tcPr marL="4014" marR="4014" marT="401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FBP</a:t>
                      </a:r>
                    </a:p>
                  </a:txBody>
                  <a:tcPr marL="4014" marR="4014" marT="401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ADP</a:t>
                      </a:r>
                    </a:p>
                  </a:txBody>
                  <a:tcPr marL="4014" marR="4014" marT="401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NADH</a:t>
                      </a:r>
                    </a:p>
                  </a:txBody>
                  <a:tcPr marL="4014" marR="4014" marT="401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3PG</a:t>
                      </a:r>
                    </a:p>
                  </a:txBody>
                  <a:tcPr marL="4014" marR="4014" marT="401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PYR</a:t>
                      </a:r>
                    </a:p>
                  </a:txBody>
                  <a:tcPr marL="4014" marR="4014" marT="401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ATP</a:t>
                      </a:r>
                    </a:p>
                  </a:txBody>
                  <a:tcPr marL="4014" marR="4014" marT="401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LAC</a:t>
                      </a:r>
                    </a:p>
                  </a:txBody>
                  <a:tcPr marL="4014" marR="4014" marT="401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GLU</a:t>
                      </a:r>
                    </a:p>
                  </a:txBody>
                  <a:tcPr marL="4014" marR="4014" marT="401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SUC</a:t>
                      </a:r>
                    </a:p>
                  </a:txBody>
                  <a:tcPr marL="4014" marR="4014" marT="401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R5P_r5P</a:t>
                      </a:r>
                    </a:p>
                  </a:txBody>
                  <a:tcPr marL="4014" marR="4014" marT="401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S7P</a:t>
                      </a:r>
                    </a:p>
                  </a:txBody>
                  <a:tcPr marL="4014" marR="4014" marT="401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6PG</a:t>
                      </a:r>
                    </a:p>
                  </a:txBody>
                  <a:tcPr marL="4014" marR="4014" marT="401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NADPH</a:t>
                      </a:r>
                    </a:p>
                  </a:txBody>
                  <a:tcPr marL="4014" marR="4014" marT="401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NADP</a:t>
                      </a:r>
                    </a:p>
                  </a:txBody>
                  <a:tcPr marL="4014" marR="4014" marT="401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73040">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NG_KO/+</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Lav624</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8.52</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64.85</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27.91</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1.31</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12.97</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100.94</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2.10</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4.30</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0.15</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10.91</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3.02</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0.00</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66.95</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3.67</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23.92</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17.73</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19.90</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5.29</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0.03</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1.32</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1"/>
                  </a:ext>
                </a:extLst>
              </a:tr>
              <a:tr h="73040">
                <a:tc>
                  <a:txBody>
                    <a:bodyPr/>
                    <a:lstStyle/>
                    <a:p>
                      <a:pPr algn="ctr" fontAlgn="b"/>
                      <a:endParaRPr lang="en-US" sz="500" b="1" i="0" u="none" strike="noStrike">
                        <a:solidFill>
                          <a:srgbClr val="000000"/>
                        </a:solidFill>
                        <a:latin typeface="helvetica" panose="020B0604020202020204" pitchFamily="34" charset="0"/>
                        <a:cs typeface="helvetica" panose="020B0604020202020204" pitchFamily="34" charset="0"/>
                      </a:endParaRPr>
                    </a:p>
                  </a:txBody>
                  <a:tcPr marL="4014" marR="4014" marT="4014" marB="0" anchor="b">
                    <a:lnL>
                      <a:noFill/>
                    </a:lnL>
                    <a:lnR>
                      <a:noFill/>
                    </a:lnR>
                    <a:lnT>
                      <a:noFill/>
                    </a:lnT>
                    <a:lnB>
                      <a:noFill/>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Lav670</a:t>
                      </a:r>
                    </a:p>
                  </a:txBody>
                  <a:tcPr marL="4014" marR="4014" marT="4014" marB="0" anchor="b">
                    <a:lnL>
                      <a:noFill/>
                    </a:lnL>
                    <a:lnR>
                      <a:noFill/>
                    </a:lnR>
                    <a:lnT>
                      <a:noFill/>
                    </a:lnT>
                    <a:lnB>
                      <a:noFill/>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2.93</a:t>
                      </a:r>
                    </a:p>
                  </a:txBody>
                  <a:tcPr marL="4014" marR="4014" marT="4014" marB="0" anchor="b">
                    <a:lnL>
                      <a:noFill/>
                    </a:lnL>
                    <a:lnR>
                      <a:noFill/>
                    </a:lnR>
                    <a:lnT>
                      <a:noFill/>
                    </a:lnT>
                    <a:lnB>
                      <a:noFill/>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64.43</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21.48</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3.04</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7.73</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48.72</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1.66</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3.00</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0.03</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10.83</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1.21</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0.00</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26.52</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2.39</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8.52</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11.14</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10.12</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2.71</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0.03</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0.46</a:t>
                      </a:r>
                    </a:p>
                  </a:txBody>
                  <a:tcPr marL="4014" marR="4014" marT="4014" marB="0" anchor="b">
                    <a:lnL>
                      <a:noFill/>
                    </a:lnL>
                    <a:lnR>
                      <a:noFill/>
                    </a:lnR>
                    <a:lnT>
                      <a:noFill/>
                    </a:lnT>
                    <a:lnB>
                      <a:noFill/>
                    </a:lnB>
                  </a:tcPr>
                </a:tc>
                <a:extLst>
                  <a:ext uri="{0D108BD9-81ED-4DB2-BD59-A6C34878D82A}">
                    <a16:rowId xmlns:a16="http://schemas.microsoft.com/office/drawing/2014/main" val="10002"/>
                  </a:ext>
                </a:extLst>
              </a:tr>
              <a:tr h="73040">
                <a:tc>
                  <a:txBody>
                    <a:bodyPr/>
                    <a:lstStyle/>
                    <a:p>
                      <a:pPr algn="ctr" fontAlgn="b"/>
                      <a:endParaRPr lang="en-US" sz="500" b="1" i="0" u="none" strike="noStrike">
                        <a:solidFill>
                          <a:srgbClr val="000000"/>
                        </a:solidFill>
                        <a:latin typeface="helvetica" panose="020B0604020202020204" pitchFamily="34" charset="0"/>
                        <a:cs typeface="helvetica" panose="020B0604020202020204" pitchFamily="34" charset="0"/>
                      </a:endParaRP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Lav704</a:t>
                      </a:r>
                    </a:p>
                  </a:txBody>
                  <a:tcPr marL="4014" marR="4014" marT="4014" marB="0" anchor="b">
                    <a:lnL>
                      <a:noFill/>
                    </a:lnL>
                    <a:lnR>
                      <a:noFill/>
                    </a:lnR>
                    <a:lnT>
                      <a:noFill/>
                    </a:lnT>
                    <a:lnB>
                      <a:noFill/>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6.13</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239.93</a:t>
                      </a:r>
                    </a:p>
                  </a:txBody>
                  <a:tcPr marL="4014" marR="4014" marT="4014" marB="0" anchor="b">
                    <a:lnL>
                      <a:noFill/>
                    </a:lnL>
                    <a:lnR>
                      <a:noFill/>
                    </a:lnR>
                    <a:lnT>
                      <a:noFill/>
                    </a:lnT>
                    <a:lnB>
                      <a:noFill/>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31.35</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5.53</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8.74</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66.37</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8.06</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6.81</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0.98</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25.39</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3.03</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0.01</a:t>
                      </a:r>
                    </a:p>
                  </a:txBody>
                  <a:tcPr marL="4014" marR="4014" marT="4014" marB="0" anchor="b">
                    <a:lnL>
                      <a:noFill/>
                    </a:lnL>
                    <a:lnR>
                      <a:noFill/>
                    </a:lnR>
                    <a:lnT>
                      <a:noFill/>
                    </a:lnT>
                    <a:lnB>
                      <a:noFill/>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83.71</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7.32</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17.51</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46.06</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30.12</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2.66</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0.04</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1.87</a:t>
                      </a:r>
                    </a:p>
                  </a:txBody>
                  <a:tcPr marL="4014" marR="4014" marT="4014" marB="0" anchor="b">
                    <a:lnL>
                      <a:noFill/>
                    </a:lnL>
                    <a:lnR>
                      <a:noFill/>
                    </a:lnR>
                    <a:lnT>
                      <a:noFill/>
                    </a:lnT>
                    <a:lnB>
                      <a:noFill/>
                    </a:lnB>
                  </a:tcPr>
                </a:tc>
                <a:extLst>
                  <a:ext uri="{0D108BD9-81ED-4DB2-BD59-A6C34878D82A}">
                    <a16:rowId xmlns:a16="http://schemas.microsoft.com/office/drawing/2014/main" val="10003"/>
                  </a:ext>
                </a:extLst>
              </a:tr>
              <a:tr h="73040">
                <a:tc>
                  <a:txBody>
                    <a:bodyPr/>
                    <a:lstStyle/>
                    <a:p>
                      <a:pPr algn="ctr" fontAlgn="b"/>
                      <a:endParaRPr lang="en-US" sz="500" b="1" i="0" u="none" strike="noStrike">
                        <a:solidFill>
                          <a:srgbClr val="000000"/>
                        </a:solidFill>
                        <a:latin typeface="helvetica" panose="020B0604020202020204" pitchFamily="34" charset="0"/>
                        <a:cs typeface="helvetica" panose="020B0604020202020204" pitchFamily="34" charset="0"/>
                      </a:endParaRP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Lav714</a:t>
                      </a:r>
                    </a:p>
                  </a:txBody>
                  <a:tcPr marL="4014" marR="4014" marT="4014" marB="0" anchor="b">
                    <a:lnL>
                      <a:noFill/>
                    </a:lnL>
                    <a:lnR>
                      <a:noFill/>
                    </a:lnR>
                    <a:lnT>
                      <a:noFill/>
                    </a:lnT>
                    <a:lnB>
                      <a:noFill/>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5.20</a:t>
                      </a:r>
                    </a:p>
                  </a:txBody>
                  <a:tcPr marL="4014" marR="4014" marT="4014" marB="0" anchor="b">
                    <a:lnL>
                      <a:noFill/>
                    </a:lnL>
                    <a:lnR>
                      <a:noFill/>
                    </a:lnR>
                    <a:lnT>
                      <a:noFill/>
                    </a:lnT>
                    <a:lnB>
                      <a:noFill/>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158.20</a:t>
                      </a:r>
                    </a:p>
                  </a:txBody>
                  <a:tcPr marL="4014" marR="4014" marT="4014" marB="0" anchor="b">
                    <a:lnL>
                      <a:noFill/>
                    </a:lnL>
                    <a:lnR>
                      <a:noFill/>
                    </a:lnR>
                    <a:lnT>
                      <a:noFill/>
                    </a:lnT>
                    <a:lnB>
                      <a:noFill/>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18.17</a:t>
                      </a:r>
                    </a:p>
                  </a:txBody>
                  <a:tcPr marL="4014" marR="4014" marT="4014" marB="0" anchor="b">
                    <a:lnL>
                      <a:noFill/>
                    </a:lnL>
                    <a:lnR>
                      <a:noFill/>
                    </a:lnR>
                    <a:lnT>
                      <a:noFill/>
                    </a:lnT>
                    <a:lnB>
                      <a:noFill/>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3.17</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8.68</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37.83</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2.83</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1.51</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0.06</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16.93</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1.52</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0.00</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34.08</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2.89</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10.83</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16.51</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11.15</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3.65</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0.02</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0.79</a:t>
                      </a:r>
                    </a:p>
                  </a:txBody>
                  <a:tcPr marL="4014" marR="4014" marT="4014" marB="0" anchor="b">
                    <a:lnL>
                      <a:noFill/>
                    </a:lnL>
                    <a:lnR>
                      <a:noFill/>
                    </a:lnR>
                    <a:lnT>
                      <a:noFill/>
                    </a:lnT>
                    <a:lnB>
                      <a:noFill/>
                    </a:lnB>
                  </a:tcPr>
                </a:tc>
                <a:extLst>
                  <a:ext uri="{0D108BD9-81ED-4DB2-BD59-A6C34878D82A}">
                    <a16:rowId xmlns:a16="http://schemas.microsoft.com/office/drawing/2014/main" val="10004"/>
                  </a:ext>
                </a:extLst>
              </a:tr>
              <a:tr h="73040">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 </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Lav748</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3.30</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66.67</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20.65</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2.60</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6.83</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37.89</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1.69</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1.58</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0.02</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9.27</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1.34</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0.00</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26.02</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2.80</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7.41</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12.73</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8.44</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3.35</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0.02</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0.49</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73040">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NG_KO/KO</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Lav567</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2.25</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75.94</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12.62</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3.07</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4.53</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33.53</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2.65</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2.13</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0.16</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10.09</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1.35</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0.00</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28.98</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2.34</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8.47</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16.44</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9.44</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2.73</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0.02</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0.65</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6"/>
                  </a:ext>
                </a:extLst>
              </a:tr>
              <a:tr h="73040">
                <a:tc>
                  <a:txBody>
                    <a:bodyPr/>
                    <a:lstStyle/>
                    <a:p>
                      <a:pPr algn="ctr" fontAlgn="b"/>
                      <a:endParaRPr lang="en-US" sz="500" b="1" i="0" u="none" strike="noStrike">
                        <a:solidFill>
                          <a:srgbClr val="000000"/>
                        </a:solidFill>
                        <a:latin typeface="helvetica" panose="020B0604020202020204" pitchFamily="34" charset="0"/>
                        <a:cs typeface="helvetica" panose="020B0604020202020204" pitchFamily="34" charset="0"/>
                      </a:endParaRP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Lav695</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3.33</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43.77</a:t>
                      </a:r>
                    </a:p>
                  </a:txBody>
                  <a:tcPr marL="4014" marR="4014" marT="4014" marB="0" anchor="b">
                    <a:lnL>
                      <a:noFill/>
                    </a:lnL>
                    <a:lnR>
                      <a:noFill/>
                    </a:lnR>
                    <a:lnT>
                      <a:noFill/>
                    </a:lnT>
                    <a:lnB>
                      <a:noFill/>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11.58</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1.15</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3.49</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24.66</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1.52</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2.38</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0.05</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2.94</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1.17</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0.00</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25.51</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2.12</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6.38</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5.75</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7.72</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1.80</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0.02</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0.65</a:t>
                      </a:r>
                    </a:p>
                  </a:txBody>
                  <a:tcPr marL="4014" marR="4014" marT="4014" marB="0" anchor="b">
                    <a:lnL>
                      <a:noFill/>
                    </a:lnL>
                    <a:lnR>
                      <a:noFill/>
                    </a:lnR>
                    <a:lnT>
                      <a:noFill/>
                    </a:lnT>
                    <a:lnB>
                      <a:noFill/>
                    </a:lnB>
                  </a:tcPr>
                </a:tc>
                <a:extLst>
                  <a:ext uri="{0D108BD9-81ED-4DB2-BD59-A6C34878D82A}">
                    <a16:rowId xmlns:a16="http://schemas.microsoft.com/office/drawing/2014/main" val="10007"/>
                  </a:ext>
                </a:extLst>
              </a:tr>
              <a:tr h="73040">
                <a:tc>
                  <a:txBody>
                    <a:bodyPr/>
                    <a:lstStyle/>
                    <a:p>
                      <a:pPr algn="ctr" fontAlgn="b"/>
                      <a:endParaRPr lang="en-US" sz="500" b="1" i="0" u="none" strike="noStrike">
                        <a:solidFill>
                          <a:srgbClr val="000000"/>
                        </a:solidFill>
                        <a:latin typeface="helvetica" panose="020B0604020202020204" pitchFamily="34" charset="0"/>
                        <a:cs typeface="helvetica" panose="020B0604020202020204" pitchFamily="34" charset="0"/>
                      </a:endParaRP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Lav713</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3.81</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61.87</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10.59</a:t>
                      </a:r>
                    </a:p>
                  </a:txBody>
                  <a:tcPr marL="4014" marR="4014" marT="4014" marB="0" anchor="b">
                    <a:lnL>
                      <a:noFill/>
                    </a:lnL>
                    <a:lnR>
                      <a:noFill/>
                    </a:lnR>
                    <a:lnT>
                      <a:noFill/>
                    </a:lnT>
                    <a:lnB>
                      <a:noFill/>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1.04</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5.02</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36.80</a:t>
                      </a:r>
                    </a:p>
                  </a:txBody>
                  <a:tcPr marL="4014" marR="4014" marT="4014" marB="0" anchor="b">
                    <a:lnL>
                      <a:noFill/>
                    </a:lnL>
                    <a:lnR>
                      <a:noFill/>
                    </a:lnR>
                    <a:lnT>
                      <a:noFill/>
                    </a:lnT>
                    <a:lnB>
                      <a:noFill/>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1.58</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1.83</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0.06</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5.62</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1.58</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0.00</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32.61</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2.40</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11.89</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6.58</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8.00</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1.44</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0.02</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0.58</a:t>
                      </a:r>
                    </a:p>
                  </a:txBody>
                  <a:tcPr marL="4014" marR="4014" marT="4014" marB="0" anchor="b">
                    <a:lnL>
                      <a:noFill/>
                    </a:lnL>
                    <a:lnR>
                      <a:noFill/>
                    </a:lnR>
                    <a:lnT>
                      <a:noFill/>
                    </a:lnT>
                    <a:lnB>
                      <a:noFill/>
                    </a:lnB>
                  </a:tcPr>
                </a:tc>
                <a:extLst>
                  <a:ext uri="{0D108BD9-81ED-4DB2-BD59-A6C34878D82A}">
                    <a16:rowId xmlns:a16="http://schemas.microsoft.com/office/drawing/2014/main" val="10008"/>
                  </a:ext>
                </a:extLst>
              </a:tr>
              <a:tr h="73040">
                <a:tc>
                  <a:txBody>
                    <a:bodyPr/>
                    <a:lstStyle/>
                    <a:p>
                      <a:pPr algn="ctr" fontAlgn="b"/>
                      <a:endParaRPr lang="en-US" sz="500" b="1" i="0" u="none" strike="noStrike">
                        <a:solidFill>
                          <a:srgbClr val="000000"/>
                        </a:solidFill>
                        <a:latin typeface="helvetica" panose="020B0604020202020204" pitchFamily="34" charset="0"/>
                        <a:cs typeface="helvetica" panose="020B0604020202020204" pitchFamily="34" charset="0"/>
                      </a:endParaRP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Lav715</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4.10</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60.00</a:t>
                      </a:r>
                    </a:p>
                  </a:txBody>
                  <a:tcPr marL="4014" marR="4014" marT="4014" marB="0" anchor="b">
                    <a:lnL>
                      <a:noFill/>
                    </a:lnL>
                    <a:lnR>
                      <a:noFill/>
                    </a:lnR>
                    <a:lnT>
                      <a:noFill/>
                    </a:lnT>
                    <a:lnB>
                      <a:noFill/>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29.00</a:t>
                      </a:r>
                    </a:p>
                  </a:txBody>
                  <a:tcPr marL="4014" marR="4014" marT="4014" marB="0" anchor="b">
                    <a:lnL>
                      <a:noFill/>
                    </a:lnL>
                    <a:lnR>
                      <a:noFill/>
                    </a:lnR>
                    <a:lnT>
                      <a:noFill/>
                    </a:lnT>
                    <a:lnB>
                      <a:noFill/>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3.02</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8.58</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60.58</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2.63</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1.87</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0.06</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7.70</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2.05</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0.01</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40.54</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3.98</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13.80</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21.86</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8.79</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7.04</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0.01</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0.84</a:t>
                      </a:r>
                    </a:p>
                  </a:txBody>
                  <a:tcPr marL="4014" marR="4014" marT="4014" marB="0" anchor="b">
                    <a:lnL>
                      <a:noFill/>
                    </a:lnL>
                    <a:lnR>
                      <a:noFill/>
                    </a:lnR>
                    <a:lnT>
                      <a:noFill/>
                    </a:lnT>
                    <a:lnB>
                      <a:noFill/>
                    </a:lnB>
                  </a:tcPr>
                </a:tc>
                <a:extLst>
                  <a:ext uri="{0D108BD9-81ED-4DB2-BD59-A6C34878D82A}">
                    <a16:rowId xmlns:a16="http://schemas.microsoft.com/office/drawing/2014/main" val="10009"/>
                  </a:ext>
                </a:extLst>
              </a:tr>
              <a:tr h="73040">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 </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Lav856</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2.25</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40.85</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12.23</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1.32</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4.58</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33.46</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1.45</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1.32</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0.02</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6.21</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1.33</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0.01</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28.15</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1.84</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6.48</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8.46</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5.25</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1.92</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0.01</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0.37</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73040">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LG_KO/+</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Lav624</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0.72</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9.58</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7.89</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0.41</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3.79</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19.38</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0.34</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0.34</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0.01</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4.40</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0.58</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0.00</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5.27</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0.64</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4.00</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2.99</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1.74</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0.85</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0.00</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0.13</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11"/>
                  </a:ext>
                </a:extLst>
              </a:tr>
              <a:tr h="73040">
                <a:tc>
                  <a:txBody>
                    <a:bodyPr/>
                    <a:lstStyle/>
                    <a:p>
                      <a:pPr algn="ctr" fontAlgn="b"/>
                      <a:endParaRPr lang="en-US" sz="500" b="1" i="0" u="none" strike="noStrike">
                        <a:solidFill>
                          <a:srgbClr val="000000"/>
                        </a:solidFill>
                        <a:latin typeface="helvetica" panose="020B0604020202020204" pitchFamily="34" charset="0"/>
                        <a:cs typeface="helvetica" panose="020B0604020202020204" pitchFamily="34" charset="0"/>
                      </a:endParaRP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Lav670</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1.28</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20.79</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6.72</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0.44</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2.47</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10.40</a:t>
                      </a:r>
                    </a:p>
                  </a:txBody>
                  <a:tcPr marL="4014" marR="4014" marT="4014" marB="0" anchor="b">
                    <a:lnL>
                      <a:noFill/>
                    </a:lnL>
                    <a:lnR>
                      <a:noFill/>
                    </a:lnR>
                    <a:lnT>
                      <a:noFill/>
                    </a:lnT>
                    <a:lnB>
                      <a:noFill/>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0.31</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0.56</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0.01</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3.65</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0.35</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0.00</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6.45</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0.74</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3.21</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3.44</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4.32</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0.51</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0.01</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0.19</a:t>
                      </a:r>
                    </a:p>
                  </a:txBody>
                  <a:tcPr marL="4014" marR="4014" marT="4014" marB="0" anchor="b">
                    <a:lnL>
                      <a:noFill/>
                    </a:lnL>
                    <a:lnR>
                      <a:noFill/>
                    </a:lnR>
                    <a:lnT>
                      <a:noFill/>
                    </a:lnT>
                    <a:lnB>
                      <a:noFill/>
                    </a:lnB>
                  </a:tcPr>
                </a:tc>
                <a:extLst>
                  <a:ext uri="{0D108BD9-81ED-4DB2-BD59-A6C34878D82A}">
                    <a16:rowId xmlns:a16="http://schemas.microsoft.com/office/drawing/2014/main" val="10012"/>
                  </a:ext>
                </a:extLst>
              </a:tr>
              <a:tr h="73040">
                <a:tc>
                  <a:txBody>
                    <a:bodyPr/>
                    <a:lstStyle/>
                    <a:p>
                      <a:pPr algn="ctr" fontAlgn="b"/>
                      <a:endParaRPr lang="en-US" sz="500" b="1" i="0" u="none" strike="noStrike">
                        <a:solidFill>
                          <a:srgbClr val="000000"/>
                        </a:solidFill>
                        <a:latin typeface="helvetica" panose="020B0604020202020204" pitchFamily="34" charset="0"/>
                        <a:cs typeface="helvetica" panose="020B0604020202020204" pitchFamily="34" charset="0"/>
                      </a:endParaRP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Lav704</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6.61</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71.76</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21.71</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1.17</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9.46</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56.30</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2.45</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3.92</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0.07</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7.42</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1.86</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0.01</a:t>
                      </a:r>
                    </a:p>
                  </a:txBody>
                  <a:tcPr marL="4014" marR="4014" marT="4014" marB="0" anchor="b">
                    <a:lnL>
                      <a:noFill/>
                    </a:lnL>
                    <a:lnR>
                      <a:noFill/>
                    </a:lnR>
                    <a:lnT>
                      <a:noFill/>
                    </a:lnT>
                    <a:lnB>
                      <a:noFill/>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37.17</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2.08</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18.40</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10.40</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18.23</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2.28</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0.05</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1.32</a:t>
                      </a:r>
                    </a:p>
                  </a:txBody>
                  <a:tcPr marL="4014" marR="4014" marT="4014" marB="0" anchor="b">
                    <a:lnL>
                      <a:noFill/>
                    </a:lnL>
                    <a:lnR>
                      <a:noFill/>
                    </a:lnR>
                    <a:lnT>
                      <a:noFill/>
                    </a:lnT>
                    <a:lnB>
                      <a:noFill/>
                    </a:lnB>
                  </a:tcPr>
                </a:tc>
                <a:extLst>
                  <a:ext uri="{0D108BD9-81ED-4DB2-BD59-A6C34878D82A}">
                    <a16:rowId xmlns:a16="http://schemas.microsoft.com/office/drawing/2014/main" val="10013"/>
                  </a:ext>
                </a:extLst>
              </a:tr>
              <a:tr h="73040">
                <a:tc>
                  <a:txBody>
                    <a:bodyPr/>
                    <a:lstStyle/>
                    <a:p>
                      <a:pPr algn="ctr" fontAlgn="b"/>
                      <a:endParaRPr lang="en-US" sz="500" b="1" i="0" u="none" strike="noStrike">
                        <a:solidFill>
                          <a:srgbClr val="000000"/>
                        </a:solidFill>
                        <a:latin typeface="helvetica" panose="020B0604020202020204" pitchFamily="34" charset="0"/>
                        <a:cs typeface="helvetica" panose="020B0604020202020204" pitchFamily="34" charset="0"/>
                      </a:endParaRP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Lav714</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8.47</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114.94</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11.86</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1.05</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14.72</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112.82</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2.80</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3.77</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0.22</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7.22</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2.01</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0.01</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39.21</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2.76</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33.83</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12.13</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20.53</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2.38</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0.06</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2.10</a:t>
                      </a:r>
                    </a:p>
                  </a:txBody>
                  <a:tcPr marL="4014" marR="4014" marT="4014" marB="0" anchor="b">
                    <a:lnL>
                      <a:noFill/>
                    </a:lnL>
                    <a:lnR>
                      <a:noFill/>
                    </a:lnR>
                    <a:lnT>
                      <a:noFill/>
                    </a:lnT>
                    <a:lnB>
                      <a:noFill/>
                    </a:lnB>
                  </a:tcPr>
                </a:tc>
                <a:extLst>
                  <a:ext uri="{0D108BD9-81ED-4DB2-BD59-A6C34878D82A}">
                    <a16:rowId xmlns:a16="http://schemas.microsoft.com/office/drawing/2014/main" val="10014"/>
                  </a:ext>
                </a:extLst>
              </a:tr>
              <a:tr h="73040">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 </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Lav748</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3.68</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29.61</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9.62</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0.78</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5.26</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24.39</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0.87</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1.71</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0.03</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3.49</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0.93</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0.00</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13.97</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0.95</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7.65</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5.20</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9.78</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1.00</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0.02</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0.52</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73040">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LG_KO/KO</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Lav567</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1.42</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8.52</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7.85</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0.70</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2.96</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14.43</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0.27</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0.61</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0.01</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1.69</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0.56</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0.00</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6.61</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0.58</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4.37</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2.35</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3.07</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0.35</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0.01</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0.15</a:t>
                      </a:r>
                    </a:p>
                  </a:txBody>
                  <a:tcPr marL="4014" marR="4014" marT="4014"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16"/>
                  </a:ext>
                </a:extLst>
              </a:tr>
              <a:tr h="73040">
                <a:tc>
                  <a:txBody>
                    <a:bodyPr/>
                    <a:lstStyle/>
                    <a:p>
                      <a:pPr algn="ctr" fontAlgn="b"/>
                      <a:endParaRPr lang="en-US" sz="500" b="1" i="0" u="none" strike="noStrike">
                        <a:solidFill>
                          <a:srgbClr val="000000"/>
                        </a:solidFill>
                        <a:latin typeface="helvetica" panose="020B0604020202020204" pitchFamily="34" charset="0"/>
                        <a:cs typeface="helvetica" panose="020B0604020202020204" pitchFamily="34" charset="0"/>
                      </a:endParaRP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Lav695</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1.08</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28.14</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10.08</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0.67</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5.79</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38.68</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1.10</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1.72</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0.03</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2.05</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1.10</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0.00</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18.33</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1.01</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10.82</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5.21</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13.75</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1.16</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0.02</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0.75</a:t>
                      </a:r>
                    </a:p>
                  </a:txBody>
                  <a:tcPr marL="4014" marR="4014" marT="4014" marB="0" anchor="b">
                    <a:lnL>
                      <a:noFill/>
                    </a:lnL>
                    <a:lnR>
                      <a:noFill/>
                    </a:lnR>
                    <a:lnT>
                      <a:noFill/>
                    </a:lnT>
                    <a:lnB>
                      <a:noFill/>
                    </a:lnB>
                  </a:tcPr>
                </a:tc>
                <a:extLst>
                  <a:ext uri="{0D108BD9-81ED-4DB2-BD59-A6C34878D82A}">
                    <a16:rowId xmlns:a16="http://schemas.microsoft.com/office/drawing/2014/main" val="10017"/>
                  </a:ext>
                </a:extLst>
              </a:tr>
              <a:tr h="73040">
                <a:tc>
                  <a:txBody>
                    <a:bodyPr/>
                    <a:lstStyle/>
                    <a:p>
                      <a:pPr algn="ctr" fontAlgn="b"/>
                      <a:endParaRPr lang="en-US" sz="500" b="1" i="0" u="none" strike="noStrike">
                        <a:solidFill>
                          <a:srgbClr val="000000"/>
                        </a:solidFill>
                        <a:latin typeface="helvetica" panose="020B0604020202020204" pitchFamily="34" charset="0"/>
                        <a:cs typeface="helvetica" panose="020B0604020202020204" pitchFamily="34" charset="0"/>
                      </a:endParaRP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Lav713</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1.61</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30.59</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6.88</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0.76</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6.44</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44.57</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0.83</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1.32</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0.02</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2.49</a:t>
                      </a:r>
                    </a:p>
                  </a:txBody>
                  <a:tcPr marL="4014" marR="4014" marT="4014" marB="0" anchor="b">
                    <a:lnL>
                      <a:noFill/>
                    </a:lnL>
                    <a:lnR>
                      <a:noFill/>
                    </a:lnR>
                    <a:lnT>
                      <a:noFill/>
                    </a:lnT>
                    <a:lnB>
                      <a:noFill/>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1.00</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0.01</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17.05</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1.07</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11.64</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3.58</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8.24</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0.81</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0.02</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0.42</a:t>
                      </a:r>
                    </a:p>
                  </a:txBody>
                  <a:tcPr marL="4014" marR="4014" marT="4014" marB="0" anchor="b">
                    <a:lnL>
                      <a:noFill/>
                    </a:lnL>
                    <a:lnR>
                      <a:noFill/>
                    </a:lnR>
                    <a:lnT>
                      <a:noFill/>
                    </a:lnT>
                    <a:lnB>
                      <a:noFill/>
                    </a:lnB>
                  </a:tcPr>
                </a:tc>
                <a:extLst>
                  <a:ext uri="{0D108BD9-81ED-4DB2-BD59-A6C34878D82A}">
                    <a16:rowId xmlns:a16="http://schemas.microsoft.com/office/drawing/2014/main" val="10018"/>
                  </a:ext>
                </a:extLst>
              </a:tr>
              <a:tr h="73040">
                <a:tc>
                  <a:txBody>
                    <a:bodyPr/>
                    <a:lstStyle/>
                    <a:p>
                      <a:pPr algn="ctr" fontAlgn="b"/>
                      <a:endParaRPr lang="en-US" sz="500" b="1" i="0" u="none" strike="noStrike">
                        <a:solidFill>
                          <a:srgbClr val="000000"/>
                        </a:solidFill>
                        <a:latin typeface="helvetica" panose="020B0604020202020204" pitchFamily="34" charset="0"/>
                        <a:cs typeface="helvetica" panose="020B0604020202020204" pitchFamily="34" charset="0"/>
                      </a:endParaRP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Lav715</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0.63</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38.24</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10.33</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1.18</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5.36</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34.26</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1.57</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2.74</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0.11</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2.14</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1.48</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0.01</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29.23</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1.89</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14.88</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4.48</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11.21</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1.17</a:t>
                      </a:r>
                    </a:p>
                  </a:txBody>
                  <a:tcPr marL="4014" marR="4014" marT="401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0.02</a:t>
                      </a:r>
                    </a:p>
                  </a:txBody>
                  <a:tcPr marL="4014" marR="4014" marT="4014" marB="0" anchor="b">
                    <a:lnL>
                      <a:noFill/>
                    </a:lnL>
                    <a:lnR>
                      <a:noFill/>
                    </a:lnR>
                    <a:lnT>
                      <a:noFill/>
                    </a:lnT>
                    <a:lnB>
                      <a:noFill/>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0.70</a:t>
                      </a:r>
                    </a:p>
                  </a:txBody>
                  <a:tcPr marL="4014" marR="4014" marT="4014" marB="0" anchor="b">
                    <a:lnL>
                      <a:noFill/>
                    </a:lnL>
                    <a:lnR>
                      <a:noFill/>
                    </a:lnR>
                    <a:lnT>
                      <a:noFill/>
                    </a:lnT>
                    <a:lnB>
                      <a:noFill/>
                    </a:lnB>
                  </a:tcPr>
                </a:tc>
                <a:extLst>
                  <a:ext uri="{0D108BD9-81ED-4DB2-BD59-A6C34878D82A}">
                    <a16:rowId xmlns:a16="http://schemas.microsoft.com/office/drawing/2014/main" val="10019"/>
                  </a:ext>
                </a:extLst>
              </a:tr>
              <a:tr h="73040">
                <a:tc>
                  <a:txBody>
                    <a:bodyPr/>
                    <a:lstStyle/>
                    <a:p>
                      <a:pPr algn="l" fontAlgn="b"/>
                      <a:r>
                        <a:rPr lang="en-US" sz="500" b="1" i="0" u="none" strike="noStrike">
                          <a:solidFill>
                            <a:srgbClr val="000000"/>
                          </a:solidFill>
                          <a:latin typeface="helvetica" panose="020B0604020202020204" pitchFamily="34" charset="0"/>
                          <a:cs typeface="helvetica" panose="020B0604020202020204" pitchFamily="34" charset="0"/>
                        </a:rPr>
                        <a:t> </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Lav856</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0.12</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7.89</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5.62</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0.69</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3.17</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16.64</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0.35</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0.83</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0.01</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1.34</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0.58</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0.00</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9.60</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0.51</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4.30</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1.72</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3.00</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0.42</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0.01</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0.18</a:t>
                      </a:r>
                    </a:p>
                  </a:txBody>
                  <a:tcPr marL="4014" marR="4014" marT="4014"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0"/>
                  </a:ext>
                </a:extLst>
              </a:tr>
            </a:tbl>
          </a:graphicData>
        </a:graphic>
      </p:graphicFrame>
      <p:sp>
        <p:nvSpPr>
          <p:cNvPr id="4" name="직사각형 3"/>
          <p:cNvSpPr/>
          <p:nvPr/>
        </p:nvSpPr>
        <p:spPr>
          <a:xfrm>
            <a:off x="441262" y="5257800"/>
            <a:ext cx="6023378" cy="525465"/>
          </a:xfrm>
          <a:prstGeom prst="rect">
            <a:avLst/>
          </a:prstGeom>
        </p:spPr>
        <p:txBody>
          <a:bodyPr wrap="square">
            <a:spAutoFit/>
          </a:bodyPr>
          <a:lstStyle/>
          <a:p>
            <a:pPr algn="just" defTabSz="457200">
              <a:lnSpc>
                <a:spcPct val="150000"/>
              </a:lnSpc>
            </a:pPr>
            <a:r>
              <a:rPr lang="en-US" altLang="ko-KR" sz="1000" b="1" dirty="0">
                <a:solidFill>
                  <a:prstClr val="black"/>
                </a:solidFill>
                <a:latin typeface="Arial" panose="020B0604020202020204" pitchFamily="34" charset="0"/>
                <a:cs typeface="Times New Roman" panose="02020603050405020304" pitchFamily="18" charset="0"/>
              </a:rPr>
              <a:t>Supplementary Table 1</a:t>
            </a:r>
            <a:r>
              <a:rPr lang="en-US" altLang="ko-KR" sz="1000" dirty="0">
                <a:solidFill>
                  <a:prstClr val="black"/>
                </a:solidFill>
                <a:latin typeface="Arial" panose="020B0604020202020204" pitchFamily="34" charset="0"/>
                <a:cs typeface="Times New Roman" panose="02020603050405020304" pitchFamily="18" charset="0"/>
              </a:rPr>
              <a:t> Raw data of the metabolite profiling of ten mouse breast cancer cell lines with </a:t>
            </a:r>
            <a:r>
              <a:rPr lang="en-US" altLang="ko-KR" sz="1000" i="1" dirty="0">
                <a:solidFill>
                  <a:prstClr val="black"/>
                </a:solidFill>
                <a:latin typeface="Arial" panose="020B0604020202020204" pitchFamily="34" charset="0"/>
                <a:cs typeface="Times New Roman" panose="02020603050405020304" pitchFamily="18" charset="0"/>
              </a:rPr>
              <a:t>miR-155</a:t>
            </a:r>
            <a:r>
              <a:rPr lang="en-US" altLang="ko-KR" sz="1000" i="1" baseline="30000" dirty="0">
                <a:solidFill>
                  <a:prstClr val="black"/>
                </a:solidFill>
                <a:latin typeface="Arial" panose="020B0604020202020204" pitchFamily="34" charset="0"/>
                <a:cs typeface="Times New Roman" panose="02020603050405020304" pitchFamily="18" charset="0"/>
              </a:rPr>
              <a:t>+/KO</a:t>
            </a:r>
            <a:r>
              <a:rPr lang="en-US" altLang="ko-KR" sz="1000" dirty="0">
                <a:solidFill>
                  <a:prstClr val="black"/>
                </a:solidFill>
                <a:latin typeface="Arial" panose="020B0604020202020204" pitchFamily="34" charset="0"/>
                <a:cs typeface="Times New Roman" panose="02020603050405020304" pitchFamily="18" charset="0"/>
              </a:rPr>
              <a:t> or </a:t>
            </a:r>
            <a:r>
              <a:rPr lang="en-US" altLang="ko-KR" sz="1000" i="1" dirty="0">
                <a:solidFill>
                  <a:prstClr val="black"/>
                </a:solidFill>
                <a:latin typeface="Arial" panose="020B0604020202020204" pitchFamily="34" charset="0"/>
                <a:cs typeface="Times New Roman" panose="02020603050405020304" pitchFamily="18" charset="0"/>
              </a:rPr>
              <a:t>miR-155</a:t>
            </a:r>
            <a:r>
              <a:rPr lang="en-US" altLang="ko-KR" sz="1000" i="1" baseline="30000" dirty="0">
                <a:solidFill>
                  <a:prstClr val="black"/>
                </a:solidFill>
                <a:latin typeface="Arial" panose="020B0604020202020204" pitchFamily="34" charset="0"/>
                <a:cs typeface="Times New Roman" panose="02020603050405020304" pitchFamily="18" charset="0"/>
              </a:rPr>
              <a:t>KO/KO</a:t>
            </a:r>
            <a:r>
              <a:rPr lang="en-US" altLang="ko-KR" sz="1000" i="1" dirty="0">
                <a:solidFill>
                  <a:prstClr val="black"/>
                </a:solidFill>
                <a:latin typeface="Arial" panose="020B0604020202020204" pitchFamily="34" charset="0"/>
                <a:cs typeface="Times New Roman" panose="02020603050405020304" pitchFamily="18" charset="0"/>
              </a:rPr>
              <a:t> </a:t>
            </a:r>
            <a:r>
              <a:rPr lang="en-US" altLang="ko-KR" sz="1000" dirty="0">
                <a:solidFill>
                  <a:prstClr val="black"/>
                </a:solidFill>
                <a:latin typeface="Arial" panose="020B0604020202020204" pitchFamily="34" charset="0"/>
                <a:cs typeface="Times New Roman" panose="02020603050405020304" pitchFamily="18" charset="0"/>
              </a:rPr>
              <a:t>genotype, under normal glucose media (NG) or low-glucose media (LG).</a:t>
            </a:r>
            <a:endParaRPr lang="ko-KR" altLang="ko-KR" sz="1000" dirty="0">
              <a:solidFill>
                <a:prstClr val="black"/>
              </a:solidFill>
              <a:latin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24208062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표 2"/>
          <p:cNvGraphicFramePr>
            <a:graphicFrameLocks noGrp="1"/>
          </p:cNvGraphicFramePr>
          <p:nvPr>
            <p:extLst>
              <p:ext uri="{D42A27DB-BD31-4B8C-83A1-F6EECF244321}">
                <p14:modId xmlns:p14="http://schemas.microsoft.com/office/powerpoint/2010/main" val="3808902217"/>
              </p:ext>
            </p:extLst>
          </p:nvPr>
        </p:nvGraphicFramePr>
        <p:xfrm>
          <a:off x="533400" y="3657600"/>
          <a:ext cx="6019800" cy="1524000"/>
        </p:xfrm>
        <a:graphic>
          <a:graphicData uri="http://schemas.openxmlformats.org/drawingml/2006/table">
            <a:tbl>
              <a:tblPr/>
              <a:tblGrid>
                <a:gridCol w="344472">
                  <a:extLst>
                    <a:ext uri="{9D8B030D-6E8A-4147-A177-3AD203B41FA5}">
                      <a16:colId xmlns:a16="http://schemas.microsoft.com/office/drawing/2014/main" val="20000"/>
                    </a:ext>
                  </a:extLst>
                </a:gridCol>
                <a:gridCol w="283682">
                  <a:extLst>
                    <a:ext uri="{9D8B030D-6E8A-4147-A177-3AD203B41FA5}">
                      <a16:colId xmlns:a16="http://schemas.microsoft.com/office/drawing/2014/main" val="20001"/>
                    </a:ext>
                  </a:extLst>
                </a:gridCol>
                <a:gridCol w="236401">
                  <a:extLst>
                    <a:ext uri="{9D8B030D-6E8A-4147-A177-3AD203B41FA5}">
                      <a16:colId xmlns:a16="http://schemas.microsoft.com/office/drawing/2014/main" val="20002"/>
                    </a:ext>
                  </a:extLst>
                </a:gridCol>
                <a:gridCol w="371489">
                  <a:extLst>
                    <a:ext uri="{9D8B030D-6E8A-4147-A177-3AD203B41FA5}">
                      <a16:colId xmlns:a16="http://schemas.microsoft.com/office/drawing/2014/main" val="20003"/>
                    </a:ext>
                  </a:extLst>
                </a:gridCol>
                <a:gridCol w="459295">
                  <a:extLst>
                    <a:ext uri="{9D8B030D-6E8A-4147-A177-3AD203B41FA5}">
                      <a16:colId xmlns:a16="http://schemas.microsoft.com/office/drawing/2014/main" val="20004"/>
                    </a:ext>
                  </a:extLst>
                </a:gridCol>
                <a:gridCol w="229648">
                  <a:extLst>
                    <a:ext uri="{9D8B030D-6E8A-4147-A177-3AD203B41FA5}">
                      <a16:colId xmlns:a16="http://schemas.microsoft.com/office/drawing/2014/main" val="20005"/>
                    </a:ext>
                  </a:extLst>
                </a:gridCol>
                <a:gridCol w="229648">
                  <a:extLst>
                    <a:ext uri="{9D8B030D-6E8A-4147-A177-3AD203B41FA5}">
                      <a16:colId xmlns:a16="http://schemas.microsoft.com/office/drawing/2014/main" val="20006"/>
                    </a:ext>
                  </a:extLst>
                </a:gridCol>
                <a:gridCol w="276927">
                  <a:extLst>
                    <a:ext uri="{9D8B030D-6E8A-4147-A177-3AD203B41FA5}">
                      <a16:colId xmlns:a16="http://schemas.microsoft.com/office/drawing/2014/main" val="20007"/>
                    </a:ext>
                  </a:extLst>
                </a:gridCol>
                <a:gridCol w="236401">
                  <a:extLst>
                    <a:ext uri="{9D8B030D-6E8A-4147-A177-3AD203B41FA5}">
                      <a16:colId xmlns:a16="http://schemas.microsoft.com/office/drawing/2014/main" val="20008"/>
                    </a:ext>
                  </a:extLst>
                </a:gridCol>
                <a:gridCol w="263418">
                  <a:extLst>
                    <a:ext uri="{9D8B030D-6E8A-4147-A177-3AD203B41FA5}">
                      <a16:colId xmlns:a16="http://schemas.microsoft.com/office/drawing/2014/main" val="20009"/>
                    </a:ext>
                  </a:extLst>
                </a:gridCol>
                <a:gridCol w="249910">
                  <a:extLst>
                    <a:ext uri="{9D8B030D-6E8A-4147-A177-3AD203B41FA5}">
                      <a16:colId xmlns:a16="http://schemas.microsoft.com/office/drawing/2014/main" val="20010"/>
                    </a:ext>
                  </a:extLst>
                </a:gridCol>
                <a:gridCol w="229648">
                  <a:extLst>
                    <a:ext uri="{9D8B030D-6E8A-4147-A177-3AD203B41FA5}">
                      <a16:colId xmlns:a16="http://schemas.microsoft.com/office/drawing/2014/main" val="20011"/>
                    </a:ext>
                  </a:extLst>
                </a:gridCol>
                <a:gridCol w="217827">
                  <a:extLst>
                    <a:ext uri="{9D8B030D-6E8A-4147-A177-3AD203B41FA5}">
                      <a16:colId xmlns:a16="http://schemas.microsoft.com/office/drawing/2014/main" val="20012"/>
                    </a:ext>
                  </a:extLst>
                </a:gridCol>
                <a:gridCol w="238090">
                  <a:extLst>
                    <a:ext uri="{9D8B030D-6E8A-4147-A177-3AD203B41FA5}">
                      <a16:colId xmlns:a16="http://schemas.microsoft.com/office/drawing/2014/main" val="20013"/>
                    </a:ext>
                  </a:extLst>
                </a:gridCol>
                <a:gridCol w="229648">
                  <a:extLst>
                    <a:ext uri="{9D8B030D-6E8A-4147-A177-3AD203B41FA5}">
                      <a16:colId xmlns:a16="http://schemas.microsoft.com/office/drawing/2014/main" val="20014"/>
                    </a:ext>
                  </a:extLst>
                </a:gridCol>
                <a:gridCol w="209385">
                  <a:extLst>
                    <a:ext uri="{9D8B030D-6E8A-4147-A177-3AD203B41FA5}">
                      <a16:colId xmlns:a16="http://schemas.microsoft.com/office/drawing/2014/main" val="20015"/>
                    </a:ext>
                  </a:extLst>
                </a:gridCol>
                <a:gridCol w="249910">
                  <a:extLst>
                    <a:ext uri="{9D8B030D-6E8A-4147-A177-3AD203B41FA5}">
                      <a16:colId xmlns:a16="http://schemas.microsoft.com/office/drawing/2014/main" val="20016"/>
                    </a:ext>
                  </a:extLst>
                </a:gridCol>
                <a:gridCol w="238090">
                  <a:extLst>
                    <a:ext uri="{9D8B030D-6E8A-4147-A177-3AD203B41FA5}">
                      <a16:colId xmlns:a16="http://schemas.microsoft.com/office/drawing/2014/main" val="20017"/>
                    </a:ext>
                  </a:extLst>
                </a:gridCol>
                <a:gridCol w="256664">
                  <a:extLst>
                    <a:ext uri="{9D8B030D-6E8A-4147-A177-3AD203B41FA5}">
                      <a16:colId xmlns:a16="http://schemas.microsoft.com/office/drawing/2014/main" val="20018"/>
                    </a:ext>
                  </a:extLst>
                </a:gridCol>
                <a:gridCol w="229648">
                  <a:extLst>
                    <a:ext uri="{9D8B030D-6E8A-4147-A177-3AD203B41FA5}">
                      <a16:colId xmlns:a16="http://schemas.microsoft.com/office/drawing/2014/main" val="20019"/>
                    </a:ext>
                  </a:extLst>
                </a:gridCol>
                <a:gridCol w="197565">
                  <a:extLst>
                    <a:ext uri="{9D8B030D-6E8A-4147-A177-3AD203B41FA5}">
                      <a16:colId xmlns:a16="http://schemas.microsoft.com/office/drawing/2014/main" val="20020"/>
                    </a:ext>
                  </a:extLst>
                </a:gridCol>
                <a:gridCol w="319142">
                  <a:extLst>
                    <a:ext uri="{9D8B030D-6E8A-4147-A177-3AD203B41FA5}">
                      <a16:colId xmlns:a16="http://schemas.microsoft.com/office/drawing/2014/main" val="20021"/>
                    </a:ext>
                  </a:extLst>
                </a:gridCol>
                <a:gridCol w="222892">
                  <a:extLst>
                    <a:ext uri="{9D8B030D-6E8A-4147-A177-3AD203B41FA5}">
                      <a16:colId xmlns:a16="http://schemas.microsoft.com/office/drawing/2014/main" val="20022"/>
                    </a:ext>
                  </a:extLst>
                </a:gridCol>
              </a:tblGrid>
              <a:tr h="95250">
                <a:tc gridSpan="2">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Sample Name</a:t>
                      </a:r>
                    </a:p>
                  </a:txBody>
                  <a:tcPr marL="4064" marR="4064" marT="406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NAD</a:t>
                      </a:r>
                    </a:p>
                  </a:txBody>
                  <a:tcPr marL="4064" marR="4064" marT="406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G6P/F6P</a:t>
                      </a:r>
                    </a:p>
                  </a:txBody>
                  <a:tcPr marL="4064" marR="4064" marT="406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CIT/ISO CIT</a:t>
                      </a:r>
                    </a:p>
                  </a:txBody>
                  <a:tcPr marL="4064" marR="4064" marT="406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AKG</a:t>
                      </a:r>
                    </a:p>
                  </a:txBody>
                  <a:tcPr marL="4064" marR="4064" marT="406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FUM</a:t>
                      </a:r>
                    </a:p>
                  </a:txBody>
                  <a:tcPr marL="4064" marR="4064" marT="406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MAL</a:t>
                      </a:r>
                    </a:p>
                  </a:txBody>
                  <a:tcPr marL="4064" marR="4064" marT="406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FBP</a:t>
                      </a:r>
                    </a:p>
                  </a:txBody>
                  <a:tcPr marL="4064" marR="4064" marT="406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ADP</a:t>
                      </a:r>
                    </a:p>
                  </a:txBody>
                  <a:tcPr marL="4064" marR="4064" marT="406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NADH</a:t>
                      </a:r>
                    </a:p>
                  </a:txBody>
                  <a:tcPr marL="4064" marR="4064" marT="406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3PG</a:t>
                      </a:r>
                    </a:p>
                  </a:txBody>
                  <a:tcPr marL="4064" marR="4064" marT="406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PYR</a:t>
                      </a:r>
                    </a:p>
                  </a:txBody>
                  <a:tcPr marL="4064" marR="4064" marT="406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ATP</a:t>
                      </a:r>
                    </a:p>
                  </a:txBody>
                  <a:tcPr marL="4064" marR="4064" marT="406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LAC</a:t>
                      </a:r>
                    </a:p>
                  </a:txBody>
                  <a:tcPr marL="4064" marR="4064" marT="406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GLU</a:t>
                      </a:r>
                    </a:p>
                  </a:txBody>
                  <a:tcPr marL="4064" marR="4064" marT="406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SUC</a:t>
                      </a:r>
                    </a:p>
                  </a:txBody>
                  <a:tcPr marL="4064" marR="4064" marT="406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R5P</a:t>
                      </a:r>
                    </a:p>
                  </a:txBody>
                  <a:tcPr marL="4064" marR="4064" marT="406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R15BP</a:t>
                      </a:r>
                    </a:p>
                  </a:txBody>
                  <a:tcPr marL="4064" marR="4064" marT="406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S7P</a:t>
                      </a:r>
                    </a:p>
                  </a:txBody>
                  <a:tcPr marL="4064" marR="4064" marT="406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6PG</a:t>
                      </a:r>
                    </a:p>
                  </a:txBody>
                  <a:tcPr marL="4064" marR="4064" marT="406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NADPH</a:t>
                      </a:r>
                    </a:p>
                  </a:txBody>
                  <a:tcPr marL="4064" marR="4064" marT="406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NADP</a:t>
                      </a:r>
                    </a:p>
                  </a:txBody>
                  <a:tcPr marL="4064" marR="4064" marT="406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95250">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KO/+</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Lav624</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38.76</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144.52</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59.83</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13.82</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8.36</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33.08</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8.97</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28.23</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1.15</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6.03</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1.37</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85.11</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11.04</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4.30</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7.42</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121.35</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2.55</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44.24</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8.36</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0.07</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8.47</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1"/>
                  </a:ext>
                </a:extLst>
              </a:tr>
              <a:tr h="95250">
                <a:tc>
                  <a:txBody>
                    <a:bodyPr/>
                    <a:lstStyle/>
                    <a:p>
                      <a:pPr algn="ctr" fontAlgn="b"/>
                      <a:endParaRPr lang="en-US" sz="500" b="1" i="0" u="none" strike="noStrike">
                        <a:solidFill>
                          <a:srgbClr val="000000"/>
                        </a:solidFill>
                        <a:latin typeface="helvetica" panose="020B0604020202020204" pitchFamily="34" charset="0"/>
                        <a:cs typeface="helvetica" panose="020B0604020202020204" pitchFamily="34" charset="0"/>
                      </a:endParaRP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Lav670</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27.58</a:t>
                      </a:r>
                    </a:p>
                  </a:txBody>
                  <a:tcPr marL="4064" marR="4064" marT="4064" marB="0" anchor="b">
                    <a:lnL>
                      <a:noFill/>
                    </a:lnL>
                    <a:lnR>
                      <a:noFill/>
                    </a:lnR>
                    <a:lnT>
                      <a:noFill/>
                    </a:lnT>
                    <a:lnB>
                      <a:noFill/>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238.55</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110.08</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1.49</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6.68</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17.03</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28.67</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6.74</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1.04</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15.23</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3.46</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24.51</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24.73</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10.99</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6.87</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202.66</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3.74</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200.25</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22.54</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0.07</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10.81</a:t>
                      </a:r>
                    </a:p>
                  </a:txBody>
                  <a:tcPr marL="4064" marR="4064" marT="4064" marB="0" anchor="b">
                    <a:lnL>
                      <a:noFill/>
                    </a:lnL>
                    <a:lnR>
                      <a:noFill/>
                    </a:lnR>
                    <a:lnT>
                      <a:noFill/>
                    </a:lnT>
                    <a:lnB>
                      <a:noFill/>
                    </a:lnB>
                  </a:tcPr>
                </a:tc>
                <a:extLst>
                  <a:ext uri="{0D108BD9-81ED-4DB2-BD59-A6C34878D82A}">
                    <a16:rowId xmlns:a16="http://schemas.microsoft.com/office/drawing/2014/main" val="10002"/>
                  </a:ext>
                </a:extLst>
              </a:tr>
              <a:tr h="95250">
                <a:tc>
                  <a:txBody>
                    <a:bodyPr/>
                    <a:lstStyle/>
                    <a:p>
                      <a:pPr algn="ctr" fontAlgn="b"/>
                      <a:endParaRPr lang="en-US" sz="500" b="1" i="0" u="none" strike="noStrike">
                        <a:solidFill>
                          <a:srgbClr val="000000"/>
                        </a:solidFill>
                        <a:latin typeface="helvetica" panose="020B0604020202020204" pitchFamily="34" charset="0"/>
                        <a:cs typeface="helvetica" panose="020B0604020202020204" pitchFamily="34" charset="0"/>
                      </a:endParaRP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Lav704</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33.96</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80.57</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70.75</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7.19</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10.45</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65.47</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8.58</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10.94</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0.38</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6.96</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1.47</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35.66</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11.89</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5.09</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9.02</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158.11</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1.82</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39.62</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7.85</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0.04</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9.36</a:t>
                      </a:r>
                    </a:p>
                  </a:txBody>
                  <a:tcPr marL="4064" marR="4064" marT="4064" marB="0" anchor="b">
                    <a:lnL>
                      <a:noFill/>
                    </a:lnL>
                    <a:lnR>
                      <a:noFill/>
                    </a:lnR>
                    <a:lnT>
                      <a:noFill/>
                    </a:lnT>
                    <a:lnB>
                      <a:noFill/>
                    </a:lnB>
                  </a:tcPr>
                </a:tc>
                <a:extLst>
                  <a:ext uri="{0D108BD9-81ED-4DB2-BD59-A6C34878D82A}">
                    <a16:rowId xmlns:a16="http://schemas.microsoft.com/office/drawing/2014/main" val="10003"/>
                  </a:ext>
                </a:extLst>
              </a:tr>
              <a:tr h="95250">
                <a:tc>
                  <a:txBody>
                    <a:bodyPr/>
                    <a:lstStyle/>
                    <a:p>
                      <a:pPr algn="ctr" fontAlgn="b"/>
                      <a:endParaRPr lang="en-US" sz="500" b="1" i="0" u="none" strike="noStrike">
                        <a:solidFill>
                          <a:srgbClr val="000000"/>
                        </a:solidFill>
                        <a:latin typeface="helvetica" panose="020B0604020202020204" pitchFamily="34" charset="0"/>
                        <a:cs typeface="helvetica" panose="020B0604020202020204" pitchFamily="34" charset="0"/>
                      </a:endParaRP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Lav714</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44.76</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55.76</a:t>
                      </a:r>
                    </a:p>
                  </a:txBody>
                  <a:tcPr marL="4064" marR="4064" marT="4064" marB="0" anchor="b">
                    <a:lnL>
                      <a:noFill/>
                    </a:lnL>
                    <a:lnR>
                      <a:noFill/>
                    </a:lnR>
                    <a:lnT>
                      <a:noFill/>
                    </a:lnT>
                    <a:lnB>
                      <a:noFill/>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54.81</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7.28</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6.49</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30.34</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4.04</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10.34</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0.46</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2.29</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1.10</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42.29</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7.34</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3.58</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6.54</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86.29</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1.38</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14.36</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3.55</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0.06</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5.82</a:t>
                      </a:r>
                    </a:p>
                  </a:txBody>
                  <a:tcPr marL="4064" marR="4064" marT="4064" marB="0" anchor="b">
                    <a:lnL>
                      <a:noFill/>
                    </a:lnL>
                    <a:lnR>
                      <a:noFill/>
                    </a:lnR>
                    <a:lnT>
                      <a:noFill/>
                    </a:lnT>
                    <a:lnB>
                      <a:noFill/>
                    </a:lnB>
                  </a:tcPr>
                </a:tc>
                <a:extLst>
                  <a:ext uri="{0D108BD9-81ED-4DB2-BD59-A6C34878D82A}">
                    <a16:rowId xmlns:a16="http://schemas.microsoft.com/office/drawing/2014/main" val="10004"/>
                  </a:ext>
                </a:extLst>
              </a:tr>
              <a:tr h="95250">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 </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Lav748</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43.50</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95.01</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83.70</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2.19</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6.11</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31.15</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9.21</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12.48</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0.39</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7.53</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1.09</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35.50</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10.56</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1.91</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7.24</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172.27</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2.35</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84.22</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11.28</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0.05</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11.52</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95250">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KO/KO</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Lav567</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1.97</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8.06</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20.78</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0.19</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1.04</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6.82</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0.60</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0.14</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0.01</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1.29</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0.28</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0.07</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4.59</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1.70</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1.06</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13.80</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0.15</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8.00</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1.13</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0.00</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0.61</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6"/>
                  </a:ext>
                </a:extLst>
              </a:tr>
              <a:tr h="95250">
                <a:tc>
                  <a:txBody>
                    <a:bodyPr/>
                    <a:lstStyle/>
                    <a:p>
                      <a:pPr algn="ctr" fontAlgn="b"/>
                      <a:endParaRPr lang="en-US" sz="500" b="1" i="0" u="none" strike="noStrike">
                        <a:solidFill>
                          <a:srgbClr val="000000"/>
                        </a:solidFill>
                        <a:latin typeface="helvetica" panose="020B0604020202020204" pitchFamily="34" charset="0"/>
                        <a:cs typeface="helvetica" panose="020B0604020202020204" pitchFamily="34" charset="0"/>
                      </a:endParaRP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Lav695</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20.14</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18.81</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32.75</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4.70</a:t>
                      </a:r>
                    </a:p>
                  </a:txBody>
                  <a:tcPr marL="4064" marR="4064" marT="4064" marB="0" anchor="b">
                    <a:lnL>
                      <a:noFill/>
                    </a:lnL>
                    <a:lnR>
                      <a:noFill/>
                    </a:lnR>
                    <a:lnT>
                      <a:noFill/>
                    </a:lnT>
                    <a:lnB>
                      <a:noFill/>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3.07</a:t>
                      </a:r>
                    </a:p>
                  </a:txBody>
                  <a:tcPr marL="4064" marR="4064" marT="4064" marB="0" anchor="b">
                    <a:lnL>
                      <a:noFill/>
                    </a:lnL>
                    <a:lnR>
                      <a:noFill/>
                    </a:lnR>
                    <a:lnT>
                      <a:noFill/>
                    </a:lnT>
                    <a:lnB>
                      <a:noFill/>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15.76</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1.28</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8.02</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0.29</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0.92</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0.40</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30.00</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4.18</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2.60</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2.33</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15.36</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0.49</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2.59</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1.57</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0.02</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2.19</a:t>
                      </a:r>
                    </a:p>
                  </a:txBody>
                  <a:tcPr marL="4064" marR="4064" marT="4064" marB="0" anchor="b">
                    <a:lnL>
                      <a:noFill/>
                    </a:lnL>
                    <a:lnR>
                      <a:noFill/>
                    </a:lnR>
                    <a:lnT>
                      <a:noFill/>
                    </a:lnT>
                    <a:lnB>
                      <a:noFill/>
                    </a:lnB>
                  </a:tcPr>
                </a:tc>
                <a:extLst>
                  <a:ext uri="{0D108BD9-81ED-4DB2-BD59-A6C34878D82A}">
                    <a16:rowId xmlns:a16="http://schemas.microsoft.com/office/drawing/2014/main" val="10007"/>
                  </a:ext>
                </a:extLst>
              </a:tr>
              <a:tr h="95250">
                <a:tc>
                  <a:txBody>
                    <a:bodyPr/>
                    <a:lstStyle/>
                    <a:p>
                      <a:pPr algn="ctr" fontAlgn="b"/>
                      <a:endParaRPr lang="en-US" sz="500" b="1" i="0" u="none" strike="noStrike">
                        <a:solidFill>
                          <a:srgbClr val="000000"/>
                        </a:solidFill>
                        <a:latin typeface="helvetica" panose="020B0604020202020204" pitchFamily="34" charset="0"/>
                        <a:cs typeface="helvetica" panose="020B0604020202020204" pitchFamily="34" charset="0"/>
                      </a:endParaRP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Lav713</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27.50</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86.56</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133.44</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2.96</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8.65</a:t>
                      </a:r>
                    </a:p>
                  </a:txBody>
                  <a:tcPr marL="4064" marR="4064" marT="4064" marB="0" anchor="b">
                    <a:lnL>
                      <a:noFill/>
                    </a:lnL>
                    <a:lnR>
                      <a:noFill/>
                    </a:lnR>
                    <a:lnT>
                      <a:noFill/>
                    </a:lnT>
                    <a:lnB>
                      <a:noFill/>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67.26</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4.05</a:t>
                      </a:r>
                    </a:p>
                  </a:txBody>
                  <a:tcPr marL="4064" marR="4064" marT="4064" marB="0" anchor="b">
                    <a:lnL>
                      <a:noFill/>
                    </a:lnL>
                    <a:lnR>
                      <a:noFill/>
                    </a:lnR>
                    <a:lnT>
                      <a:noFill/>
                    </a:lnT>
                    <a:lnB>
                      <a:noFill/>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18.57</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0.43</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3.10</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1.13</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67.53</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7.12</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2.96</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5.82</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44.54</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0.88</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11.72</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2.79</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0.03</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6.18</a:t>
                      </a:r>
                    </a:p>
                  </a:txBody>
                  <a:tcPr marL="4064" marR="4064" marT="4064" marB="0" anchor="b">
                    <a:lnL>
                      <a:noFill/>
                    </a:lnL>
                    <a:lnR>
                      <a:noFill/>
                    </a:lnR>
                    <a:lnT>
                      <a:noFill/>
                    </a:lnT>
                    <a:lnB>
                      <a:noFill/>
                    </a:lnB>
                  </a:tcPr>
                </a:tc>
                <a:extLst>
                  <a:ext uri="{0D108BD9-81ED-4DB2-BD59-A6C34878D82A}">
                    <a16:rowId xmlns:a16="http://schemas.microsoft.com/office/drawing/2014/main" val="10008"/>
                  </a:ext>
                </a:extLst>
              </a:tr>
              <a:tr h="95250">
                <a:tc>
                  <a:txBody>
                    <a:bodyPr/>
                    <a:lstStyle/>
                    <a:p>
                      <a:pPr algn="ctr" fontAlgn="b"/>
                      <a:endParaRPr lang="en-US" sz="500" b="1" i="0" u="none" strike="noStrike">
                        <a:solidFill>
                          <a:srgbClr val="000000"/>
                        </a:solidFill>
                        <a:latin typeface="helvetica" panose="020B0604020202020204" pitchFamily="34" charset="0"/>
                        <a:cs typeface="helvetica" panose="020B0604020202020204" pitchFamily="34" charset="0"/>
                      </a:endParaRP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Lav715</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15.43</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16.18</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22.01</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2.89</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1.93</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10.63</a:t>
                      </a:r>
                    </a:p>
                  </a:txBody>
                  <a:tcPr marL="4064" marR="4064" marT="4064" marB="0" anchor="b">
                    <a:lnL>
                      <a:noFill/>
                    </a:lnL>
                    <a:lnR>
                      <a:noFill/>
                    </a:lnR>
                    <a:lnT>
                      <a:noFill/>
                    </a:lnT>
                    <a:lnB>
                      <a:noFill/>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1.40</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13.23</a:t>
                      </a:r>
                    </a:p>
                  </a:txBody>
                  <a:tcPr marL="4064" marR="4064" marT="4064" marB="0" anchor="b">
                    <a:lnL>
                      <a:noFill/>
                    </a:lnL>
                    <a:lnR>
                      <a:noFill/>
                    </a:lnR>
                    <a:lnT>
                      <a:noFill/>
                    </a:lnT>
                    <a:lnB>
                      <a:noFill/>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0.13</a:t>
                      </a:r>
                    </a:p>
                  </a:txBody>
                  <a:tcPr marL="4064" marR="4064" marT="4064" marB="0" anchor="b">
                    <a:lnL>
                      <a:noFill/>
                    </a:lnL>
                    <a:lnR>
                      <a:noFill/>
                    </a:lnR>
                    <a:lnT>
                      <a:noFill/>
                    </a:lnT>
                    <a:lnB>
                      <a:noFill/>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0.84</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0.23</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29.62</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2.13</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1.49</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1.80</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7.41</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0.32</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3.63</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0.76</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0.01</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2.36</a:t>
                      </a:r>
                    </a:p>
                  </a:txBody>
                  <a:tcPr marL="4064" marR="4064" marT="4064" marB="0" anchor="b">
                    <a:lnL>
                      <a:noFill/>
                    </a:lnL>
                    <a:lnR>
                      <a:noFill/>
                    </a:lnR>
                    <a:lnT>
                      <a:noFill/>
                    </a:lnT>
                    <a:lnB>
                      <a:noFill/>
                    </a:lnB>
                  </a:tcPr>
                </a:tc>
                <a:extLst>
                  <a:ext uri="{0D108BD9-81ED-4DB2-BD59-A6C34878D82A}">
                    <a16:rowId xmlns:a16="http://schemas.microsoft.com/office/drawing/2014/main" val="10009"/>
                  </a:ext>
                </a:extLst>
              </a:tr>
              <a:tr h="95250">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 </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Lav856</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2.28</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22.06</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44.05</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1.42</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2.59</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19.47</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6.07</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0.31</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0.01</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5.90</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0.88</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0.95</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16.94</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2.56</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4.23</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22.34</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0.32</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39.08</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4.01</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0.01</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1.57</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95250">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KO/+</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Lav624</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2.90</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25.40</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16.86</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0.28</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0.96</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2.50</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4.98</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0.58</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0.02</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3.75</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0.43</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3.17</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7.12</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1.08</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1.17</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28.51</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0.53</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58.72</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6.18</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0.01</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1.61</a:t>
                      </a:r>
                    </a:p>
                  </a:txBody>
                  <a:tcPr marL="4064" marR="4064" marT="4064"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11"/>
                  </a:ext>
                </a:extLst>
              </a:tr>
              <a:tr h="95250">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miRZIP155</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Lav670</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15.68</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40.44</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23.02</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2.95</a:t>
                      </a:r>
                    </a:p>
                  </a:txBody>
                  <a:tcPr marL="4064" marR="4064" marT="4064" marB="0" anchor="b">
                    <a:lnL>
                      <a:noFill/>
                    </a:lnL>
                    <a:lnR>
                      <a:noFill/>
                    </a:lnR>
                    <a:lnT>
                      <a:noFill/>
                    </a:lnT>
                    <a:lnB>
                      <a:noFill/>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2.42</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12.53</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2.33</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5.83</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0.28</a:t>
                      </a:r>
                    </a:p>
                  </a:txBody>
                  <a:tcPr marL="4064" marR="4064" marT="4064" marB="0" anchor="b">
                    <a:lnL>
                      <a:noFill/>
                    </a:lnL>
                    <a:lnR>
                      <a:noFill/>
                    </a:lnR>
                    <a:lnT>
                      <a:noFill/>
                    </a:lnT>
                    <a:lnB>
                      <a:noFill/>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1.70</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0.37</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25.52</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3.37</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7.75</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2.26</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45.22</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0.68</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12.24</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3.54</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0.02</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4.27</a:t>
                      </a:r>
                    </a:p>
                  </a:txBody>
                  <a:tcPr marL="4064" marR="4064" marT="4064" marB="0" anchor="b">
                    <a:lnL>
                      <a:noFill/>
                    </a:lnL>
                    <a:lnR>
                      <a:noFill/>
                    </a:lnR>
                    <a:lnT>
                      <a:noFill/>
                    </a:lnT>
                    <a:lnB>
                      <a:noFill/>
                    </a:lnB>
                  </a:tcPr>
                </a:tc>
                <a:extLst>
                  <a:ext uri="{0D108BD9-81ED-4DB2-BD59-A6C34878D82A}">
                    <a16:rowId xmlns:a16="http://schemas.microsoft.com/office/drawing/2014/main" val="10012"/>
                  </a:ext>
                </a:extLst>
              </a:tr>
              <a:tr h="95250">
                <a:tc>
                  <a:txBody>
                    <a:bodyPr/>
                    <a:lstStyle/>
                    <a:p>
                      <a:pPr algn="ctr" fontAlgn="b"/>
                      <a:endParaRPr lang="en-US" sz="500" b="1" i="0" u="none" strike="noStrike">
                        <a:solidFill>
                          <a:srgbClr val="000000"/>
                        </a:solidFill>
                        <a:latin typeface="helvetica" panose="020B0604020202020204" pitchFamily="34" charset="0"/>
                        <a:cs typeface="helvetica" panose="020B0604020202020204" pitchFamily="34" charset="0"/>
                      </a:endParaRP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Lav704</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27.30</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59.87</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60.91</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6.18</a:t>
                      </a:r>
                    </a:p>
                  </a:txBody>
                  <a:tcPr marL="4064" marR="4064" marT="4064" marB="0" anchor="b">
                    <a:lnL>
                      <a:noFill/>
                    </a:lnL>
                    <a:lnR>
                      <a:noFill/>
                    </a:lnR>
                    <a:lnT>
                      <a:noFill/>
                    </a:lnT>
                    <a:lnB>
                      <a:noFill/>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4.88</a:t>
                      </a:r>
                    </a:p>
                  </a:txBody>
                  <a:tcPr marL="4064" marR="4064" marT="4064" marB="0" anchor="b">
                    <a:lnL>
                      <a:noFill/>
                    </a:lnL>
                    <a:lnR>
                      <a:noFill/>
                    </a:lnR>
                    <a:lnT>
                      <a:noFill/>
                    </a:lnT>
                    <a:lnB>
                      <a:noFill/>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29.94</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4.74</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14.87</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0.49</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2.14</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0.65</a:t>
                      </a:r>
                    </a:p>
                  </a:txBody>
                  <a:tcPr marL="4064" marR="4064" marT="4064" marB="0" anchor="b">
                    <a:lnL>
                      <a:noFill/>
                    </a:lnL>
                    <a:lnR>
                      <a:noFill/>
                    </a:lnR>
                    <a:lnT>
                      <a:noFill/>
                    </a:lnT>
                    <a:lnB>
                      <a:noFill/>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53.57</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4.42</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3.28</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4.91</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31.63</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0.84</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14.50</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3.46</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0.02</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4.40</a:t>
                      </a:r>
                    </a:p>
                  </a:txBody>
                  <a:tcPr marL="4064" marR="4064" marT="4064" marB="0" anchor="b">
                    <a:lnL>
                      <a:noFill/>
                    </a:lnL>
                    <a:lnR>
                      <a:noFill/>
                    </a:lnR>
                    <a:lnT>
                      <a:noFill/>
                    </a:lnT>
                    <a:lnB>
                      <a:noFill/>
                    </a:lnB>
                  </a:tcPr>
                </a:tc>
                <a:extLst>
                  <a:ext uri="{0D108BD9-81ED-4DB2-BD59-A6C34878D82A}">
                    <a16:rowId xmlns:a16="http://schemas.microsoft.com/office/drawing/2014/main" val="10013"/>
                  </a:ext>
                </a:extLst>
              </a:tr>
              <a:tr h="95250">
                <a:tc>
                  <a:txBody>
                    <a:bodyPr/>
                    <a:lstStyle/>
                    <a:p>
                      <a:pPr algn="ctr" fontAlgn="b"/>
                      <a:endParaRPr lang="en-US" sz="500" b="1" i="0" u="none" strike="noStrike">
                        <a:solidFill>
                          <a:srgbClr val="000000"/>
                        </a:solidFill>
                        <a:latin typeface="helvetica" panose="020B0604020202020204" pitchFamily="34" charset="0"/>
                        <a:cs typeface="helvetica" panose="020B0604020202020204" pitchFamily="34" charset="0"/>
                      </a:endParaRP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Lav714</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26.19</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27.32</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25.46</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4.30</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2.81</a:t>
                      </a:r>
                    </a:p>
                  </a:txBody>
                  <a:tcPr marL="4064" marR="4064" marT="4064" marB="0" anchor="b">
                    <a:lnL>
                      <a:noFill/>
                    </a:lnL>
                    <a:lnR>
                      <a:noFill/>
                    </a:lnR>
                    <a:lnT>
                      <a:noFill/>
                    </a:lnT>
                    <a:lnB>
                      <a:noFill/>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14.59</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4.05</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15.41</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0.14</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1.47</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0.36</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53.11</a:t>
                      </a:r>
                    </a:p>
                  </a:txBody>
                  <a:tcPr marL="4064" marR="4064" marT="4064" marB="0" anchor="b">
                    <a:lnL>
                      <a:noFill/>
                    </a:lnL>
                    <a:lnR>
                      <a:noFill/>
                    </a:lnR>
                    <a:lnT>
                      <a:noFill/>
                    </a:lnT>
                    <a:lnB>
                      <a:noFill/>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3.07</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1.26</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4.25</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13.95</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0.68</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10.22</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2.32</a:t>
                      </a:r>
                    </a:p>
                  </a:txBody>
                  <a:tcPr marL="4064" marR="4064" marT="4064" marB="0" anchor="b">
                    <a:lnL>
                      <a:noFill/>
                    </a:lnL>
                    <a:lnR>
                      <a:noFill/>
                    </a:lnR>
                    <a:lnT>
                      <a:noFill/>
                    </a:lnT>
                    <a:lnB>
                      <a:noFill/>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0.03</a:t>
                      </a:r>
                    </a:p>
                  </a:txBody>
                  <a:tcPr marL="4064" marR="4064" marT="4064" marB="0" anchor="b">
                    <a:lnL>
                      <a:noFill/>
                    </a:lnL>
                    <a:lnR>
                      <a:noFill/>
                    </a:lnR>
                    <a:lnT>
                      <a:noFill/>
                    </a:lnT>
                    <a:lnB>
                      <a:noFill/>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6.71</a:t>
                      </a:r>
                    </a:p>
                  </a:txBody>
                  <a:tcPr marL="4064" marR="4064" marT="4064" marB="0" anchor="b">
                    <a:lnL>
                      <a:noFill/>
                    </a:lnL>
                    <a:lnR>
                      <a:noFill/>
                    </a:lnR>
                    <a:lnT>
                      <a:noFill/>
                    </a:lnT>
                    <a:lnB>
                      <a:noFill/>
                    </a:lnB>
                  </a:tcPr>
                </a:tc>
                <a:extLst>
                  <a:ext uri="{0D108BD9-81ED-4DB2-BD59-A6C34878D82A}">
                    <a16:rowId xmlns:a16="http://schemas.microsoft.com/office/drawing/2014/main" val="10014"/>
                  </a:ext>
                </a:extLst>
              </a:tr>
              <a:tr h="95250">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 </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Lav748</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22.67</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64.83</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151.48</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6.46</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7.24</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55.30</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6.12</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6.65</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0.68</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7.94</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2.38</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18.01</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15.36</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1.75</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10.34</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59.96</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1.08</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39.51</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11.12</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a:solidFill>
                            <a:srgbClr val="000000"/>
                          </a:solidFill>
                          <a:latin typeface="helvetica" panose="020B0604020202020204" pitchFamily="34" charset="0"/>
                          <a:cs typeface="helvetica" panose="020B0604020202020204" pitchFamily="34" charset="0"/>
                        </a:rPr>
                        <a:t>0.04</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00" b="1" i="0" u="none" strike="noStrike" dirty="0">
                          <a:solidFill>
                            <a:srgbClr val="000000"/>
                          </a:solidFill>
                          <a:latin typeface="helvetica" panose="020B0604020202020204" pitchFamily="34" charset="0"/>
                          <a:cs typeface="helvetica" panose="020B0604020202020204" pitchFamily="34" charset="0"/>
                        </a:rPr>
                        <a:t>12.18</a:t>
                      </a:r>
                    </a:p>
                  </a:txBody>
                  <a:tcPr marL="4064" marR="4064" marT="4064"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bl>
          </a:graphicData>
        </a:graphic>
      </p:graphicFrame>
      <p:sp>
        <p:nvSpPr>
          <p:cNvPr id="4" name="직사각형 3"/>
          <p:cNvSpPr/>
          <p:nvPr/>
        </p:nvSpPr>
        <p:spPr>
          <a:xfrm>
            <a:off x="422841" y="5334000"/>
            <a:ext cx="6240918" cy="784830"/>
          </a:xfrm>
          <a:prstGeom prst="rect">
            <a:avLst/>
          </a:prstGeom>
        </p:spPr>
        <p:txBody>
          <a:bodyPr wrap="square">
            <a:spAutoFit/>
          </a:bodyPr>
          <a:lstStyle/>
          <a:p>
            <a:pPr algn="just">
              <a:lnSpc>
                <a:spcPct val="150000"/>
              </a:lnSpc>
              <a:spcAft>
                <a:spcPts val="0"/>
              </a:spcAft>
            </a:pPr>
            <a:r>
              <a:rPr lang="en-US" altLang="ko-KR" sz="1000" b="1" dirty="0">
                <a:latin typeface="Arial" panose="020B0604020202020204" pitchFamily="34" charset="0"/>
                <a:cs typeface="Times New Roman" panose="02020603050405020304" pitchFamily="18" charset="0"/>
              </a:rPr>
              <a:t>Supplementary Table 2</a:t>
            </a:r>
            <a:r>
              <a:rPr lang="en-US" altLang="ko-KR" sz="1000" dirty="0">
                <a:latin typeface="Arial" panose="020B0604020202020204" pitchFamily="34" charset="0"/>
                <a:cs typeface="Times New Roman" panose="02020603050405020304" pitchFamily="18" charset="0"/>
              </a:rPr>
              <a:t> Raw data of the metabolite profiling of five </a:t>
            </a:r>
            <a:r>
              <a:rPr lang="en-US" altLang="ko-KR" sz="1000" i="1" dirty="0">
                <a:latin typeface="Arial" panose="020B0604020202020204" pitchFamily="34" charset="0"/>
                <a:cs typeface="Times New Roman" panose="02020603050405020304" pitchFamily="18" charset="0"/>
              </a:rPr>
              <a:t>miR-155</a:t>
            </a:r>
            <a:r>
              <a:rPr lang="en-US" altLang="ko-KR" sz="1000" i="1" baseline="30000" dirty="0">
                <a:latin typeface="Arial" panose="020B0604020202020204" pitchFamily="34" charset="0"/>
                <a:cs typeface="Times New Roman" panose="02020603050405020304" pitchFamily="18" charset="0"/>
              </a:rPr>
              <a:t>+/KO</a:t>
            </a:r>
            <a:r>
              <a:rPr lang="en-US" altLang="ko-KR" sz="1000" dirty="0">
                <a:latin typeface="Arial" panose="020B0604020202020204" pitchFamily="34" charset="0"/>
                <a:cs typeface="Times New Roman" panose="02020603050405020304" pitchFamily="18" charset="0"/>
              </a:rPr>
              <a:t>, </a:t>
            </a:r>
            <a:r>
              <a:rPr lang="en-US" altLang="ko-KR" sz="1000" i="1" dirty="0">
                <a:latin typeface="Arial" panose="020B0604020202020204" pitchFamily="34" charset="0"/>
                <a:cs typeface="Times New Roman" panose="02020603050405020304" pitchFamily="18" charset="0"/>
              </a:rPr>
              <a:t>miR-155</a:t>
            </a:r>
            <a:r>
              <a:rPr lang="en-US" altLang="ko-KR" sz="1000" i="1" baseline="30000" dirty="0">
                <a:latin typeface="Arial" panose="020B0604020202020204" pitchFamily="34" charset="0"/>
                <a:cs typeface="Times New Roman" panose="02020603050405020304" pitchFamily="18" charset="0"/>
              </a:rPr>
              <a:t>KO/KO</a:t>
            </a:r>
            <a:r>
              <a:rPr lang="en-US" altLang="ko-KR" sz="1000" dirty="0">
                <a:latin typeface="Arial" panose="020B0604020202020204" pitchFamily="34" charset="0"/>
                <a:cs typeface="Times New Roman" panose="02020603050405020304" pitchFamily="18" charset="0"/>
              </a:rPr>
              <a:t> or </a:t>
            </a:r>
            <a:r>
              <a:rPr lang="en-US" altLang="ko-KR" sz="1000" i="1" dirty="0">
                <a:latin typeface="Arial" panose="020B0604020202020204" pitchFamily="34" charset="0"/>
                <a:cs typeface="Times New Roman" panose="02020603050405020304" pitchFamily="18" charset="0"/>
              </a:rPr>
              <a:t>miR-155</a:t>
            </a:r>
            <a:r>
              <a:rPr lang="en-US" altLang="ko-KR" sz="1000" i="1" baseline="30000" dirty="0">
                <a:latin typeface="Arial" panose="020B0604020202020204" pitchFamily="34" charset="0"/>
                <a:cs typeface="Times New Roman" panose="02020603050405020304" pitchFamily="18" charset="0"/>
              </a:rPr>
              <a:t>+/KO</a:t>
            </a:r>
            <a:r>
              <a:rPr lang="en-US" altLang="ko-KR" sz="1000" dirty="0">
                <a:latin typeface="Arial" panose="020B0604020202020204" pitchFamily="34" charset="0"/>
                <a:cs typeface="Times New Roman" panose="02020603050405020304" pitchFamily="18" charset="0"/>
              </a:rPr>
              <a:t> cells with stable knockdown of miR-155 (miRZIP155).</a:t>
            </a:r>
            <a:endParaRPr lang="ko-KR" altLang="ko-KR" sz="1000" dirty="0">
              <a:latin typeface="Cambria" panose="02040503050406030204" pitchFamily="18" charset="0"/>
              <a:cs typeface="Times New Roman" panose="02020603050405020304" pitchFamily="18" charset="0"/>
            </a:endParaRPr>
          </a:p>
          <a:p>
            <a:pPr algn="just">
              <a:lnSpc>
                <a:spcPct val="150000"/>
              </a:lnSpc>
              <a:spcAft>
                <a:spcPts val="0"/>
              </a:spcAft>
            </a:pPr>
            <a:r>
              <a:rPr lang="en-US" altLang="ko-KR" sz="1000" dirty="0">
                <a:latin typeface="Arial" panose="020B0604020202020204" pitchFamily="34" charset="0"/>
                <a:cs typeface="Times New Roman" panose="02020603050405020304" pitchFamily="18" charset="0"/>
              </a:rPr>
              <a:t> </a:t>
            </a:r>
            <a:endParaRPr lang="ko-KR" altLang="ko-KR" sz="1000" dirty="0">
              <a:latin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962393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표 5"/>
          <p:cNvGraphicFramePr>
            <a:graphicFrameLocks noGrp="1"/>
          </p:cNvGraphicFramePr>
          <p:nvPr>
            <p:extLst>
              <p:ext uri="{D42A27DB-BD31-4B8C-83A1-F6EECF244321}">
                <p14:modId xmlns:p14="http://schemas.microsoft.com/office/powerpoint/2010/main" val="3532876583"/>
              </p:ext>
            </p:extLst>
          </p:nvPr>
        </p:nvGraphicFramePr>
        <p:xfrm>
          <a:off x="457200" y="2895600"/>
          <a:ext cx="6150428" cy="2749678"/>
        </p:xfrm>
        <a:graphic>
          <a:graphicData uri="http://schemas.openxmlformats.org/drawingml/2006/table">
            <a:tbl>
              <a:tblPr>
                <a:tableStyleId>{2D5ABB26-0587-4C30-8999-92F81FD0307C}</a:tableStyleId>
              </a:tblPr>
              <a:tblGrid>
                <a:gridCol w="514298">
                  <a:extLst>
                    <a:ext uri="{9D8B030D-6E8A-4147-A177-3AD203B41FA5}">
                      <a16:colId xmlns:a16="http://schemas.microsoft.com/office/drawing/2014/main" val="20000"/>
                    </a:ext>
                  </a:extLst>
                </a:gridCol>
                <a:gridCol w="286452">
                  <a:extLst>
                    <a:ext uri="{9D8B030D-6E8A-4147-A177-3AD203B41FA5}">
                      <a16:colId xmlns:a16="http://schemas.microsoft.com/office/drawing/2014/main" val="20001"/>
                    </a:ext>
                  </a:extLst>
                </a:gridCol>
                <a:gridCol w="332903">
                  <a:extLst>
                    <a:ext uri="{9D8B030D-6E8A-4147-A177-3AD203B41FA5}">
                      <a16:colId xmlns:a16="http://schemas.microsoft.com/office/drawing/2014/main" val="20002"/>
                    </a:ext>
                  </a:extLst>
                </a:gridCol>
                <a:gridCol w="387098">
                  <a:extLst>
                    <a:ext uri="{9D8B030D-6E8A-4147-A177-3AD203B41FA5}">
                      <a16:colId xmlns:a16="http://schemas.microsoft.com/office/drawing/2014/main" val="20003"/>
                    </a:ext>
                  </a:extLst>
                </a:gridCol>
                <a:gridCol w="240000">
                  <a:extLst>
                    <a:ext uri="{9D8B030D-6E8A-4147-A177-3AD203B41FA5}">
                      <a16:colId xmlns:a16="http://schemas.microsoft.com/office/drawing/2014/main" val="20004"/>
                    </a:ext>
                  </a:extLst>
                </a:gridCol>
                <a:gridCol w="241618">
                  <a:extLst>
                    <a:ext uri="{9D8B030D-6E8A-4147-A177-3AD203B41FA5}">
                      <a16:colId xmlns:a16="http://schemas.microsoft.com/office/drawing/2014/main" val="20005"/>
                    </a:ext>
                  </a:extLst>
                </a:gridCol>
                <a:gridCol w="230641">
                  <a:extLst>
                    <a:ext uri="{9D8B030D-6E8A-4147-A177-3AD203B41FA5}">
                      <a16:colId xmlns:a16="http://schemas.microsoft.com/office/drawing/2014/main" val="20006"/>
                    </a:ext>
                  </a:extLst>
                </a:gridCol>
                <a:gridCol w="216774">
                  <a:extLst>
                    <a:ext uri="{9D8B030D-6E8A-4147-A177-3AD203B41FA5}">
                      <a16:colId xmlns:a16="http://schemas.microsoft.com/office/drawing/2014/main" val="20007"/>
                    </a:ext>
                  </a:extLst>
                </a:gridCol>
                <a:gridCol w="240000">
                  <a:extLst>
                    <a:ext uri="{9D8B030D-6E8A-4147-A177-3AD203B41FA5}">
                      <a16:colId xmlns:a16="http://schemas.microsoft.com/office/drawing/2014/main" val="20008"/>
                    </a:ext>
                  </a:extLst>
                </a:gridCol>
                <a:gridCol w="224516">
                  <a:extLst>
                    <a:ext uri="{9D8B030D-6E8A-4147-A177-3AD203B41FA5}">
                      <a16:colId xmlns:a16="http://schemas.microsoft.com/office/drawing/2014/main" val="20009"/>
                    </a:ext>
                  </a:extLst>
                </a:gridCol>
                <a:gridCol w="240000">
                  <a:extLst>
                    <a:ext uri="{9D8B030D-6E8A-4147-A177-3AD203B41FA5}">
                      <a16:colId xmlns:a16="http://schemas.microsoft.com/office/drawing/2014/main" val="20010"/>
                    </a:ext>
                  </a:extLst>
                </a:gridCol>
                <a:gridCol w="270968">
                  <a:extLst>
                    <a:ext uri="{9D8B030D-6E8A-4147-A177-3AD203B41FA5}">
                      <a16:colId xmlns:a16="http://schemas.microsoft.com/office/drawing/2014/main" val="20011"/>
                    </a:ext>
                  </a:extLst>
                </a:gridCol>
                <a:gridCol w="247742">
                  <a:extLst>
                    <a:ext uri="{9D8B030D-6E8A-4147-A177-3AD203B41FA5}">
                      <a16:colId xmlns:a16="http://schemas.microsoft.com/office/drawing/2014/main" val="20012"/>
                    </a:ext>
                  </a:extLst>
                </a:gridCol>
                <a:gridCol w="255484">
                  <a:extLst>
                    <a:ext uri="{9D8B030D-6E8A-4147-A177-3AD203B41FA5}">
                      <a16:colId xmlns:a16="http://schemas.microsoft.com/office/drawing/2014/main" val="20013"/>
                    </a:ext>
                  </a:extLst>
                </a:gridCol>
                <a:gridCol w="255483">
                  <a:extLst>
                    <a:ext uri="{9D8B030D-6E8A-4147-A177-3AD203B41FA5}">
                      <a16:colId xmlns:a16="http://schemas.microsoft.com/office/drawing/2014/main" val="20014"/>
                    </a:ext>
                  </a:extLst>
                </a:gridCol>
                <a:gridCol w="263226">
                  <a:extLst>
                    <a:ext uri="{9D8B030D-6E8A-4147-A177-3AD203B41FA5}">
                      <a16:colId xmlns:a16="http://schemas.microsoft.com/office/drawing/2014/main" val="20015"/>
                    </a:ext>
                  </a:extLst>
                </a:gridCol>
                <a:gridCol w="232258">
                  <a:extLst>
                    <a:ext uri="{9D8B030D-6E8A-4147-A177-3AD203B41FA5}">
                      <a16:colId xmlns:a16="http://schemas.microsoft.com/office/drawing/2014/main" val="20016"/>
                    </a:ext>
                  </a:extLst>
                </a:gridCol>
                <a:gridCol w="232258">
                  <a:extLst>
                    <a:ext uri="{9D8B030D-6E8A-4147-A177-3AD203B41FA5}">
                      <a16:colId xmlns:a16="http://schemas.microsoft.com/office/drawing/2014/main" val="20017"/>
                    </a:ext>
                  </a:extLst>
                </a:gridCol>
                <a:gridCol w="247742">
                  <a:extLst>
                    <a:ext uri="{9D8B030D-6E8A-4147-A177-3AD203B41FA5}">
                      <a16:colId xmlns:a16="http://schemas.microsoft.com/office/drawing/2014/main" val="20018"/>
                    </a:ext>
                  </a:extLst>
                </a:gridCol>
                <a:gridCol w="255484">
                  <a:extLst>
                    <a:ext uri="{9D8B030D-6E8A-4147-A177-3AD203B41FA5}">
                      <a16:colId xmlns:a16="http://schemas.microsoft.com/office/drawing/2014/main" val="20019"/>
                    </a:ext>
                  </a:extLst>
                </a:gridCol>
                <a:gridCol w="232258">
                  <a:extLst>
                    <a:ext uri="{9D8B030D-6E8A-4147-A177-3AD203B41FA5}">
                      <a16:colId xmlns:a16="http://schemas.microsoft.com/office/drawing/2014/main" val="20020"/>
                    </a:ext>
                  </a:extLst>
                </a:gridCol>
                <a:gridCol w="255483">
                  <a:extLst>
                    <a:ext uri="{9D8B030D-6E8A-4147-A177-3AD203B41FA5}">
                      <a16:colId xmlns:a16="http://schemas.microsoft.com/office/drawing/2014/main" val="20021"/>
                    </a:ext>
                  </a:extLst>
                </a:gridCol>
                <a:gridCol w="247742">
                  <a:extLst>
                    <a:ext uri="{9D8B030D-6E8A-4147-A177-3AD203B41FA5}">
                      <a16:colId xmlns:a16="http://schemas.microsoft.com/office/drawing/2014/main" val="20022"/>
                    </a:ext>
                  </a:extLst>
                </a:gridCol>
              </a:tblGrid>
              <a:tr h="85309">
                <a:tc>
                  <a:txBody>
                    <a:bodyPr/>
                    <a:lstStyle/>
                    <a:p>
                      <a:pPr algn="ctr" fontAlgn="b"/>
                      <a:r>
                        <a:rPr lang="en-US" sz="500" b="1" u="none" strike="noStrike" dirty="0">
                          <a:effectLst/>
                        </a:rPr>
                        <a:t>Sample Name</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dirty="0">
                          <a:effectLst/>
                        </a:rPr>
                        <a:t>NAD</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dirty="0">
                          <a:effectLst/>
                        </a:rPr>
                        <a:t>G6P/F6P</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dirty="0">
                          <a:effectLst/>
                        </a:rPr>
                        <a:t>CIT/ISO CIT</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a:effectLst/>
                        </a:rPr>
                        <a:t>AKG</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a:effectLst/>
                        </a:rPr>
                        <a:t>FUM</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dirty="0">
                          <a:effectLst/>
                        </a:rPr>
                        <a:t>MAL</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a:effectLst/>
                        </a:rPr>
                        <a:t>FBP</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a:effectLst/>
                        </a:rPr>
                        <a:t>ADP</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a:effectLst/>
                        </a:rPr>
                        <a:t>NADH</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a:effectLst/>
                        </a:rPr>
                        <a:t>3PG</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dirty="0">
                          <a:effectLst/>
                        </a:rPr>
                        <a:t>PYR</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dirty="0">
                          <a:effectLst/>
                        </a:rPr>
                        <a:t>ATP</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a:effectLst/>
                        </a:rPr>
                        <a:t>LAC</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dirty="0">
                          <a:effectLst/>
                        </a:rPr>
                        <a:t>GLU</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a:effectLst/>
                        </a:rPr>
                        <a:t>SUC</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a:effectLst/>
                        </a:rPr>
                        <a:t>PEP</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dirty="0">
                          <a:effectLst/>
                        </a:rPr>
                        <a:t>R5P</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a:effectLst/>
                        </a:rPr>
                        <a:t>R15BP</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a:effectLst/>
                        </a:rPr>
                        <a:t>S7P</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a:effectLst/>
                        </a:rPr>
                        <a:t>6PG</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a:effectLst/>
                        </a:rPr>
                        <a:t>NADPH</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dirty="0">
                          <a:effectLst/>
                        </a:rPr>
                        <a:t>NADP</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85309">
                <a:tc>
                  <a:txBody>
                    <a:bodyPr/>
                    <a:lstStyle/>
                    <a:p>
                      <a:pPr algn="ctr" fontAlgn="b"/>
                      <a:r>
                        <a:rPr lang="en-US" sz="500" b="1" u="none" strike="noStrike">
                          <a:effectLst/>
                        </a:rPr>
                        <a:t>PDCH1</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149.85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28.46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1095.56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74.30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64.85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418.07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16.12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119.63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1.64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5.84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64.22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80.59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768.15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138.52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35.76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20.21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3.70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2.02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4.02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11.27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0.01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6.42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1"/>
                  </a:ext>
                </a:extLst>
              </a:tr>
              <a:tr h="85309">
                <a:tc>
                  <a:txBody>
                    <a:bodyPr/>
                    <a:lstStyle/>
                    <a:p>
                      <a:pPr algn="ctr" fontAlgn="b"/>
                      <a:r>
                        <a:rPr lang="en-US" sz="500" b="1" u="none" strike="noStrike">
                          <a:effectLst/>
                        </a:rPr>
                        <a:t>PDCH2</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172.97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27.70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1040.63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53.23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50.13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319.92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19.97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132.19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0.85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4.94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47.81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90.00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661.64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123.75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47.88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21.02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2.43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0.89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4.84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6.32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0.02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3.16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extLst>
                  <a:ext uri="{0D108BD9-81ED-4DB2-BD59-A6C34878D82A}">
                    <a16:rowId xmlns:a16="http://schemas.microsoft.com/office/drawing/2014/main" val="10002"/>
                  </a:ext>
                </a:extLst>
              </a:tr>
              <a:tr h="85309">
                <a:tc>
                  <a:txBody>
                    <a:bodyPr/>
                    <a:lstStyle/>
                    <a:p>
                      <a:pPr algn="ctr" fontAlgn="b"/>
                      <a:r>
                        <a:rPr lang="en-US" sz="500" b="1" u="none" strike="noStrike" dirty="0">
                          <a:effectLst/>
                        </a:rPr>
                        <a:t>PDCH3</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192.99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43.32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207.40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28.67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47.01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234.63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30.75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102.50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1.38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6.01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43.20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133.73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21.22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116.58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25.95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12.01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3.08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1.03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3.46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19.70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0.01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3.47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85309">
                <a:tc>
                  <a:txBody>
                    <a:bodyPr/>
                    <a:lstStyle/>
                    <a:p>
                      <a:pPr algn="ctr" fontAlgn="b"/>
                      <a:r>
                        <a:rPr lang="en-US" sz="500" b="1" u="none" strike="noStrike">
                          <a:effectLst/>
                        </a:rPr>
                        <a:t>PDCL1</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32.78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5.55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109.94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5.89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8.24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60.24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2.65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43.91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0.22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1.04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1.31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56.50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10.07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3.60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8.71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1.62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1.06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0.21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1.06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1.75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0.00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1.77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4"/>
                  </a:ext>
                </a:extLst>
              </a:tr>
              <a:tr h="85309">
                <a:tc>
                  <a:txBody>
                    <a:bodyPr/>
                    <a:lstStyle/>
                    <a:p>
                      <a:pPr algn="ctr" fontAlgn="b"/>
                      <a:r>
                        <a:rPr lang="en-US" sz="500" b="1" u="none" strike="noStrike" dirty="0">
                          <a:effectLst/>
                        </a:rPr>
                        <a:t>PDCL1 miRH155</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109.08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22.25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216.00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15.98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29.38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194.40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16.96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114.48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0.34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4.95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4.32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142.56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28.51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7.38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30.56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7.21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3.33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1.03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4.81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7.10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0.15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4.57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85309">
                <a:tc>
                  <a:txBody>
                    <a:bodyPr/>
                    <a:lstStyle/>
                    <a:p>
                      <a:pPr algn="ctr" fontAlgn="b"/>
                      <a:r>
                        <a:rPr lang="en-US" sz="500" b="1" u="none" strike="noStrike">
                          <a:effectLst/>
                        </a:rPr>
                        <a:t>PDCL2</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21.17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5.29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23.26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3.90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5.66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28.93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2.97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12.61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0.12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0.65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2.40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17.70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2.77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2.12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3.48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0.96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0.36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0.11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0.46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2.14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0.00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0.43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6"/>
                  </a:ext>
                </a:extLst>
              </a:tr>
              <a:tr h="85309">
                <a:tc>
                  <a:txBody>
                    <a:bodyPr/>
                    <a:lstStyle/>
                    <a:p>
                      <a:pPr algn="ctr" fontAlgn="b"/>
                      <a:r>
                        <a:rPr lang="en-US" sz="500" b="1" u="none" strike="noStrike" dirty="0">
                          <a:effectLst/>
                        </a:rPr>
                        <a:t>PDCL2 miRH155</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143.58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34.27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675.05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18.53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25.36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170.21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19.92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147.05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0.77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5.19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16.90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149.37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43.65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13.37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19.45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15.17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6.21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1.31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3.90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64.03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0.01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5.05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85309">
                <a:tc>
                  <a:txBody>
                    <a:bodyPr/>
                    <a:lstStyle/>
                    <a:p>
                      <a:pPr algn="ctr" fontAlgn="b"/>
                      <a:r>
                        <a:rPr lang="en-US" sz="500" b="1" u="none" strike="noStrike">
                          <a:effectLst/>
                        </a:rPr>
                        <a:t>PDCL3</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15.38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11.57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23.62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1.98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4.11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27.29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0.99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17.84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0.07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0.37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6.47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26.41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2.89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8.25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3.90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0.79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0.42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0.11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0.47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0.70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0.00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0.70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8"/>
                  </a:ext>
                </a:extLst>
              </a:tr>
              <a:tr h="85309">
                <a:tc>
                  <a:txBody>
                    <a:bodyPr/>
                    <a:lstStyle/>
                    <a:p>
                      <a:pPr algn="ctr" fontAlgn="b"/>
                      <a:r>
                        <a:rPr lang="en-US" sz="500" b="1" u="none" strike="noStrike" dirty="0">
                          <a:effectLst/>
                        </a:rPr>
                        <a:t>PDCL3 miRH155</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63.39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27.81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263.32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18.18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15.17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91.38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3.42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32.60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0.27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1.22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24.34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21.00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154.08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27.59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9.15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5.75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1.00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0.49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1.18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2.96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0.00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1.63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9"/>
                  </a:ext>
                </a:extLst>
              </a:tr>
              <a:tr h="85309">
                <a:tc>
                  <a:txBody>
                    <a:bodyPr/>
                    <a:lstStyle/>
                    <a:p>
                      <a:pPr algn="ctr" fontAlgn="b"/>
                      <a:endParaRPr lang="ko-KR" alt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ko-KR" altLang="en-US" sz="500" b="1" u="none" strike="noStrike">
                          <a:effectLst/>
                        </a:rPr>
                        <a:t>　</a:t>
                      </a:r>
                      <a:endParaRPr lang="ko-KR" alt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ko-KR" altLang="en-US" sz="500" b="1" u="none" strike="noStrike">
                          <a:effectLst/>
                        </a:rPr>
                        <a:t>　</a:t>
                      </a:r>
                      <a:endParaRPr lang="ko-KR" alt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ko-KR" alt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ko-KR" alt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ko-KR" alt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ko-KR" alt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ko-KR" alt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ko-KR" alt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ko-KR" alt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ko-KR" alt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ko-KR" altLang="en-US" sz="500" b="1" u="none" strike="noStrike">
                          <a:effectLst/>
                        </a:rPr>
                        <a:t>　</a:t>
                      </a:r>
                      <a:endParaRPr lang="ko-KR" alt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ko-KR" alt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ko-KR" alt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ko-KR" altLang="en-US" sz="500" b="1" u="none" strike="noStrike" dirty="0">
                          <a:effectLst/>
                        </a:rPr>
                        <a:t>　</a:t>
                      </a:r>
                      <a:endParaRPr lang="ko-KR" alt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ko-KR" alt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ko-KR" alt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ko-KR" alt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ko-KR" alt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ko-KR" alt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ko-KR" alt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ko-KR" alt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ko-KR" alt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0"/>
                  </a:ext>
                </a:extLst>
              </a:tr>
              <a:tr h="85309">
                <a:tc>
                  <a:txBody>
                    <a:bodyPr/>
                    <a:lstStyle/>
                    <a:p>
                      <a:pPr algn="ctr" fontAlgn="b"/>
                      <a:r>
                        <a:rPr lang="en-US" sz="500" b="1" u="none" strike="noStrike" dirty="0">
                          <a:effectLst/>
                        </a:rPr>
                        <a:t>Sample Name</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dirty="0">
                          <a:effectLst/>
                        </a:rPr>
                        <a:t>NAD</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dirty="0">
                          <a:effectLst/>
                        </a:rPr>
                        <a:t>G6P/F6P</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a:effectLst/>
                        </a:rPr>
                        <a:t>CIT/ISO CIT</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a:effectLst/>
                        </a:rPr>
                        <a:t>AKG</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a:effectLst/>
                        </a:rPr>
                        <a:t>FUM</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a:effectLst/>
                        </a:rPr>
                        <a:t>MAL</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a:effectLst/>
                        </a:rPr>
                        <a:t>FBP</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a:effectLst/>
                        </a:rPr>
                        <a:t>ADP</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a:effectLst/>
                        </a:rPr>
                        <a:t>NADH</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a:effectLst/>
                        </a:rPr>
                        <a:t>3PG</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a:effectLst/>
                        </a:rPr>
                        <a:t>PYR</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a:effectLst/>
                        </a:rPr>
                        <a:t>ATP</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a:effectLst/>
                        </a:rPr>
                        <a:t>LAC</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a:effectLst/>
                        </a:rPr>
                        <a:t>GLU</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a:effectLst/>
                        </a:rPr>
                        <a:t>SUC</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a:effectLst/>
                        </a:rPr>
                        <a:t>PEP</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a:effectLst/>
                        </a:rPr>
                        <a:t>R5P</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a:effectLst/>
                        </a:rPr>
                        <a:t>R15BP</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a:effectLst/>
                        </a:rPr>
                        <a:t>S7P</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a:effectLst/>
                        </a:rPr>
                        <a:t>6PG</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a:effectLst/>
                        </a:rPr>
                        <a:t>NADPH</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dirty="0">
                          <a:effectLst/>
                        </a:rPr>
                        <a:t>NADP</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1"/>
                  </a:ext>
                </a:extLst>
              </a:tr>
              <a:tr h="85309">
                <a:tc>
                  <a:txBody>
                    <a:bodyPr/>
                    <a:lstStyle/>
                    <a:p>
                      <a:pPr algn="ctr" fontAlgn="b"/>
                      <a:r>
                        <a:rPr lang="en-US" sz="500" b="1" u="none" strike="noStrike">
                          <a:effectLst/>
                        </a:rPr>
                        <a:t>PDCH1</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121.46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31.23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1080.22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67.72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63.25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390.11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17.80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94.59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0.97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5.56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55.52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64.93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654.85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137.69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40.47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23.51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4.06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2.07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4.32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14.16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0.12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4.89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12"/>
                  </a:ext>
                </a:extLst>
              </a:tr>
              <a:tr h="85309">
                <a:tc>
                  <a:txBody>
                    <a:bodyPr/>
                    <a:lstStyle/>
                    <a:p>
                      <a:pPr algn="ctr" fontAlgn="b"/>
                      <a:r>
                        <a:rPr lang="en-US" sz="500" b="1" u="none" strike="noStrike">
                          <a:effectLst/>
                        </a:rPr>
                        <a:t>PDCH2</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87.65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dirty="0">
                          <a:effectLst/>
                        </a:rPr>
                        <a:t>27.70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691.94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35.85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32.58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197.52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16.44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86.39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0.63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3.81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32.12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dirty="0">
                          <a:effectLst/>
                        </a:rPr>
                        <a:t>49.06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dirty="0">
                          <a:effectLst/>
                        </a:rPr>
                        <a:t>444.52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83.03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36.53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12.87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1.48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0.57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2.99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4.78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0.10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dirty="0">
                          <a:effectLst/>
                        </a:rPr>
                        <a:t>4.57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tc>
                <a:extLst>
                  <a:ext uri="{0D108BD9-81ED-4DB2-BD59-A6C34878D82A}">
                    <a16:rowId xmlns:a16="http://schemas.microsoft.com/office/drawing/2014/main" val="10013"/>
                  </a:ext>
                </a:extLst>
              </a:tr>
              <a:tr h="85309">
                <a:tc>
                  <a:txBody>
                    <a:bodyPr/>
                    <a:lstStyle/>
                    <a:p>
                      <a:pPr algn="ctr" fontAlgn="b"/>
                      <a:r>
                        <a:rPr lang="en-US" sz="500" b="1" u="none" strike="noStrike" dirty="0">
                          <a:effectLst/>
                        </a:rPr>
                        <a:t>PDCH3</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191.95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53.36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258.75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30.44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52.76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267.21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33.15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91.32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1.25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6.00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43.25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141.21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22.07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124.18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32.30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13.95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3.26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1.30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5.07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22.83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0.12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3.49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4"/>
                  </a:ext>
                </a:extLst>
              </a:tr>
              <a:tr h="85309">
                <a:tc>
                  <a:txBody>
                    <a:bodyPr/>
                    <a:lstStyle/>
                    <a:p>
                      <a:pPr algn="ctr" fontAlgn="b"/>
                      <a:r>
                        <a:rPr lang="en-US" sz="500" b="1" u="none" strike="noStrike">
                          <a:effectLst/>
                        </a:rPr>
                        <a:t>PDCL1</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36.03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6.59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127.17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5.53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7.51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50.46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2.83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26.49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0.15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0.78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1.43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68.48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8.15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3.84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5.91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2.20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1.57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0.32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0.90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7.61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0.04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1.99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15"/>
                  </a:ext>
                </a:extLst>
              </a:tr>
              <a:tr h="85309">
                <a:tc>
                  <a:txBody>
                    <a:bodyPr/>
                    <a:lstStyle/>
                    <a:p>
                      <a:pPr algn="ctr" fontAlgn="b"/>
                      <a:r>
                        <a:rPr lang="en-US" sz="500" b="1" u="none" strike="noStrike" dirty="0">
                          <a:effectLst/>
                        </a:rPr>
                        <a:t>PDCL1 miRH155</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155.34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27.78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771.62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21.34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28.54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210.90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16.67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155.34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0.59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4.10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7.75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154.07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42.56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7.23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22.10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13.51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6.48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1.46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4.75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58.35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0.16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4.80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6"/>
                  </a:ext>
                </a:extLst>
              </a:tr>
              <a:tr h="105099">
                <a:tc>
                  <a:txBody>
                    <a:bodyPr/>
                    <a:lstStyle/>
                    <a:p>
                      <a:pPr algn="ctr" fontAlgn="b"/>
                      <a:r>
                        <a:rPr lang="en-US" sz="500" b="1" u="none" strike="noStrike">
                          <a:effectLst/>
                        </a:rPr>
                        <a:t>PDCL2</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19.50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5.90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20.19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3.13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4.82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24.69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2.60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8.13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0.10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0.50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2.34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15.58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2.42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2.00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3.17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0.86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0.35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0.11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0.51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1.93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0.01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0.34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17"/>
                  </a:ext>
                </a:extLst>
              </a:tr>
              <a:tr h="85309">
                <a:tc>
                  <a:txBody>
                    <a:bodyPr/>
                    <a:lstStyle/>
                    <a:p>
                      <a:pPr algn="ctr" fontAlgn="b"/>
                      <a:r>
                        <a:rPr lang="en-US" sz="500" b="1" u="none" strike="noStrike" dirty="0">
                          <a:effectLst/>
                        </a:rPr>
                        <a:t>PDCL2 miRH155</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150.93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30.19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697.23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17.12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31.99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205.00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20.05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136.29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0.70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4.75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17.28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136.29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37.40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13.82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20.39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14.76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6.16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1.48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4.30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48.88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0.16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4.43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8"/>
                  </a:ext>
                </a:extLst>
              </a:tr>
              <a:tr h="85309">
                <a:tc>
                  <a:txBody>
                    <a:bodyPr/>
                    <a:lstStyle/>
                    <a:p>
                      <a:pPr algn="ctr" fontAlgn="b"/>
                      <a:r>
                        <a:rPr lang="en-US" sz="500" b="1" u="none" strike="noStrike" dirty="0">
                          <a:effectLst/>
                        </a:rPr>
                        <a:t>PDCL3</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25.08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13.77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40.73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3.33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6.71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42.96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2.48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26.57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0.10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0.79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6.68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36.75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5.14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8.51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6.16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1.69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0.78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0.21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0.83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1.27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0.03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0.99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19"/>
                  </a:ext>
                </a:extLst>
              </a:tr>
              <a:tr h="85309">
                <a:tc>
                  <a:txBody>
                    <a:bodyPr/>
                    <a:lstStyle/>
                    <a:p>
                      <a:pPr algn="ctr" fontAlgn="b"/>
                      <a:r>
                        <a:rPr lang="en-US" sz="500" b="1" u="none" strike="noStrike" dirty="0">
                          <a:effectLst/>
                        </a:rPr>
                        <a:t>PDCL3 miRH155</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55.61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24.59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448.78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30.00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25.37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162.68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6.66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42.20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0.21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2.10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21.00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27.32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253.66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33.17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16.22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9.41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1.83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0.93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2.34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6.66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0.06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2.21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20"/>
                  </a:ext>
                </a:extLst>
              </a:tr>
              <a:tr h="85309">
                <a:tc>
                  <a:txBody>
                    <a:bodyPr/>
                    <a:lstStyle/>
                    <a:p>
                      <a:pPr algn="ctr" fontAlgn="b"/>
                      <a:endParaRPr lang="ko-KR" alt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ko-KR" altLang="en-US" sz="500" b="1" u="none" strike="noStrike">
                          <a:effectLst/>
                        </a:rPr>
                        <a:t>　</a:t>
                      </a:r>
                      <a:endParaRPr lang="ko-KR" alt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ko-KR" altLang="en-US" sz="500" b="1" u="none" strike="noStrike">
                          <a:effectLst/>
                        </a:rPr>
                        <a:t>　</a:t>
                      </a:r>
                      <a:endParaRPr lang="ko-KR" alt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ko-KR" alt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ko-KR" alt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ko-KR" alt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ko-KR" alt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ko-KR" alt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ko-KR" alt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ko-KR" alt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ko-KR" alt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ko-KR" altLang="en-US" sz="500" b="1" u="none" strike="noStrike">
                          <a:effectLst/>
                        </a:rPr>
                        <a:t>　</a:t>
                      </a:r>
                      <a:endParaRPr lang="ko-KR" alt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ko-KR" alt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ko-KR" alt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ko-KR" altLang="en-US" sz="500" b="1" u="none" strike="noStrike">
                          <a:effectLst/>
                        </a:rPr>
                        <a:t>　</a:t>
                      </a:r>
                      <a:endParaRPr lang="ko-KR" alt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ko-KR" alt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ko-KR" alt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ko-KR" alt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ko-KR" alt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ko-KR" alt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ko-KR" alt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ko-KR" alt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ko-KR" alt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21"/>
                  </a:ext>
                </a:extLst>
              </a:tr>
              <a:tr h="85309">
                <a:tc>
                  <a:txBody>
                    <a:bodyPr/>
                    <a:lstStyle/>
                    <a:p>
                      <a:pPr algn="ctr" fontAlgn="b"/>
                      <a:r>
                        <a:rPr lang="en-US" sz="500" b="1" u="none" strike="noStrike" dirty="0">
                          <a:effectLst/>
                        </a:rPr>
                        <a:t>Sample Name</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dirty="0">
                          <a:effectLst/>
                        </a:rPr>
                        <a:t>NAD</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dirty="0">
                          <a:effectLst/>
                        </a:rPr>
                        <a:t>G6P/F6P</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dirty="0">
                          <a:effectLst/>
                        </a:rPr>
                        <a:t>CIT/ISO CIT</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dirty="0">
                          <a:effectLst/>
                        </a:rPr>
                        <a:t>AKG</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dirty="0">
                          <a:effectLst/>
                        </a:rPr>
                        <a:t>FUM</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dirty="0">
                          <a:effectLst/>
                        </a:rPr>
                        <a:t>MAL</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dirty="0">
                          <a:effectLst/>
                        </a:rPr>
                        <a:t>FBP</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dirty="0">
                          <a:effectLst/>
                        </a:rPr>
                        <a:t>ADP</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dirty="0">
                          <a:effectLst/>
                        </a:rPr>
                        <a:t>NADH</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a:effectLst/>
                        </a:rPr>
                        <a:t>3PG</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dirty="0">
                          <a:effectLst/>
                        </a:rPr>
                        <a:t>PYR</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a:effectLst/>
                        </a:rPr>
                        <a:t>ATP</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a:effectLst/>
                        </a:rPr>
                        <a:t>LAC</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dirty="0">
                          <a:effectLst/>
                        </a:rPr>
                        <a:t>GLU</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a:effectLst/>
                        </a:rPr>
                        <a:t>SUC</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dirty="0">
                          <a:effectLst/>
                        </a:rPr>
                        <a:t>PEP</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a:effectLst/>
                        </a:rPr>
                        <a:t>R5P</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dirty="0">
                          <a:effectLst/>
                        </a:rPr>
                        <a:t>R15BP</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dirty="0">
                          <a:effectLst/>
                        </a:rPr>
                        <a:t>S7P</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dirty="0">
                          <a:effectLst/>
                        </a:rPr>
                        <a:t>6PG</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dirty="0">
                          <a:effectLst/>
                        </a:rPr>
                        <a:t>NADPH</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500" b="1" u="none" strike="noStrike" dirty="0">
                          <a:effectLst/>
                        </a:rPr>
                        <a:t>NADP</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22"/>
                  </a:ext>
                </a:extLst>
              </a:tr>
              <a:tr h="85309">
                <a:tc>
                  <a:txBody>
                    <a:bodyPr/>
                    <a:lstStyle/>
                    <a:p>
                      <a:pPr algn="ctr" fontAlgn="b"/>
                      <a:r>
                        <a:rPr lang="en-US" sz="500" b="1" u="none" strike="noStrike">
                          <a:effectLst/>
                        </a:rPr>
                        <a:t>PDCH1</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142.12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163.35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520.73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10.39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33.83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313.43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491.71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8.52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1.44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1371.48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63.52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4.98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1359.04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132.26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123.55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113.60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320.07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4.21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92.12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1252.07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0.17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0.36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23"/>
                  </a:ext>
                </a:extLst>
              </a:tr>
              <a:tr h="85309">
                <a:tc>
                  <a:txBody>
                    <a:bodyPr/>
                    <a:lstStyle/>
                    <a:p>
                      <a:pPr algn="ctr" fontAlgn="b"/>
                      <a:r>
                        <a:rPr lang="en-US" sz="500" b="1" u="none" strike="noStrike">
                          <a:effectLst/>
                        </a:rPr>
                        <a:t>PDCH2</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127.27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47.88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607.58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12.27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30.30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284.85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41.06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81.21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0.69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91.82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36.06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189.39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422.73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122.12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141.21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30.15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41.36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4.03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12.89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dirty="0">
                          <a:effectLst/>
                        </a:rPr>
                        <a:t>17.73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0.44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tc>
                  <a:txBody>
                    <a:bodyPr/>
                    <a:lstStyle/>
                    <a:p>
                      <a:pPr algn="ctr" fontAlgn="b"/>
                      <a:r>
                        <a:rPr lang="en-US" altLang="ko-KR" sz="500" b="1" u="none" strike="noStrike">
                          <a:effectLst/>
                        </a:rPr>
                        <a:t>2.94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tc>
                <a:extLst>
                  <a:ext uri="{0D108BD9-81ED-4DB2-BD59-A6C34878D82A}">
                    <a16:rowId xmlns:a16="http://schemas.microsoft.com/office/drawing/2014/main" val="10024"/>
                  </a:ext>
                </a:extLst>
              </a:tr>
              <a:tr h="85309">
                <a:tc>
                  <a:txBody>
                    <a:bodyPr/>
                    <a:lstStyle/>
                    <a:p>
                      <a:pPr algn="ctr" fontAlgn="b"/>
                      <a:r>
                        <a:rPr lang="en-US" sz="500" b="1" u="none" strike="noStrike" dirty="0">
                          <a:effectLst/>
                        </a:rPr>
                        <a:t>PDCH3</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123.25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64.35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1002.21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12.66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29.82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250.92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60.96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79.56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0.83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118.38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32.18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163.84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309.96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115.06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214.02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33.80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50.33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3.91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40.44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31.88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0.31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3.22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25"/>
                  </a:ext>
                </a:extLst>
              </a:tr>
              <a:tr h="85309">
                <a:tc>
                  <a:txBody>
                    <a:bodyPr/>
                    <a:lstStyle/>
                    <a:p>
                      <a:pPr algn="ctr" fontAlgn="b"/>
                      <a:r>
                        <a:rPr lang="en-US" sz="500" b="1" u="none" strike="noStrike" dirty="0">
                          <a:effectLst/>
                        </a:rPr>
                        <a:t>PDCL1</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23.56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10.46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193.10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3.34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5.72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48.45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5.32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21.15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0.18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8.91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1.91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40.46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28.51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3.52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45.40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6.09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11.72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0.98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4.26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3.39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0.12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0.96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26"/>
                  </a:ext>
                </a:extLst>
              </a:tr>
              <a:tr h="85309">
                <a:tc>
                  <a:txBody>
                    <a:bodyPr/>
                    <a:lstStyle/>
                    <a:p>
                      <a:pPr algn="ctr" fontAlgn="b"/>
                      <a:r>
                        <a:rPr lang="en-US" sz="500" b="1" u="none" strike="noStrike" dirty="0">
                          <a:effectLst/>
                        </a:rPr>
                        <a:t>PDCL1 miRH155</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112.44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22.41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425.79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7.14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15.96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150.47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12.07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40.43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0.38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12.32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3.62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90.12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52.58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6.42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82.68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10.25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15.79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1.60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7.49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5.13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0.21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1.91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27"/>
                  </a:ext>
                </a:extLst>
              </a:tr>
              <a:tr h="85309">
                <a:tc>
                  <a:txBody>
                    <a:bodyPr/>
                    <a:lstStyle/>
                    <a:p>
                      <a:pPr algn="ctr" fontAlgn="b"/>
                      <a:r>
                        <a:rPr lang="en-US" sz="500" b="1" u="none" strike="noStrike" dirty="0">
                          <a:effectLst/>
                        </a:rPr>
                        <a:t>PDCL2</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30.59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6.99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100.17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1.64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1.48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12.71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3.43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11.16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0.11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6.32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2.82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31.26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26.08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3.12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20.00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2.82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5.55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0.56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2.99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2.64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0.08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0.62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28"/>
                  </a:ext>
                </a:extLst>
              </a:tr>
              <a:tr h="85309">
                <a:tc>
                  <a:txBody>
                    <a:bodyPr/>
                    <a:lstStyle/>
                    <a:p>
                      <a:pPr algn="ctr" fontAlgn="b"/>
                      <a:r>
                        <a:rPr lang="en-US" sz="500" b="1" u="none" strike="noStrike" dirty="0">
                          <a:effectLst/>
                        </a:rPr>
                        <a:t>PDCL2 miRH155</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219.65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30.36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437.87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8.83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14.46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99.36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31.76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64.96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0.85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36.33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16.94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159.75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107.06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15.76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76.51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13.62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29.11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4.11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23.87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19.01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0.22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3.83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29"/>
                  </a:ext>
                </a:extLst>
              </a:tr>
              <a:tr h="85309">
                <a:tc>
                  <a:txBody>
                    <a:bodyPr/>
                    <a:lstStyle/>
                    <a:p>
                      <a:pPr algn="ctr" fontAlgn="b"/>
                      <a:r>
                        <a:rPr lang="en-US" sz="500" b="1" u="none" strike="noStrike">
                          <a:effectLst/>
                        </a:rPr>
                        <a:t>PDCL3</a:t>
                      </a:r>
                      <a:endParaRPr lang="en-US"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16.22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10.97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127.84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3.37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3.83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32.56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9.35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24.17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0.18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16.88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7.71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79.40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31.46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6.10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27.17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5.55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11.59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1.41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5.66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11.09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dirty="0">
                          <a:effectLst/>
                        </a:rPr>
                        <a:t>0.17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tc>
                  <a:txBody>
                    <a:bodyPr/>
                    <a:lstStyle/>
                    <a:p>
                      <a:pPr algn="ctr" fontAlgn="b"/>
                      <a:r>
                        <a:rPr lang="en-US" altLang="ko-KR" sz="500" b="1" u="none" strike="noStrike">
                          <a:effectLst/>
                        </a:rPr>
                        <a:t>1.44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30"/>
                  </a:ext>
                </a:extLst>
              </a:tr>
              <a:tr h="85309">
                <a:tc>
                  <a:txBody>
                    <a:bodyPr/>
                    <a:lstStyle/>
                    <a:p>
                      <a:pPr algn="ctr" fontAlgn="b"/>
                      <a:r>
                        <a:rPr lang="en-US" sz="500" b="1" u="none" strike="noStrike" dirty="0">
                          <a:effectLst/>
                        </a:rPr>
                        <a:t>PDCL3 miRH155</a:t>
                      </a:r>
                      <a:endParaRPr lang="en-US"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93.95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29.79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205.34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12.94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8.79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63.73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24.41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78.65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0.34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32.74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18.21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308.01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53.08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27.59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42.81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12.05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30.80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3.87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17.40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a:effectLst/>
                        </a:rPr>
                        <a:t>23.63 </a:t>
                      </a:r>
                      <a:endParaRPr lang="en-US" altLang="ko-KR" sz="500" b="1" i="0" u="none" strike="noStrike">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0.33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tc>
                  <a:txBody>
                    <a:bodyPr/>
                    <a:lstStyle/>
                    <a:p>
                      <a:pPr algn="ctr" fontAlgn="b"/>
                      <a:r>
                        <a:rPr lang="en-US" altLang="ko-KR" sz="500" b="1" u="none" strike="noStrike" dirty="0">
                          <a:effectLst/>
                        </a:rPr>
                        <a:t>5.54 </a:t>
                      </a:r>
                      <a:endParaRPr lang="en-US" altLang="ko-KR" sz="500" b="1" i="0" u="none" strike="noStrike" dirty="0">
                        <a:solidFill>
                          <a:srgbClr val="000000"/>
                        </a:solidFill>
                        <a:effectLst/>
                        <a:latin typeface="Arial" panose="020B0604020202020204" pitchFamily="34" charset="0"/>
                        <a:cs typeface="Arial" panose="020B0604020202020204" pitchFamily="34" charset="0"/>
                      </a:endParaRPr>
                    </a:p>
                  </a:txBody>
                  <a:tcPr marL="4322" marR="4322" marT="4322"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31"/>
                  </a:ext>
                </a:extLst>
              </a:tr>
            </a:tbl>
          </a:graphicData>
        </a:graphic>
      </p:graphicFrame>
      <p:sp>
        <p:nvSpPr>
          <p:cNvPr id="4" name="직사각형 3"/>
          <p:cNvSpPr/>
          <p:nvPr/>
        </p:nvSpPr>
        <p:spPr>
          <a:xfrm>
            <a:off x="457200" y="5791200"/>
            <a:ext cx="6024894" cy="784830"/>
          </a:xfrm>
          <a:prstGeom prst="rect">
            <a:avLst/>
          </a:prstGeom>
        </p:spPr>
        <p:txBody>
          <a:bodyPr wrap="square">
            <a:spAutoFit/>
          </a:bodyPr>
          <a:lstStyle/>
          <a:p>
            <a:pPr lvl="0" algn="just">
              <a:lnSpc>
                <a:spcPct val="150000"/>
              </a:lnSpc>
            </a:pPr>
            <a:r>
              <a:rPr lang="en-US" altLang="ko-KR" sz="1000" b="1" dirty="0">
                <a:solidFill>
                  <a:prstClr val="black"/>
                </a:solidFill>
                <a:latin typeface="Arial" panose="020B0604020202020204" pitchFamily="34" charset="0"/>
                <a:cs typeface="Times New Roman" panose="02020603050405020304" pitchFamily="18" charset="0"/>
              </a:rPr>
              <a:t>Supplementary Table 3 </a:t>
            </a:r>
            <a:r>
              <a:rPr lang="en-US" altLang="ko-KR" sz="1000" dirty="0">
                <a:solidFill>
                  <a:prstClr val="black"/>
                </a:solidFill>
                <a:latin typeface="Arial" panose="020B0604020202020204" pitchFamily="34" charset="0"/>
                <a:cs typeface="Times New Roman" panose="02020603050405020304" pitchFamily="18" charset="0"/>
              </a:rPr>
              <a:t>Raw data of the metabolite profiling for Patient derived cell line samples (</a:t>
            </a:r>
            <a:r>
              <a:rPr lang="en-US" altLang="ko-KR" sz="1000" dirty="0">
                <a:latin typeface="Arial" panose="020B0604020202020204" pitchFamily="34" charset="0"/>
                <a:cs typeface="Times New Roman" panose="02020603050405020304" pitchFamily="18" charset="0"/>
              </a:rPr>
              <a:t>PDCH1~3 and </a:t>
            </a:r>
            <a:r>
              <a:rPr lang="en-US" altLang="ko-KR" sz="1000" dirty="0">
                <a:solidFill>
                  <a:prstClr val="black"/>
                </a:solidFill>
                <a:latin typeface="Arial" panose="020B0604020202020204" pitchFamily="34" charset="0"/>
                <a:cs typeface="Times New Roman" panose="02020603050405020304" pitchFamily="18" charset="0"/>
              </a:rPr>
              <a:t>PDCL1</a:t>
            </a:r>
            <a:r>
              <a:rPr lang="en-US" altLang="ko-KR" sz="1000" dirty="0">
                <a:latin typeface="Arial" panose="020B0604020202020204" pitchFamily="34" charset="0"/>
                <a:cs typeface="Times New Roman" panose="02020603050405020304" pitchFamily="18" charset="0"/>
              </a:rPr>
              <a:t>~</a:t>
            </a:r>
            <a:r>
              <a:rPr lang="en-US" altLang="ko-KR" sz="1000" dirty="0">
                <a:solidFill>
                  <a:prstClr val="black"/>
                </a:solidFill>
                <a:latin typeface="Arial" panose="020B0604020202020204" pitchFamily="34" charset="0"/>
                <a:cs typeface="Times New Roman" panose="02020603050405020304" pitchFamily="18" charset="0"/>
              </a:rPr>
              <a:t>3) and miR-155 low-clones with miR-155 overexpression (miRH155).</a:t>
            </a:r>
            <a:endParaRPr lang="ko-KR" altLang="ko-KR" sz="1000" dirty="0">
              <a:solidFill>
                <a:prstClr val="black"/>
              </a:solidFill>
              <a:latin typeface="Cambria" panose="02040503050406030204" pitchFamily="18" charset="0"/>
              <a:cs typeface="Times New Roman" panose="02020603050405020304" pitchFamily="18" charset="0"/>
            </a:endParaRPr>
          </a:p>
          <a:p>
            <a:pPr lvl="0" algn="just">
              <a:lnSpc>
                <a:spcPct val="150000"/>
              </a:lnSpc>
            </a:pPr>
            <a:r>
              <a:rPr lang="en-US" altLang="ko-KR" sz="1000" dirty="0">
                <a:solidFill>
                  <a:prstClr val="black"/>
                </a:solidFill>
                <a:latin typeface="Arial" panose="020B0604020202020204" pitchFamily="34" charset="0"/>
                <a:cs typeface="Times New Roman" panose="02020603050405020304" pitchFamily="18" charset="0"/>
              </a:rPr>
              <a:t> </a:t>
            </a:r>
            <a:endParaRPr lang="ko-KR" altLang="ko-KR" sz="1000" dirty="0">
              <a:solidFill>
                <a:prstClr val="black"/>
              </a:solidFill>
              <a:latin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28155645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표 4"/>
          <p:cNvGraphicFramePr>
            <a:graphicFrameLocks noGrp="1"/>
          </p:cNvGraphicFramePr>
          <p:nvPr>
            <p:extLst>
              <p:ext uri="{D42A27DB-BD31-4B8C-83A1-F6EECF244321}">
                <p14:modId xmlns:p14="http://schemas.microsoft.com/office/powerpoint/2010/main" val="248731225"/>
              </p:ext>
            </p:extLst>
          </p:nvPr>
        </p:nvGraphicFramePr>
        <p:xfrm>
          <a:off x="457200" y="3352800"/>
          <a:ext cx="6019799" cy="1164241"/>
        </p:xfrm>
        <a:graphic>
          <a:graphicData uri="http://schemas.openxmlformats.org/drawingml/2006/table">
            <a:tbl>
              <a:tblPr/>
              <a:tblGrid>
                <a:gridCol w="367982">
                  <a:extLst>
                    <a:ext uri="{9D8B030D-6E8A-4147-A177-3AD203B41FA5}">
                      <a16:colId xmlns:a16="http://schemas.microsoft.com/office/drawing/2014/main" val="20000"/>
                    </a:ext>
                  </a:extLst>
                </a:gridCol>
                <a:gridCol w="215128">
                  <a:extLst>
                    <a:ext uri="{9D8B030D-6E8A-4147-A177-3AD203B41FA5}">
                      <a16:colId xmlns:a16="http://schemas.microsoft.com/office/drawing/2014/main" val="20001"/>
                    </a:ext>
                  </a:extLst>
                </a:gridCol>
                <a:gridCol w="218902">
                  <a:extLst>
                    <a:ext uri="{9D8B030D-6E8A-4147-A177-3AD203B41FA5}">
                      <a16:colId xmlns:a16="http://schemas.microsoft.com/office/drawing/2014/main" val="20002"/>
                    </a:ext>
                  </a:extLst>
                </a:gridCol>
                <a:gridCol w="379303">
                  <a:extLst>
                    <a:ext uri="{9D8B030D-6E8A-4147-A177-3AD203B41FA5}">
                      <a16:colId xmlns:a16="http://schemas.microsoft.com/office/drawing/2014/main" val="20003"/>
                    </a:ext>
                  </a:extLst>
                </a:gridCol>
                <a:gridCol w="505740">
                  <a:extLst>
                    <a:ext uri="{9D8B030D-6E8A-4147-A177-3AD203B41FA5}">
                      <a16:colId xmlns:a16="http://schemas.microsoft.com/office/drawing/2014/main" val="20004"/>
                    </a:ext>
                  </a:extLst>
                </a:gridCol>
                <a:gridCol w="211352">
                  <a:extLst>
                    <a:ext uri="{9D8B030D-6E8A-4147-A177-3AD203B41FA5}">
                      <a16:colId xmlns:a16="http://schemas.microsoft.com/office/drawing/2014/main" val="20005"/>
                    </a:ext>
                  </a:extLst>
                </a:gridCol>
                <a:gridCol w="226450">
                  <a:extLst>
                    <a:ext uri="{9D8B030D-6E8A-4147-A177-3AD203B41FA5}">
                      <a16:colId xmlns:a16="http://schemas.microsoft.com/office/drawing/2014/main" val="20006"/>
                    </a:ext>
                  </a:extLst>
                </a:gridCol>
                <a:gridCol w="211352">
                  <a:extLst>
                    <a:ext uri="{9D8B030D-6E8A-4147-A177-3AD203B41FA5}">
                      <a16:colId xmlns:a16="http://schemas.microsoft.com/office/drawing/2014/main" val="20007"/>
                    </a:ext>
                  </a:extLst>
                </a:gridCol>
                <a:gridCol w="218902">
                  <a:extLst>
                    <a:ext uri="{9D8B030D-6E8A-4147-A177-3AD203B41FA5}">
                      <a16:colId xmlns:a16="http://schemas.microsoft.com/office/drawing/2014/main" val="20008"/>
                    </a:ext>
                  </a:extLst>
                </a:gridCol>
                <a:gridCol w="198144">
                  <a:extLst>
                    <a:ext uri="{9D8B030D-6E8A-4147-A177-3AD203B41FA5}">
                      <a16:colId xmlns:a16="http://schemas.microsoft.com/office/drawing/2014/main" val="20009"/>
                    </a:ext>
                  </a:extLst>
                </a:gridCol>
                <a:gridCol w="279289">
                  <a:extLst>
                    <a:ext uri="{9D8B030D-6E8A-4147-A177-3AD203B41FA5}">
                      <a16:colId xmlns:a16="http://schemas.microsoft.com/office/drawing/2014/main" val="20010"/>
                    </a:ext>
                  </a:extLst>
                </a:gridCol>
                <a:gridCol w="203806">
                  <a:extLst>
                    <a:ext uri="{9D8B030D-6E8A-4147-A177-3AD203B41FA5}">
                      <a16:colId xmlns:a16="http://schemas.microsoft.com/office/drawing/2014/main" val="20011"/>
                    </a:ext>
                  </a:extLst>
                </a:gridCol>
                <a:gridCol w="226450">
                  <a:extLst>
                    <a:ext uri="{9D8B030D-6E8A-4147-A177-3AD203B41FA5}">
                      <a16:colId xmlns:a16="http://schemas.microsoft.com/office/drawing/2014/main" val="20012"/>
                    </a:ext>
                  </a:extLst>
                </a:gridCol>
                <a:gridCol w="203806">
                  <a:extLst>
                    <a:ext uri="{9D8B030D-6E8A-4147-A177-3AD203B41FA5}">
                      <a16:colId xmlns:a16="http://schemas.microsoft.com/office/drawing/2014/main" val="20013"/>
                    </a:ext>
                  </a:extLst>
                </a:gridCol>
                <a:gridCol w="226450">
                  <a:extLst>
                    <a:ext uri="{9D8B030D-6E8A-4147-A177-3AD203B41FA5}">
                      <a16:colId xmlns:a16="http://schemas.microsoft.com/office/drawing/2014/main" val="20014"/>
                    </a:ext>
                  </a:extLst>
                </a:gridCol>
                <a:gridCol w="188709">
                  <a:extLst>
                    <a:ext uri="{9D8B030D-6E8A-4147-A177-3AD203B41FA5}">
                      <a16:colId xmlns:a16="http://schemas.microsoft.com/office/drawing/2014/main" val="20015"/>
                    </a:ext>
                  </a:extLst>
                </a:gridCol>
                <a:gridCol w="220789">
                  <a:extLst>
                    <a:ext uri="{9D8B030D-6E8A-4147-A177-3AD203B41FA5}">
                      <a16:colId xmlns:a16="http://schemas.microsoft.com/office/drawing/2014/main" val="20016"/>
                    </a:ext>
                  </a:extLst>
                </a:gridCol>
                <a:gridCol w="203806">
                  <a:extLst>
                    <a:ext uri="{9D8B030D-6E8A-4147-A177-3AD203B41FA5}">
                      <a16:colId xmlns:a16="http://schemas.microsoft.com/office/drawing/2014/main" val="20017"/>
                    </a:ext>
                  </a:extLst>
                </a:gridCol>
                <a:gridCol w="211352">
                  <a:extLst>
                    <a:ext uri="{9D8B030D-6E8A-4147-A177-3AD203B41FA5}">
                      <a16:colId xmlns:a16="http://schemas.microsoft.com/office/drawing/2014/main" val="20018"/>
                    </a:ext>
                  </a:extLst>
                </a:gridCol>
                <a:gridCol w="271740">
                  <a:extLst>
                    <a:ext uri="{9D8B030D-6E8A-4147-A177-3AD203B41FA5}">
                      <a16:colId xmlns:a16="http://schemas.microsoft.com/office/drawing/2014/main" val="20019"/>
                    </a:ext>
                  </a:extLst>
                </a:gridCol>
                <a:gridCol w="196256">
                  <a:extLst>
                    <a:ext uri="{9D8B030D-6E8A-4147-A177-3AD203B41FA5}">
                      <a16:colId xmlns:a16="http://schemas.microsoft.com/office/drawing/2014/main" val="20020"/>
                    </a:ext>
                  </a:extLst>
                </a:gridCol>
                <a:gridCol w="220789">
                  <a:extLst>
                    <a:ext uri="{9D8B030D-6E8A-4147-A177-3AD203B41FA5}">
                      <a16:colId xmlns:a16="http://schemas.microsoft.com/office/drawing/2014/main" val="20021"/>
                    </a:ext>
                  </a:extLst>
                </a:gridCol>
                <a:gridCol w="324578">
                  <a:extLst>
                    <a:ext uri="{9D8B030D-6E8A-4147-A177-3AD203B41FA5}">
                      <a16:colId xmlns:a16="http://schemas.microsoft.com/office/drawing/2014/main" val="20022"/>
                    </a:ext>
                  </a:extLst>
                </a:gridCol>
                <a:gridCol w="288724">
                  <a:extLst>
                    <a:ext uri="{9D8B030D-6E8A-4147-A177-3AD203B41FA5}">
                      <a16:colId xmlns:a16="http://schemas.microsoft.com/office/drawing/2014/main" val="20023"/>
                    </a:ext>
                  </a:extLst>
                </a:gridCol>
              </a:tblGrid>
              <a:tr h="82936">
                <a:tc gridSpan="2">
                  <a:txBody>
                    <a:bodyPr/>
                    <a:lstStyle/>
                    <a:p>
                      <a:pPr algn="ctr" fontAlgn="b"/>
                      <a:r>
                        <a:rPr lang="en-US" sz="550" b="1" i="0" u="none" strike="noStrike" dirty="0">
                          <a:solidFill>
                            <a:srgbClr val="000000"/>
                          </a:solidFill>
                          <a:latin typeface="Arial" pitchFamily="34" charset="0"/>
                          <a:cs typeface="Arial" pitchFamily="34" charset="0"/>
                        </a:rPr>
                        <a:t>Sample Name</a:t>
                      </a:r>
                    </a:p>
                  </a:txBody>
                  <a:tcPr marL="5737" marR="5737" marT="573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ctr" fontAlgn="b"/>
                      <a:r>
                        <a:rPr lang="en-US" sz="550" b="1" i="0" u="none" strike="noStrike">
                          <a:solidFill>
                            <a:srgbClr val="000000"/>
                          </a:solidFill>
                          <a:latin typeface="Arial" pitchFamily="34" charset="0"/>
                          <a:cs typeface="Arial" pitchFamily="34" charset="0"/>
                        </a:rPr>
                        <a:t>NAD</a:t>
                      </a:r>
                    </a:p>
                  </a:txBody>
                  <a:tcPr marL="5737" marR="5737" marT="573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G6P/F6P</a:t>
                      </a:r>
                    </a:p>
                  </a:txBody>
                  <a:tcPr marL="5737" marR="5737" marT="573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CIT/ISO CIT</a:t>
                      </a:r>
                    </a:p>
                  </a:txBody>
                  <a:tcPr marL="5737" marR="5737" marT="573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AKG</a:t>
                      </a:r>
                    </a:p>
                  </a:txBody>
                  <a:tcPr marL="5737" marR="5737" marT="573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FUM</a:t>
                      </a:r>
                    </a:p>
                  </a:txBody>
                  <a:tcPr marL="5737" marR="5737" marT="573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MAL</a:t>
                      </a:r>
                    </a:p>
                  </a:txBody>
                  <a:tcPr marL="5737" marR="5737" marT="573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dirty="0">
                          <a:solidFill>
                            <a:srgbClr val="000000"/>
                          </a:solidFill>
                          <a:latin typeface="Arial" pitchFamily="34" charset="0"/>
                          <a:cs typeface="Arial" pitchFamily="34" charset="0"/>
                        </a:rPr>
                        <a:t>FBP</a:t>
                      </a:r>
                    </a:p>
                  </a:txBody>
                  <a:tcPr marL="5737" marR="5737" marT="573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ADP</a:t>
                      </a:r>
                    </a:p>
                  </a:txBody>
                  <a:tcPr marL="5737" marR="5737" marT="573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NADH</a:t>
                      </a:r>
                    </a:p>
                  </a:txBody>
                  <a:tcPr marL="5737" marR="5737" marT="573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3PG</a:t>
                      </a:r>
                    </a:p>
                  </a:txBody>
                  <a:tcPr marL="5737" marR="5737" marT="573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PYR</a:t>
                      </a:r>
                    </a:p>
                  </a:txBody>
                  <a:tcPr marL="5737" marR="5737" marT="573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ATP</a:t>
                      </a:r>
                    </a:p>
                  </a:txBody>
                  <a:tcPr marL="5737" marR="5737" marT="573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LAC</a:t>
                      </a:r>
                    </a:p>
                  </a:txBody>
                  <a:tcPr marL="5737" marR="5737" marT="573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GLU</a:t>
                      </a:r>
                    </a:p>
                  </a:txBody>
                  <a:tcPr marL="5737" marR="5737" marT="573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SUC</a:t>
                      </a:r>
                    </a:p>
                  </a:txBody>
                  <a:tcPr marL="5737" marR="5737" marT="573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PEP</a:t>
                      </a:r>
                    </a:p>
                  </a:txBody>
                  <a:tcPr marL="5737" marR="5737" marT="573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R5P</a:t>
                      </a:r>
                    </a:p>
                  </a:txBody>
                  <a:tcPr marL="5737" marR="5737" marT="573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R15BP</a:t>
                      </a:r>
                    </a:p>
                  </a:txBody>
                  <a:tcPr marL="5737" marR="5737" marT="573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S7P</a:t>
                      </a:r>
                    </a:p>
                  </a:txBody>
                  <a:tcPr marL="5737" marR="5737" marT="573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6PG</a:t>
                      </a:r>
                    </a:p>
                  </a:txBody>
                  <a:tcPr marL="5737" marR="5737" marT="573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NADPH</a:t>
                      </a:r>
                    </a:p>
                  </a:txBody>
                  <a:tcPr marL="5737" marR="5737" marT="573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NADP</a:t>
                      </a:r>
                    </a:p>
                  </a:txBody>
                  <a:tcPr marL="5737" marR="5737" marT="573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82936">
                <a:tc>
                  <a:txBody>
                    <a:bodyPr/>
                    <a:lstStyle/>
                    <a:p>
                      <a:pPr algn="ctr" fontAlgn="b"/>
                      <a:r>
                        <a:rPr lang="en-US" sz="550" b="1" i="0" u="none" strike="noStrike">
                          <a:solidFill>
                            <a:srgbClr val="000000"/>
                          </a:solidFill>
                          <a:latin typeface="Arial" pitchFamily="34" charset="0"/>
                          <a:cs typeface="Arial" pitchFamily="34" charset="0"/>
                        </a:rPr>
                        <a:t>Lav670</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1</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0.45</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0.75</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15.66</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0.15</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2.15</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14.12</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1.29</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0.38</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0.03</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0.52</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2.56</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0.06</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41.64</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6.68</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11.98</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0.07</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0.61</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0.07</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0.95</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0.17</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0.00</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0.02</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1"/>
                  </a:ext>
                </a:extLst>
              </a:tr>
              <a:tr h="82936">
                <a:tc>
                  <a:txBody>
                    <a:bodyPr/>
                    <a:lstStyle/>
                    <a:p>
                      <a:pPr algn="ctr" fontAlgn="b"/>
                      <a:r>
                        <a:rPr lang="en-US" sz="550" b="1" i="0" u="none" strike="noStrike">
                          <a:solidFill>
                            <a:srgbClr val="000000"/>
                          </a:solidFill>
                          <a:latin typeface="Arial" pitchFamily="34" charset="0"/>
                          <a:cs typeface="Arial" pitchFamily="34" charset="0"/>
                        </a:rPr>
                        <a:t>Control</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2</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0.38</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1.00</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14.66</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0.24</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2.44</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15.07</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1.41</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0.38</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0.02</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0.54</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1.81</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0.07</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28.75</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2.57</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9.98</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0.07</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0.48</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0.06</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0.99</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0.20</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0.00</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0.02</a:t>
                      </a:r>
                    </a:p>
                  </a:txBody>
                  <a:tcPr marL="5737" marR="5737" marT="5737" marB="0" anchor="b">
                    <a:lnL>
                      <a:noFill/>
                    </a:lnL>
                    <a:lnR>
                      <a:noFill/>
                    </a:lnR>
                    <a:lnT>
                      <a:noFill/>
                    </a:lnT>
                    <a:lnB>
                      <a:noFill/>
                    </a:lnB>
                  </a:tcPr>
                </a:tc>
                <a:extLst>
                  <a:ext uri="{0D108BD9-81ED-4DB2-BD59-A6C34878D82A}">
                    <a16:rowId xmlns:a16="http://schemas.microsoft.com/office/drawing/2014/main" val="10002"/>
                  </a:ext>
                </a:extLst>
              </a:tr>
              <a:tr h="82936">
                <a:tc>
                  <a:txBody>
                    <a:bodyPr/>
                    <a:lstStyle/>
                    <a:p>
                      <a:pPr algn="ctr" fontAlgn="b"/>
                      <a:r>
                        <a:rPr lang="en-US" sz="550" b="1" i="0" u="none" strike="noStrike">
                          <a:solidFill>
                            <a:srgbClr val="000000"/>
                          </a:solidFill>
                          <a:latin typeface="Arial" pitchFamily="34" charset="0"/>
                          <a:cs typeface="Arial" pitchFamily="34" charset="0"/>
                        </a:rPr>
                        <a:t> </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3</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0.14</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0.72</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12.96</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0.11</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2.37</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14.79</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1.98</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0.40</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0.01</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0.66</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2.01</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0.05</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29.69</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4.51</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11.12</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0.05</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0.57</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0.05</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1.04</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0.16</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0.00</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0.01</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82936">
                <a:tc>
                  <a:txBody>
                    <a:bodyPr/>
                    <a:lstStyle/>
                    <a:p>
                      <a:pPr algn="ctr" fontAlgn="b"/>
                      <a:r>
                        <a:rPr lang="en-US" sz="550" b="1" i="0" u="none" strike="noStrike">
                          <a:solidFill>
                            <a:srgbClr val="000000"/>
                          </a:solidFill>
                          <a:latin typeface="Arial" pitchFamily="34" charset="0"/>
                          <a:cs typeface="Arial" pitchFamily="34" charset="0"/>
                        </a:rPr>
                        <a:t>Lav670</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1</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0.08</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0.50</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8.59</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0.09</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1.57</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9.83</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1.14</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0.27</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0.01</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0.47</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1.30</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0.04</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18.63</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2.46</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7.20</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0.04</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0.42</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0.03</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0.66</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0.10</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0.00</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0.01</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4"/>
                  </a:ext>
                </a:extLst>
              </a:tr>
              <a:tr h="82936">
                <a:tc>
                  <a:txBody>
                    <a:bodyPr/>
                    <a:lstStyle/>
                    <a:p>
                      <a:pPr algn="ctr" fontAlgn="b"/>
                      <a:r>
                        <a:rPr lang="en-US" sz="550" b="1" i="0" u="none" strike="noStrike">
                          <a:solidFill>
                            <a:srgbClr val="000000"/>
                          </a:solidFill>
                          <a:latin typeface="Arial" pitchFamily="34" charset="0"/>
                          <a:cs typeface="Arial" pitchFamily="34" charset="0"/>
                        </a:rPr>
                        <a:t>miRZIP155</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2</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0.09</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0.48</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6.32</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0.08</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1.38</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8.34</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0.96</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0.19</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0.01</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0.37</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1.15</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0.02</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17.27</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2.42</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6.14</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0.03</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0.36</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0.02</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0.55</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0.09</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0.00</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0.01</a:t>
                      </a:r>
                    </a:p>
                  </a:txBody>
                  <a:tcPr marL="5737" marR="5737" marT="5737" marB="0" anchor="b">
                    <a:lnL>
                      <a:noFill/>
                    </a:lnL>
                    <a:lnR>
                      <a:noFill/>
                    </a:lnR>
                    <a:lnT>
                      <a:noFill/>
                    </a:lnT>
                    <a:lnB>
                      <a:noFill/>
                    </a:lnB>
                  </a:tcPr>
                </a:tc>
                <a:extLst>
                  <a:ext uri="{0D108BD9-81ED-4DB2-BD59-A6C34878D82A}">
                    <a16:rowId xmlns:a16="http://schemas.microsoft.com/office/drawing/2014/main" val="10005"/>
                  </a:ext>
                </a:extLst>
              </a:tr>
              <a:tr h="82936">
                <a:tc>
                  <a:txBody>
                    <a:bodyPr/>
                    <a:lstStyle/>
                    <a:p>
                      <a:pPr algn="ctr" fontAlgn="b"/>
                      <a:r>
                        <a:rPr lang="en-US" sz="550" b="1" i="0" u="none" strike="noStrike">
                          <a:solidFill>
                            <a:srgbClr val="000000"/>
                          </a:solidFill>
                          <a:latin typeface="Arial" pitchFamily="34" charset="0"/>
                          <a:cs typeface="Arial" pitchFamily="34" charset="0"/>
                        </a:rPr>
                        <a:t> </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3</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0.03</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0.39</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9.48</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0.10</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1.28</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8.02</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0.22</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0.05</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0.00</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0.20</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1.26</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0.00</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17.08</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1.97</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3.93</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0.04</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0.26</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0.02</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0.59</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0.08</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0.00</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0.00</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82936">
                <a:tc>
                  <a:txBody>
                    <a:bodyPr/>
                    <a:lstStyle/>
                    <a:p>
                      <a:pPr algn="ctr" fontAlgn="b"/>
                      <a:r>
                        <a:rPr lang="en-US" sz="550" b="1" i="0" u="none" strike="noStrike">
                          <a:solidFill>
                            <a:srgbClr val="000000"/>
                          </a:solidFill>
                          <a:latin typeface="Arial" pitchFamily="34" charset="0"/>
                          <a:cs typeface="Arial" pitchFamily="34" charset="0"/>
                        </a:rPr>
                        <a:t>Lav714</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1</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0.12</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1.61</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13.05</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0.11</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3.02</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19.34</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2.55</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0.50</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0.01</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0.84</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3.55</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0.06</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47.52</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9.13</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10.84</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0.08</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1.43</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0.05</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1.50</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0.24</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0.00</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0.01</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7"/>
                  </a:ext>
                </a:extLst>
              </a:tr>
              <a:tr h="82936">
                <a:tc>
                  <a:txBody>
                    <a:bodyPr/>
                    <a:lstStyle/>
                    <a:p>
                      <a:pPr algn="ctr" fontAlgn="b"/>
                      <a:r>
                        <a:rPr lang="en-US" sz="550" b="1" i="0" u="none" strike="noStrike">
                          <a:solidFill>
                            <a:srgbClr val="000000"/>
                          </a:solidFill>
                          <a:latin typeface="Arial" pitchFamily="34" charset="0"/>
                          <a:cs typeface="Arial" pitchFamily="34" charset="0"/>
                        </a:rPr>
                        <a:t>Control</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2</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0.11</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1.27</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18.40</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0.09</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2.87</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17.91</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2.82</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0.52</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0.01</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0.94</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2.72</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0.09</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38.18</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6.11</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10.23</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0.07</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1.34</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0.05</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1.33</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0.20</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0.00</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0.01</a:t>
                      </a:r>
                    </a:p>
                  </a:txBody>
                  <a:tcPr marL="5737" marR="5737" marT="5737" marB="0" anchor="b">
                    <a:lnL>
                      <a:noFill/>
                    </a:lnL>
                    <a:lnR>
                      <a:noFill/>
                    </a:lnR>
                    <a:lnT>
                      <a:noFill/>
                    </a:lnT>
                    <a:lnB>
                      <a:noFill/>
                    </a:lnB>
                  </a:tcPr>
                </a:tc>
                <a:extLst>
                  <a:ext uri="{0D108BD9-81ED-4DB2-BD59-A6C34878D82A}">
                    <a16:rowId xmlns:a16="http://schemas.microsoft.com/office/drawing/2014/main" val="10008"/>
                  </a:ext>
                </a:extLst>
              </a:tr>
              <a:tr h="82936">
                <a:tc>
                  <a:txBody>
                    <a:bodyPr/>
                    <a:lstStyle/>
                    <a:p>
                      <a:pPr algn="ctr" fontAlgn="b"/>
                      <a:r>
                        <a:rPr lang="en-US" sz="550" b="1" i="0" u="none" strike="noStrike">
                          <a:solidFill>
                            <a:srgbClr val="000000"/>
                          </a:solidFill>
                          <a:latin typeface="Arial" pitchFamily="34" charset="0"/>
                          <a:cs typeface="Arial" pitchFamily="34" charset="0"/>
                        </a:rPr>
                        <a:t> </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3</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0.05</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1.85</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14.38</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0.11</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3.39</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20.03</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4.44</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0.35</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0.01</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1.70</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2.29</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0.06</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29.40</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4.64</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7.02</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0.08</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1.24</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0.04</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1.18</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0.17</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0.00</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0.01</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82936">
                <a:tc>
                  <a:txBody>
                    <a:bodyPr/>
                    <a:lstStyle/>
                    <a:p>
                      <a:pPr algn="ctr" fontAlgn="b"/>
                      <a:r>
                        <a:rPr lang="en-US" sz="550" b="1" i="0" u="none" strike="noStrike">
                          <a:solidFill>
                            <a:srgbClr val="000000"/>
                          </a:solidFill>
                          <a:latin typeface="Arial" pitchFamily="34" charset="0"/>
                          <a:cs typeface="Arial" pitchFamily="34" charset="0"/>
                        </a:rPr>
                        <a:t>Lav714</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1</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0.02</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1.02</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6.21</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0.04</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1.41</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8.71</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1.66</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0.18</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0.00</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0.57</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1.25</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0.02</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17.22</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3.12</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5.06</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0.04</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0.87</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0.02</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0.82</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0.11</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0.00</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550" b="1" i="0" u="none" strike="noStrike">
                          <a:solidFill>
                            <a:srgbClr val="000000"/>
                          </a:solidFill>
                          <a:latin typeface="Arial" pitchFamily="34" charset="0"/>
                          <a:cs typeface="Arial" pitchFamily="34" charset="0"/>
                        </a:rPr>
                        <a:t>0.00</a:t>
                      </a:r>
                    </a:p>
                  </a:txBody>
                  <a:tcPr marL="5737" marR="5737" marT="5737"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10"/>
                  </a:ext>
                </a:extLst>
              </a:tr>
              <a:tr h="82936">
                <a:tc>
                  <a:txBody>
                    <a:bodyPr/>
                    <a:lstStyle/>
                    <a:p>
                      <a:pPr algn="ctr" fontAlgn="b"/>
                      <a:r>
                        <a:rPr lang="en-US" sz="550" b="1" i="0" u="none" strike="noStrike">
                          <a:solidFill>
                            <a:srgbClr val="000000"/>
                          </a:solidFill>
                          <a:latin typeface="Arial" pitchFamily="34" charset="0"/>
                          <a:cs typeface="Arial" pitchFamily="34" charset="0"/>
                        </a:rPr>
                        <a:t>miRZIP155</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2</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0.01</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0.81</a:t>
                      </a:r>
                    </a:p>
                  </a:txBody>
                  <a:tcPr marL="5737" marR="5737" marT="5737" marB="0" anchor="b">
                    <a:lnL>
                      <a:noFill/>
                    </a:lnL>
                    <a:lnR>
                      <a:noFill/>
                    </a:lnR>
                    <a:lnT>
                      <a:noFill/>
                    </a:lnT>
                    <a:lnB>
                      <a:noFill/>
                    </a:lnB>
                  </a:tcPr>
                </a:tc>
                <a:tc>
                  <a:txBody>
                    <a:bodyPr/>
                    <a:lstStyle/>
                    <a:p>
                      <a:pPr algn="ctr" fontAlgn="b"/>
                      <a:r>
                        <a:rPr lang="en-US" sz="550" b="1" i="0" u="none" strike="noStrike" dirty="0">
                          <a:solidFill>
                            <a:srgbClr val="000000"/>
                          </a:solidFill>
                          <a:latin typeface="Arial" pitchFamily="34" charset="0"/>
                          <a:cs typeface="Arial" pitchFamily="34" charset="0"/>
                        </a:rPr>
                        <a:t>5.02</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0.05</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1.11</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6.71</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0.84</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0.06</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0.00</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0.31</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0.82</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0.01</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10.47</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1.34</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2.90</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0.02</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0.39</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0.01</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0.48</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0.07</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0.00</a:t>
                      </a:r>
                    </a:p>
                  </a:txBody>
                  <a:tcPr marL="5737" marR="5737" marT="5737" marB="0" anchor="b">
                    <a:lnL>
                      <a:noFill/>
                    </a:lnL>
                    <a:lnR>
                      <a:noFill/>
                    </a:lnR>
                    <a:lnT>
                      <a:noFill/>
                    </a:lnT>
                    <a:lnB>
                      <a:noFill/>
                    </a:lnB>
                  </a:tcPr>
                </a:tc>
                <a:tc>
                  <a:txBody>
                    <a:bodyPr/>
                    <a:lstStyle/>
                    <a:p>
                      <a:pPr algn="ctr" fontAlgn="b"/>
                      <a:r>
                        <a:rPr lang="en-US" sz="550" b="1" i="0" u="none" strike="noStrike">
                          <a:solidFill>
                            <a:srgbClr val="000000"/>
                          </a:solidFill>
                          <a:latin typeface="Arial" pitchFamily="34" charset="0"/>
                          <a:cs typeface="Arial" pitchFamily="34" charset="0"/>
                        </a:rPr>
                        <a:t>0.00</a:t>
                      </a:r>
                    </a:p>
                  </a:txBody>
                  <a:tcPr marL="5737" marR="5737" marT="5737" marB="0" anchor="b">
                    <a:lnL>
                      <a:noFill/>
                    </a:lnL>
                    <a:lnR>
                      <a:noFill/>
                    </a:lnR>
                    <a:lnT>
                      <a:noFill/>
                    </a:lnT>
                    <a:lnB>
                      <a:noFill/>
                    </a:lnB>
                  </a:tcPr>
                </a:tc>
                <a:extLst>
                  <a:ext uri="{0D108BD9-81ED-4DB2-BD59-A6C34878D82A}">
                    <a16:rowId xmlns:a16="http://schemas.microsoft.com/office/drawing/2014/main" val="10011"/>
                  </a:ext>
                </a:extLst>
              </a:tr>
              <a:tr h="82936">
                <a:tc>
                  <a:txBody>
                    <a:bodyPr/>
                    <a:lstStyle/>
                    <a:p>
                      <a:pPr algn="ctr" fontAlgn="b"/>
                      <a:r>
                        <a:rPr lang="en-US" sz="550" b="1" i="0" u="none" strike="noStrike">
                          <a:solidFill>
                            <a:srgbClr val="000000"/>
                          </a:solidFill>
                          <a:latin typeface="Arial" pitchFamily="34" charset="0"/>
                          <a:cs typeface="Arial" pitchFamily="34" charset="0"/>
                        </a:rPr>
                        <a:t> </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3</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0.02</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0.69</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8.55</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0.05</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1.27</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7.61</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0.91</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0.09</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0.00</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0.42</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1.56</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0.01</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19.58</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3.30</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4.31</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0.03</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0.51</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0.02</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0.65</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0.09</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a:solidFill>
                            <a:srgbClr val="000000"/>
                          </a:solidFill>
                          <a:latin typeface="Arial" pitchFamily="34" charset="0"/>
                          <a:cs typeface="Arial" pitchFamily="34" charset="0"/>
                        </a:rPr>
                        <a:t>0.00</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550" b="1" i="0" u="none" strike="noStrike" dirty="0">
                          <a:solidFill>
                            <a:srgbClr val="000000"/>
                          </a:solidFill>
                          <a:latin typeface="Arial" pitchFamily="34" charset="0"/>
                          <a:cs typeface="Arial" pitchFamily="34" charset="0"/>
                        </a:rPr>
                        <a:t>0.00</a:t>
                      </a:r>
                    </a:p>
                  </a:txBody>
                  <a:tcPr marL="5737" marR="5737" marT="5737"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bl>
          </a:graphicData>
        </a:graphic>
      </p:graphicFrame>
      <p:sp>
        <p:nvSpPr>
          <p:cNvPr id="4" name="직사각형 3"/>
          <p:cNvSpPr/>
          <p:nvPr/>
        </p:nvSpPr>
        <p:spPr>
          <a:xfrm>
            <a:off x="441960" y="4648200"/>
            <a:ext cx="5943201" cy="1015663"/>
          </a:xfrm>
          <a:prstGeom prst="rect">
            <a:avLst/>
          </a:prstGeom>
        </p:spPr>
        <p:txBody>
          <a:bodyPr wrap="square">
            <a:spAutoFit/>
          </a:bodyPr>
          <a:lstStyle/>
          <a:p>
            <a:pPr lvl="0" algn="just">
              <a:lnSpc>
                <a:spcPct val="150000"/>
              </a:lnSpc>
            </a:pPr>
            <a:r>
              <a:rPr lang="en-US" altLang="ko-KR" sz="1000" b="1" dirty="0">
                <a:solidFill>
                  <a:prstClr val="black"/>
                </a:solidFill>
                <a:latin typeface="Arial" panose="020B0604020202020204" pitchFamily="34" charset="0"/>
                <a:cs typeface="Times New Roman" panose="02020603050405020304" pitchFamily="18" charset="0"/>
              </a:rPr>
              <a:t>Supplementary Table 4</a:t>
            </a:r>
            <a:r>
              <a:rPr lang="en-US" altLang="ko-KR" sz="1000" dirty="0">
                <a:solidFill>
                  <a:prstClr val="black"/>
                </a:solidFill>
                <a:latin typeface="Arial" panose="020B0604020202020204" pitchFamily="34" charset="0"/>
                <a:cs typeface="Times New Roman" panose="02020603050405020304" pitchFamily="18" charset="0"/>
              </a:rPr>
              <a:t> Raw data of the metabolite profiling for allograft tumors generated from two mouse mammary tumor cells (Lav670 and Lav714) and its paired clones with stable miR-155 knockdown (miRZIP155).</a:t>
            </a:r>
            <a:endParaRPr lang="ko-KR" altLang="ko-KR" sz="1000" dirty="0">
              <a:solidFill>
                <a:prstClr val="black"/>
              </a:solidFill>
              <a:latin typeface="Cambria" panose="02040503050406030204" pitchFamily="18" charset="0"/>
              <a:cs typeface="Times New Roman" panose="02020603050405020304" pitchFamily="18" charset="0"/>
            </a:endParaRPr>
          </a:p>
          <a:p>
            <a:pPr lvl="0" algn="just">
              <a:lnSpc>
                <a:spcPct val="150000"/>
              </a:lnSpc>
            </a:pPr>
            <a:r>
              <a:rPr lang="en-US" altLang="ko-KR" sz="1000" dirty="0">
                <a:solidFill>
                  <a:prstClr val="black"/>
                </a:solidFill>
                <a:latin typeface="Arial" panose="020B0604020202020204" pitchFamily="34" charset="0"/>
                <a:cs typeface="Times New Roman" panose="02020603050405020304" pitchFamily="18" charset="0"/>
              </a:rPr>
              <a:t> </a:t>
            </a:r>
            <a:endParaRPr lang="ko-KR" altLang="ko-KR" sz="1000" dirty="0">
              <a:solidFill>
                <a:prstClr val="black"/>
              </a:solidFill>
              <a:latin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318393852"/>
      </p:ext>
    </p:extLst>
  </p:cSld>
  <p:clrMapOvr>
    <a:masterClrMapping/>
  </p:clrMapOvr>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2945</TotalTime>
  <Words>4366</Words>
  <Application>Microsoft Office PowerPoint</Application>
  <PresentationFormat>A4 용지(210x297mm)</PresentationFormat>
  <Paragraphs>2969</Paragraphs>
  <Slides>12</Slides>
  <Notes>3</Notes>
  <HiddenSlides>0</HiddenSlides>
  <MMClips>0</MMClips>
  <ScaleCrop>false</ScaleCrop>
  <HeadingPairs>
    <vt:vector size="6" baseType="variant">
      <vt:variant>
        <vt:lpstr>사용한 글꼴</vt:lpstr>
      </vt:variant>
      <vt:variant>
        <vt:i4>7</vt:i4>
      </vt:variant>
      <vt:variant>
        <vt:lpstr>테마</vt:lpstr>
      </vt:variant>
      <vt:variant>
        <vt:i4>1</vt:i4>
      </vt:variant>
      <vt:variant>
        <vt:lpstr>슬라이드 제목</vt:lpstr>
      </vt:variant>
      <vt:variant>
        <vt:i4>12</vt:i4>
      </vt:variant>
    </vt:vector>
  </HeadingPairs>
  <TitlesOfParts>
    <vt:vector size="20" baseType="lpstr">
      <vt:lpstr>맑은 고딕</vt:lpstr>
      <vt:lpstr>Arial</vt:lpstr>
      <vt:lpstr>Calibri</vt:lpstr>
      <vt:lpstr>Cambria</vt:lpstr>
      <vt:lpstr>helvetica</vt:lpstr>
      <vt:lpstr>Symbol</vt:lpstr>
      <vt:lpstr>Times New Roman</vt:lpstr>
      <vt:lpstr>Office 테마</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슬라이드 1</dc:title>
  <dc:creator>yongjin</dc:creator>
  <cp:lastModifiedBy>suhwan</cp:lastModifiedBy>
  <cp:revision>176</cp:revision>
  <cp:lastPrinted>2017-04-24T08:06:54Z</cp:lastPrinted>
  <dcterms:created xsi:type="dcterms:W3CDTF">2016-06-27T05:49:29Z</dcterms:created>
  <dcterms:modified xsi:type="dcterms:W3CDTF">2017-09-25T06:22:31Z</dcterms:modified>
</cp:coreProperties>
</file>