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4"/>
  </p:notesMasterIdLst>
  <p:sldIdLst>
    <p:sldId id="257" r:id="rId2"/>
    <p:sldId id="298" r:id="rId3"/>
    <p:sldId id="299" r:id="rId4"/>
    <p:sldId id="274" r:id="rId5"/>
    <p:sldId id="297" r:id="rId6"/>
    <p:sldId id="280" r:id="rId7"/>
    <p:sldId id="305" r:id="rId8"/>
    <p:sldId id="281" r:id="rId9"/>
    <p:sldId id="262" r:id="rId10"/>
    <p:sldId id="275" r:id="rId11"/>
    <p:sldId id="300" r:id="rId12"/>
    <p:sldId id="285" r:id="rId13"/>
  </p:sldIdLst>
  <p:sldSz cx="7315200" cy="9144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68" autoAdjust="0"/>
    <p:restoredTop sz="90406"/>
  </p:normalViewPr>
  <p:slideViewPr>
    <p:cSldViewPr snapToGrid="0" snapToObjects="1">
      <p:cViewPr>
        <p:scale>
          <a:sx n="160" d="100"/>
          <a:sy n="160" d="100"/>
        </p:scale>
        <p:origin x="1528" y="-204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CBC1E2-92D5-CE43-8CA3-58E7C776D2EB}" type="datetimeFigureOut">
              <a:rPr lang="en-US" smtClean="0"/>
              <a:t>10/23/23</a:t>
            </a:fld>
            <a:endParaRPr lang="en-US" dirty="0"/>
          </a:p>
        </p:txBody>
      </p:sp>
      <p:sp>
        <p:nvSpPr>
          <p:cNvPr id="4" name="Slide Image Placeholder 3"/>
          <p:cNvSpPr>
            <a:spLocks noGrp="1" noRot="1" noChangeAspect="1"/>
          </p:cNvSpPr>
          <p:nvPr>
            <p:ph type="sldImg" idx="2"/>
          </p:nvPr>
        </p:nvSpPr>
        <p:spPr>
          <a:xfrm>
            <a:off x="2193925" y="1143000"/>
            <a:ext cx="247015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E5066C-0842-4A40-B9C0-60DE3E2C4571}" type="slidenum">
              <a:rPr lang="en-US" smtClean="0"/>
              <a:t>‹#›</a:t>
            </a:fld>
            <a:endParaRPr lang="en-US" dirty="0"/>
          </a:p>
        </p:txBody>
      </p:sp>
    </p:spTree>
    <p:extLst>
      <p:ext uri="{BB962C8B-B14F-4D97-AF65-F5344CB8AC3E}">
        <p14:creationId xmlns:p14="http://schemas.microsoft.com/office/powerpoint/2010/main" val="1047741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93925" y="1143000"/>
            <a:ext cx="2470150" cy="3086100"/>
          </a:xfrm>
        </p:spPr>
      </p:sp>
      <p:sp>
        <p:nvSpPr>
          <p:cNvPr id="3" name="Notes Placeholder 2"/>
          <p:cNvSpPr>
            <a:spLocks noGrp="1"/>
          </p:cNvSpPr>
          <p:nvPr>
            <p:ph type="body" idx="1"/>
          </p:nvPr>
        </p:nvSpPr>
        <p:spPr/>
        <p:txBody>
          <a:bodyPr/>
          <a:lstStyle/>
          <a:p>
            <a:r>
              <a:rPr lang="en-US" dirty="0"/>
              <a:t>Supp Fig1</a:t>
            </a:r>
          </a:p>
        </p:txBody>
      </p:sp>
      <p:sp>
        <p:nvSpPr>
          <p:cNvPr id="4" name="Slide Number Placeholder 3"/>
          <p:cNvSpPr>
            <a:spLocks noGrp="1"/>
          </p:cNvSpPr>
          <p:nvPr>
            <p:ph type="sldNum" sz="quarter" idx="10"/>
          </p:nvPr>
        </p:nvSpPr>
        <p:spPr/>
        <p:txBody>
          <a:bodyPr/>
          <a:lstStyle/>
          <a:p>
            <a:fld id="{50E5066C-0842-4A40-B9C0-60DE3E2C4571}" type="slidenum">
              <a:rPr lang="en-US" smtClean="0"/>
              <a:t>1</a:t>
            </a:fld>
            <a:endParaRPr lang="en-US" dirty="0"/>
          </a:p>
        </p:txBody>
      </p:sp>
    </p:spTree>
    <p:extLst>
      <p:ext uri="{BB962C8B-B14F-4D97-AF65-F5344CB8AC3E}">
        <p14:creationId xmlns:p14="http://schemas.microsoft.com/office/powerpoint/2010/main" val="897650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E5066C-0842-4A40-B9C0-60DE3E2C4571}" type="slidenum">
              <a:rPr lang="en-US" smtClean="0"/>
              <a:t>5</a:t>
            </a:fld>
            <a:endParaRPr lang="en-US" dirty="0"/>
          </a:p>
        </p:txBody>
      </p:sp>
    </p:spTree>
    <p:extLst>
      <p:ext uri="{BB962C8B-B14F-4D97-AF65-F5344CB8AC3E}">
        <p14:creationId xmlns:p14="http://schemas.microsoft.com/office/powerpoint/2010/main" val="2021099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E5066C-0842-4A40-B9C0-60DE3E2C4571}" type="slidenum">
              <a:rPr lang="en-US" smtClean="0"/>
              <a:t>6</a:t>
            </a:fld>
            <a:endParaRPr lang="en-US" dirty="0"/>
          </a:p>
        </p:txBody>
      </p:sp>
    </p:spTree>
    <p:extLst>
      <p:ext uri="{BB962C8B-B14F-4D97-AF65-F5344CB8AC3E}">
        <p14:creationId xmlns:p14="http://schemas.microsoft.com/office/powerpoint/2010/main" val="1339603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E5066C-0842-4A40-B9C0-60DE3E2C4571}" type="slidenum">
              <a:rPr lang="en-US" smtClean="0"/>
              <a:t>8</a:t>
            </a:fld>
            <a:endParaRPr lang="en-US" dirty="0"/>
          </a:p>
        </p:txBody>
      </p:sp>
    </p:spTree>
    <p:extLst>
      <p:ext uri="{BB962C8B-B14F-4D97-AF65-F5344CB8AC3E}">
        <p14:creationId xmlns:p14="http://schemas.microsoft.com/office/powerpoint/2010/main" val="2203677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93925" y="1143000"/>
            <a:ext cx="2470150" cy="3086100"/>
          </a:xfrm>
        </p:spPr>
      </p:sp>
      <p:sp>
        <p:nvSpPr>
          <p:cNvPr id="3" name="Notes Placeholder 2"/>
          <p:cNvSpPr>
            <a:spLocks noGrp="1"/>
          </p:cNvSpPr>
          <p:nvPr>
            <p:ph type="body" idx="1"/>
          </p:nvPr>
        </p:nvSpPr>
        <p:spPr/>
        <p:txBody>
          <a:bodyPr/>
          <a:lstStyle/>
          <a:p>
            <a:r>
              <a:rPr lang="en-US" dirty="0"/>
              <a:t>Supp Fig 3</a:t>
            </a:r>
          </a:p>
        </p:txBody>
      </p:sp>
      <p:sp>
        <p:nvSpPr>
          <p:cNvPr id="4" name="Slide Number Placeholder 3"/>
          <p:cNvSpPr>
            <a:spLocks noGrp="1"/>
          </p:cNvSpPr>
          <p:nvPr>
            <p:ph type="sldNum" sz="quarter" idx="10"/>
          </p:nvPr>
        </p:nvSpPr>
        <p:spPr/>
        <p:txBody>
          <a:bodyPr/>
          <a:lstStyle/>
          <a:p>
            <a:fld id="{50E5066C-0842-4A40-B9C0-60DE3E2C4571}" type="slidenum">
              <a:rPr lang="en-US" smtClean="0"/>
              <a:t>9</a:t>
            </a:fld>
            <a:endParaRPr lang="en-US" dirty="0"/>
          </a:p>
        </p:txBody>
      </p:sp>
    </p:spTree>
    <p:extLst>
      <p:ext uri="{BB962C8B-B14F-4D97-AF65-F5344CB8AC3E}">
        <p14:creationId xmlns:p14="http://schemas.microsoft.com/office/powerpoint/2010/main" val="1606918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E5066C-0842-4A40-B9C0-60DE3E2C4571}" type="slidenum">
              <a:rPr lang="en-US" smtClean="0"/>
              <a:t>10</a:t>
            </a:fld>
            <a:endParaRPr lang="en-US" dirty="0"/>
          </a:p>
        </p:txBody>
      </p:sp>
    </p:spTree>
    <p:extLst>
      <p:ext uri="{BB962C8B-B14F-4D97-AF65-F5344CB8AC3E}">
        <p14:creationId xmlns:p14="http://schemas.microsoft.com/office/powerpoint/2010/main" val="3622741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E5066C-0842-4A40-B9C0-60DE3E2C4571}" type="slidenum">
              <a:rPr lang="en-US" smtClean="0"/>
              <a:t>12</a:t>
            </a:fld>
            <a:endParaRPr lang="en-US" dirty="0"/>
          </a:p>
        </p:txBody>
      </p:sp>
    </p:spTree>
    <p:extLst>
      <p:ext uri="{BB962C8B-B14F-4D97-AF65-F5344CB8AC3E}">
        <p14:creationId xmlns:p14="http://schemas.microsoft.com/office/powerpoint/2010/main" val="1979851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496484"/>
            <a:ext cx="6217920" cy="3183467"/>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914400" y="4802717"/>
            <a:ext cx="5486400" cy="2207683"/>
          </a:xfrm>
        </p:spPr>
        <p:txBody>
          <a:bodyPr/>
          <a:lstStyle>
            <a:lvl1pPr marL="0" indent="0" algn="ctr">
              <a:buNone/>
              <a:defRPr sz="1920"/>
            </a:lvl1pPr>
            <a:lvl2pPr marL="365760" indent="0" algn="ctr">
              <a:buNone/>
              <a:defRPr sz="1600"/>
            </a:lvl2pPr>
            <a:lvl3pPr marL="731520" indent="0" algn="ctr">
              <a:buNone/>
              <a:defRPr sz="1440"/>
            </a:lvl3pPr>
            <a:lvl4pPr marL="1097280" indent="0" algn="ctr">
              <a:buNone/>
              <a:defRPr sz="1280"/>
            </a:lvl4pPr>
            <a:lvl5pPr marL="1463040" indent="0" algn="ctr">
              <a:buNone/>
              <a:defRPr sz="1280"/>
            </a:lvl5pPr>
            <a:lvl6pPr marL="1828800" indent="0" algn="ctr">
              <a:buNone/>
              <a:defRPr sz="1280"/>
            </a:lvl6pPr>
            <a:lvl7pPr marL="2194560" indent="0" algn="ctr">
              <a:buNone/>
              <a:defRPr sz="1280"/>
            </a:lvl7pPr>
            <a:lvl8pPr marL="2560320" indent="0" algn="ctr">
              <a:buNone/>
              <a:defRPr sz="1280"/>
            </a:lvl8pPr>
            <a:lvl9pPr marL="2926080" indent="0" algn="ctr">
              <a:buNone/>
              <a:defRPr sz="1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CCA770-D556-8F4B-857C-0F829C16BE44}" type="datetimeFigureOut">
              <a:rPr lang="en-US" smtClean="0"/>
              <a:t>10/23/23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DC64D-769C-264C-84AA-FDEFC7F757F8}" type="slidenum">
              <a:rPr lang="en-US" smtClean="0"/>
              <a:t>‹#›</a:t>
            </a:fld>
            <a:endParaRPr lang="en-US" dirty="0"/>
          </a:p>
        </p:txBody>
      </p:sp>
    </p:spTree>
    <p:extLst>
      <p:ext uri="{BB962C8B-B14F-4D97-AF65-F5344CB8AC3E}">
        <p14:creationId xmlns:p14="http://schemas.microsoft.com/office/powerpoint/2010/main" val="2699054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CCA770-D556-8F4B-857C-0F829C16BE44}" type="datetimeFigureOut">
              <a:rPr lang="en-US" smtClean="0"/>
              <a:t>10/23/23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DC64D-769C-264C-84AA-FDEFC7F757F8}" type="slidenum">
              <a:rPr lang="en-US" smtClean="0"/>
              <a:t>‹#›</a:t>
            </a:fld>
            <a:endParaRPr lang="en-US" dirty="0"/>
          </a:p>
        </p:txBody>
      </p:sp>
    </p:spTree>
    <p:extLst>
      <p:ext uri="{BB962C8B-B14F-4D97-AF65-F5344CB8AC3E}">
        <p14:creationId xmlns:p14="http://schemas.microsoft.com/office/powerpoint/2010/main" val="2533640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2279653"/>
            <a:ext cx="6309360" cy="3803649"/>
          </a:xfr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0" y="6119286"/>
            <a:ext cx="6309360" cy="2000249"/>
          </a:xfrm>
        </p:spPr>
        <p:txBody>
          <a:bodyPr/>
          <a:lstStyle>
            <a:lvl1pPr marL="0" indent="0">
              <a:buNone/>
              <a:defRPr sz="1920">
                <a:solidFill>
                  <a:schemeClr val="tx1"/>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3CCA770-D556-8F4B-857C-0F829C16BE44}" type="datetimeFigureOut">
              <a:rPr lang="en-US" smtClean="0"/>
              <a:t>10/23/23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DC64D-769C-264C-84AA-FDEFC7F757F8}" type="slidenum">
              <a:rPr lang="en-US" smtClean="0"/>
              <a:t>‹#›</a:t>
            </a:fld>
            <a:endParaRPr lang="en-US" dirty="0"/>
          </a:p>
        </p:txBody>
      </p:sp>
    </p:spTree>
    <p:extLst>
      <p:ext uri="{BB962C8B-B14F-4D97-AF65-F5344CB8AC3E}">
        <p14:creationId xmlns:p14="http://schemas.microsoft.com/office/powerpoint/2010/main" val="1453488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2920" y="2434167"/>
            <a:ext cx="310896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0" y="2434167"/>
            <a:ext cx="310896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CCA770-D556-8F4B-857C-0F829C16BE44}" type="datetimeFigureOut">
              <a:rPr lang="en-US" smtClean="0"/>
              <a:t>10/23/23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3DC64D-769C-264C-84AA-FDEFC7F757F8}" type="slidenum">
              <a:rPr lang="en-US" smtClean="0"/>
              <a:t>‹#›</a:t>
            </a:fld>
            <a:endParaRPr lang="en-US" dirty="0"/>
          </a:p>
        </p:txBody>
      </p:sp>
    </p:spTree>
    <p:extLst>
      <p:ext uri="{BB962C8B-B14F-4D97-AF65-F5344CB8AC3E}">
        <p14:creationId xmlns:p14="http://schemas.microsoft.com/office/powerpoint/2010/main" val="933678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486836"/>
            <a:ext cx="6309360"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503874" y="2241551"/>
            <a:ext cx="3094672" cy="109854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Edit Master text styles</a:t>
            </a:r>
          </a:p>
        </p:txBody>
      </p:sp>
      <p:sp>
        <p:nvSpPr>
          <p:cNvPr id="4" name="Content Placeholder 3"/>
          <p:cNvSpPr>
            <a:spLocks noGrp="1"/>
          </p:cNvSpPr>
          <p:nvPr>
            <p:ph sz="half" idx="2"/>
          </p:nvPr>
        </p:nvSpPr>
        <p:spPr>
          <a:xfrm>
            <a:off x="503874" y="3340100"/>
            <a:ext cx="3094672"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0" y="2241551"/>
            <a:ext cx="3109913" cy="109854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Edit Master text styles</a:t>
            </a:r>
          </a:p>
        </p:txBody>
      </p:sp>
      <p:sp>
        <p:nvSpPr>
          <p:cNvPr id="6" name="Content Placeholder 5"/>
          <p:cNvSpPr>
            <a:spLocks noGrp="1"/>
          </p:cNvSpPr>
          <p:nvPr>
            <p:ph sz="quarter" idx="4"/>
          </p:nvPr>
        </p:nvSpPr>
        <p:spPr>
          <a:xfrm>
            <a:off x="3703320" y="3340100"/>
            <a:ext cx="310991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CCA770-D556-8F4B-857C-0F829C16BE44}" type="datetimeFigureOut">
              <a:rPr lang="en-US" smtClean="0"/>
              <a:t>10/23/23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C3DC64D-769C-264C-84AA-FDEFC7F757F8}" type="slidenum">
              <a:rPr lang="en-US" smtClean="0"/>
              <a:t>‹#›</a:t>
            </a:fld>
            <a:endParaRPr lang="en-US" dirty="0"/>
          </a:p>
        </p:txBody>
      </p:sp>
    </p:spTree>
    <p:extLst>
      <p:ext uri="{BB962C8B-B14F-4D97-AF65-F5344CB8AC3E}">
        <p14:creationId xmlns:p14="http://schemas.microsoft.com/office/powerpoint/2010/main" val="3118713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CCA770-D556-8F4B-857C-0F829C16BE44}" type="datetimeFigureOut">
              <a:rPr lang="en-US" smtClean="0"/>
              <a:t>10/23/23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C3DC64D-769C-264C-84AA-FDEFC7F757F8}" type="slidenum">
              <a:rPr lang="en-US" smtClean="0"/>
              <a:t>‹#›</a:t>
            </a:fld>
            <a:endParaRPr lang="en-US" dirty="0"/>
          </a:p>
        </p:txBody>
      </p:sp>
    </p:spTree>
    <p:extLst>
      <p:ext uri="{BB962C8B-B14F-4D97-AF65-F5344CB8AC3E}">
        <p14:creationId xmlns:p14="http://schemas.microsoft.com/office/powerpoint/2010/main" val="2733851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CCA770-D556-8F4B-857C-0F829C16BE44}" type="datetimeFigureOut">
              <a:rPr lang="en-US" smtClean="0"/>
              <a:t>10/23/23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C3DC64D-769C-264C-84AA-FDEFC7F757F8}" type="slidenum">
              <a:rPr lang="en-US" smtClean="0"/>
              <a:t>‹#›</a:t>
            </a:fld>
            <a:endParaRPr lang="en-US" dirty="0"/>
          </a:p>
        </p:txBody>
      </p:sp>
    </p:spTree>
    <p:extLst>
      <p:ext uri="{BB962C8B-B14F-4D97-AF65-F5344CB8AC3E}">
        <p14:creationId xmlns:p14="http://schemas.microsoft.com/office/powerpoint/2010/main" val="2149917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09600"/>
            <a:ext cx="2359342" cy="2133600"/>
          </a:xfr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3" y="1316569"/>
            <a:ext cx="3703320" cy="6498167"/>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3" y="2743200"/>
            <a:ext cx="2359342" cy="5082117"/>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Edit Master text styles</a:t>
            </a:r>
          </a:p>
        </p:txBody>
      </p:sp>
      <p:sp>
        <p:nvSpPr>
          <p:cNvPr id="5" name="Date Placeholder 4"/>
          <p:cNvSpPr>
            <a:spLocks noGrp="1"/>
          </p:cNvSpPr>
          <p:nvPr>
            <p:ph type="dt" sz="half" idx="10"/>
          </p:nvPr>
        </p:nvSpPr>
        <p:spPr/>
        <p:txBody>
          <a:bodyPr/>
          <a:lstStyle/>
          <a:p>
            <a:fld id="{23CCA770-D556-8F4B-857C-0F829C16BE44}" type="datetimeFigureOut">
              <a:rPr lang="en-US" smtClean="0"/>
              <a:t>10/23/23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3DC64D-769C-264C-84AA-FDEFC7F757F8}" type="slidenum">
              <a:rPr lang="en-US" smtClean="0"/>
              <a:t>‹#›</a:t>
            </a:fld>
            <a:endParaRPr lang="en-US" dirty="0"/>
          </a:p>
        </p:txBody>
      </p:sp>
    </p:spTree>
    <p:extLst>
      <p:ext uri="{BB962C8B-B14F-4D97-AF65-F5344CB8AC3E}">
        <p14:creationId xmlns:p14="http://schemas.microsoft.com/office/powerpoint/2010/main" val="2566902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609600"/>
            <a:ext cx="2359342" cy="2133600"/>
          </a:xfr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3" y="1316569"/>
            <a:ext cx="3703320" cy="6498167"/>
          </a:xfrm>
        </p:spPr>
        <p:txBody>
          <a:bodyPr anchor="t"/>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r>
              <a:rPr lang="en-US" dirty="0"/>
              <a:t>Click icon to add picture</a:t>
            </a:r>
          </a:p>
        </p:txBody>
      </p:sp>
      <p:sp>
        <p:nvSpPr>
          <p:cNvPr id="4" name="Text Placeholder 3"/>
          <p:cNvSpPr>
            <a:spLocks noGrp="1"/>
          </p:cNvSpPr>
          <p:nvPr>
            <p:ph type="body" sz="half" idx="2"/>
          </p:nvPr>
        </p:nvSpPr>
        <p:spPr>
          <a:xfrm>
            <a:off x="503873" y="2743200"/>
            <a:ext cx="2359342" cy="5082117"/>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Edit Master text styles</a:t>
            </a:r>
          </a:p>
        </p:txBody>
      </p:sp>
      <p:sp>
        <p:nvSpPr>
          <p:cNvPr id="5" name="Date Placeholder 4"/>
          <p:cNvSpPr>
            <a:spLocks noGrp="1"/>
          </p:cNvSpPr>
          <p:nvPr>
            <p:ph type="dt" sz="half" idx="10"/>
          </p:nvPr>
        </p:nvSpPr>
        <p:spPr/>
        <p:txBody>
          <a:bodyPr/>
          <a:lstStyle/>
          <a:p>
            <a:fld id="{23CCA770-D556-8F4B-857C-0F829C16BE44}" type="datetimeFigureOut">
              <a:rPr lang="en-US" smtClean="0"/>
              <a:t>10/23/23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3DC64D-769C-264C-84AA-FDEFC7F757F8}" type="slidenum">
              <a:rPr lang="en-US" smtClean="0"/>
              <a:t>‹#›</a:t>
            </a:fld>
            <a:endParaRPr lang="en-US" dirty="0"/>
          </a:p>
        </p:txBody>
      </p:sp>
    </p:spTree>
    <p:extLst>
      <p:ext uri="{BB962C8B-B14F-4D97-AF65-F5344CB8AC3E}">
        <p14:creationId xmlns:p14="http://schemas.microsoft.com/office/powerpoint/2010/main" val="3925263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CCA770-D556-8F4B-857C-0F829C16BE44}" type="datetimeFigureOut">
              <a:rPr lang="en-US" smtClean="0"/>
              <a:t>10/23/23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DC64D-769C-264C-84AA-FDEFC7F757F8}" type="slidenum">
              <a:rPr lang="en-US" smtClean="0"/>
              <a:t>‹#›</a:t>
            </a:fld>
            <a:endParaRPr lang="en-US" dirty="0"/>
          </a:p>
        </p:txBody>
      </p:sp>
    </p:spTree>
    <p:extLst>
      <p:ext uri="{BB962C8B-B14F-4D97-AF65-F5344CB8AC3E}">
        <p14:creationId xmlns:p14="http://schemas.microsoft.com/office/powerpoint/2010/main" val="2921028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486834"/>
            <a:ext cx="1577340"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0" y="486834"/>
            <a:ext cx="4640580"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CCA770-D556-8F4B-857C-0F829C16BE44}" type="datetimeFigureOut">
              <a:rPr lang="en-US" smtClean="0"/>
              <a:t>10/23/23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3DC64D-769C-264C-84AA-FDEFC7F757F8}" type="slidenum">
              <a:rPr lang="en-US" smtClean="0"/>
              <a:t>‹#›</a:t>
            </a:fld>
            <a:endParaRPr lang="en-US" dirty="0"/>
          </a:p>
        </p:txBody>
      </p:sp>
    </p:spTree>
    <p:extLst>
      <p:ext uri="{BB962C8B-B14F-4D97-AF65-F5344CB8AC3E}">
        <p14:creationId xmlns:p14="http://schemas.microsoft.com/office/powerpoint/2010/main" val="4206692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486836"/>
            <a:ext cx="6309360"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2920" y="2434167"/>
            <a:ext cx="6309360"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02920" y="8475136"/>
            <a:ext cx="1645920" cy="486833"/>
          </a:xfrm>
          <a:prstGeom prst="rect">
            <a:avLst/>
          </a:prstGeom>
        </p:spPr>
        <p:txBody>
          <a:bodyPr vert="horz" lIns="91440" tIns="45720" rIns="91440" bIns="45720" rtlCol="0" anchor="ctr"/>
          <a:lstStyle>
            <a:lvl1pPr algn="l">
              <a:defRPr sz="960">
                <a:solidFill>
                  <a:schemeClr val="tx1">
                    <a:tint val="75000"/>
                  </a:schemeClr>
                </a:solidFill>
              </a:defRPr>
            </a:lvl1pPr>
          </a:lstStyle>
          <a:p>
            <a:fld id="{23CCA770-D556-8F4B-857C-0F829C16BE44}" type="datetimeFigureOut">
              <a:rPr lang="en-US" smtClean="0"/>
              <a:t>10/23/23</a:t>
            </a:fld>
            <a:endParaRPr lang="en-US" dirty="0"/>
          </a:p>
        </p:txBody>
      </p:sp>
      <p:sp>
        <p:nvSpPr>
          <p:cNvPr id="5" name="Footer Placeholder 4"/>
          <p:cNvSpPr>
            <a:spLocks noGrp="1"/>
          </p:cNvSpPr>
          <p:nvPr>
            <p:ph type="ftr" sz="quarter" idx="3"/>
          </p:nvPr>
        </p:nvSpPr>
        <p:spPr>
          <a:xfrm>
            <a:off x="2423160" y="8475136"/>
            <a:ext cx="2468880" cy="486833"/>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166360" y="8475136"/>
            <a:ext cx="1645920" cy="486833"/>
          </a:xfrm>
          <a:prstGeom prst="rect">
            <a:avLst/>
          </a:prstGeom>
        </p:spPr>
        <p:txBody>
          <a:bodyPr vert="horz" lIns="91440" tIns="45720" rIns="91440" bIns="45720" rtlCol="0" anchor="ctr"/>
          <a:lstStyle>
            <a:lvl1pPr algn="r">
              <a:defRPr sz="960">
                <a:solidFill>
                  <a:schemeClr val="tx1">
                    <a:tint val="75000"/>
                  </a:schemeClr>
                </a:solidFill>
              </a:defRPr>
            </a:lvl1pPr>
          </a:lstStyle>
          <a:p>
            <a:fld id="{0C3DC64D-769C-264C-84AA-FDEFC7F757F8}" type="slidenum">
              <a:rPr lang="en-US" smtClean="0"/>
              <a:t>‹#›</a:t>
            </a:fld>
            <a:endParaRPr lang="en-US" dirty="0"/>
          </a:p>
        </p:txBody>
      </p:sp>
    </p:spTree>
    <p:extLst>
      <p:ext uri="{BB962C8B-B14F-4D97-AF65-F5344CB8AC3E}">
        <p14:creationId xmlns:p14="http://schemas.microsoft.com/office/powerpoint/2010/main" val="411128620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31520"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emf"/><Relationship Id="rId12" Type="http://schemas.openxmlformats.org/officeDocument/2006/relationships/image" Target="../media/image15.png"/><Relationship Id="rId2" Type="http://schemas.openxmlformats.org/officeDocument/2006/relationships/image" Target="../media/image5.png"/><Relationship Id="rId16"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9.emf"/><Relationship Id="rId11" Type="http://schemas.openxmlformats.org/officeDocument/2006/relationships/image" Target="../media/image14.emf"/><Relationship Id="rId5" Type="http://schemas.openxmlformats.org/officeDocument/2006/relationships/image" Target="../media/image8.png"/><Relationship Id="rId15" Type="http://schemas.openxmlformats.org/officeDocument/2006/relationships/image" Target="../media/image18.jpeg"/><Relationship Id="rId10" Type="http://schemas.openxmlformats.org/officeDocument/2006/relationships/image" Target="../media/image13.emf"/><Relationship Id="rId4" Type="http://schemas.openxmlformats.org/officeDocument/2006/relationships/image" Target="../media/image7.png"/><Relationship Id="rId9" Type="http://schemas.openxmlformats.org/officeDocument/2006/relationships/image" Target="../media/image12.emf"/><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5.jpg"/><Relationship Id="rId13" Type="http://schemas.openxmlformats.org/officeDocument/2006/relationships/image" Target="../media/image30.png"/><Relationship Id="rId18" Type="http://schemas.openxmlformats.org/officeDocument/2006/relationships/image" Target="../media/image35.jpg"/><Relationship Id="rId26" Type="http://schemas.openxmlformats.org/officeDocument/2006/relationships/image" Target="../media/image42.png"/><Relationship Id="rId3" Type="http://schemas.openxmlformats.org/officeDocument/2006/relationships/image" Target="../media/image20.png"/><Relationship Id="rId21" Type="http://schemas.openxmlformats.org/officeDocument/2006/relationships/image" Target="../media/image38.jpg"/><Relationship Id="rId7" Type="http://schemas.openxmlformats.org/officeDocument/2006/relationships/image" Target="../media/image24.jpg"/><Relationship Id="rId12" Type="http://schemas.openxmlformats.org/officeDocument/2006/relationships/image" Target="../media/image29.jpg"/><Relationship Id="rId17" Type="http://schemas.openxmlformats.org/officeDocument/2006/relationships/image" Target="../media/image34.jpg"/><Relationship Id="rId25" Type="http://schemas.openxmlformats.org/officeDocument/2006/relationships/image" Target="../media/image15.png"/><Relationship Id="rId2" Type="http://schemas.openxmlformats.org/officeDocument/2006/relationships/notesSlide" Target="../notesSlides/notesSlide2.xml"/><Relationship Id="rId16" Type="http://schemas.openxmlformats.org/officeDocument/2006/relationships/image" Target="../media/image33.emf"/><Relationship Id="rId20"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23.jpeg"/><Relationship Id="rId11" Type="http://schemas.openxmlformats.org/officeDocument/2006/relationships/image" Target="../media/image28.jpg"/><Relationship Id="rId24" Type="http://schemas.openxmlformats.org/officeDocument/2006/relationships/image" Target="../media/image41.emf"/><Relationship Id="rId5" Type="http://schemas.openxmlformats.org/officeDocument/2006/relationships/image" Target="../media/image22.emf"/><Relationship Id="rId15" Type="http://schemas.openxmlformats.org/officeDocument/2006/relationships/image" Target="../media/image32.emf"/><Relationship Id="rId23" Type="http://schemas.openxmlformats.org/officeDocument/2006/relationships/image" Target="../media/image40.emf"/><Relationship Id="rId10" Type="http://schemas.openxmlformats.org/officeDocument/2006/relationships/image" Target="../media/image27.jpg"/><Relationship Id="rId19" Type="http://schemas.openxmlformats.org/officeDocument/2006/relationships/image" Target="../media/image36.jpg"/><Relationship Id="rId4" Type="http://schemas.openxmlformats.org/officeDocument/2006/relationships/image" Target="../media/image21.png"/><Relationship Id="rId9" Type="http://schemas.openxmlformats.org/officeDocument/2006/relationships/image" Target="../media/image26.jpg"/><Relationship Id="rId14" Type="http://schemas.openxmlformats.org/officeDocument/2006/relationships/image" Target="../media/image31.png"/><Relationship Id="rId22" Type="http://schemas.openxmlformats.org/officeDocument/2006/relationships/image" Target="../media/image39.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50.tiff"/><Relationship Id="rId3" Type="http://schemas.openxmlformats.org/officeDocument/2006/relationships/image" Target="../media/image45.tiff"/><Relationship Id="rId7" Type="http://schemas.openxmlformats.org/officeDocument/2006/relationships/image" Target="../media/image49.tiff"/><Relationship Id="rId12" Type="http://schemas.openxmlformats.org/officeDocument/2006/relationships/image" Target="../media/image54.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8.tiff"/><Relationship Id="rId11" Type="http://schemas.openxmlformats.org/officeDocument/2006/relationships/image" Target="../media/image53.tiff"/><Relationship Id="rId5" Type="http://schemas.openxmlformats.org/officeDocument/2006/relationships/image" Target="../media/image47.tiff"/><Relationship Id="rId10" Type="http://schemas.openxmlformats.org/officeDocument/2006/relationships/image" Target="../media/image52.tiff"/><Relationship Id="rId4" Type="http://schemas.openxmlformats.org/officeDocument/2006/relationships/image" Target="../media/image46.tiff"/><Relationship Id="rId9" Type="http://schemas.openxmlformats.org/officeDocument/2006/relationships/image" Target="../media/image51.tiff"/></Relationships>
</file>

<file path=ppt/slides/_rels/slide9.xml.rels><?xml version="1.0" encoding="UTF-8" standalone="yes"?>
<Relationships xmlns="http://schemas.openxmlformats.org/package/2006/relationships"><Relationship Id="rId8" Type="http://schemas.openxmlformats.org/officeDocument/2006/relationships/image" Target="../media/image60.emf"/><Relationship Id="rId13" Type="http://schemas.openxmlformats.org/officeDocument/2006/relationships/image" Target="../media/image65.png"/><Relationship Id="rId3" Type="http://schemas.openxmlformats.org/officeDocument/2006/relationships/image" Target="../media/image55.png"/><Relationship Id="rId7" Type="http://schemas.openxmlformats.org/officeDocument/2006/relationships/image" Target="../media/image59.emf"/><Relationship Id="rId12" Type="http://schemas.openxmlformats.org/officeDocument/2006/relationships/image" Target="../media/image64.png"/><Relationship Id="rId2" Type="http://schemas.openxmlformats.org/officeDocument/2006/relationships/notesSlide" Target="../notesSlides/notesSlide5.xml"/><Relationship Id="rId16"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58.emf"/><Relationship Id="rId11" Type="http://schemas.openxmlformats.org/officeDocument/2006/relationships/image" Target="../media/image63.png"/><Relationship Id="rId5" Type="http://schemas.openxmlformats.org/officeDocument/2006/relationships/image" Target="../media/image57.png"/><Relationship Id="rId15" Type="http://schemas.openxmlformats.org/officeDocument/2006/relationships/image" Target="../media/image6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emf"/><Relationship Id="rId14" Type="http://schemas.openxmlformats.org/officeDocument/2006/relationships/image" Target="../media/image66.png"/></Relationships>
</file>

<file path=ppt/slides/_rels/slide10.xml.rels><?xml version="1.0" encoding="UTF-8" standalone="yes"?>
<Relationships xmlns="http://schemas.openxmlformats.org/package/2006/relationships"><Relationship Id="rId13" Type="http://schemas.openxmlformats.org/officeDocument/2006/relationships/image" Target="../media/image79.png"/><Relationship Id="rId18" Type="http://schemas.openxmlformats.org/officeDocument/2006/relationships/image" Target="../media/image84.emf"/><Relationship Id="rId26" Type="http://schemas.openxmlformats.org/officeDocument/2006/relationships/image" Target="../media/image92.jpg"/><Relationship Id="rId3" Type="http://schemas.openxmlformats.org/officeDocument/2006/relationships/image" Target="../media/image69.jpg"/><Relationship Id="rId21" Type="http://schemas.openxmlformats.org/officeDocument/2006/relationships/image" Target="../media/image87.jpg"/><Relationship Id="rId7" Type="http://schemas.openxmlformats.org/officeDocument/2006/relationships/image" Target="../media/image73.emf"/><Relationship Id="rId12" Type="http://schemas.openxmlformats.org/officeDocument/2006/relationships/image" Target="../media/image78.emf"/><Relationship Id="rId17" Type="http://schemas.openxmlformats.org/officeDocument/2006/relationships/image" Target="../media/image83.jpg"/><Relationship Id="rId25" Type="http://schemas.openxmlformats.org/officeDocument/2006/relationships/image" Target="../media/image91.jpg"/><Relationship Id="rId33" Type="http://schemas.openxmlformats.org/officeDocument/2006/relationships/image" Target="../media/image99.jpg"/><Relationship Id="rId2" Type="http://schemas.openxmlformats.org/officeDocument/2006/relationships/notesSlide" Target="../notesSlides/notesSlide6.xml"/><Relationship Id="rId16" Type="http://schemas.openxmlformats.org/officeDocument/2006/relationships/image" Target="../media/image82.jpg"/><Relationship Id="rId20" Type="http://schemas.openxmlformats.org/officeDocument/2006/relationships/image" Target="../media/image86.jpg"/><Relationship Id="rId29" Type="http://schemas.openxmlformats.org/officeDocument/2006/relationships/image" Target="../media/image95.emf"/><Relationship Id="rId1" Type="http://schemas.openxmlformats.org/officeDocument/2006/relationships/slideLayout" Target="../slideLayouts/slideLayout7.xml"/><Relationship Id="rId6" Type="http://schemas.openxmlformats.org/officeDocument/2006/relationships/image" Target="../media/image72.jpg"/><Relationship Id="rId11" Type="http://schemas.openxmlformats.org/officeDocument/2006/relationships/image" Target="../media/image77.jpg"/><Relationship Id="rId24" Type="http://schemas.openxmlformats.org/officeDocument/2006/relationships/image" Target="../media/image90.jpg"/><Relationship Id="rId32" Type="http://schemas.openxmlformats.org/officeDocument/2006/relationships/image" Target="../media/image98.jpg"/><Relationship Id="rId5" Type="http://schemas.openxmlformats.org/officeDocument/2006/relationships/image" Target="../media/image71.jpg"/><Relationship Id="rId15" Type="http://schemas.openxmlformats.org/officeDocument/2006/relationships/image" Target="../media/image81.jpg"/><Relationship Id="rId23" Type="http://schemas.openxmlformats.org/officeDocument/2006/relationships/image" Target="../media/image89.jpeg"/><Relationship Id="rId28" Type="http://schemas.openxmlformats.org/officeDocument/2006/relationships/image" Target="../media/image94.jpg"/><Relationship Id="rId10" Type="http://schemas.openxmlformats.org/officeDocument/2006/relationships/image" Target="../media/image76.jpg"/><Relationship Id="rId19" Type="http://schemas.openxmlformats.org/officeDocument/2006/relationships/image" Target="../media/image85.jpg"/><Relationship Id="rId31" Type="http://schemas.openxmlformats.org/officeDocument/2006/relationships/image" Target="../media/image97.jpg"/><Relationship Id="rId4" Type="http://schemas.openxmlformats.org/officeDocument/2006/relationships/image" Target="../media/image70.jpg"/><Relationship Id="rId9" Type="http://schemas.openxmlformats.org/officeDocument/2006/relationships/image" Target="../media/image75.jpg"/><Relationship Id="rId14" Type="http://schemas.openxmlformats.org/officeDocument/2006/relationships/image" Target="../media/image80.emf"/><Relationship Id="rId22" Type="http://schemas.openxmlformats.org/officeDocument/2006/relationships/image" Target="../media/image88.jpg"/><Relationship Id="rId27" Type="http://schemas.openxmlformats.org/officeDocument/2006/relationships/image" Target="../media/image93.jpg"/><Relationship Id="rId30" Type="http://schemas.openxmlformats.org/officeDocument/2006/relationships/image" Target="../media/image96.jpg"/><Relationship Id="rId8" Type="http://schemas.openxmlformats.org/officeDocument/2006/relationships/image" Target="../media/image7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29D1D28-525F-CD4B-9F1F-CA2300FE9984}"/>
              </a:ext>
            </a:extLst>
          </p:cNvPr>
          <p:cNvGrpSpPr/>
          <p:nvPr/>
        </p:nvGrpSpPr>
        <p:grpSpPr>
          <a:xfrm>
            <a:off x="743649" y="1439025"/>
            <a:ext cx="2108100" cy="1299948"/>
            <a:chOff x="1577590" y="1517968"/>
            <a:chExt cx="1971795" cy="1818684"/>
          </a:xfrm>
        </p:grpSpPr>
        <p:sp>
          <p:nvSpPr>
            <p:cNvPr id="8" name="TextBox 7">
              <a:extLst>
                <a:ext uri="{FF2B5EF4-FFF2-40B4-BE49-F238E27FC236}">
                  <a16:creationId xmlns:a16="http://schemas.microsoft.com/office/drawing/2014/main" id="{01C3D4D8-059B-4544-AAA6-30E9FAFDAF9E}"/>
                </a:ext>
              </a:extLst>
            </p:cNvPr>
            <p:cNvSpPr txBox="1"/>
            <p:nvPr/>
          </p:nvSpPr>
          <p:spPr>
            <a:xfrm>
              <a:off x="3049799" y="2357196"/>
              <a:ext cx="499586" cy="344474"/>
            </a:xfrm>
            <a:prstGeom prst="rect">
              <a:avLst/>
            </a:prstGeom>
            <a:noFill/>
          </p:spPr>
          <p:txBody>
            <a:bodyPr wrap="none" rtlCol="0">
              <a:spAutoFit/>
            </a:bodyPr>
            <a:lstStyle/>
            <a:p>
              <a:r>
                <a:rPr lang="en-US" sz="1000" dirty="0">
                  <a:latin typeface="Helvetica" pitchFamily="2" charset="0"/>
                  <a:cs typeface="Arial" panose="020B0604020202020204" pitchFamily="34" charset="0"/>
                </a:rPr>
                <a:t>DDR2</a:t>
              </a:r>
            </a:p>
          </p:txBody>
        </p:sp>
        <p:sp>
          <p:nvSpPr>
            <p:cNvPr id="9" name="TextBox 8">
              <a:extLst>
                <a:ext uri="{FF2B5EF4-FFF2-40B4-BE49-F238E27FC236}">
                  <a16:creationId xmlns:a16="http://schemas.microsoft.com/office/drawing/2014/main" id="{8FCA471A-FE8C-C048-8660-30D97181147F}"/>
                </a:ext>
              </a:extLst>
            </p:cNvPr>
            <p:cNvSpPr txBox="1"/>
            <p:nvPr/>
          </p:nvSpPr>
          <p:spPr>
            <a:xfrm>
              <a:off x="3080535" y="2992178"/>
              <a:ext cx="438112" cy="344474"/>
            </a:xfrm>
            <a:prstGeom prst="rect">
              <a:avLst/>
            </a:prstGeom>
            <a:noFill/>
          </p:spPr>
          <p:txBody>
            <a:bodyPr wrap="none" rtlCol="0">
              <a:spAutoFit/>
            </a:bodyPr>
            <a:lstStyle/>
            <a:p>
              <a:r>
                <a:rPr lang="en-US" sz="1000" dirty="0">
                  <a:latin typeface="Helvetica" pitchFamily="2" charset="0"/>
                  <a:cs typeface="Arial" panose="020B0604020202020204" pitchFamily="34" charset="0"/>
                </a:rPr>
                <a:t>Actin</a:t>
              </a:r>
            </a:p>
          </p:txBody>
        </p:sp>
        <p:sp>
          <p:nvSpPr>
            <p:cNvPr id="10" name="TextBox 9">
              <a:extLst>
                <a:ext uri="{FF2B5EF4-FFF2-40B4-BE49-F238E27FC236}">
                  <a16:creationId xmlns:a16="http://schemas.microsoft.com/office/drawing/2014/main" id="{807E1620-F3B5-6D41-BF48-282844972166}"/>
                </a:ext>
              </a:extLst>
            </p:cNvPr>
            <p:cNvSpPr txBox="1"/>
            <p:nvPr/>
          </p:nvSpPr>
          <p:spPr>
            <a:xfrm rot="2700000">
              <a:off x="1663131" y="1490627"/>
              <a:ext cx="473652" cy="644734"/>
            </a:xfrm>
            <a:prstGeom prst="rect">
              <a:avLst/>
            </a:prstGeom>
            <a:noFill/>
          </p:spPr>
          <p:txBody>
            <a:bodyPr vert="vert270" wrap="square" rtlCol="0">
              <a:spAutoFit/>
            </a:bodyPr>
            <a:lstStyle/>
            <a:p>
              <a:r>
                <a:rPr lang="en-US" sz="1000" dirty="0">
                  <a:latin typeface="Helvetica" pitchFamily="2" charset="0"/>
                  <a:cs typeface="Arial" panose="020B0604020202020204" pitchFamily="34" charset="0"/>
                </a:rPr>
                <a:t>ID8TB</a:t>
              </a:r>
              <a:r>
                <a:rPr lang="en-US" sz="1000" baseline="30000" dirty="0">
                  <a:latin typeface="Helvetica" pitchFamily="2" charset="0"/>
                  <a:cs typeface="Arial" panose="020B0604020202020204" pitchFamily="34" charset="0"/>
                </a:rPr>
                <a:t>-/-</a:t>
              </a:r>
            </a:p>
          </p:txBody>
        </p:sp>
        <p:sp>
          <p:nvSpPr>
            <p:cNvPr id="11" name="TextBox 10">
              <a:extLst>
                <a:ext uri="{FF2B5EF4-FFF2-40B4-BE49-F238E27FC236}">
                  <a16:creationId xmlns:a16="http://schemas.microsoft.com/office/drawing/2014/main" id="{07F2C3A7-3FF3-6447-9B43-9EF0637FF8E6}"/>
                </a:ext>
              </a:extLst>
            </p:cNvPr>
            <p:cNvSpPr txBox="1"/>
            <p:nvPr/>
          </p:nvSpPr>
          <p:spPr>
            <a:xfrm rot="2700000">
              <a:off x="2152046" y="1463737"/>
              <a:ext cx="473652" cy="644734"/>
            </a:xfrm>
            <a:prstGeom prst="rect">
              <a:avLst/>
            </a:prstGeom>
            <a:noFill/>
          </p:spPr>
          <p:txBody>
            <a:bodyPr vert="vert270" wrap="square" rtlCol="0">
              <a:spAutoFit/>
            </a:bodyPr>
            <a:lstStyle/>
            <a:p>
              <a:r>
                <a:rPr lang="en-US" sz="1000" dirty="0">
                  <a:latin typeface="Helvetica" pitchFamily="2" charset="0"/>
                  <a:cs typeface="Arial" panose="020B0604020202020204" pitchFamily="34" charset="0"/>
                </a:rPr>
                <a:t>BPPNM</a:t>
              </a:r>
              <a:endParaRPr lang="en-US" sz="1000" baseline="30000" dirty="0">
                <a:latin typeface="Helvetica" pitchFamily="2" charset="0"/>
                <a:cs typeface="Arial" panose="020B0604020202020204" pitchFamily="34" charset="0"/>
              </a:endParaRPr>
            </a:p>
          </p:txBody>
        </p:sp>
        <p:sp>
          <p:nvSpPr>
            <p:cNvPr id="12" name="TextBox 11">
              <a:extLst>
                <a:ext uri="{FF2B5EF4-FFF2-40B4-BE49-F238E27FC236}">
                  <a16:creationId xmlns:a16="http://schemas.microsoft.com/office/drawing/2014/main" id="{6E1ED745-71B5-AA42-83FB-86E3B6E826E6}"/>
                </a:ext>
              </a:extLst>
            </p:cNvPr>
            <p:cNvSpPr txBox="1"/>
            <p:nvPr/>
          </p:nvSpPr>
          <p:spPr>
            <a:xfrm rot="2700000">
              <a:off x="2667324" y="1432427"/>
              <a:ext cx="473652" cy="644734"/>
            </a:xfrm>
            <a:prstGeom prst="rect">
              <a:avLst/>
            </a:prstGeom>
            <a:noFill/>
          </p:spPr>
          <p:txBody>
            <a:bodyPr vert="vert270" wrap="square" rtlCol="0">
              <a:spAutoFit/>
            </a:bodyPr>
            <a:lstStyle/>
            <a:p>
              <a:r>
                <a:rPr lang="en-US" sz="1000" dirty="0">
                  <a:latin typeface="Helvetica" pitchFamily="2" charset="0"/>
                  <a:cs typeface="Arial" panose="020B0604020202020204" pitchFamily="34" charset="0"/>
                </a:rPr>
                <a:t>KPCA</a:t>
              </a:r>
              <a:endParaRPr lang="en-US" sz="1000" baseline="30000" dirty="0">
                <a:latin typeface="Helvetica" pitchFamily="2" charset="0"/>
                <a:cs typeface="Arial" panose="020B0604020202020204" pitchFamily="34" charset="0"/>
              </a:endParaRPr>
            </a:p>
          </p:txBody>
        </p:sp>
      </p:grpSp>
      <p:sp>
        <p:nvSpPr>
          <p:cNvPr id="14" name="TextBox 13">
            <a:extLst>
              <a:ext uri="{FF2B5EF4-FFF2-40B4-BE49-F238E27FC236}">
                <a16:creationId xmlns:a16="http://schemas.microsoft.com/office/drawing/2014/main" id="{1810E279-4DB4-AF4E-A977-40871CB2F2B0}"/>
              </a:ext>
            </a:extLst>
          </p:cNvPr>
          <p:cNvSpPr txBox="1"/>
          <p:nvPr/>
        </p:nvSpPr>
        <p:spPr>
          <a:xfrm>
            <a:off x="127033" y="1307232"/>
            <a:ext cx="203132" cy="276999"/>
          </a:xfrm>
          <a:prstGeom prst="rect">
            <a:avLst/>
          </a:prstGeom>
          <a:noFill/>
        </p:spPr>
        <p:txBody>
          <a:bodyPr wrap="square" rtlCol="0">
            <a:spAutoFit/>
          </a:bodyPr>
          <a:lstStyle/>
          <a:p>
            <a:r>
              <a:rPr lang="en-US" sz="1200" b="1" dirty="0">
                <a:latin typeface="Helvetica" pitchFamily="2" charset="0"/>
                <a:cs typeface="Arial" panose="020B0604020202020204" pitchFamily="34" charset="0"/>
              </a:rPr>
              <a:t>A</a:t>
            </a:r>
          </a:p>
        </p:txBody>
      </p:sp>
      <p:sp>
        <p:nvSpPr>
          <p:cNvPr id="2" name="TextBox 1">
            <a:extLst>
              <a:ext uri="{FF2B5EF4-FFF2-40B4-BE49-F238E27FC236}">
                <a16:creationId xmlns:a16="http://schemas.microsoft.com/office/drawing/2014/main" id="{A9C3ACB6-22F6-0E5D-F7F9-093CEF717F4B}"/>
              </a:ext>
            </a:extLst>
          </p:cNvPr>
          <p:cNvSpPr txBox="1"/>
          <p:nvPr/>
        </p:nvSpPr>
        <p:spPr>
          <a:xfrm>
            <a:off x="1857767" y="679898"/>
            <a:ext cx="1829347" cy="276999"/>
          </a:xfrm>
          <a:prstGeom prst="rect">
            <a:avLst/>
          </a:prstGeom>
          <a:noFill/>
        </p:spPr>
        <p:txBody>
          <a:bodyPr wrap="none" rtlCol="0">
            <a:spAutoFit/>
          </a:bodyPr>
          <a:lstStyle/>
          <a:p>
            <a:r>
              <a:rPr lang="en-US" sz="1200" dirty="0">
                <a:latin typeface="Helvetica" pitchFamily="2" charset="0"/>
              </a:rPr>
              <a:t>Supplemental Figure S1</a:t>
            </a:r>
          </a:p>
        </p:txBody>
      </p:sp>
      <p:sp>
        <p:nvSpPr>
          <p:cNvPr id="4" name="Rectangle 3">
            <a:extLst>
              <a:ext uri="{FF2B5EF4-FFF2-40B4-BE49-F238E27FC236}">
                <a16:creationId xmlns:a16="http://schemas.microsoft.com/office/drawing/2014/main" id="{64A3D972-061D-C845-A858-88863F9A2621}"/>
              </a:ext>
            </a:extLst>
          </p:cNvPr>
          <p:cNvSpPr/>
          <p:nvPr/>
        </p:nvSpPr>
        <p:spPr>
          <a:xfrm>
            <a:off x="250942" y="3520874"/>
            <a:ext cx="6730253" cy="738664"/>
          </a:xfrm>
          <a:prstGeom prst="rect">
            <a:avLst/>
          </a:prstGeom>
        </p:spPr>
        <p:txBody>
          <a:bodyPr wrap="square">
            <a:spAutoFit/>
          </a:bodyPr>
          <a:lstStyle/>
          <a:p>
            <a:r>
              <a:rPr lang="en-US" sz="1400" dirty="0">
                <a:latin typeface="Helvetica" pitchFamily="2" charset="0"/>
                <a:ea typeface="Calibri" panose="020F0502020204030204" pitchFamily="34" charset="0"/>
                <a:cs typeface="Times New Roman" panose="02020603050405020304" pitchFamily="18" charset="0"/>
              </a:rPr>
              <a:t>Supplemental Figure 1. (A) Western blot showing DDR2 expression in tumor cell lines with indicated antibodies. (B) </a:t>
            </a:r>
            <a:r>
              <a:rPr lang="en-US" sz="1400" dirty="0">
                <a:latin typeface="Helvetica" pitchFamily="2" charset="0"/>
              </a:rPr>
              <a:t>Ascites volume for mice in ID8TB</a:t>
            </a:r>
            <a:r>
              <a:rPr lang="en-US" sz="1400" baseline="30000" dirty="0">
                <a:latin typeface="Helvetica" pitchFamily="2" charset="0"/>
              </a:rPr>
              <a:t>-/- </a:t>
            </a:r>
            <a:r>
              <a:rPr lang="en-US" sz="1400" dirty="0">
                <a:latin typeface="Helvetica" pitchFamily="2" charset="0"/>
              </a:rPr>
              <a:t>model in Figure 1A. Student’s t-test was used for statistics, ***p&lt;0.001, **p&lt;0.01.</a:t>
            </a:r>
            <a:endParaRPr lang="en-US" sz="1400" dirty="0">
              <a:latin typeface="Helvetica" pitchFamily="2"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7C0D1B79-D2D5-844F-A7EA-21DC16F80A99}"/>
              </a:ext>
            </a:extLst>
          </p:cNvPr>
          <p:cNvPicPr>
            <a:picLocks noChangeAspect="1"/>
          </p:cNvPicPr>
          <p:nvPr/>
        </p:nvPicPr>
        <p:blipFill>
          <a:blip r:embed="rId3"/>
          <a:stretch>
            <a:fillRect/>
          </a:stretch>
        </p:blipFill>
        <p:spPr>
          <a:xfrm>
            <a:off x="632735" y="2427956"/>
            <a:ext cx="1676400" cy="389139"/>
          </a:xfrm>
          <a:prstGeom prst="rect">
            <a:avLst/>
          </a:prstGeom>
          <a:ln>
            <a:solidFill>
              <a:schemeClr val="tx1"/>
            </a:solidFill>
          </a:ln>
        </p:spPr>
      </p:pic>
      <p:pic>
        <p:nvPicPr>
          <p:cNvPr id="16" name="Picture 15">
            <a:extLst>
              <a:ext uri="{FF2B5EF4-FFF2-40B4-BE49-F238E27FC236}">
                <a16:creationId xmlns:a16="http://schemas.microsoft.com/office/drawing/2014/main" id="{F956CC1F-9E9C-F749-8BA5-A232F8130475}"/>
              </a:ext>
            </a:extLst>
          </p:cNvPr>
          <p:cNvPicPr>
            <a:picLocks noChangeAspect="1"/>
          </p:cNvPicPr>
          <p:nvPr/>
        </p:nvPicPr>
        <p:blipFill>
          <a:blip r:embed="rId4"/>
          <a:stretch>
            <a:fillRect/>
          </a:stretch>
        </p:blipFill>
        <p:spPr>
          <a:xfrm>
            <a:off x="632735" y="1930104"/>
            <a:ext cx="1676400" cy="419100"/>
          </a:xfrm>
          <a:prstGeom prst="rect">
            <a:avLst/>
          </a:prstGeom>
          <a:ln>
            <a:solidFill>
              <a:schemeClr val="tx1"/>
            </a:solidFill>
          </a:ln>
        </p:spPr>
      </p:pic>
      <p:sp>
        <p:nvSpPr>
          <p:cNvPr id="18" name="TextBox 17">
            <a:extLst>
              <a:ext uri="{FF2B5EF4-FFF2-40B4-BE49-F238E27FC236}">
                <a16:creationId xmlns:a16="http://schemas.microsoft.com/office/drawing/2014/main" id="{E86E7CAE-1E50-1F40-B1D6-24C5526801A0}"/>
              </a:ext>
            </a:extLst>
          </p:cNvPr>
          <p:cNvSpPr txBox="1"/>
          <p:nvPr/>
        </p:nvSpPr>
        <p:spPr>
          <a:xfrm>
            <a:off x="3158258" y="1307232"/>
            <a:ext cx="203132" cy="276999"/>
          </a:xfrm>
          <a:prstGeom prst="rect">
            <a:avLst/>
          </a:prstGeom>
          <a:noFill/>
        </p:spPr>
        <p:txBody>
          <a:bodyPr wrap="square" rtlCol="0">
            <a:spAutoFit/>
          </a:bodyPr>
          <a:lstStyle/>
          <a:p>
            <a:r>
              <a:rPr lang="en-US" sz="1200" b="1" dirty="0">
                <a:latin typeface="Helvetica" pitchFamily="2" charset="0"/>
                <a:cs typeface="Arial" panose="020B0604020202020204" pitchFamily="34" charset="0"/>
              </a:rPr>
              <a:t>B</a:t>
            </a:r>
          </a:p>
        </p:txBody>
      </p:sp>
      <p:sp>
        <p:nvSpPr>
          <p:cNvPr id="23" name="TextBox 22">
            <a:extLst>
              <a:ext uri="{FF2B5EF4-FFF2-40B4-BE49-F238E27FC236}">
                <a16:creationId xmlns:a16="http://schemas.microsoft.com/office/drawing/2014/main" id="{C97F473D-653F-1F4E-9303-3B6A0F609F77}"/>
              </a:ext>
            </a:extLst>
          </p:cNvPr>
          <p:cNvSpPr txBox="1"/>
          <p:nvPr/>
        </p:nvSpPr>
        <p:spPr>
          <a:xfrm>
            <a:off x="763251" y="1153779"/>
            <a:ext cx="1080745" cy="246221"/>
          </a:xfrm>
          <a:prstGeom prst="rect">
            <a:avLst/>
          </a:prstGeom>
          <a:noFill/>
        </p:spPr>
        <p:txBody>
          <a:bodyPr wrap="none" rtlCol="0">
            <a:spAutoFit/>
          </a:bodyPr>
          <a:lstStyle/>
          <a:p>
            <a:r>
              <a:rPr lang="en-US" sz="1000" dirty="0">
                <a:latin typeface="Helvetica" pitchFamily="2" charset="0"/>
              </a:rPr>
              <a:t>Tumor cell lines</a:t>
            </a:r>
          </a:p>
        </p:txBody>
      </p:sp>
      <p:sp>
        <p:nvSpPr>
          <p:cNvPr id="26" name="TextBox 25">
            <a:extLst>
              <a:ext uri="{FF2B5EF4-FFF2-40B4-BE49-F238E27FC236}">
                <a16:creationId xmlns:a16="http://schemas.microsoft.com/office/drawing/2014/main" id="{DE9F25F4-736D-F546-AA16-DE733EDDC4D0}"/>
              </a:ext>
            </a:extLst>
          </p:cNvPr>
          <p:cNvSpPr txBox="1"/>
          <p:nvPr/>
        </p:nvSpPr>
        <p:spPr>
          <a:xfrm>
            <a:off x="3616069" y="1129651"/>
            <a:ext cx="1609736" cy="246221"/>
          </a:xfrm>
          <a:prstGeom prst="rect">
            <a:avLst/>
          </a:prstGeom>
          <a:noFill/>
        </p:spPr>
        <p:txBody>
          <a:bodyPr wrap="none" rtlCol="0">
            <a:spAutoFit/>
          </a:bodyPr>
          <a:lstStyle/>
          <a:p>
            <a:r>
              <a:rPr lang="en-US" sz="1000" dirty="0">
                <a:latin typeface="Helvetica" pitchFamily="2" charset="0"/>
              </a:rPr>
              <a:t>ID8TB</a:t>
            </a:r>
            <a:r>
              <a:rPr lang="en-US" sz="1000" baseline="30000" dirty="0">
                <a:latin typeface="Helvetica" pitchFamily="2" charset="0"/>
              </a:rPr>
              <a:t>-/- </a:t>
            </a:r>
            <a:r>
              <a:rPr lang="en-US" sz="1000" dirty="0">
                <a:latin typeface="Helvetica" pitchFamily="2" charset="0"/>
              </a:rPr>
              <a:t>syngeneic model</a:t>
            </a:r>
            <a:endParaRPr lang="en-US" sz="1000" baseline="30000" dirty="0">
              <a:latin typeface="Helvetica" pitchFamily="2" charset="0"/>
            </a:endParaRPr>
          </a:p>
        </p:txBody>
      </p:sp>
      <p:pic>
        <p:nvPicPr>
          <p:cNvPr id="7" name="Picture 6">
            <a:extLst>
              <a:ext uri="{FF2B5EF4-FFF2-40B4-BE49-F238E27FC236}">
                <a16:creationId xmlns:a16="http://schemas.microsoft.com/office/drawing/2014/main" id="{D2CFB05B-00BA-BE4E-B287-24AA1B7DFE8B}"/>
              </a:ext>
            </a:extLst>
          </p:cNvPr>
          <p:cNvPicPr>
            <a:picLocks noChangeAspect="1"/>
          </p:cNvPicPr>
          <p:nvPr/>
        </p:nvPicPr>
        <p:blipFill rotWithShape="1">
          <a:blip r:embed="rId5"/>
          <a:srcRect l="26582" t="18893" r="30999" b="25626"/>
          <a:stretch/>
        </p:blipFill>
        <p:spPr>
          <a:xfrm>
            <a:off x="3616069" y="1412259"/>
            <a:ext cx="1234072" cy="1745689"/>
          </a:xfrm>
          <a:prstGeom prst="rect">
            <a:avLst/>
          </a:prstGeom>
        </p:spPr>
      </p:pic>
      <p:sp>
        <p:nvSpPr>
          <p:cNvPr id="27" name="TextBox 26">
            <a:extLst>
              <a:ext uri="{FF2B5EF4-FFF2-40B4-BE49-F238E27FC236}">
                <a16:creationId xmlns:a16="http://schemas.microsoft.com/office/drawing/2014/main" id="{5D3C7282-6336-C04C-8744-2081AD0D831A}"/>
              </a:ext>
            </a:extLst>
          </p:cNvPr>
          <p:cNvSpPr txBox="1"/>
          <p:nvPr/>
        </p:nvSpPr>
        <p:spPr>
          <a:xfrm>
            <a:off x="3621483" y="3024596"/>
            <a:ext cx="710451" cy="230832"/>
          </a:xfrm>
          <a:prstGeom prst="rect">
            <a:avLst/>
          </a:prstGeom>
          <a:noFill/>
        </p:spPr>
        <p:txBody>
          <a:bodyPr wrap="none" rtlCol="0">
            <a:spAutoFit/>
          </a:bodyPr>
          <a:lstStyle/>
          <a:p>
            <a:r>
              <a:rPr lang="en-US" sz="900" b="1" dirty="0">
                <a:latin typeface="Helvetica" pitchFamily="2" charset="0"/>
              </a:rPr>
              <a:t>DDR2 WT</a:t>
            </a:r>
            <a:endParaRPr lang="en-US" sz="900" b="1" baseline="30000" dirty="0">
              <a:latin typeface="Helvetica" pitchFamily="2" charset="0"/>
            </a:endParaRPr>
          </a:p>
        </p:txBody>
      </p:sp>
      <p:sp>
        <p:nvSpPr>
          <p:cNvPr id="28" name="TextBox 27">
            <a:extLst>
              <a:ext uri="{FF2B5EF4-FFF2-40B4-BE49-F238E27FC236}">
                <a16:creationId xmlns:a16="http://schemas.microsoft.com/office/drawing/2014/main" id="{38139635-71E9-2241-B8FC-7DC1EBB6D38C}"/>
              </a:ext>
            </a:extLst>
          </p:cNvPr>
          <p:cNvSpPr txBox="1"/>
          <p:nvPr/>
        </p:nvSpPr>
        <p:spPr>
          <a:xfrm>
            <a:off x="4247913" y="3024596"/>
            <a:ext cx="704039" cy="230832"/>
          </a:xfrm>
          <a:prstGeom prst="rect">
            <a:avLst/>
          </a:prstGeom>
          <a:noFill/>
        </p:spPr>
        <p:txBody>
          <a:bodyPr wrap="none" rtlCol="0">
            <a:spAutoFit/>
          </a:bodyPr>
          <a:lstStyle/>
          <a:p>
            <a:r>
              <a:rPr lang="en-US" sz="900" b="1" dirty="0">
                <a:latin typeface="Helvetica" pitchFamily="2" charset="0"/>
              </a:rPr>
              <a:t>DDR2 KO</a:t>
            </a:r>
            <a:endParaRPr lang="en-US" sz="900" b="1" baseline="30000" dirty="0">
              <a:latin typeface="Helvetica" pitchFamily="2" charset="0"/>
            </a:endParaRPr>
          </a:p>
        </p:txBody>
      </p:sp>
      <p:sp>
        <p:nvSpPr>
          <p:cNvPr id="29" name="TextBox 28">
            <a:extLst>
              <a:ext uri="{FF2B5EF4-FFF2-40B4-BE49-F238E27FC236}">
                <a16:creationId xmlns:a16="http://schemas.microsoft.com/office/drawing/2014/main" id="{63EBB963-44F1-9A4E-B882-3A4B79DA4960}"/>
              </a:ext>
            </a:extLst>
          </p:cNvPr>
          <p:cNvSpPr txBox="1"/>
          <p:nvPr/>
        </p:nvSpPr>
        <p:spPr>
          <a:xfrm>
            <a:off x="3344392" y="1779910"/>
            <a:ext cx="323165" cy="784830"/>
          </a:xfrm>
          <a:prstGeom prst="rect">
            <a:avLst/>
          </a:prstGeom>
          <a:noFill/>
        </p:spPr>
        <p:txBody>
          <a:bodyPr vert="vert270" wrap="none" rtlCol="0">
            <a:spAutoFit/>
          </a:bodyPr>
          <a:lstStyle/>
          <a:p>
            <a:pPr algn="ctr"/>
            <a:r>
              <a:rPr lang="en-US" sz="900" b="1" dirty="0">
                <a:latin typeface="Helvetica" pitchFamily="2" charset="0"/>
              </a:rPr>
              <a:t>Ascites (mL)</a:t>
            </a:r>
            <a:endParaRPr lang="en-US" sz="900" b="1" baseline="30000" dirty="0">
              <a:latin typeface="Helvetica" pitchFamily="2" charset="0"/>
            </a:endParaRPr>
          </a:p>
        </p:txBody>
      </p:sp>
    </p:spTree>
    <p:extLst>
      <p:ext uri="{BB962C8B-B14F-4D97-AF65-F5344CB8AC3E}">
        <p14:creationId xmlns:p14="http://schemas.microsoft.com/office/powerpoint/2010/main" val="3384863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1D1174-6266-0247-8B37-C2B4C671615E}"/>
              </a:ext>
            </a:extLst>
          </p:cNvPr>
          <p:cNvPicPr>
            <a:picLocks noChangeAspect="1"/>
          </p:cNvPicPr>
          <p:nvPr/>
        </p:nvPicPr>
        <p:blipFill>
          <a:blip r:embed="rId2"/>
          <a:stretch>
            <a:fillRect/>
          </a:stretch>
        </p:blipFill>
        <p:spPr>
          <a:xfrm>
            <a:off x="91379" y="810802"/>
            <a:ext cx="7146265" cy="3796031"/>
          </a:xfrm>
          <a:prstGeom prst="rect">
            <a:avLst/>
          </a:prstGeom>
        </p:spPr>
      </p:pic>
      <p:sp>
        <p:nvSpPr>
          <p:cNvPr id="3" name="TextBox 2">
            <a:extLst>
              <a:ext uri="{FF2B5EF4-FFF2-40B4-BE49-F238E27FC236}">
                <a16:creationId xmlns:a16="http://schemas.microsoft.com/office/drawing/2014/main" id="{1F3BC32A-14EF-7D42-BFEA-49DA5C0876AB}"/>
              </a:ext>
            </a:extLst>
          </p:cNvPr>
          <p:cNvSpPr txBox="1"/>
          <p:nvPr/>
        </p:nvSpPr>
        <p:spPr>
          <a:xfrm>
            <a:off x="2944559" y="156111"/>
            <a:ext cx="1829347" cy="276999"/>
          </a:xfrm>
          <a:prstGeom prst="rect">
            <a:avLst/>
          </a:prstGeom>
          <a:noFill/>
        </p:spPr>
        <p:txBody>
          <a:bodyPr wrap="none" rtlCol="0">
            <a:spAutoFit/>
          </a:bodyPr>
          <a:lstStyle/>
          <a:p>
            <a:r>
              <a:rPr lang="en-US" sz="1200" dirty="0">
                <a:latin typeface="Helvetica" pitchFamily="2" charset="0"/>
              </a:rPr>
              <a:t>Supplemental Figure</a:t>
            </a:r>
            <a:r>
              <a:rPr lang="en-US" sz="1200" dirty="0">
                <a:solidFill>
                  <a:srgbClr val="FF0000"/>
                </a:solidFill>
                <a:latin typeface="Helvetica" pitchFamily="2" charset="0"/>
              </a:rPr>
              <a:t> </a:t>
            </a:r>
            <a:r>
              <a:rPr lang="en-US" sz="1200" dirty="0">
                <a:latin typeface="Helvetica" pitchFamily="2" charset="0"/>
              </a:rPr>
              <a:t>S2</a:t>
            </a:r>
          </a:p>
        </p:txBody>
      </p:sp>
      <p:sp>
        <p:nvSpPr>
          <p:cNvPr id="4" name="Rectangle 3">
            <a:extLst>
              <a:ext uri="{FF2B5EF4-FFF2-40B4-BE49-F238E27FC236}">
                <a16:creationId xmlns:a16="http://schemas.microsoft.com/office/drawing/2014/main" id="{7C7C893E-0AA3-584E-A735-8B99D1945E22}"/>
              </a:ext>
            </a:extLst>
          </p:cNvPr>
          <p:cNvSpPr/>
          <p:nvPr/>
        </p:nvSpPr>
        <p:spPr>
          <a:xfrm>
            <a:off x="248919" y="4881054"/>
            <a:ext cx="6730253" cy="738664"/>
          </a:xfrm>
          <a:prstGeom prst="rect">
            <a:avLst/>
          </a:prstGeom>
        </p:spPr>
        <p:txBody>
          <a:bodyPr wrap="square">
            <a:spAutoFit/>
          </a:bodyPr>
          <a:lstStyle/>
          <a:p>
            <a:r>
              <a:rPr lang="en-US" sz="1400" dirty="0">
                <a:latin typeface="Helvetica" pitchFamily="2" charset="0"/>
                <a:ea typeface="Calibri" panose="020F0502020204030204" pitchFamily="34" charset="0"/>
                <a:cs typeface="Times New Roman" panose="02020603050405020304" pitchFamily="18" charset="0"/>
              </a:rPr>
              <a:t>Supplemental Figure 2. (A) Pathway analysis of differentially expressed genes from DDR2 WT and DDR2 KO mouse tumor samples from </a:t>
            </a:r>
            <a:r>
              <a:rPr lang="en-US" sz="1400" dirty="0" err="1">
                <a:latin typeface="Helvetica" pitchFamily="2" charset="0"/>
                <a:ea typeface="Calibri" panose="020F0502020204030204" pitchFamily="34" charset="0"/>
                <a:cs typeface="Times New Roman" panose="02020603050405020304" pitchFamily="18" charset="0"/>
              </a:rPr>
              <a:t>Nanostring</a:t>
            </a:r>
            <a:r>
              <a:rPr lang="en-US" sz="1400" dirty="0">
                <a:latin typeface="Helvetica" pitchFamily="2" charset="0"/>
                <a:ea typeface="Calibri" panose="020F0502020204030204" pitchFamily="34" charset="0"/>
                <a:cs typeface="Times New Roman" panose="02020603050405020304" pitchFamily="18" charset="0"/>
              </a:rPr>
              <a:t> Tumor Signaling panel</a:t>
            </a:r>
            <a:r>
              <a:rPr lang="en-US" sz="1400" dirty="0">
                <a:latin typeface="Helvetica" pitchFamily="2" charset="0"/>
              </a:rPr>
              <a:t>.</a:t>
            </a:r>
            <a:endParaRPr lang="en-US" sz="1400" dirty="0">
              <a:latin typeface="Helvetica" pitchFamily="2"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FDB8665F-4E44-E243-9444-8650E73626D2}"/>
              </a:ext>
            </a:extLst>
          </p:cNvPr>
          <p:cNvSpPr/>
          <p:nvPr/>
        </p:nvSpPr>
        <p:spPr>
          <a:xfrm>
            <a:off x="2573867" y="1354667"/>
            <a:ext cx="1930400" cy="1557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92B898A-DA41-7A45-8BFB-5E019715B032}"/>
              </a:ext>
            </a:extLst>
          </p:cNvPr>
          <p:cNvSpPr/>
          <p:nvPr/>
        </p:nvSpPr>
        <p:spPr>
          <a:xfrm>
            <a:off x="2709333" y="2708817"/>
            <a:ext cx="1794934" cy="15630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4374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FC1228-C500-1B48-9A90-4D8ECAF23666}"/>
              </a:ext>
            </a:extLst>
          </p:cNvPr>
          <p:cNvSpPr txBox="1"/>
          <p:nvPr/>
        </p:nvSpPr>
        <p:spPr>
          <a:xfrm>
            <a:off x="3942902" y="488831"/>
            <a:ext cx="292388" cy="417743"/>
          </a:xfrm>
          <a:prstGeom prst="rect">
            <a:avLst/>
          </a:prstGeom>
          <a:noFill/>
        </p:spPr>
        <p:txBody>
          <a:bodyPr vert="vert270" wrap="none" rtlCol="0">
            <a:spAutoFit/>
          </a:bodyPr>
          <a:lstStyle/>
          <a:p>
            <a:r>
              <a:rPr lang="en-US" sz="700" dirty="0">
                <a:latin typeface="Helvetica" pitchFamily="2" charset="0"/>
              </a:rPr>
              <a:t>Immune</a:t>
            </a:r>
          </a:p>
        </p:txBody>
      </p:sp>
      <p:sp>
        <p:nvSpPr>
          <p:cNvPr id="4" name="TextBox 3">
            <a:extLst>
              <a:ext uri="{FF2B5EF4-FFF2-40B4-BE49-F238E27FC236}">
                <a16:creationId xmlns:a16="http://schemas.microsoft.com/office/drawing/2014/main" id="{91495B66-8E7E-6149-BF91-CE39F6131DC8}"/>
              </a:ext>
            </a:extLst>
          </p:cNvPr>
          <p:cNvSpPr txBox="1"/>
          <p:nvPr/>
        </p:nvSpPr>
        <p:spPr>
          <a:xfrm>
            <a:off x="4130778" y="547447"/>
            <a:ext cx="292388" cy="352019"/>
          </a:xfrm>
          <a:prstGeom prst="rect">
            <a:avLst/>
          </a:prstGeom>
          <a:noFill/>
        </p:spPr>
        <p:txBody>
          <a:bodyPr vert="vert270" wrap="none" rtlCol="0">
            <a:spAutoFit/>
          </a:bodyPr>
          <a:lstStyle/>
          <a:p>
            <a:r>
              <a:rPr lang="en-US" sz="700" dirty="0">
                <a:latin typeface="Helvetica" pitchFamily="2" charset="0"/>
              </a:rPr>
              <a:t>Tumor</a:t>
            </a:r>
          </a:p>
        </p:txBody>
      </p:sp>
      <p:sp>
        <p:nvSpPr>
          <p:cNvPr id="7" name="TextBox 6">
            <a:extLst>
              <a:ext uri="{FF2B5EF4-FFF2-40B4-BE49-F238E27FC236}">
                <a16:creationId xmlns:a16="http://schemas.microsoft.com/office/drawing/2014/main" id="{2D07A9A2-D192-B549-BDED-FD8F46579436}"/>
              </a:ext>
            </a:extLst>
          </p:cNvPr>
          <p:cNvSpPr txBox="1"/>
          <p:nvPr/>
        </p:nvSpPr>
        <p:spPr>
          <a:xfrm>
            <a:off x="4316134" y="633322"/>
            <a:ext cx="292388" cy="270267"/>
          </a:xfrm>
          <a:prstGeom prst="rect">
            <a:avLst/>
          </a:prstGeom>
          <a:noFill/>
        </p:spPr>
        <p:txBody>
          <a:bodyPr vert="vert270" wrap="none" rtlCol="0">
            <a:spAutoFit/>
          </a:bodyPr>
          <a:lstStyle/>
          <a:p>
            <a:r>
              <a:rPr lang="en-US" sz="700" dirty="0">
                <a:latin typeface="Helvetica" pitchFamily="2" charset="0"/>
              </a:rPr>
              <a:t>CAF</a:t>
            </a:r>
          </a:p>
        </p:txBody>
      </p:sp>
      <p:sp>
        <p:nvSpPr>
          <p:cNvPr id="8" name="TextBox 7">
            <a:extLst>
              <a:ext uri="{FF2B5EF4-FFF2-40B4-BE49-F238E27FC236}">
                <a16:creationId xmlns:a16="http://schemas.microsoft.com/office/drawing/2014/main" id="{DCC61897-2EA6-EA44-B17E-F9097E8817D2}"/>
              </a:ext>
            </a:extLst>
          </p:cNvPr>
          <p:cNvSpPr txBox="1"/>
          <p:nvPr/>
        </p:nvSpPr>
        <p:spPr>
          <a:xfrm>
            <a:off x="5323062" y="564719"/>
            <a:ext cx="292388" cy="352019"/>
          </a:xfrm>
          <a:prstGeom prst="rect">
            <a:avLst/>
          </a:prstGeom>
          <a:noFill/>
        </p:spPr>
        <p:txBody>
          <a:bodyPr vert="vert270" wrap="none" rtlCol="0">
            <a:spAutoFit/>
          </a:bodyPr>
          <a:lstStyle/>
          <a:p>
            <a:r>
              <a:rPr lang="en-US" sz="700" dirty="0">
                <a:latin typeface="Helvetica" pitchFamily="2" charset="0"/>
              </a:rPr>
              <a:t>Tumor</a:t>
            </a:r>
          </a:p>
        </p:txBody>
      </p:sp>
      <p:sp>
        <p:nvSpPr>
          <p:cNvPr id="9" name="TextBox 8">
            <a:extLst>
              <a:ext uri="{FF2B5EF4-FFF2-40B4-BE49-F238E27FC236}">
                <a16:creationId xmlns:a16="http://schemas.microsoft.com/office/drawing/2014/main" id="{7C1B2987-6FC2-1A4F-A709-652F605EC880}"/>
              </a:ext>
            </a:extLst>
          </p:cNvPr>
          <p:cNvSpPr txBox="1"/>
          <p:nvPr/>
        </p:nvSpPr>
        <p:spPr>
          <a:xfrm>
            <a:off x="5702893" y="629198"/>
            <a:ext cx="292388" cy="270267"/>
          </a:xfrm>
          <a:prstGeom prst="rect">
            <a:avLst/>
          </a:prstGeom>
          <a:noFill/>
        </p:spPr>
        <p:txBody>
          <a:bodyPr vert="vert270" wrap="none" rtlCol="0">
            <a:spAutoFit/>
          </a:bodyPr>
          <a:lstStyle/>
          <a:p>
            <a:r>
              <a:rPr lang="en-US" sz="700" dirty="0">
                <a:latin typeface="Helvetica" pitchFamily="2" charset="0"/>
              </a:rPr>
              <a:t>CAF</a:t>
            </a:r>
          </a:p>
        </p:txBody>
      </p:sp>
      <p:sp>
        <p:nvSpPr>
          <p:cNvPr id="10" name="TextBox 9">
            <a:extLst>
              <a:ext uri="{FF2B5EF4-FFF2-40B4-BE49-F238E27FC236}">
                <a16:creationId xmlns:a16="http://schemas.microsoft.com/office/drawing/2014/main" id="{F440F6AA-5005-2549-A52C-0BF771C0D09F}"/>
              </a:ext>
            </a:extLst>
          </p:cNvPr>
          <p:cNvSpPr txBox="1"/>
          <p:nvPr/>
        </p:nvSpPr>
        <p:spPr>
          <a:xfrm>
            <a:off x="4518867" y="477300"/>
            <a:ext cx="292388" cy="417743"/>
          </a:xfrm>
          <a:prstGeom prst="rect">
            <a:avLst/>
          </a:prstGeom>
          <a:noFill/>
        </p:spPr>
        <p:txBody>
          <a:bodyPr vert="vert270" wrap="none" rtlCol="0">
            <a:spAutoFit/>
          </a:bodyPr>
          <a:lstStyle/>
          <a:p>
            <a:r>
              <a:rPr lang="en-US" sz="700" dirty="0">
                <a:latin typeface="Helvetica" pitchFamily="2" charset="0"/>
              </a:rPr>
              <a:t>Immune</a:t>
            </a:r>
          </a:p>
        </p:txBody>
      </p:sp>
      <p:sp>
        <p:nvSpPr>
          <p:cNvPr id="11" name="TextBox 10">
            <a:extLst>
              <a:ext uri="{FF2B5EF4-FFF2-40B4-BE49-F238E27FC236}">
                <a16:creationId xmlns:a16="http://schemas.microsoft.com/office/drawing/2014/main" id="{43962C26-DE02-264A-AB6B-0D80473BC607}"/>
              </a:ext>
            </a:extLst>
          </p:cNvPr>
          <p:cNvSpPr txBox="1"/>
          <p:nvPr/>
        </p:nvSpPr>
        <p:spPr>
          <a:xfrm>
            <a:off x="4722864" y="468382"/>
            <a:ext cx="292388" cy="417743"/>
          </a:xfrm>
          <a:prstGeom prst="rect">
            <a:avLst/>
          </a:prstGeom>
          <a:noFill/>
        </p:spPr>
        <p:txBody>
          <a:bodyPr vert="vert270" wrap="none" rtlCol="0">
            <a:spAutoFit/>
          </a:bodyPr>
          <a:lstStyle/>
          <a:p>
            <a:r>
              <a:rPr lang="en-US" sz="700" dirty="0">
                <a:latin typeface="Helvetica" pitchFamily="2" charset="0"/>
              </a:rPr>
              <a:t>Immune</a:t>
            </a:r>
          </a:p>
        </p:txBody>
      </p:sp>
      <p:sp>
        <p:nvSpPr>
          <p:cNvPr id="12" name="TextBox 11">
            <a:extLst>
              <a:ext uri="{FF2B5EF4-FFF2-40B4-BE49-F238E27FC236}">
                <a16:creationId xmlns:a16="http://schemas.microsoft.com/office/drawing/2014/main" id="{24F0B18B-2B03-344C-8B4C-265E1097056C}"/>
              </a:ext>
            </a:extLst>
          </p:cNvPr>
          <p:cNvSpPr txBox="1"/>
          <p:nvPr/>
        </p:nvSpPr>
        <p:spPr>
          <a:xfrm>
            <a:off x="4912025" y="482481"/>
            <a:ext cx="292388" cy="417743"/>
          </a:xfrm>
          <a:prstGeom prst="rect">
            <a:avLst/>
          </a:prstGeom>
          <a:noFill/>
        </p:spPr>
        <p:txBody>
          <a:bodyPr vert="vert270" wrap="none" rtlCol="0">
            <a:spAutoFit/>
          </a:bodyPr>
          <a:lstStyle/>
          <a:p>
            <a:r>
              <a:rPr lang="en-US" sz="700" dirty="0">
                <a:latin typeface="Helvetica" pitchFamily="2" charset="0"/>
              </a:rPr>
              <a:t>Immune</a:t>
            </a:r>
          </a:p>
        </p:txBody>
      </p:sp>
      <p:sp>
        <p:nvSpPr>
          <p:cNvPr id="13" name="TextBox 12">
            <a:extLst>
              <a:ext uri="{FF2B5EF4-FFF2-40B4-BE49-F238E27FC236}">
                <a16:creationId xmlns:a16="http://schemas.microsoft.com/office/drawing/2014/main" id="{09C3F790-555D-2E4D-8324-3DFD532232D5}"/>
              </a:ext>
            </a:extLst>
          </p:cNvPr>
          <p:cNvSpPr txBox="1"/>
          <p:nvPr/>
        </p:nvSpPr>
        <p:spPr>
          <a:xfrm>
            <a:off x="5132769" y="477172"/>
            <a:ext cx="292388" cy="417743"/>
          </a:xfrm>
          <a:prstGeom prst="rect">
            <a:avLst/>
          </a:prstGeom>
          <a:noFill/>
        </p:spPr>
        <p:txBody>
          <a:bodyPr vert="vert270" wrap="none" rtlCol="0">
            <a:spAutoFit/>
          </a:bodyPr>
          <a:lstStyle/>
          <a:p>
            <a:r>
              <a:rPr lang="en-US" sz="700" dirty="0">
                <a:latin typeface="Helvetica" pitchFamily="2" charset="0"/>
              </a:rPr>
              <a:t>Immune</a:t>
            </a:r>
          </a:p>
        </p:txBody>
      </p:sp>
      <p:sp>
        <p:nvSpPr>
          <p:cNvPr id="14" name="TextBox 13">
            <a:extLst>
              <a:ext uri="{FF2B5EF4-FFF2-40B4-BE49-F238E27FC236}">
                <a16:creationId xmlns:a16="http://schemas.microsoft.com/office/drawing/2014/main" id="{D536F633-D81E-0546-B9C1-D62D24E3F871}"/>
              </a:ext>
            </a:extLst>
          </p:cNvPr>
          <p:cNvSpPr txBox="1"/>
          <p:nvPr/>
        </p:nvSpPr>
        <p:spPr>
          <a:xfrm>
            <a:off x="5515531" y="485846"/>
            <a:ext cx="292388" cy="417743"/>
          </a:xfrm>
          <a:prstGeom prst="rect">
            <a:avLst/>
          </a:prstGeom>
          <a:noFill/>
        </p:spPr>
        <p:txBody>
          <a:bodyPr vert="vert270" wrap="none" rtlCol="0">
            <a:spAutoFit/>
          </a:bodyPr>
          <a:lstStyle/>
          <a:p>
            <a:r>
              <a:rPr lang="en-US" sz="700" dirty="0">
                <a:latin typeface="Helvetica" pitchFamily="2" charset="0"/>
              </a:rPr>
              <a:t>Immune</a:t>
            </a:r>
          </a:p>
        </p:txBody>
      </p:sp>
      <p:sp>
        <p:nvSpPr>
          <p:cNvPr id="15" name="TextBox 14">
            <a:extLst>
              <a:ext uri="{FF2B5EF4-FFF2-40B4-BE49-F238E27FC236}">
                <a16:creationId xmlns:a16="http://schemas.microsoft.com/office/drawing/2014/main" id="{442E7A37-CFAF-CE49-BEC6-35B183177F73}"/>
              </a:ext>
            </a:extLst>
          </p:cNvPr>
          <p:cNvSpPr txBox="1"/>
          <p:nvPr/>
        </p:nvSpPr>
        <p:spPr>
          <a:xfrm>
            <a:off x="5895362" y="483785"/>
            <a:ext cx="292388" cy="417743"/>
          </a:xfrm>
          <a:prstGeom prst="rect">
            <a:avLst/>
          </a:prstGeom>
          <a:noFill/>
        </p:spPr>
        <p:txBody>
          <a:bodyPr vert="vert270" wrap="none" rtlCol="0">
            <a:spAutoFit/>
          </a:bodyPr>
          <a:lstStyle/>
          <a:p>
            <a:r>
              <a:rPr lang="en-US" sz="700" dirty="0">
                <a:latin typeface="Helvetica" pitchFamily="2" charset="0"/>
              </a:rPr>
              <a:t>Immune</a:t>
            </a:r>
          </a:p>
        </p:txBody>
      </p:sp>
      <p:sp>
        <p:nvSpPr>
          <p:cNvPr id="16" name="TextBox 15">
            <a:extLst>
              <a:ext uri="{FF2B5EF4-FFF2-40B4-BE49-F238E27FC236}">
                <a16:creationId xmlns:a16="http://schemas.microsoft.com/office/drawing/2014/main" id="{39A50822-5D57-494C-BEDD-23963F99CA72}"/>
              </a:ext>
            </a:extLst>
          </p:cNvPr>
          <p:cNvSpPr txBox="1"/>
          <p:nvPr/>
        </p:nvSpPr>
        <p:spPr>
          <a:xfrm>
            <a:off x="6107110" y="473392"/>
            <a:ext cx="292388" cy="417743"/>
          </a:xfrm>
          <a:prstGeom prst="rect">
            <a:avLst/>
          </a:prstGeom>
          <a:noFill/>
        </p:spPr>
        <p:txBody>
          <a:bodyPr vert="vert270" wrap="none" rtlCol="0">
            <a:spAutoFit/>
          </a:bodyPr>
          <a:lstStyle/>
          <a:p>
            <a:r>
              <a:rPr lang="en-US" sz="700" dirty="0">
                <a:latin typeface="Helvetica" pitchFamily="2" charset="0"/>
              </a:rPr>
              <a:t>Immune</a:t>
            </a:r>
          </a:p>
        </p:txBody>
      </p:sp>
      <p:sp>
        <p:nvSpPr>
          <p:cNvPr id="17" name="TextBox 16">
            <a:extLst>
              <a:ext uri="{FF2B5EF4-FFF2-40B4-BE49-F238E27FC236}">
                <a16:creationId xmlns:a16="http://schemas.microsoft.com/office/drawing/2014/main" id="{E7E64357-99AC-5C40-88FA-7DB7404BD1F8}"/>
              </a:ext>
            </a:extLst>
          </p:cNvPr>
          <p:cNvSpPr txBox="1"/>
          <p:nvPr/>
        </p:nvSpPr>
        <p:spPr>
          <a:xfrm>
            <a:off x="6297635" y="477172"/>
            <a:ext cx="292388" cy="417743"/>
          </a:xfrm>
          <a:prstGeom prst="rect">
            <a:avLst/>
          </a:prstGeom>
          <a:noFill/>
        </p:spPr>
        <p:txBody>
          <a:bodyPr vert="vert270" wrap="none" rtlCol="0">
            <a:spAutoFit/>
          </a:bodyPr>
          <a:lstStyle/>
          <a:p>
            <a:r>
              <a:rPr lang="en-US" sz="700" dirty="0">
                <a:latin typeface="Helvetica" pitchFamily="2" charset="0"/>
              </a:rPr>
              <a:t>Immune</a:t>
            </a:r>
          </a:p>
        </p:txBody>
      </p:sp>
      <p:sp>
        <p:nvSpPr>
          <p:cNvPr id="18" name="TextBox 17">
            <a:extLst>
              <a:ext uri="{FF2B5EF4-FFF2-40B4-BE49-F238E27FC236}">
                <a16:creationId xmlns:a16="http://schemas.microsoft.com/office/drawing/2014/main" id="{95BACBC5-3F56-5D4C-A229-6B26100A4B65}"/>
              </a:ext>
            </a:extLst>
          </p:cNvPr>
          <p:cNvSpPr txBox="1"/>
          <p:nvPr/>
        </p:nvSpPr>
        <p:spPr>
          <a:xfrm>
            <a:off x="6483338" y="485223"/>
            <a:ext cx="292388" cy="417743"/>
          </a:xfrm>
          <a:prstGeom prst="rect">
            <a:avLst/>
          </a:prstGeom>
          <a:noFill/>
        </p:spPr>
        <p:txBody>
          <a:bodyPr vert="vert270" wrap="none" rtlCol="0">
            <a:spAutoFit/>
          </a:bodyPr>
          <a:lstStyle/>
          <a:p>
            <a:r>
              <a:rPr lang="en-US" sz="700" dirty="0">
                <a:latin typeface="Helvetica" pitchFamily="2" charset="0"/>
              </a:rPr>
              <a:t>Immune</a:t>
            </a:r>
          </a:p>
        </p:txBody>
      </p:sp>
      <p:sp>
        <p:nvSpPr>
          <p:cNvPr id="40" name="TextBox 39">
            <a:extLst>
              <a:ext uri="{FF2B5EF4-FFF2-40B4-BE49-F238E27FC236}">
                <a16:creationId xmlns:a16="http://schemas.microsoft.com/office/drawing/2014/main" id="{AE734477-12E6-1E4A-8BA8-6733B1BB19F9}"/>
              </a:ext>
            </a:extLst>
          </p:cNvPr>
          <p:cNvSpPr txBox="1"/>
          <p:nvPr/>
        </p:nvSpPr>
        <p:spPr>
          <a:xfrm>
            <a:off x="2786039" y="-10158"/>
            <a:ext cx="1552028" cy="246221"/>
          </a:xfrm>
          <a:prstGeom prst="rect">
            <a:avLst/>
          </a:prstGeom>
          <a:noFill/>
        </p:spPr>
        <p:txBody>
          <a:bodyPr wrap="none" rtlCol="0">
            <a:spAutoFit/>
          </a:bodyPr>
          <a:lstStyle/>
          <a:p>
            <a:r>
              <a:rPr lang="en-US" sz="1000" dirty="0">
                <a:latin typeface="Helvetica" pitchFamily="2" charset="0"/>
              </a:rPr>
              <a:t>Supplemental Figure</a:t>
            </a:r>
            <a:r>
              <a:rPr lang="en-US" sz="1000" dirty="0">
                <a:solidFill>
                  <a:srgbClr val="FF0000"/>
                </a:solidFill>
                <a:latin typeface="Helvetica" pitchFamily="2" charset="0"/>
              </a:rPr>
              <a:t> </a:t>
            </a:r>
            <a:r>
              <a:rPr lang="en-US" sz="1000" dirty="0">
                <a:latin typeface="Helvetica" pitchFamily="2" charset="0"/>
              </a:rPr>
              <a:t>S3</a:t>
            </a:r>
          </a:p>
        </p:txBody>
      </p:sp>
      <p:sp>
        <p:nvSpPr>
          <p:cNvPr id="41" name="TextBox 40">
            <a:extLst>
              <a:ext uri="{FF2B5EF4-FFF2-40B4-BE49-F238E27FC236}">
                <a16:creationId xmlns:a16="http://schemas.microsoft.com/office/drawing/2014/main" id="{5A92F55F-94DD-3949-B9A9-C2FCAAF13820}"/>
              </a:ext>
            </a:extLst>
          </p:cNvPr>
          <p:cNvSpPr txBox="1"/>
          <p:nvPr/>
        </p:nvSpPr>
        <p:spPr>
          <a:xfrm>
            <a:off x="34320" y="285189"/>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a:t>
            </a:r>
          </a:p>
        </p:txBody>
      </p:sp>
      <p:sp>
        <p:nvSpPr>
          <p:cNvPr id="5" name="TextBox 4">
            <a:extLst>
              <a:ext uri="{FF2B5EF4-FFF2-40B4-BE49-F238E27FC236}">
                <a16:creationId xmlns:a16="http://schemas.microsoft.com/office/drawing/2014/main" id="{4D830440-C9D7-3EAD-2E42-66722C0AACB9}"/>
              </a:ext>
            </a:extLst>
          </p:cNvPr>
          <p:cNvSpPr txBox="1"/>
          <p:nvPr/>
        </p:nvSpPr>
        <p:spPr>
          <a:xfrm>
            <a:off x="323130" y="3872960"/>
            <a:ext cx="295274"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C</a:t>
            </a:r>
          </a:p>
        </p:txBody>
      </p:sp>
      <p:grpSp>
        <p:nvGrpSpPr>
          <p:cNvPr id="6" name="Group 5">
            <a:extLst>
              <a:ext uri="{FF2B5EF4-FFF2-40B4-BE49-F238E27FC236}">
                <a16:creationId xmlns:a16="http://schemas.microsoft.com/office/drawing/2014/main" id="{795BA747-A428-4F0E-A763-651EFF37D7D5}"/>
              </a:ext>
            </a:extLst>
          </p:cNvPr>
          <p:cNvGrpSpPr/>
          <p:nvPr/>
        </p:nvGrpSpPr>
        <p:grpSpPr>
          <a:xfrm>
            <a:off x="591305" y="4072055"/>
            <a:ext cx="1051575" cy="1029147"/>
            <a:chOff x="3000730" y="2992122"/>
            <a:chExt cx="1407488" cy="1505369"/>
          </a:xfrm>
        </p:grpSpPr>
        <p:grpSp>
          <p:nvGrpSpPr>
            <p:cNvPr id="20" name="Group 19">
              <a:extLst>
                <a:ext uri="{FF2B5EF4-FFF2-40B4-BE49-F238E27FC236}">
                  <a16:creationId xmlns:a16="http://schemas.microsoft.com/office/drawing/2014/main" id="{DEA2E76C-604C-DD90-622E-75D807EBB583}"/>
                </a:ext>
              </a:extLst>
            </p:cNvPr>
            <p:cNvGrpSpPr/>
            <p:nvPr/>
          </p:nvGrpSpPr>
          <p:grpSpPr>
            <a:xfrm>
              <a:off x="3000730" y="2992122"/>
              <a:ext cx="1407488" cy="1206711"/>
              <a:chOff x="3058026" y="3251559"/>
              <a:chExt cx="1407488" cy="1206711"/>
            </a:xfrm>
          </p:grpSpPr>
          <p:sp>
            <p:nvSpPr>
              <p:cNvPr id="25" name="TextBox 24">
                <a:extLst>
                  <a:ext uri="{FF2B5EF4-FFF2-40B4-BE49-F238E27FC236}">
                    <a16:creationId xmlns:a16="http://schemas.microsoft.com/office/drawing/2014/main" id="{300E9A28-512C-EFC1-1328-1AC802134CF0}"/>
                  </a:ext>
                </a:extLst>
              </p:cNvPr>
              <p:cNvSpPr txBox="1"/>
              <p:nvPr/>
            </p:nvSpPr>
            <p:spPr>
              <a:xfrm>
                <a:off x="3797818" y="3758904"/>
                <a:ext cx="667696" cy="337646"/>
              </a:xfrm>
              <a:prstGeom prst="rect">
                <a:avLst/>
              </a:prstGeom>
              <a:noFill/>
            </p:spPr>
            <p:txBody>
              <a:bodyPr wrap="none" rtlCol="0">
                <a:spAutoFit/>
              </a:bodyPr>
              <a:lstStyle/>
              <a:p>
                <a:r>
                  <a:rPr lang="en-US" sz="900" dirty="0">
                    <a:latin typeface="Helvetica" pitchFamily="2" charset="0"/>
                    <a:cs typeface="Arial" panose="020B0604020202020204" pitchFamily="34" charset="0"/>
                  </a:rPr>
                  <a:t>DDR2</a:t>
                </a:r>
              </a:p>
            </p:txBody>
          </p:sp>
          <p:sp>
            <p:nvSpPr>
              <p:cNvPr id="44" name="TextBox 43">
                <a:extLst>
                  <a:ext uri="{FF2B5EF4-FFF2-40B4-BE49-F238E27FC236}">
                    <a16:creationId xmlns:a16="http://schemas.microsoft.com/office/drawing/2014/main" id="{B9FD86DF-E1C9-8228-1165-AC9EB3C6E297}"/>
                  </a:ext>
                </a:extLst>
              </p:cNvPr>
              <p:cNvSpPr txBox="1"/>
              <p:nvPr/>
            </p:nvSpPr>
            <p:spPr>
              <a:xfrm>
                <a:off x="3813827" y="4120624"/>
                <a:ext cx="599037" cy="337646"/>
              </a:xfrm>
              <a:prstGeom prst="rect">
                <a:avLst/>
              </a:prstGeom>
              <a:noFill/>
            </p:spPr>
            <p:txBody>
              <a:bodyPr wrap="none" rtlCol="0">
                <a:spAutoFit/>
              </a:bodyPr>
              <a:lstStyle/>
              <a:p>
                <a:r>
                  <a:rPr lang="en-US" sz="900" dirty="0">
                    <a:latin typeface="Symbol" pitchFamily="2" charset="2"/>
                    <a:cs typeface="Arial" panose="020B0604020202020204" pitchFamily="34" charset="0"/>
                  </a:rPr>
                  <a:t>b</a:t>
                </a:r>
                <a:r>
                  <a:rPr lang="en-US" sz="900" dirty="0">
                    <a:latin typeface="Helvetica" pitchFamily="2" charset="0"/>
                    <a:cs typeface="Arial" panose="020B0604020202020204" pitchFamily="34" charset="0"/>
                  </a:rPr>
                  <a:t>-tub</a:t>
                </a:r>
              </a:p>
            </p:txBody>
          </p:sp>
          <p:sp>
            <p:nvSpPr>
              <p:cNvPr id="45" name="TextBox 44">
                <a:extLst>
                  <a:ext uri="{FF2B5EF4-FFF2-40B4-BE49-F238E27FC236}">
                    <a16:creationId xmlns:a16="http://schemas.microsoft.com/office/drawing/2014/main" id="{DEC84697-B7E0-FAAB-980A-98F3149B6395}"/>
                  </a:ext>
                </a:extLst>
              </p:cNvPr>
              <p:cNvSpPr txBox="1"/>
              <p:nvPr/>
            </p:nvSpPr>
            <p:spPr>
              <a:xfrm rot="18900000">
                <a:off x="3058026" y="3251559"/>
                <a:ext cx="865086" cy="337646"/>
              </a:xfrm>
              <a:prstGeom prst="rect">
                <a:avLst/>
              </a:prstGeom>
              <a:noFill/>
            </p:spPr>
            <p:txBody>
              <a:bodyPr wrap="none" rtlCol="0">
                <a:spAutoFit/>
              </a:bodyPr>
              <a:lstStyle/>
              <a:p>
                <a:r>
                  <a:rPr lang="en-US" sz="900" dirty="0">
                    <a:latin typeface="Helvetica" pitchFamily="2" charset="0"/>
                  </a:rPr>
                  <a:t>shSCRM</a:t>
                </a:r>
              </a:p>
            </p:txBody>
          </p:sp>
          <p:sp>
            <p:nvSpPr>
              <p:cNvPr id="46" name="TextBox 45">
                <a:extLst>
                  <a:ext uri="{FF2B5EF4-FFF2-40B4-BE49-F238E27FC236}">
                    <a16:creationId xmlns:a16="http://schemas.microsoft.com/office/drawing/2014/main" id="{5D86B44B-BA54-D412-699E-8FB04FEDE313}"/>
                  </a:ext>
                </a:extLst>
              </p:cNvPr>
              <p:cNvSpPr txBox="1"/>
              <p:nvPr/>
            </p:nvSpPr>
            <p:spPr>
              <a:xfrm rot="18900000">
                <a:off x="3455340" y="3316084"/>
                <a:ext cx="744936" cy="337646"/>
              </a:xfrm>
              <a:prstGeom prst="rect">
                <a:avLst/>
              </a:prstGeom>
              <a:noFill/>
            </p:spPr>
            <p:txBody>
              <a:bodyPr wrap="none" rtlCol="0">
                <a:spAutoFit/>
              </a:bodyPr>
              <a:lstStyle/>
              <a:p>
                <a:r>
                  <a:rPr lang="en-US" sz="900" dirty="0">
                    <a:latin typeface="Helvetica" pitchFamily="2" charset="0"/>
                  </a:rPr>
                  <a:t>shDdr2</a:t>
                </a:r>
              </a:p>
            </p:txBody>
          </p:sp>
        </p:grpSp>
        <p:sp>
          <p:nvSpPr>
            <p:cNvPr id="21" name="TextBox 20">
              <a:extLst>
                <a:ext uri="{FF2B5EF4-FFF2-40B4-BE49-F238E27FC236}">
                  <a16:creationId xmlns:a16="http://schemas.microsoft.com/office/drawing/2014/main" id="{E097A464-6A82-0B64-5979-A74685F0623E}"/>
                </a:ext>
              </a:extLst>
            </p:cNvPr>
            <p:cNvSpPr txBox="1"/>
            <p:nvPr/>
          </p:nvSpPr>
          <p:spPr>
            <a:xfrm>
              <a:off x="3040292" y="4159845"/>
              <a:ext cx="830758" cy="337646"/>
            </a:xfrm>
            <a:prstGeom prst="rect">
              <a:avLst/>
            </a:prstGeom>
            <a:noFill/>
          </p:spPr>
          <p:txBody>
            <a:bodyPr wrap="none" rtlCol="0">
              <a:spAutoFit/>
            </a:bodyPr>
            <a:lstStyle/>
            <a:p>
              <a:r>
                <a:rPr lang="en-US" sz="900" b="1" dirty="0">
                  <a:latin typeface="Helvetica" pitchFamily="2" charset="0"/>
                </a:rPr>
                <a:t>hCAF94</a:t>
              </a:r>
            </a:p>
          </p:txBody>
        </p:sp>
      </p:grpSp>
      <p:grpSp>
        <p:nvGrpSpPr>
          <p:cNvPr id="47" name="Group 46">
            <a:extLst>
              <a:ext uri="{FF2B5EF4-FFF2-40B4-BE49-F238E27FC236}">
                <a16:creationId xmlns:a16="http://schemas.microsoft.com/office/drawing/2014/main" id="{3B8542FB-2D61-08E6-2F7B-AFFF6BF57EC7}"/>
              </a:ext>
            </a:extLst>
          </p:cNvPr>
          <p:cNvGrpSpPr/>
          <p:nvPr/>
        </p:nvGrpSpPr>
        <p:grpSpPr>
          <a:xfrm>
            <a:off x="1820283" y="4114102"/>
            <a:ext cx="1034689" cy="1028690"/>
            <a:chOff x="4760984" y="2930822"/>
            <a:chExt cx="1724481" cy="1714483"/>
          </a:xfrm>
        </p:grpSpPr>
        <p:grpSp>
          <p:nvGrpSpPr>
            <p:cNvPr id="48" name="Group 47">
              <a:extLst>
                <a:ext uri="{FF2B5EF4-FFF2-40B4-BE49-F238E27FC236}">
                  <a16:creationId xmlns:a16="http://schemas.microsoft.com/office/drawing/2014/main" id="{BDD25A1B-0755-D32C-DC2F-66444AE70EDB}"/>
                </a:ext>
              </a:extLst>
            </p:cNvPr>
            <p:cNvGrpSpPr/>
            <p:nvPr/>
          </p:nvGrpSpPr>
          <p:grpSpPr>
            <a:xfrm>
              <a:off x="4760984" y="2930822"/>
              <a:ext cx="1724481" cy="1284505"/>
              <a:chOff x="2705617" y="5309783"/>
              <a:chExt cx="1724481" cy="1284505"/>
            </a:xfrm>
          </p:grpSpPr>
          <p:sp>
            <p:nvSpPr>
              <p:cNvPr id="50" name="TextBox 49">
                <a:extLst>
                  <a:ext uri="{FF2B5EF4-FFF2-40B4-BE49-F238E27FC236}">
                    <a16:creationId xmlns:a16="http://schemas.microsoft.com/office/drawing/2014/main" id="{568C7380-757D-F3B2-A264-9AEA1A466C77}"/>
                  </a:ext>
                </a:extLst>
              </p:cNvPr>
              <p:cNvSpPr txBox="1"/>
              <p:nvPr/>
            </p:nvSpPr>
            <p:spPr>
              <a:xfrm>
                <a:off x="3598673" y="5874249"/>
                <a:ext cx="831425" cy="384720"/>
              </a:xfrm>
              <a:prstGeom prst="rect">
                <a:avLst/>
              </a:prstGeom>
              <a:noFill/>
            </p:spPr>
            <p:txBody>
              <a:bodyPr wrap="none" rtlCol="0">
                <a:spAutoFit/>
              </a:bodyPr>
              <a:lstStyle/>
              <a:p>
                <a:r>
                  <a:rPr lang="en-US" sz="900" dirty="0">
                    <a:latin typeface="Helvetica" pitchFamily="2" charset="0"/>
                    <a:cs typeface="Arial" panose="020B0604020202020204" pitchFamily="34" charset="0"/>
                  </a:rPr>
                  <a:t>DDR2</a:t>
                </a:r>
              </a:p>
            </p:txBody>
          </p:sp>
          <p:sp>
            <p:nvSpPr>
              <p:cNvPr id="51" name="TextBox 50">
                <a:extLst>
                  <a:ext uri="{FF2B5EF4-FFF2-40B4-BE49-F238E27FC236}">
                    <a16:creationId xmlns:a16="http://schemas.microsoft.com/office/drawing/2014/main" id="{DEEE7129-CEC9-CF65-9F4B-C752ED293799}"/>
                  </a:ext>
                </a:extLst>
              </p:cNvPr>
              <p:cNvSpPr txBox="1"/>
              <p:nvPr/>
            </p:nvSpPr>
            <p:spPr>
              <a:xfrm>
                <a:off x="3598673" y="6209568"/>
                <a:ext cx="745930" cy="384720"/>
              </a:xfrm>
              <a:prstGeom prst="rect">
                <a:avLst/>
              </a:prstGeom>
              <a:noFill/>
            </p:spPr>
            <p:txBody>
              <a:bodyPr wrap="none" rtlCol="0">
                <a:spAutoFit/>
              </a:bodyPr>
              <a:lstStyle/>
              <a:p>
                <a:r>
                  <a:rPr lang="en-US" sz="900" dirty="0">
                    <a:latin typeface="Symbol" pitchFamily="2" charset="2"/>
                    <a:cs typeface="Arial" panose="020B0604020202020204" pitchFamily="34" charset="0"/>
                  </a:rPr>
                  <a:t>b</a:t>
                </a:r>
                <a:r>
                  <a:rPr lang="en-US" sz="900" dirty="0">
                    <a:latin typeface="Helvetica" pitchFamily="2" charset="0"/>
                    <a:cs typeface="Arial" panose="020B0604020202020204" pitchFamily="34" charset="0"/>
                  </a:rPr>
                  <a:t>-tub</a:t>
                </a:r>
              </a:p>
            </p:txBody>
          </p:sp>
          <p:sp>
            <p:nvSpPr>
              <p:cNvPr id="52" name="TextBox 51">
                <a:extLst>
                  <a:ext uri="{FF2B5EF4-FFF2-40B4-BE49-F238E27FC236}">
                    <a16:creationId xmlns:a16="http://schemas.microsoft.com/office/drawing/2014/main" id="{8942D8C0-4B05-65ED-164A-2D31637ED00F}"/>
                  </a:ext>
                </a:extLst>
              </p:cNvPr>
              <p:cNvSpPr txBox="1"/>
              <p:nvPr/>
            </p:nvSpPr>
            <p:spPr>
              <a:xfrm rot="18900000">
                <a:off x="2705617" y="5309783"/>
                <a:ext cx="1077218" cy="384720"/>
              </a:xfrm>
              <a:prstGeom prst="rect">
                <a:avLst/>
              </a:prstGeom>
              <a:noFill/>
            </p:spPr>
            <p:txBody>
              <a:bodyPr wrap="none" rtlCol="0">
                <a:spAutoFit/>
              </a:bodyPr>
              <a:lstStyle/>
              <a:p>
                <a:r>
                  <a:rPr lang="en-US" sz="900" dirty="0">
                    <a:latin typeface="Helvetica" pitchFamily="2" charset="0"/>
                  </a:rPr>
                  <a:t>shSCRM</a:t>
                </a:r>
              </a:p>
            </p:txBody>
          </p:sp>
          <p:sp>
            <p:nvSpPr>
              <p:cNvPr id="53" name="TextBox 52">
                <a:extLst>
                  <a:ext uri="{FF2B5EF4-FFF2-40B4-BE49-F238E27FC236}">
                    <a16:creationId xmlns:a16="http://schemas.microsoft.com/office/drawing/2014/main" id="{101811F9-7F45-8232-634E-304B159438FE}"/>
                  </a:ext>
                </a:extLst>
              </p:cNvPr>
              <p:cNvSpPr txBox="1"/>
              <p:nvPr/>
            </p:nvSpPr>
            <p:spPr>
              <a:xfrm rot="18900000">
                <a:off x="3173648" y="5341169"/>
                <a:ext cx="927605" cy="384720"/>
              </a:xfrm>
              <a:prstGeom prst="rect">
                <a:avLst/>
              </a:prstGeom>
              <a:noFill/>
            </p:spPr>
            <p:txBody>
              <a:bodyPr wrap="none" rtlCol="0">
                <a:spAutoFit/>
              </a:bodyPr>
              <a:lstStyle/>
              <a:p>
                <a:r>
                  <a:rPr lang="en-US" sz="900" dirty="0">
                    <a:latin typeface="Helvetica" pitchFamily="2" charset="0"/>
                  </a:rPr>
                  <a:t>shDdr2</a:t>
                </a:r>
              </a:p>
            </p:txBody>
          </p:sp>
        </p:grpSp>
        <p:sp>
          <p:nvSpPr>
            <p:cNvPr id="49" name="TextBox 48">
              <a:extLst>
                <a:ext uri="{FF2B5EF4-FFF2-40B4-BE49-F238E27FC236}">
                  <a16:creationId xmlns:a16="http://schemas.microsoft.com/office/drawing/2014/main" id="{7404E10B-D35B-07A0-77B9-8284E6A41191}"/>
                </a:ext>
              </a:extLst>
            </p:cNvPr>
            <p:cNvSpPr txBox="1"/>
            <p:nvPr/>
          </p:nvSpPr>
          <p:spPr>
            <a:xfrm>
              <a:off x="4761169" y="4260585"/>
              <a:ext cx="1034471" cy="384720"/>
            </a:xfrm>
            <a:prstGeom prst="rect">
              <a:avLst/>
            </a:prstGeom>
            <a:noFill/>
          </p:spPr>
          <p:txBody>
            <a:bodyPr wrap="none" rtlCol="0">
              <a:spAutoFit/>
            </a:bodyPr>
            <a:lstStyle/>
            <a:p>
              <a:r>
                <a:rPr lang="en-US" sz="900" b="1" dirty="0">
                  <a:latin typeface="Helvetica" pitchFamily="2" charset="0"/>
                </a:rPr>
                <a:t>hCAF43</a:t>
              </a:r>
            </a:p>
          </p:txBody>
        </p:sp>
      </p:grpSp>
      <p:sp>
        <p:nvSpPr>
          <p:cNvPr id="54" name="TextBox 53">
            <a:extLst>
              <a:ext uri="{FF2B5EF4-FFF2-40B4-BE49-F238E27FC236}">
                <a16:creationId xmlns:a16="http://schemas.microsoft.com/office/drawing/2014/main" id="{01B0AD85-EDE3-1EED-B405-B60F61C3292F}"/>
              </a:ext>
            </a:extLst>
          </p:cNvPr>
          <p:cNvSpPr txBox="1"/>
          <p:nvPr/>
        </p:nvSpPr>
        <p:spPr>
          <a:xfrm>
            <a:off x="3188942" y="3879551"/>
            <a:ext cx="295274"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D</a:t>
            </a:r>
          </a:p>
        </p:txBody>
      </p:sp>
      <p:sp>
        <p:nvSpPr>
          <p:cNvPr id="55" name="TextBox 54">
            <a:extLst>
              <a:ext uri="{FF2B5EF4-FFF2-40B4-BE49-F238E27FC236}">
                <a16:creationId xmlns:a16="http://schemas.microsoft.com/office/drawing/2014/main" id="{BA2D48F0-08D9-E543-2A51-9A6B3FCD19DA}"/>
              </a:ext>
            </a:extLst>
          </p:cNvPr>
          <p:cNvSpPr txBox="1"/>
          <p:nvPr/>
        </p:nvSpPr>
        <p:spPr>
          <a:xfrm>
            <a:off x="2681098" y="7255578"/>
            <a:ext cx="620683" cy="230832"/>
          </a:xfrm>
          <a:prstGeom prst="rect">
            <a:avLst/>
          </a:prstGeom>
          <a:noFill/>
        </p:spPr>
        <p:txBody>
          <a:bodyPr wrap="none" rtlCol="0">
            <a:spAutoFit/>
          </a:bodyPr>
          <a:lstStyle/>
          <a:p>
            <a:r>
              <a:rPr lang="en-US" sz="900" b="1" dirty="0">
                <a:latin typeface="Helvetica" pitchFamily="2" charset="0"/>
              </a:rPr>
              <a:t>hCAF94</a:t>
            </a:r>
          </a:p>
        </p:txBody>
      </p:sp>
      <p:sp>
        <p:nvSpPr>
          <p:cNvPr id="56" name="TextBox 55">
            <a:extLst>
              <a:ext uri="{FF2B5EF4-FFF2-40B4-BE49-F238E27FC236}">
                <a16:creationId xmlns:a16="http://schemas.microsoft.com/office/drawing/2014/main" id="{CB205226-C9D0-D448-B101-8CF1D6E1BD7B}"/>
              </a:ext>
            </a:extLst>
          </p:cNvPr>
          <p:cNvSpPr txBox="1"/>
          <p:nvPr/>
        </p:nvSpPr>
        <p:spPr>
          <a:xfrm>
            <a:off x="4214011" y="7273098"/>
            <a:ext cx="620683" cy="230832"/>
          </a:xfrm>
          <a:prstGeom prst="rect">
            <a:avLst/>
          </a:prstGeom>
          <a:noFill/>
        </p:spPr>
        <p:txBody>
          <a:bodyPr wrap="none" rtlCol="0">
            <a:spAutoFit/>
          </a:bodyPr>
          <a:lstStyle/>
          <a:p>
            <a:r>
              <a:rPr lang="en-US" sz="900" b="1" dirty="0">
                <a:latin typeface="Helvetica" pitchFamily="2" charset="0"/>
              </a:rPr>
              <a:t>hCAF43</a:t>
            </a:r>
          </a:p>
        </p:txBody>
      </p:sp>
      <p:sp>
        <p:nvSpPr>
          <p:cNvPr id="57" name="TextBox 56">
            <a:extLst>
              <a:ext uri="{FF2B5EF4-FFF2-40B4-BE49-F238E27FC236}">
                <a16:creationId xmlns:a16="http://schemas.microsoft.com/office/drawing/2014/main" id="{9C8CE7E2-2AEF-125B-D2A3-27C2C2CDC6F3}"/>
              </a:ext>
            </a:extLst>
          </p:cNvPr>
          <p:cNvSpPr txBox="1"/>
          <p:nvPr/>
        </p:nvSpPr>
        <p:spPr>
          <a:xfrm>
            <a:off x="289757" y="5410287"/>
            <a:ext cx="259226"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E</a:t>
            </a:r>
          </a:p>
        </p:txBody>
      </p:sp>
      <p:sp>
        <p:nvSpPr>
          <p:cNvPr id="58" name="TextBox 57">
            <a:extLst>
              <a:ext uri="{FF2B5EF4-FFF2-40B4-BE49-F238E27FC236}">
                <a16:creationId xmlns:a16="http://schemas.microsoft.com/office/drawing/2014/main" id="{504909F8-0719-95FF-3499-DA9A5D9FFB16}"/>
              </a:ext>
            </a:extLst>
          </p:cNvPr>
          <p:cNvSpPr txBox="1"/>
          <p:nvPr/>
        </p:nvSpPr>
        <p:spPr>
          <a:xfrm>
            <a:off x="828226" y="7271520"/>
            <a:ext cx="620683" cy="230832"/>
          </a:xfrm>
          <a:prstGeom prst="rect">
            <a:avLst/>
          </a:prstGeom>
          <a:noFill/>
        </p:spPr>
        <p:txBody>
          <a:bodyPr wrap="none" rtlCol="0">
            <a:spAutoFit/>
          </a:bodyPr>
          <a:lstStyle/>
          <a:p>
            <a:r>
              <a:rPr lang="en-US" sz="900" b="1" dirty="0">
                <a:latin typeface="Helvetica" pitchFamily="2" charset="0"/>
              </a:rPr>
              <a:t>hCAF68</a:t>
            </a:r>
          </a:p>
        </p:txBody>
      </p:sp>
      <p:sp>
        <p:nvSpPr>
          <p:cNvPr id="59" name="TextBox 58">
            <a:extLst>
              <a:ext uri="{FF2B5EF4-FFF2-40B4-BE49-F238E27FC236}">
                <a16:creationId xmlns:a16="http://schemas.microsoft.com/office/drawing/2014/main" id="{8CB1ECC6-8AE3-B2AA-35D1-DEE3997AD5DE}"/>
              </a:ext>
            </a:extLst>
          </p:cNvPr>
          <p:cNvSpPr txBox="1"/>
          <p:nvPr/>
        </p:nvSpPr>
        <p:spPr>
          <a:xfrm>
            <a:off x="4134450" y="5360190"/>
            <a:ext cx="620683" cy="230832"/>
          </a:xfrm>
          <a:prstGeom prst="rect">
            <a:avLst/>
          </a:prstGeom>
          <a:noFill/>
        </p:spPr>
        <p:txBody>
          <a:bodyPr wrap="none" rtlCol="0">
            <a:spAutoFit/>
          </a:bodyPr>
          <a:lstStyle/>
          <a:p>
            <a:r>
              <a:rPr lang="en-US" sz="900" b="1" dirty="0">
                <a:latin typeface="Helvetica" pitchFamily="2" charset="0"/>
              </a:rPr>
              <a:t>hCAF68</a:t>
            </a:r>
          </a:p>
        </p:txBody>
      </p:sp>
      <p:sp>
        <p:nvSpPr>
          <p:cNvPr id="60" name="TextBox 59">
            <a:extLst>
              <a:ext uri="{FF2B5EF4-FFF2-40B4-BE49-F238E27FC236}">
                <a16:creationId xmlns:a16="http://schemas.microsoft.com/office/drawing/2014/main" id="{1B473864-3D99-5FE0-D453-552A3F9E37D5}"/>
              </a:ext>
            </a:extLst>
          </p:cNvPr>
          <p:cNvSpPr txBox="1"/>
          <p:nvPr/>
        </p:nvSpPr>
        <p:spPr>
          <a:xfrm>
            <a:off x="5922749" y="5342928"/>
            <a:ext cx="620683" cy="230832"/>
          </a:xfrm>
          <a:prstGeom prst="rect">
            <a:avLst/>
          </a:prstGeom>
          <a:noFill/>
        </p:spPr>
        <p:txBody>
          <a:bodyPr wrap="none" rtlCol="0">
            <a:spAutoFit/>
          </a:bodyPr>
          <a:lstStyle/>
          <a:p>
            <a:r>
              <a:rPr lang="en-US" sz="900" b="1" dirty="0">
                <a:latin typeface="Helvetica" pitchFamily="2" charset="0"/>
              </a:rPr>
              <a:t>hCAF68</a:t>
            </a:r>
          </a:p>
        </p:txBody>
      </p:sp>
      <p:sp>
        <p:nvSpPr>
          <p:cNvPr id="61" name="TextBox 60">
            <a:extLst>
              <a:ext uri="{FF2B5EF4-FFF2-40B4-BE49-F238E27FC236}">
                <a16:creationId xmlns:a16="http://schemas.microsoft.com/office/drawing/2014/main" id="{05284000-6753-48A4-EE7E-BC208D2D14B2}"/>
              </a:ext>
            </a:extLst>
          </p:cNvPr>
          <p:cNvSpPr txBox="1"/>
          <p:nvPr/>
        </p:nvSpPr>
        <p:spPr>
          <a:xfrm>
            <a:off x="5025332" y="5480538"/>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F</a:t>
            </a:r>
          </a:p>
        </p:txBody>
      </p:sp>
      <p:sp>
        <p:nvSpPr>
          <p:cNvPr id="62" name="TextBox 61">
            <a:extLst>
              <a:ext uri="{FF2B5EF4-FFF2-40B4-BE49-F238E27FC236}">
                <a16:creationId xmlns:a16="http://schemas.microsoft.com/office/drawing/2014/main" id="{72A06756-11D7-38CC-5436-8DD00494AA06}"/>
              </a:ext>
            </a:extLst>
          </p:cNvPr>
          <p:cNvSpPr txBox="1"/>
          <p:nvPr/>
        </p:nvSpPr>
        <p:spPr>
          <a:xfrm>
            <a:off x="6026606" y="7255578"/>
            <a:ext cx="819455" cy="230832"/>
          </a:xfrm>
          <a:prstGeom prst="rect">
            <a:avLst/>
          </a:prstGeom>
          <a:noFill/>
        </p:spPr>
        <p:txBody>
          <a:bodyPr wrap="none" rtlCol="0">
            <a:spAutoFit/>
          </a:bodyPr>
          <a:lstStyle/>
          <a:p>
            <a:r>
              <a:rPr lang="en-US" sz="900" b="1" dirty="0">
                <a:latin typeface="Helvetica" pitchFamily="2" charset="0"/>
              </a:rPr>
              <a:t>Mouse CAF</a:t>
            </a:r>
          </a:p>
        </p:txBody>
      </p:sp>
      <p:sp>
        <p:nvSpPr>
          <p:cNvPr id="63" name="TextBox 62">
            <a:extLst>
              <a:ext uri="{FF2B5EF4-FFF2-40B4-BE49-F238E27FC236}">
                <a16:creationId xmlns:a16="http://schemas.microsoft.com/office/drawing/2014/main" id="{3981FB02-2A08-B57D-A712-ECD450875636}"/>
              </a:ext>
            </a:extLst>
          </p:cNvPr>
          <p:cNvSpPr txBox="1"/>
          <p:nvPr/>
        </p:nvSpPr>
        <p:spPr>
          <a:xfrm>
            <a:off x="3476719" y="3819904"/>
            <a:ext cx="323165" cy="1502976"/>
          </a:xfrm>
          <a:prstGeom prst="rect">
            <a:avLst/>
          </a:prstGeom>
          <a:noFill/>
        </p:spPr>
        <p:txBody>
          <a:bodyPr vert="vert270" wrap="none" rtlCol="0">
            <a:spAutoFit/>
          </a:bodyPr>
          <a:lstStyle/>
          <a:p>
            <a:r>
              <a:rPr lang="en-US" sz="900" b="1" dirty="0">
                <a:latin typeface="Helvetica" pitchFamily="2" charset="0"/>
              </a:rPr>
              <a:t>Relative Arg1 mRNA level</a:t>
            </a:r>
            <a:endParaRPr lang="en-US" sz="900" b="1" baseline="30000" dirty="0">
              <a:latin typeface="Helvetica" pitchFamily="2" charset="0"/>
            </a:endParaRPr>
          </a:p>
        </p:txBody>
      </p:sp>
      <p:sp>
        <p:nvSpPr>
          <p:cNvPr id="64" name="TextBox 63">
            <a:extLst>
              <a:ext uri="{FF2B5EF4-FFF2-40B4-BE49-F238E27FC236}">
                <a16:creationId xmlns:a16="http://schemas.microsoft.com/office/drawing/2014/main" id="{89C6BF09-B9B8-EDA6-4844-847CB78C027D}"/>
              </a:ext>
            </a:extLst>
          </p:cNvPr>
          <p:cNvSpPr txBox="1"/>
          <p:nvPr/>
        </p:nvSpPr>
        <p:spPr>
          <a:xfrm>
            <a:off x="3813773" y="5185886"/>
            <a:ext cx="659155" cy="230832"/>
          </a:xfrm>
          <a:prstGeom prst="rect">
            <a:avLst/>
          </a:prstGeom>
          <a:noFill/>
        </p:spPr>
        <p:txBody>
          <a:bodyPr wrap="none" rtlCol="0">
            <a:spAutoFit/>
          </a:bodyPr>
          <a:lstStyle/>
          <a:p>
            <a:r>
              <a:rPr lang="en-US" sz="900" b="1" dirty="0">
                <a:latin typeface="Helvetica" pitchFamily="2" charset="0"/>
              </a:rPr>
              <a:t>shSCRM</a:t>
            </a:r>
            <a:endParaRPr lang="en-US" sz="900" b="1" baseline="30000" dirty="0">
              <a:latin typeface="Helvetica" pitchFamily="2" charset="0"/>
            </a:endParaRPr>
          </a:p>
        </p:txBody>
      </p:sp>
      <p:sp>
        <p:nvSpPr>
          <p:cNvPr id="65" name="TextBox 64">
            <a:extLst>
              <a:ext uri="{FF2B5EF4-FFF2-40B4-BE49-F238E27FC236}">
                <a16:creationId xmlns:a16="http://schemas.microsoft.com/office/drawing/2014/main" id="{13C5DDD6-D962-A246-AAE1-AEAE3294A20C}"/>
              </a:ext>
            </a:extLst>
          </p:cNvPr>
          <p:cNvSpPr txBox="1"/>
          <p:nvPr/>
        </p:nvSpPr>
        <p:spPr>
          <a:xfrm>
            <a:off x="4342048" y="5185886"/>
            <a:ext cx="633507" cy="230832"/>
          </a:xfrm>
          <a:prstGeom prst="rect">
            <a:avLst/>
          </a:prstGeom>
          <a:noFill/>
        </p:spPr>
        <p:txBody>
          <a:bodyPr wrap="none" rtlCol="0">
            <a:spAutoFit/>
          </a:bodyPr>
          <a:lstStyle/>
          <a:p>
            <a:r>
              <a:rPr lang="en-US" sz="900" b="1" dirty="0">
                <a:latin typeface="Helvetica" pitchFamily="2" charset="0"/>
              </a:rPr>
              <a:t>shDDR2</a:t>
            </a:r>
            <a:endParaRPr lang="en-US" sz="900" b="1" baseline="30000" dirty="0">
              <a:latin typeface="Helvetica" pitchFamily="2" charset="0"/>
            </a:endParaRPr>
          </a:p>
        </p:txBody>
      </p:sp>
      <p:sp>
        <p:nvSpPr>
          <p:cNvPr id="66" name="TextBox 65">
            <a:extLst>
              <a:ext uri="{FF2B5EF4-FFF2-40B4-BE49-F238E27FC236}">
                <a16:creationId xmlns:a16="http://schemas.microsoft.com/office/drawing/2014/main" id="{7B36EEB9-730A-4D5E-81E2-5295D46BD5A4}"/>
              </a:ext>
            </a:extLst>
          </p:cNvPr>
          <p:cNvSpPr txBox="1"/>
          <p:nvPr/>
        </p:nvSpPr>
        <p:spPr>
          <a:xfrm>
            <a:off x="5618502" y="5174412"/>
            <a:ext cx="659155" cy="230832"/>
          </a:xfrm>
          <a:prstGeom prst="rect">
            <a:avLst/>
          </a:prstGeom>
          <a:noFill/>
        </p:spPr>
        <p:txBody>
          <a:bodyPr wrap="none" rtlCol="0">
            <a:spAutoFit/>
          </a:bodyPr>
          <a:lstStyle/>
          <a:p>
            <a:r>
              <a:rPr lang="en-US" sz="900" b="1" dirty="0">
                <a:latin typeface="Helvetica" pitchFamily="2" charset="0"/>
              </a:rPr>
              <a:t>shSCRM</a:t>
            </a:r>
            <a:endParaRPr lang="en-US" sz="900" b="1" baseline="30000" dirty="0">
              <a:latin typeface="Helvetica" pitchFamily="2" charset="0"/>
            </a:endParaRPr>
          </a:p>
        </p:txBody>
      </p:sp>
      <p:sp>
        <p:nvSpPr>
          <p:cNvPr id="67" name="TextBox 66">
            <a:extLst>
              <a:ext uri="{FF2B5EF4-FFF2-40B4-BE49-F238E27FC236}">
                <a16:creationId xmlns:a16="http://schemas.microsoft.com/office/drawing/2014/main" id="{69291ECF-F741-C2EC-1184-D85621158461}"/>
              </a:ext>
            </a:extLst>
          </p:cNvPr>
          <p:cNvSpPr txBox="1"/>
          <p:nvPr/>
        </p:nvSpPr>
        <p:spPr>
          <a:xfrm>
            <a:off x="6139582" y="5174412"/>
            <a:ext cx="633507" cy="230832"/>
          </a:xfrm>
          <a:prstGeom prst="rect">
            <a:avLst/>
          </a:prstGeom>
          <a:noFill/>
        </p:spPr>
        <p:txBody>
          <a:bodyPr wrap="none" rtlCol="0">
            <a:spAutoFit/>
          </a:bodyPr>
          <a:lstStyle/>
          <a:p>
            <a:r>
              <a:rPr lang="en-US" sz="900" b="1" dirty="0">
                <a:latin typeface="Helvetica" pitchFamily="2" charset="0"/>
              </a:rPr>
              <a:t>shDDR2</a:t>
            </a:r>
            <a:endParaRPr lang="en-US" sz="900" b="1" baseline="30000" dirty="0">
              <a:latin typeface="Helvetica" pitchFamily="2" charset="0"/>
            </a:endParaRPr>
          </a:p>
        </p:txBody>
      </p:sp>
      <p:sp>
        <p:nvSpPr>
          <p:cNvPr id="68" name="TextBox 67">
            <a:extLst>
              <a:ext uri="{FF2B5EF4-FFF2-40B4-BE49-F238E27FC236}">
                <a16:creationId xmlns:a16="http://schemas.microsoft.com/office/drawing/2014/main" id="{5AD8B31F-2C0B-C038-8102-95D8899739FE}"/>
              </a:ext>
            </a:extLst>
          </p:cNvPr>
          <p:cNvSpPr txBox="1"/>
          <p:nvPr/>
        </p:nvSpPr>
        <p:spPr>
          <a:xfrm>
            <a:off x="5135446" y="3766649"/>
            <a:ext cx="323165" cy="1502976"/>
          </a:xfrm>
          <a:prstGeom prst="rect">
            <a:avLst/>
          </a:prstGeom>
          <a:noFill/>
        </p:spPr>
        <p:txBody>
          <a:bodyPr vert="vert270" wrap="none" rtlCol="0">
            <a:spAutoFit/>
          </a:bodyPr>
          <a:lstStyle/>
          <a:p>
            <a:r>
              <a:rPr lang="en-US" sz="900" b="1" dirty="0">
                <a:latin typeface="Helvetica" pitchFamily="2" charset="0"/>
              </a:rPr>
              <a:t>Relative Arg2 mRNA level</a:t>
            </a:r>
            <a:endParaRPr lang="en-US" sz="900" b="1" baseline="30000" dirty="0">
              <a:latin typeface="Helvetica" pitchFamily="2" charset="0"/>
            </a:endParaRPr>
          </a:p>
        </p:txBody>
      </p:sp>
      <p:sp>
        <p:nvSpPr>
          <p:cNvPr id="69" name="TextBox 68">
            <a:extLst>
              <a:ext uri="{FF2B5EF4-FFF2-40B4-BE49-F238E27FC236}">
                <a16:creationId xmlns:a16="http://schemas.microsoft.com/office/drawing/2014/main" id="{2131A2AF-AE78-AEEC-EFC6-53227EB5832E}"/>
              </a:ext>
            </a:extLst>
          </p:cNvPr>
          <p:cNvSpPr txBox="1"/>
          <p:nvPr/>
        </p:nvSpPr>
        <p:spPr>
          <a:xfrm>
            <a:off x="5753201" y="7071346"/>
            <a:ext cx="710451" cy="230832"/>
          </a:xfrm>
          <a:prstGeom prst="rect">
            <a:avLst/>
          </a:prstGeom>
          <a:noFill/>
        </p:spPr>
        <p:txBody>
          <a:bodyPr wrap="none" rtlCol="0">
            <a:spAutoFit/>
          </a:bodyPr>
          <a:lstStyle/>
          <a:p>
            <a:r>
              <a:rPr lang="en-US" sz="900" b="1" dirty="0">
                <a:latin typeface="Helvetica" pitchFamily="2" charset="0"/>
              </a:rPr>
              <a:t>DDR2 WT</a:t>
            </a:r>
            <a:endParaRPr lang="en-US" sz="900" b="1" baseline="30000" dirty="0">
              <a:latin typeface="Helvetica" pitchFamily="2" charset="0"/>
            </a:endParaRPr>
          </a:p>
        </p:txBody>
      </p:sp>
      <p:sp>
        <p:nvSpPr>
          <p:cNvPr id="70" name="TextBox 69">
            <a:extLst>
              <a:ext uri="{FF2B5EF4-FFF2-40B4-BE49-F238E27FC236}">
                <a16:creationId xmlns:a16="http://schemas.microsoft.com/office/drawing/2014/main" id="{2D67EB7B-2148-D187-FAD8-CD7EBB382045}"/>
              </a:ext>
            </a:extLst>
          </p:cNvPr>
          <p:cNvSpPr txBox="1"/>
          <p:nvPr/>
        </p:nvSpPr>
        <p:spPr>
          <a:xfrm>
            <a:off x="6342442" y="7071346"/>
            <a:ext cx="704039" cy="230832"/>
          </a:xfrm>
          <a:prstGeom prst="rect">
            <a:avLst/>
          </a:prstGeom>
          <a:noFill/>
        </p:spPr>
        <p:txBody>
          <a:bodyPr wrap="none" rtlCol="0">
            <a:spAutoFit/>
          </a:bodyPr>
          <a:lstStyle/>
          <a:p>
            <a:r>
              <a:rPr lang="en-US" sz="900" b="1" dirty="0">
                <a:latin typeface="Helvetica" pitchFamily="2" charset="0"/>
              </a:rPr>
              <a:t>DDR2 KO</a:t>
            </a:r>
            <a:endParaRPr lang="en-US" sz="900" b="1" baseline="30000" dirty="0">
              <a:latin typeface="Helvetica" pitchFamily="2" charset="0"/>
            </a:endParaRPr>
          </a:p>
        </p:txBody>
      </p:sp>
      <p:sp>
        <p:nvSpPr>
          <p:cNvPr id="71" name="TextBox 70">
            <a:extLst>
              <a:ext uri="{FF2B5EF4-FFF2-40B4-BE49-F238E27FC236}">
                <a16:creationId xmlns:a16="http://schemas.microsoft.com/office/drawing/2014/main" id="{077992FE-7BF6-E290-52C3-2CF64C54F329}"/>
              </a:ext>
            </a:extLst>
          </p:cNvPr>
          <p:cNvSpPr txBox="1"/>
          <p:nvPr/>
        </p:nvSpPr>
        <p:spPr>
          <a:xfrm>
            <a:off x="5306344" y="5676979"/>
            <a:ext cx="323165" cy="1502976"/>
          </a:xfrm>
          <a:prstGeom prst="rect">
            <a:avLst/>
          </a:prstGeom>
          <a:noFill/>
        </p:spPr>
        <p:txBody>
          <a:bodyPr vert="vert270" wrap="none" rtlCol="0">
            <a:spAutoFit/>
          </a:bodyPr>
          <a:lstStyle/>
          <a:p>
            <a:r>
              <a:rPr lang="en-US" sz="900" b="1" dirty="0">
                <a:latin typeface="Helvetica" pitchFamily="2" charset="0"/>
              </a:rPr>
              <a:t>Relative Arg1 mRNA level</a:t>
            </a:r>
            <a:endParaRPr lang="en-US" sz="900" b="1" baseline="30000" dirty="0">
              <a:latin typeface="Helvetica" pitchFamily="2" charset="0"/>
            </a:endParaRPr>
          </a:p>
        </p:txBody>
      </p:sp>
      <p:sp>
        <p:nvSpPr>
          <p:cNvPr id="72" name="TextBox 71">
            <a:extLst>
              <a:ext uri="{FF2B5EF4-FFF2-40B4-BE49-F238E27FC236}">
                <a16:creationId xmlns:a16="http://schemas.microsoft.com/office/drawing/2014/main" id="{12B2ABB0-2B9C-8E62-F04B-62B0296A093C}"/>
              </a:ext>
            </a:extLst>
          </p:cNvPr>
          <p:cNvSpPr txBox="1"/>
          <p:nvPr/>
        </p:nvSpPr>
        <p:spPr>
          <a:xfrm>
            <a:off x="3959213" y="7059618"/>
            <a:ext cx="659155" cy="230832"/>
          </a:xfrm>
          <a:prstGeom prst="rect">
            <a:avLst/>
          </a:prstGeom>
          <a:noFill/>
        </p:spPr>
        <p:txBody>
          <a:bodyPr wrap="none" rtlCol="0">
            <a:spAutoFit/>
          </a:bodyPr>
          <a:lstStyle/>
          <a:p>
            <a:r>
              <a:rPr lang="en-US" sz="900" b="1" dirty="0">
                <a:latin typeface="Helvetica" pitchFamily="2" charset="0"/>
              </a:rPr>
              <a:t>shSCRM</a:t>
            </a:r>
            <a:endParaRPr lang="en-US" sz="900" b="1" baseline="30000" dirty="0">
              <a:latin typeface="Helvetica" pitchFamily="2" charset="0"/>
            </a:endParaRPr>
          </a:p>
        </p:txBody>
      </p:sp>
      <p:sp>
        <p:nvSpPr>
          <p:cNvPr id="73" name="TextBox 72">
            <a:extLst>
              <a:ext uri="{FF2B5EF4-FFF2-40B4-BE49-F238E27FC236}">
                <a16:creationId xmlns:a16="http://schemas.microsoft.com/office/drawing/2014/main" id="{5E37596F-B183-63DD-CF8E-47A1B7C9604C}"/>
              </a:ext>
            </a:extLst>
          </p:cNvPr>
          <p:cNvSpPr txBox="1"/>
          <p:nvPr/>
        </p:nvSpPr>
        <p:spPr>
          <a:xfrm>
            <a:off x="4487654" y="7059618"/>
            <a:ext cx="633507" cy="230832"/>
          </a:xfrm>
          <a:prstGeom prst="rect">
            <a:avLst/>
          </a:prstGeom>
          <a:noFill/>
        </p:spPr>
        <p:txBody>
          <a:bodyPr wrap="none" rtlCol="0">
            <a:spAutoFit/>
          </a:bodyPr>
          <a:lstStyle/>
          <a:p>
            <a:r>
              <a:rPr lang="en-US" sz="900" b="1" dirty="0">
                <a:latin typeface="Helvetica" pitchFamily="2" charset="0"/>
              </a:rPr>
              <a:t>shDDR2</a:t>
            </a:r>
            <a:endParaRPr lang="en-US" sz="900" b="1" baseline="30000" dirty="0">
              <a:latin typeface="Helvetica" pitchFamily="2" charset="0"/>
            </a:endParaRPr>
          </a:p>
        </p:txBody>
      </p:sp>
      <p:sp>
        <p:nvSpPr>
          <p:cNvPr id="74" name="TextBox 73">
            <a:extLst>
              <a:ext uri="{FF2B5EF4-FFF2-40B4-BE49-F238E27FC236}">
                <a16:creationId xmlns:a16="http://schemas.microsoft.com/office/drawing/2014/main" id="{A29515FD-1012-8D4F-ADBB-D0D817CE7BCE}"/>
              </a:ext>
            </a:extLst>
          </p:cNvPr>
          <p:cNvSpPr txBox="1"/>
          <p:nvPr/>
        </p:nvSpPr>
        <p:spPr>
          <a:xfrm>
            <a:off x="3587631" y="5609184"/>
            <a:ext cx="323165" cy="1502976"/>
          </a:xfrm>
          <a:prstGeom prst="rect">
            <a:avLst/>
          </a:prstGeom>
          <a:noFill/>
        </p:spPr>
        <p:txBody>
          <a:bodyPr vert="vert270" wrap="none" rtlCol="0">
            <a:spAutoFit/>
          </a:bodyPr>
          <a:lstStyle/>
          <a:p>
            <a:r>
              <a:rPr lang="en-US" sz="900" b="1" dirty="0">
                <a:latin typeface="Helvetica" pitchFamily="2" charset="0"/>
              </a:rPr>
              <a:t>Arginase activity (units/L)</a:t>
            </a:r>
            <a:endParaRPr lang="en-US" sz="900" b="1" baseline="30000" dirty="0">
              <a:latin typeface="Helvetica" pitchFamily="2" charset="0"/>
            </a:endParaRPr>
          </a:p>
        </p:txBody>
      </p:sp>
      <p:sp>
        <p:nvSpPr>
          <p:cNvPr id="75" name="TextBox 74">
            <a:extLst>
              <a:ext uri="{FF2B5EF4-FFF2-40B4-BE49-F238E27FC236}">
                <a16:creationId xmlns:a16="http://schemas.microsoft.com/office/drawing/2014/main" id="{7A95D03A-A373-088F-A029-A3AC5B7F6A42}"/>
              </a:ext>
            </a:extLst>
          </p:cNvPr>
          <p:cNvSpPr txBox="1"/>
          <p:nvPr/>
        </p:nvSpPr>
        <p:spPr>
          <a:xfrm>
            <a:off x="2332285" y="7042266"/>
            <a:ext cx="659155" cy="230832"/>
          </a:xfrm>
          <a:prstGeom prst="rect">
            <a:avLst/>
          </a:prstGeom>
          <a:noFill/>
        </p:spPr>
        <p:txBody>
          <a:bodyPr wrap="none" rtlCol="0">
            <a:spAutoFit/>
          </a:bodyPr>
          <a:lstStyle/>
          <a:p>
            <a:r>
              <a:rPr lang="en-US" sz="900" b="1" dirty="0">
                <a:latin typeface="Helvetica" pitchFamily="2" charset="0"/>
              </a:rPr>
              <a:t>shSCRM</a:t>
            </a:r>
            <a:endParaRPr lang="en-US" sz="900" b="1" baseline="30000" dirty="0">
              <a:latin typeface="Helvetica" pitchFamily="2" charset="0"/>
            </a:endParaRPr>
          </a:p>
        </p:txBody>
      </p:sp>
      <p:sp>
        <p:nvSpPr>
          <p:cNvPr id="76" name="TextBox 75">
            <a:extLst>
              <a:ext uri="{FF2B5EF4-FFF2-40B4-BE49-F238E27FC236}">
                <a16:creationId xmlns:a16="http://schemas.microsoft.com/office/drawing/2014/main" id="{3FCD2D0F-FE14-3E0B-D011-8D3C1C071F25}"/>
              </a:ext>
            </a:extLst>
          </p:cNvPr>
          <p:cNvSpPr txBox="1"/>
          <p:nvPr/>
        </p:nvSpPr>
        <p:spPr>
          <a:xfrm>
            <a:off x="2867626" y="7042266"/>
            <a:ext cx="633507" cy="230832"/>
          </a:xfrm>
          <a:prstGeom prst="rect">
            <a:avLst/>
          </a:prstGeom>
          <a:noFill/>
        </p:spPr>
        <p:txBody>
          <a:bodyPr wrap="none" rtlCol="0">
            <a:spAutoFit/>
          </a:bodyPr>
          <a:lstStyle/>
          <a:p>
            <a:r>
              <a:rPr lang="en-US" sz="900" b="1" dirty="0">
                <a:latin typeface="Helvetica" pitchFamily="2" charset="0"/>
              </a:rPr>
              <a:t>shDDR2</a:t>
            </a:r>
            <a:endParaRPr lang="en-US" sz="900" b="1" baseline="30000" dirty="0">
              <a:latin typeface="Helvetica" pitchFamily="2" charset="0"/>
            </a:endParaRPr>
          </a:p>
        </p:txBody>
      </p:sp>
      <p:sp>
        <p:nvSpPr>
          <p:cNvPr id="77" name="TextBox 76">
            <a:extLst>
              <a:ext uri="{FF2B5EF4-FFF2-40B4-BE49-F238E27FC236}">
                <a16:creationId xmlns:a16="http://schemas.microsoft.com/office/drawing/2014/main" id="{6EA3C1DE-9D08-E539-DF32-E219F28D1ABE}"/>
              </a:ext>
            </a:extLst>
          </p:cNvPr>
          <p:cNvSpPr txBox="1"/>
          <p:nvPr/>
        </p:nvSpPr>
        <p:spPr>
          <a:xfrm>
            <a:off x="1960703" y="5633046"/>
            <a:ext cx="323165" cy="1502976"/>
          </a:xfrm>
          <a:prstGeom prst="rect">
            <a:avLst/>
          </a:prstGeom>
          <a:noFill/>
        </p:spPr>
        <p:txBody>
          <a:bodyPr vert="vert270" wrap="none" rtlCol="0">
            <a:spAutoFit/>
          </a:bodyPr>
          <a:lstStyle/>
          <a:p>
            <a:r>
              <a:rPr lang="en-US" sz="900" b="1" dirty="0">
                <a:latin typeface="Helvetica" pitchFamily="2" charset="0"/>
              </a:rPr>
              <a:t>Arginase activity (units/L)</a:t>
            </a:r>
            <a:endParaRPr lang="en-US" sz="900" b="1" baseline="30000" dirty="0">
              <a:latin typeface="Helvetica" pitchFamily="2" charset="0"/>
            </a:endParaRPr>
          </a:p>
        </p:txBody>
      </p:sp>
      <p:sp>
        <p:nvSpPr>
          <p:cNvPr id="78" name="TextBox 77">
            <a:extLst>
              <a:ext uri="{FF2B5EF4-FFF2-40B4-BE49-F238E27FC236}">
                <a16:creationId xmlns:a16="http://schemas.microsoft.com/office/drawing/2014/main" id="{C672C45C-4E41-3389-46AE-4C23F4BEF94D}"/>
              </a:ext>
            </a:extLst>
          </p:cNvPr>
          <p:cNvSpPr txBox="1"/>
          <p:nvPr/>
        </p:nvSpPr>
        <p:spPr>
          <a:xfrm>
            <a:off x="592962" y="7039446"/>
            <a:ext cx="659155" cy="230832"/>
          </a:xfrm>
          <a:prstGeom prst="rect">
            <a:avLst/>
          </a:prstGeom>
          <a:noFill/>
        </p:spPr>
        <p:txBody>
          <a:bodyPr wrap="none" rtlCol="0">
            <a:spAutoFit/>
          </a:bodyPr>
          <a:lstStyle/>
          <a:p>
            <a:r>
              <a:rPr lang="en-US" sz="900" b="1" dirty="0">
                <a:latin typeface="Helvetica" pitchFamily="2" charset="0"/>
              </a:rPr>
              <a:t>shSCRM</a:t>
            </a:r>
            <a:endParaRPr lang="en-US" sz="900" b="1" baseline="30000" dirty="0">
              <a:latin typeface="Helvetica" pitchFamily="2" charset="0"/>
            </a:endParaRPr>
          </a:p>
        </p:txBody>
      </p:sp>
      <p:sp>
        <p:nvSpPr>
          <p:cNvPr id="79" name="TextBox 78">
            <a:extLst>
              <a:ext uri="{FF2B5EF4-FFF2-40B4-BE49-F238E27FC236}">
                <a16:creationId xmlns:a16="http://schemas.microsoft.com/office/drawing/2014/main" id="{F7E799F0-594C-F6AC-22B7-76BFA3D54DF7}"/>
              </a:ext>
            </a:extLst>
          </p:cNvPr>
          <p:cNvSpPr txBox="1"/>
          <p:nvPr/>
        </p:nvSpPr>
        <p:spPr>
          <a:xfrm>
            <a:off x="1128303" y="7039446"/>
            <a:ext cx="633507" cy="230832"/>
          </a:xfrm>
          <a:prstGeom prst="rect">
            <a:avLst/>
          </a:prstGeom>
          <a:noFill/>
        </p:spPr>
        <p:txBody>
          <a:bodyPr wrap="none" rtlCol="0">
            <a:spAutoFit/>
          </a:bodyPr>
          <a:lstStyle/>
          <a:p>
            <a:r>
              <a:rPr lang="en-US" sz="900" b="1" dirty="0">
                <a:latin typeface="Helvetica" pitchFamily="2" charset="0"/>
              </a:rPr>
              <a:t>shDDR2</a:t>
            </a:r>
            <a:endParaRPr lang="en-US" sz="900" b="1" baseline="30000" dirty="0">
              <a:latin typeface="Helvetica" pitchFamily="2" charset="0"/>
            </a:endParaRPr>
          </a:p>
        </p:txBody>
      </p:sp>
      <p:sp>
        <p:nvSpPr>
          <p:cNvPr id="80" name="TextBox 79">
            <a:extLst>
              <a:ext uri="{FF2B5EF4-FFF2-40B4-BE49-F238E27FC236}">
                <a16:creationId xmlns:a16="http://schemas.microsoft.com/office/drawing/2014/main" id="{7FF13AC5-8750-2D81-9649-2F1B5FA30D6A}"/>
              </a:ext>
            </a:extLst>
          </p:cNvPr>
          <p:cNvSpPr txBox="1"/>
          <p:nvPr/>
        </p:nvSpPr>
        <p:spPr>
          <a:xfrm>
            <a:off x="207932" y="5657122"/>
            <a:ext cx="323165" cy="1502976"/>
          </a:xfrm>
          <a:prstGeom prst="rect">
            <a:avLst/>
          </a:prstGeom>
          <a:noFill/>
        </p:spPr>
        <p:txBody>
          <a:bodyPr vert="vert270" wrap="none" rtlCol="0">
            <a:spAutoFit/>
          </a:bodyPr>
          <a:lstStyle/>
          <a:p>
            <a:r>
              <a:rPr lang="en-US" sz="900" b="1" dirty="0">
                <a:latin typeface="Helvetica" pitchFamily="2" charset="0"/>
              </a:rPr>
              <a:t>Arginase activity (units/L)</a:t>
            </a:r>
            <a:endParaRPr lang="en-US" sz="900" b="1" baseline="30000" dirty="0">
              <a:latin typeface="Helvetica" pitchFamily="2" charset="0"/>
            </a:endParaRPr>
          </a:p>
        </p:txBody>
      </p:sp>
      <p:pic>
        <p:nvPicPr>
          <p:cNvPr id="81" name="Picture 80">
            <a:extLst>
              <a:ext uri="{FF2B5EF4-FFF2-40B4-BE49-F238E27FC236}">
                <a16:creationId xmlns:a16="http://schemas.microsoft.com/office/drawing/2014/main" id="{706AD2EF-75E6-7651-730B-8FE94B81E15D}"/>
              </a:ext>
            </a:extLst>
          </p:cNvPr>
          <p:cNvPicPr>
            <a:picLocks noChangeAspect="1"/>
          </p:cNvPicPr>
          <p:nvPr/>
        </p:nvPicPr>
        <p:blipFill>
          <a:blip r:embed="rId2"/>
          <a:stretch>
            <a:fillRect/>
          </a:stretch>
        </p:blipFill>
        <p:spPr>
          <a:xfrm>
            <a:off x="1914006" y="4446538"/>
            <a:ext cx="493776" cy="196739"/>
          </a:xfrm>
          <a:prstGeom prst="rect">
            <a:avLst/>
          </a:prstGeom>
          <a:ln>
            <a:solidFill>
              <a:schemeClr val="tx1"/>
            </a:solidFill>
          </a:ln>
        </p:spPr>
      </p:pic>
      <p:pic>
        <p:nvPicPr>
          <p:cNvPr id="82" name="Picture 81">
            <a:extLst>
              <a:ext uri="{FF2B5EF4-FFF2-40B4-BE49-F238E27FC236}">
                <a16:creationId xmlns:a16="http://schemas.microsoft.com/office/drawing/2014/main" id="{B4113BF8-5916-0D3B-507A-2DACA04AD291}"/>
              </a:ext>
            </a:extLst>
          </p:cNvPr>
          <p:cNvPicPr>
            <a:picLocks/>
          </p:cNvPicPr>
          <p:nvPr/>
        </p:nvPicPr>
        <p:blipFill rotWithShape="1">
          <a:blip r:embed="rId3"/>
          <a:srcRect l="8257"/>
          <a:stretch/>
        </p:blipFill>
        <p:spPr>
          <a:xfrm>
            <a:off x="1910123" y="4682305"/>
            <a:ext cx="493776" cy="201168"/>
          </a:xfrm>
          <a:prstGeom prst="rect">
            <a:avLst/>
          </a:prstGeom>
          <a:ln>
            <a:solidFill>
              <a:schemeClr val="tx1"/>
            </a:solidFill>
          </a:ln>
        </p:spPr>
      </p:pic>
      <p:pic>
        <p:nvPicPr>
          <p:cNvPr id="83" name="Picture 82">
            <a:extLst>
              <a:ext uri="{FF2B5EF4-FFF2-40B4-BE49-F238E27FC236}">
                <a16:creationId xmlns:a16="http://schemas.microsoft.com/office/drawing/2014/main" id="{B99F6C50-0133-2E1A-E887-97F3D68602FA}"/>
              </a:ext>
            </a:extLst>
          </p:cNvPr>
          <p:cNvPicPr>
            <a:picLocks/>
          </p:cNvPicPr>
          <p:nvPr/>
        </p:nvPicPr>
        <p:blipFill>
          <a:blip r:embed="rId4"/>
          <a:stretch>
            <a:fillRect/>
          </a:stretch>
        </p:blipFill>
        <p:spPr>
          <a:xfrm>
            <a:off x="678866" y="4428171"/>
            <a:ext cx="493776" cy="201168"/>
          </a:xfrm>
          <a:prstGeom prst="rect">
            <a:avLst/>
          </a:prstGeom>
          <a:ln>
            <a:solidFill>
              <a:schemeClr val="tx1"/>
            </a:solidFill>
          </a:ln>
        </p:spPr>
      </p:pic>
      <p:pic>
        <p:nvPicPr>
          <p:cNvPr id="84" name="Picture 83">
            <a:extLst>
              <a:ext uri="{FF2B5EF4-FFF2-40B4-BE49-F238E27FC236}">
                <a16:creationId xmlns:a16="http://schemas.microsoft.com/office/drawing/2014/main" id="{77EB9D4E-DB11-7E21-264C-C823134210DA}"/>
              </a:ext>
            </a:extLst>
          </p:cNvPr>
          <p:cNvPicPr>
            <a:picLocks/>
          </p:cNvPicPr>
          <p:nvPr/>
        </p:nvPicPr>
        <p:blipFill>
          <a:blip r:embed="rId5"/>
          <a:stretch>
            <a:fillRect/>
          </a:stretch>
        </p:blipFill>
        <p:spPr>
          <a:xfrm>
            <a:off x="684317" y="4664418"/>
            <a:ext cx="493776" cy="201168"/>
          </a:xfrm>
          <a:prstGeom prst="rect">
            <a:avLst/>
          </a:prstGeom>
          <a:ln>
            <a:solidFill>
              <a:schemeClr val="tx1"/>
            </a:solidFill>
          </a:ln>
        </p:spPr>
      </p:pic>
      <p:pic>
        <p:nvPicPr>
          <p:cNvPr id="85" name="Picture 84">
            <a:extLst>
              <a:ext uri="{FF2B5EF4-FFF2-40B4-BE49-F238E27FC236}">
                <a16:creationId xmlns:a16="http://schemas.microsoft.com/office/drawing/2014/main" id="{5F43B927-10D7-1FBB-26DF-8D20B31709B2}"/>
              </a:ext>
            </a:extLst>
          </p:cNvPr>
          <p:cNvPicPr>
            <a:picLocks noChangeAspect="1"/>
          </p:cNvPicPr>
          <p:nvPr/>
        </p:nvPicPr>
        <p:blipFill rotWithShape="1">
          <a:blip r:embed="rId6"/>
          <a:srcRect l="11846" t="15589" r="21654" b="10331"/>
          <a:stretch/>
        </p:blipFill>
        <p:spPr>
          <a:xfrm>
            <a:off x="3701376" y="3916306"/>
            <a:ext cx="1312926" cy="1334090"/>
          </a:xfrm>
          <a:prstGeom prst="rect">
            <a:avLst/>
          </a:prstGeom>
        </p:spPr>
      </p:pic>
      <p:pic>
        <p:nvPicPr>
          <p:cNvPr id="86" name="Picture 85">
            <a:extLst>
              <a:ext uri="{FF2B5EF4-FFF2-40B4-BE49-F238E27FC236}">
                <a16:creationId xmlns:a16="http://schemas.microsoft.com/office/drawing/2014/main" id="{F25DB7D3-DD39-C8BC-7298-986F93BF436F}"/>
              </a:ext>
            </a:extLst>
          </p:cNvPr>
          <p:cNvPicPr>
            <a:picLocks noChangeAspect="1"/>
          </p:cNvPicPr>
          <p:nvPr/>
        </p:nvPicPr>
        <p:blipFill rotWithShape="1">
          <a:blip r:embed="rId7"/>
          <a:srcRect l="11964" t="15424" r="15833" b="10457"/>
          <a:stretch/>
        </p:blipFill>
        <p:spPr>
          <a:xfrm>
            <a:off x="5394680" y="3916306"/>
            <a:ext cx="1319149" cy="1329761"/>
          </a:xfrm>
          <a:prstGeom prst="rect">
            <a:avLst/>
          </a:prstGeom>
        </p:spPr>
      </p:pic>
      <p:pic>
        <p:nvPicPr>
          <p:cNvPr id="87" name="Picture 86">
            <a:extLst>
              <a:ext uri="{FF2B5EF4-FFF2-40B4-BE49-F238E27FC236}">
                <a16:creationId xmlns:a16="http://schemas.microsoft.com/office/drawing/2014/main" id="{A56E22D3-FE80-47D7-F795-4DC7EE7E2CB8}"/>
              </a:ext>
            </a:extLst>
          </p:cNvPr>
          <p:cNvPicPr>
            <a:picLocks noChangeAspect="1"/>
          </p:cNvPicPr>
          <p:nvPr/>
        </p:nvPicPr>
        <p:blipFill rotWithShape="1">
          <a:blip r:embed="rId8"/>
          <a:srcRect l="11614" t="17658" r="11078" b="8550"/>
          <a:stretch/>
        </p:blipFill>
        <p:spPr>
          <a:xfrm>
            <a:off x="5520568" y="5730089"/>
            <a:ext cx="1356378" cy="1398175"/>
          </a:xfrm>
          <a:prstGeom prst="rect">
            <a:avLst/>
          </a:prstGeom>
        </p:spPr>
      </p:pic>
      <p:pic>
        <p:nvPicPr>
          <p:cNvPr id="88" name="Picture 87">
            <a:extLst>
              <a:ext uri="{FF2B5EF4-FFF2-40B4-BE49-F238E27FC236}">
                <a16:creationId xmlns:a16="http://schemas.microsoft.com/office/drawing/2014/main" id="{E1D23FD8-DF53-7037-BC23-766913BC475C}"/>
              </a:ext>
            </a:extLst>
          </p:cNvPr>
          <p:cNvPicPr>
            <a:picLocks noChangeAspect="1"/>
          </p:cNvPicPr>
          <p:nvPr/>
        </p:nvPicPr>
        <p:blipFill rotWithShape="1">
          <a:blip r:embed="rId9"/>
          <a:srcRect l="10348" t="28855" r="9892" b="5322"/>
          <a:stretch/>
        </p:blipFill>
        <p:spPr>
          <a:xfrm>
            <a:off x="457419" y="5669644"/>
            <a:ext cx="1520761" cy="1491696"/>
          </a:xfrm>
          <a:prstGeom prst="rect">
            <a:avLst/>
          </a:prstGeom>
        </p:spPr>
      </p:pic>
      <p:pic>
        <p:nvPicPr>
          <p:cNvPr id="89" name="Picture 88">
            <a:extLst>
              <a:ext uri="{FF2B5EF4-FFF2-40B4-BE49-F238E27FC236}">
                <a16:creationId xmlns:a16="http://schemas.microsoft.com/office/drawing/2014/main" id="{426D0DBB-CFF3-EF71-8F43-9C413E80375E}"/>
              </a:ext>
            </a:extLst>
          </p:cNvPr>
          <p:cNvPicPr>
            <a:picLocks noChangeAspect="1"/>
          </p:cNvPicPr>
          <p:nvPr/>
        </p:nvPicPr>
        <p:blipFill rotWithShape="1">
          <a:blip r:embed="rId10"/>
          <a:srcRect l="9828" t="29492" r="11269" b="6093"/>
          <a:stretch/>
        </p:blipFill>
        <p:spPr>
          <a:xfrm>
            <a:off x="2196146" y="5713456"/>
            <a:ext cx="1358154" cy="1404072"/>
          </a:xfrm>
          <a:prstGeom prst="rect">
            <a:avLst/>
          </a:prstGeom>
        </p:spPr>
      </p:pic>
      <p:pic>
        <p:nvPicPr>
          <p:cNvPr id="90" name="Picture 89">
            <a:extLst>
              <a:ext uri="{FF2B5EF4-FFF2-40B4-BE49-F238E27FC236}">
                <a16:creationId xmlns:a16="http://schemas.microsoft.com/office/drawing/2014/main" id="{B5BD2066-1E39-C0C2-FF0A-7CEF4D7DD9D9}"/>
              </a:ext>
            </a:extLst>
          </p:cNvPr>
          <p:cNvPicPr>
            <a:picLocks noChangeAspect="1"/>
          </p:cNvPicPr>
          <p:nvPr/>
        </p:nvPicPr>
        <p:blipFill rotWithShape="1">
          <a:blip r:embed="rId11"/>
          <a:srcRect l="10625" t="17914" r="11755" b="8503"/>
          <a:stretch/>
        </p:blipFill>
        <p:spPr>
          <a:xfrm>
            <a:off x="3819394" y="5766885"/>
            <a:ext cx="1411361" cy="1394455"/>
          </a:xfrm>
          <a:prstGeom prst="rect">
            <a:avLst/>
          </a:prstGeom>
        </p:spPr>
      </p:pic>
      <p:sp>
        <p:nvSpPr>
          <p:cNvPr id="95" name="TextBox 94">
            <a:extLst>
              <a:ext uri="{FF2B5EF4-FFF2-40B4-BE49-F238E27FC236}">
                <a16:creationId xmlns:a16="http://schemas.microsoft.com/office/drawing/2014/main" id="{E6D59346-6953-C43F-ADAA-AA7725FD477B}"/>
              </a:ext>
            </a:extLst>
          </p:cNvPr>
          <p:cNvSpPr txBox="1"/>
          <p:nvPr/>
        </p:nvSpPr>
        <p:spPr>
          <a:xfrm>
            <a:off x="-22200" y="1624408"/>
            <a:ext cx="505267" cy="184666"/>
          </a:xfrm>
          <a:prstGeom prst="rect">
            <a:avLst/>
          </a:prstGeom>
          <a:noFill/>
        </p:spPr>
        <p:txBody>
          <a:bodyPr vert="horz" wrap="none" rtlCol="0">
            <a:spAutoFit/>
          </a:bodyPr>
          <a:lstStyle/>
          <a:p>
            <a:r>
              <a:rPr lang="en-US" sz="600" dirty="0">
                <a:latin typeface="Helvetica" pitchFamily="2" charset="0"/>
              </a:rPr>
              <a:t>PDGFRA</a:t>
            </a:r>
            <a:endParaRPr lang="en-US" sz="700" dirty="0">
              <a:latin typeface="Helvetica" pitchFamily="2" charset="0"/>
            </a:endParaRPr>
          </a:p>
        </p:txBody>
      </p:sp>
      <p:sp>
        <p:nvSpPr>
          <p:cNvPr id="96" name="TextBox 95">
            <a:extLst>
              <a:ext uri="{FF2B5EF4-FFF2-40B4-BE49-F238E27FC236}">
                <a16:creationId xmlns:a16="http://schemas.microsoft.com/office/drawing/2014/main" id="{56DF973A-722F-A349-D83B-961CBA39F48B}"/>
              </a:ext>
            </a:extLst>
          </p:cNvPr>
          <p:cNvSpPr txBox="1"/>
          <p:nvPr/>
        </p:nvSpPr>
        <p:spPr>
          <a:xfrm>
            <a:off x="-22200" y="1750313"/>
            <a:ext cx="505267" cy="184666"/>
          </a:xfrm>
          <a:prstGeom prst="rect">
            <a:avLst/>
          </a:prstGeom>
          <a:noFill/>
        </p:spPr>
        <p:txBody>
          <a:bodyPr vert="horz" wrap="none" rtlCol="0">
            <a:spAutoFit/>
          </a:bodyPr>
          <a:lstStyle/>
          <a:p>
            <a:r>
              <a:rPr lang="en-US" sz="600" dirty="0">
                <a:latin typeface="Helvetica" pitchFamily="2" charset="0"/>
              </a:rPr>
              <a:t>PDGFRB</a:t>
            </a:r>
            <a:endParaRPr lang="en-US" sz="700" dirty="0">
              <a:latin typeface="Helvetica" pitchFamily="2" charset="0"/>
            </a:endParaRPr>
          </a:p>
        </p:txBody>
      </p:sp>
      <p:sp>
        <p:nvSpPr>
          <p:cNvPr id="105" name="TextBox 104">
            <a:extLst>
              <a:ext uri="{FF2B5EF4-FFF2-40B4-BE49-F238E27FC236}">
                <a16:creationId xmlns:a16="http://schemas.microsoft.com/office/drawing/2014/main" id="{FC8C5130-A296-F979-37A6-04205B74B8E0}"/>
              </a:ext>
            </a:extLst>
          </p:cNvPr>
          <p:cNvSpPr txBox="1"/>
          <p:nvPr/>
        </p:nvSpPr>
        <p:spPr>
          <a:xfrm>
            <a:off x="-31294" y="2830761"/>
            <a:ext cx="502061" cy="184666"/>
          </a:xfrm>
          <a:prstGeom prst="rect">
            <a:avLst/>
          </a:prstGeom>
          <a:noFill/>
        </p:spPr>
        <p:txBody>
          <a:bodyPr vert="horz" wrap="none" rtlCol="0">
            <a:spAutoFit/>
          </a:bodyPr>
          <a:lstStyle/>
          <a:p>
            <a:r>
              <a:rPr lang="en-US" sz="600" dirty="0">
                <a:latin typeface="Helvetica" pitchFamily="2" charset="0"/>
              </a:rPr>
              <a:t>PECAM1</a:t>
            </a:r>
            <a:endParaRPr lang="en-US" sz="700" dirty="0">
              <a:latin typeface="Helvetica" pitchFamily="2" charset="0"/>
            </a:endParaRPr>
          </a:p>
        </p:txBody>
      </p:sp>
      <p:sp>
        <p:nvSpPr>
          <p:cNvPr id="22" name="TextBox 21">
            <a:extLst>
              <a:ext uri="{FF2B5EF4-FFF2-40B4-BE49-F238E27FC236}">
                <a16:creationId xmlns:a16="http://schemas.microsoft.com/office/drawing/2014/main" id="{E19EF2A2-7AC9-D24F-A964-DFA9A0108DCD}"/>
              </a:ext>
            </a:extLst>
          </p:cNvPr>
          <p:cNvSpPr txBox="1"/>
          <p:nvPr/>
        </p:nvSpPr>
        <p:spPr>
          <a:xfrm>
            <a:off x="690628" y="564608"/>
            <a:ext cx="292388" cy="417743"/>
          </a:xfrm>
          <a:prstGeom prst="rect">
            <a:avLst/>
          </a:prstGeom>
          <a:noFill/>
        </p:spPr>
        <p:txBody>
          <a:bodyPr vert="vert270" wrap="none" rtlCol="0">
            <a:spAutoFit/>
          </a:bodyPr>
          <a:lstStyle/>
          <a:p>
            <a:r>
              <a:rPr lang="en-US" sz="700" dirty="0">
                <a:latin typeface="Helvetica" pitchFamily="2" charset="0"/>
              </a:rPr>
              <a:t>Immune</a:t>
            </a:r>
          </a:p>
        </p:txBody>
      </p:sp>
      <p:sp>
        <p:nvSpPr>
          <p:cNvPr id="23" name="TextBox 22">
            <a:extLst>
              <a:ext uri="{FF2B5EF4-FFF2-40B4-BE49-F238E27FC236}">
                <a16:creationId xmlns:a16="http://schemas.microsoft.com/office/drawing/2014/main" id="{6542CC60-FE8E-584F-A058-3366D5881ADE}"/>
              </a:ext>
            </a:extLst>
          </p:cNvPr>
          <p:cNvSpPr txBox="1"/>
          <p:nvPr/>
        </p:nvSpPr>
        <p:spPr>
          <a:xfrm>
            <a:off x="1233958" y="637372"/>
            <a:ext cx="292388" cy="352019"/>
          </a:xfrm>
          <a:prstGeom prst="rect">
            <a:avLst/>
          </a:prstGeom>
          <a:noFill/>
        </p:spPr>
        <p:txBody>
          <a:bodyPr vert="vert270" wrap="none" rtlCol="0">
            <a:spAutoFit/>
          </a:bodyPr>
          <a:lstStyle/>
          <a:p>
            <a:r>
              <a:rPr lang="en-US" sz="700" dirty="0">
                <a:latin typeface="Helvetica" pitchFamily="2" charset="0"/>
              </a:rPr>
              <a:t>Tumor</a:t>
            </a:r>
          </a:p>
        </p:txBody>
      </p:sp>
      <p:sp>
        <p:nvSpPr>
          <p:cNvPr id="24" name="TextBox 23">
            <a:extLst>
              <a:ext uri="{FF2B5EF4-FFF2-40B4-BE49-F238E27FC236}">
                <a16:creationId xmlns:a16="http://schemas.microsoft.com/office/drawing/2014/main" id="{63E63558-B7AE-834B-B2E9-FBBABF118E10}"/>
              </a:ext>
            </a:extLst>
          </p:cNvPr>
          <p:cNvSpPr txBox="1"/>
          <p:nvPr/>
        </p:nvSpPr>
        <p:spPr>
          <a:xfrm>
            <a:off x="509056" y="687415"/>
            <a:ext cx="292388" cy="270267"/>
          </a:xfrm>
          <a:prstGeom prst="rect">
            <a:avLst/>
          </a:prstGeom>
          <a:noFill/>
        </p:spPr>
        <p:txBody>
          <a:bodyPr vert="vert270" wrap="none" rtlCol="0">
            <a:spAutoFit/>
          </a:bodyPr>
          <a:lstStyle/>
          <a:p>
            <a:r>
              <a:rPr lang="en-US" sz="700" dirty="0">
                <a:latin typeface="Helvetica" pitchFamily="2" charset="0"/>
              </a:rPr>
              <a:t>CAF</a:t>
            </a:r>
          </a:p>
        </p:txBody>
      </p:sp>
      <p:sp>
        <p:nvSpPr>
          <p:cNvPr id="27" name="TextBox 26">
            <a:extLst>
              <a:ext uri="{FF2B5EF4-FFF2-40B4-BE49-F238E27FC236}">
                <a16:creationId xmlns:a16="http://schemas.microsoft.com/office/drawing/2014/main" id="{436FD455-8798-DD47-A11B-686F54941CCD}"/>
              </a:ext>
            </a:extLst>
          </p:cNvPr>
          <p:cNvSpPr txBox="1"/>
          <p:nvPr/>
        </p:nvSpPr>
        <p:spPr>
          <a:xfrm>
            <a:off x="2612254" y="553790"/>
            <a:ext cx="292388" cy="417743"/>
          </a:xfrm>
          <a:prstGeom prst="rect">
            <a:avLst/>
          </a:prstGeom>
          <a:noFill/>
        </p:spPr>
        <p:txBody>
          <a:bodyPr vert="vert270" wrap="none" rtlCol="0">
            <a:spAutoFit/>
          </a:bodyPr>
          <a:lstStyle/>
          <a:p>
            <a:r>
              <a:rPr lang="en-US" sz="700" dirty="0">
                <a:latin typeface="Helvetica" pitchFamily="2" charset="0"/>
              </a:rPr>
              <a:t>Immune</a:t>
            </a:r>
          </a:p>
        </p:txBody>
      </p:sp>
      <p:sp>
        <p:nvSpPr>
          <p:cNvPr id="28" name="TextBox 27">
            <a:extLst>
              <a:ext uri="{FF2B5EF4-FFF2-40B4-BE49-F238E27FC236}">
                <a16:creationId xmlns:a16="http://schemas.microsoft.com/office/drawing/2014/main" id="{BE719783-4222-7E4F-9DB6-A8807EE39BD4}"/>
              </a:ext>
            </a:extLst>
          </p:cNvPr>
          <p:cNvSpPr txBox="1"/>
          <p:nvPr/>
        </p:nvSpPr>
        <p:spPr>
          <a:xfrm>
            <a:off x="2265775" y="558387"/>
            <a:ext cx="292388" cy="417743"/>
          </a:xfrm>
          <a:prstGeom prst="rect">
            <a:avLst/>
          </a:prstGeom>
          <a:noFill/>
        </p:spPr>
        <p:txBody>
          <a:bodyPr vert="vert270" wrap="none" rtlCol="0">
            <a:spAutoFit/>
          </a:bodyPr>
          <a:lstStyle/>
          <a:p>
            <a:r>
              <a:rPr lang="en-US" sz="700" dirty="0">
                <a:latin typeface="Helvetica" pitchFamily="2" charset="0"/>
              </a:rPr>
              <a:t>Immune</a:t>
            </a:r>
          </a:p>
        </p:txBody>
      </p:sp>
      <p:sp>
        <p:nvSpPr>
          <p:cNvPr id="29" name="TextBox 28">
            <a:extLst>
              <a:ext uri="{FF2B5EF4-FFF2-40B4-BE49-F238E27FC236}">
                <a16:creationId xmlns:a16="http://schemas.microsoft.com/office/drawing/2014/main" id="{68F531D6-8639-D243-8F59-9C3ECCF1C2F7}"/>
              </a:ext>
            </a:extLst>
          </p:cNvPr>
          <p:cNvSpPr txBox="1"/>
          <p:nvPr/>
        </p:nvSpPr>
        <p:spPr>
          <a:xfrm>
            <a:off x="342740" y="705862"/>
            <a:ext cx="292388" cy="270267"/>
          </a:xfrm>
          <a:prstGeom prst="rect">
            <a:avLst/>
          </a:prstGeom>
          <a:noFill/>
        </p:spPr>
        <p:txBody>
          <a:bodyPr vert="vert270" wrap="none" rtlCol="0">
            <a:spAutoFit/>
          </a:bodyPr>
          <a:lstStyle/>
          <a:p>
            <a:r>
              <a:rPr lang="en-US" sz="700" dirty="0">
                <a:latin typeface="Helvetica" pitchFamily="2" charset="0"/>
              </a:rPr>
              <a:t>CAF</a:t>
            </a:r>
          </a:p>
        </p:txBody>
      </p:sp>
      <p:sp>
        <p:nvSpPr>
          <p:cNvPr id="30" name="TextBox 29">
            <a:extLst>
              <a:ext uri="{FF2B5EF4-FFF2-40B4-BE49-F238E27FC236}">
                <a16:creationId xmlns:a16="http://schemas.microsoft.com/office/drawing/2014/main" id="{F9E653D2-F9A2-3C43-80E1-C34D757160BD}"/>
              </a:ext>
            </a:extLst>
          </p:cNvPr>
          <p:cNvSpPr txBox="1"/>
          <p:nvPr/>
        </p:nvSpPr>
        <p:spPr>
          <a:xfrm>
            <a:off x="844451" y="708070"/>
            <a:ext cx="292388" cy="270267"/>
          </a:xfrm>
          <a:prstGeom prst="rect">
            <a:avLst/>
          </a:prstGeom>
          <a:noFill/>
        </p:spPr>
        <p:txBody>
          <a:bodyPr vert="vert270" wrap="none" rtlCol="0">
            <a:spAutoFit/>
          </a:bodyPr>
          <a:lstStyle/>
          <a:p>
            <a:r>
              <a:rPr lang="en-US" sz="700" dirty="0">
                <a:latin typeface="Helvetica" pitchFamily="2" charset="0"/>
              </a:rPr>
              <a:t>CAF</a:t>
            </a:r>
          </a:p>
        </p:txBody>
      </p:sp>
      <p:sp>
        <p:nvSpPr>
          <p:cNvPr id="31" name="TextBox 30">
            <a:extLst>
              <a:ext uri="{FF2B5EF4-FFF2-40B4-BE49-F238E27FC236}">
                <a16:creationId xmlns:a16="http://schemas.microsoft.com/office/drawing/2014/main" id="{621F4402-96B6-AD42-8BAA-180C80759FB6}"/>
              </a:ext>
            </a:extLst>
          </p:cNvPr>
          <p:cNvSpPr txBox="1"/>
          <p:nvPr/>
        </p:nvSpPr>
        <p:spPr>
          <a:xfrm>
            <a:off x="1052821" y="713813"/>
            <a:ext cx="292388" cy="270267"/>
          </a:xfrm>
          <a:prstGeom prst="rect">
            <a:avLst/>
          </a:prstGeom>
          <a:noFill/>
        </p:spPr>
        <p:txBody>
          <a:bodyPr vert="vert270" wrap="none" rtlCol="0">
            <a:spAutoFit/>
          </a:bodyPr>
          <a:lstStyle/>
          <a:p>
            <a:r>
              <a:rPr lang="en-US" sz="700" dirty="0">
                <a:latin typeface="Helvetica" pitchFamily="2" charset="0"/>
              </a:rPr>
              <a:t>CAF</a:t>
            </a:r>
          </a:p>
        </p:txBody>
      </p:sp>
      <p:sp>
        <p:nvSpPr>
          <p:cNvPr id="32" name="TextBox 31">
            <a:extLst>
              <a:ext uri="{FF2B5EF4-FFF2-40B4-BE49-F238E27FC236}">
                <a16:creationId xmlns:a16="http://schemas.microsoft.com/office/drawing/2014/main" id="{9F0FB917-0E20-BA42-8F1B-8BBC5986598C}"/>
              </a:ext>
            </a:extLst>
          </p:cNvPr>
          <p:cNvSpPr txBox="1"/>
          <p:nvPr/>
        </p:nvSpPr>
        <p:spPr>
          <a:xfrm>
            <a:off x="1401160" y="703414"/>
            <a:ext cx="292388" cy="270267"/>
          </a:xfrm>
          <a:prstGeom prst="rect">
            <a:avLst/>
          </a:prstGeom>
          <a:noFill/>
        </p:spPr>
        <p:txBody>
          <a:bodyPr vert="vert270" wrap="none" rtlCol="0">
            <a:spAutoFit/>
          </a:bodyPr>
          <a:lstStyle/>
          <a:p>
            <a:r>
              <a:rPr lang="en-US" sz="700" dirty="0">
                <a:latin typeface="Helvetica" pitchFamily="2" charset="0"/>
              </a:rPr>
              <a:t>CAF</a:t>
            </a:r>
          </a:p>
        </p:txBody>
      </p:sp>
      <p:sp>
        <p:nvSpPr>
          <p:cNvPr id="33" name="TextBox 32">
            <a:extLst>
              <a:ext uri="{FF2B5EF4-FFF2-40B4-BE49-F238E27FC236}">
                <a16:creationId xmlns:a16="http://schemas.microsoft.com/office/drawing/2014/main" id="{4DE9B927-ADE1-AE41-A7EC-AE28BC36E56C}"/>
              </a:ext>
            </a:extLst>
          </p:cNvPr>
          <p:cNvSpPr txBox="1"/>
          <p:nvPr/>
        </p:nvSpPr>
        <p:spPr>
          <a:xfrm>
            <a:off x="1912448" y="397926"/>
            <a:ext cx="292388" cy="589264"/>
          </a:xfrm>
          <a:prstGeom prst="rect">
            <a:avLst/>
          </a:prstGeom>
          <a:noFill/>
        </p:spPr>
        <p:txBody>
          <a:bodyPr vert="vert270" wrap="none" rtlCol="0">
            <a:spAutoFit/>
          </a:bodyPr>
          <a:lstStyle/>
          <a:p>
            <a:r>
              <a:rPr lang="en-US" sz="700" dirty="0">
                <a:latin typeface="Helvetica" pitchFamily="2" charset="0"/>
              </a:rPr>
              <a:t>Endothelium</a:t>
            </a:r>
          </a:p>
        </p:txBody>
      </p:sp>
      <p:sp>
        <p:nvSpPr>
          <p:cNvPr id="34" name="TextBox 33">
            <a:extLst>
              <a:ext uri="{FF2B5EF4-FFF2-40B4-BE49-F238E27FC236}">
                <a16:creationId xmlns:a16="http://schemas.microsoft.com/office/drawing/2014/main" id="{32548847-119D-B046-8764-1D0291A769BD}"/>
              </a:ext>
            </a:extLst>
          </p:cNvPr>
          <p:cNvSpPr txBox="1"/>
          <p:nvPr/>
        </p:nvSpPr>
        <p:spPr>
          <a:xfrm>
            <a:off x="2781572" y="706983"/>
            <a:ext cx="292388" cy="279885"/>
          </a:xfrm>
          <a:prstGeom prst="rect">
            <a:avLst/>
          </a:prstGeom>
          <a:noFill/>
        </p:spPr>
        <p:txBody>
          <a:bodyPr vert="vert270" wrap="none" rtlCol="0">
            <a:spAutoFit/>
          </a:bodyPr>
          <a:lstStyle/>
          <a:p>
            <a:r>
              <a:rPr lang="en-US" sz="700" dirty="0">
                <a:latin typeface="Helvetica" pitchFamily="2" charset="0"/>
              </a:rPr>
              <a:t>RBC</a:t>
            </a:r>
          </a:p>
        </p:txBody>
      </p:sp>
      <p:sp>
        <p:nvSpPr>
          <p:cNvPr id="35" name="TextBox 34">
            <a:extLst>
              <a:ext uri="{FF2B5EF4-FFF2-40B4-BE49-F238E27FC236}">
                <a16:creationId xmlns:a16="http://schemas.microsoft.com/office/drawing/2014/main" id="{B0979871-AC97-C44A-8262-2E3D64D1CB5B}"/>
              </a:ext>
            </a:extLst>
          </p:cNvPr>
          <p:cNvSpPr txBox="1"/>
          <p:nvPr/>
        </p:nvSpPr>
        <p:spPr>
          <a:xfrm>
            <a:off x="1565039" y="619936"/>
            <a:ext cx="292388" cy="352019"/>
          </a:xfrm>
          <a:prstGeom prst="rect">
            <a:avLst/>
          </a:prstGeom>
          <a:noFill/>
        </p:spPr>
        <p:txBody>
          <a:bodyPr vert="vert270" wrap="none" rtlCol="0">
            <a:spAutoFit/>
          </a:bodyPr>
          <a:lstStyle/>
          <a:p>
            <a:r>
              <a:rPr lang="en-US" sz="700" dirty="0">
                <a:latin typeface="Helvetica" pitchFamily="2" charset="0"/>
              </a:rPr>
              <a:t>Tumor</a:t>
            </a:r>
          </a:p>
        </p:txBody>
      </p:sp>
      <p:sp>
        <p:nvSpPr>
          <p:cNvPr id="36" name="TextBox 35">
            <a:extLst>
              <a:ext uri="{FF2B5EF4-FFF2-40B4-BE49-F238E27FC236}">
                <a16:creationId xmlns:a16="http://schemas.microsoft.com/office/drawing/2014/main" id="{75E7E45A-64AD-DA42-AED9-4B82C4A64E2C}"/>
              </a:ext>
            </a:extLst>
          </p:cNvPr>
          <p:cNvSpPr txBox="1"/>
          <p:nvPr/>
        </p:nvSpPr>
        <p:spPr>
          <a:xfrm>
            <a:off x="1743231" y="619935"/>
            <a:ext cx="292388" cy="352019"/>
          </a:xfrm>
          <a:prstGeom prst="rect">
            <a:avLst/>
          </a:prstGeom>
          <a:noFill/>
        </p:spPr>
        <p:txBody>
          <a:bodyPr vert="vert270" wrap="none" rtlCol="0">
            <a:spAutoFit/>
          </a:bodyPr>
          <a:lstStyle/>
          <a:p>
            <a:r>
              <a:rPr lang="en-US" sz="700" dirty="0">
                <a:latin typeface="Helvetica" pitchFamily="2" charset="0"/>
              </a:rPr>
              <a:t>Tumor</a:t>
            </a:r>
          </a:p>
        </p:txBody>
      </p:sp>
      <p:sp>
        <p:nvSpPr>
          <p:cNvPr id="37" name="TextBox 36">
            <a:extLst>
              <a:ext uri="{FF2B5EF4-FFF2-40B4-BE49-F238E27FC236}">
                <a16:creationId xmlns:a16="http://schemas.microsoft.com/office/drawing/2014/main" id="{77177040-B104-7D43-93DA-D32D611C6908}"/>
              </a:ext>
            </a:extLst>
          </p:cNvPr>
          <p:cNvSpPr txBox="1"/>
          <p:nvPr/>
        </p:nvSpPr>
        <p:spPr>
          <a:xfrm>
            <a:off x="2083882" y="626318"/>
            <a:ext cx="292388" cy="352019"/>
          </a:xfrm>
          <a:prstGeom prst="rect">
            <a:avLst/>
          </a:prstGeom>
          <a:noFill/>
        </p:spPr>
        <p:txBody>
          <a:bodyPr vert="vert270" wrap="none" rtlCol="0">
            <a:spAutoFit/>
          </a:bodyPr>
          <a:lstStyle/>
          <a:p>
            <a:r>
              <a:rPr lang="en-US" sz="700" dirty="0">
                <a:latin typeface="Helvetica" pitchFamily="2" charset="0"/>
              </a:rPr>
              <a:t>Tumor</a:t>
            </a:r>
          </a:p>
        </p:txBody>
      </p:sp>
      <p:sp>
        <p:nvSpPr>
          <p:cNvPr id="38" name="TextBox 37">
            <a:extLst>
              <a:ext uri="{FF2B5EF4-FFF2-40B4-BE49-F238E27FC236}">
                <a16:creationId xmlns:a16="http://schemas.microsoft.com/office/drawing/2014/main" id="{6DF819A8-BB89-1840-B36E-033809ABD977}"/>
              </a:ext>
            </a:extLst>
          </p:cNvPr>
          <p:cNvSpPr txBox="1"/>
          <p:nvPr/>
        </p:nvSpPr>
        <p:spPr>
          <a:xfrm>
            <a:off x="2440958" y="629594"/>
            <a:ext cx="292388" cy="352019"/>
          </a:xfrm>
          <a:prstGeom prst="rect">
            <a:avLst/>
          </a:prstGeom>
          <a:noFill/>
        </p:spPr>
        <p:txBody>
          <a:bodyPr vert="vert270" wrap="none" rtlCol="0">
            <a:spAutoFit/>
          </a:bodyPr>
          <a:lstStyle/>
          <a:p>
            <a:r>
              <a:rPr lang="en-US" sz="700" dirty="0">
                <a:latin typeface="Helvetica" pitchFamily="2" charset="0"/>
              </a:rPr>
              <a:t>Tumor</a:t>
            </a:r>
          </a:p>
        </p:txBody>
      </p:sp>
      <p:sp>
        <p:nvSpPr>
          <p:cNvPr id="39" name="TextBox 38">
            <a:extLst>
              <a:ext uri="{FF2B5EF4-FFF2-40B4-BE49-F238E27FC236}">
                <a16:creationId xmlns:a16="http://schemas.microsoft.com/office/drawing/2014/main" id="{F868E7D9-A300-0844-AABF-AA9103C83781}"/>
              </a:ext>
            </a:extLst>
          </p:cNvPr>
          <p:cNvSpPr txBox="1"/>
          <p:nvPr/>
        </p:nvSpPr>
        <p:spPr>
          <a:xfrm>
            <a:off x="2952761" y="629039"/>
            <a:ext cx="292388" cy="352019"/>
          </a:xfrm>
          <a:prstGeom prst="rect">
            <a:avLst/>
          </a:prstGeom>
          <a:noFill/>
        </p:spPr>
        <p:txBody>
          <a:bodyPr vert="vert270" wrap="none" rtlCol="0">
            <a:spAutoFit/>
          </a:bodyPr>
          <a:lstStyle/>
          <a:p>
            <a:r>
              <a:rPr lang="en-US" sz="700" dirty="0">
                <a:latin typeface="Helvetica" pitchFamily="2" charset="0"/>
              </a:rPr>
              <a:t>Tumor</a:t>
            </a:r>
          </a:p>
        </p:txBody>
      </p:sp>
      <p:sp>
        <p:nvSpPr>
          <p:cNvPr id="42" name="TextBox 41">
            <a:extLst>
              <a:ext uri="{FF2B5EF4-FFF2-40B4-BE49-F238E27FC236}">
                <a16:creationId xmlns:a16="http://schemas.microsoft.com/office/drawing/2014/main" id="{88A77A6F-C8D3-1394-B53D-AEB7E8FBDEC1}"/>
              </a:ext>
            </a:extLst>
          </p:cNvPr>
          <p:cNvSpPr txBox="1"/>
          <p:nvPr/>
        </p:nvSpPr>
        <p:spPr>
          <a:xfrm>
            <a:off x="103220" y="1007577"/>
            <a:ext cx="381836" cy="184666"/>
          </a:xfrm>
          <a:prstGeom prst="rect">
            <a:avLst/>
          </a:prstGeom>
          <a:noFill/>
        </p:spPr>
        <p:txBody>
          <a:bodyPr vert="horz" wrap="none" rtlCol="0">
            <a:spAutoFit/>
          </a:bodyPr>
          <a:lstStyle/>
          <a:p>
            <a:r>
              <a:rPr lang="en-US" sz="600" dirty="0">
                <a:latin typeface="Helvetica" pitchFamily="2" charset="0"/>
              </a:rPr>
              <a:t>KRT7</a:t>
            </a:r>
            <a:endParaRPr lang="en-US" sz="700" dirty="0">
              <a:latin typeface="Helvetica" pitchFamily="2" charset="0"/>
            </a:endParaRPr>
          </a:p>
        </p:txBody>
      </p:sp>
      <p:sp>
        <p:nvSpPr>
          <p:cNvPr id="91" name="TextBox 90">
            <a:extLst>
              <a:ext uri="{FF2B5EF4-FFF2-40B4-BE49-F238E27FC236}">
                <a16:creationId xmlns:a16="http://schemas.microsoft.com/office/drawing/2014/main" id="{8C35559A-0057-A07D-AF96-202F7741D1FA}"/>
              </a:ext>
            </a:extLst>
          </p:cNvPr>
          <p:cNvSpPr txBox="1"/>
          <p:nvPr/>
        </p:nvSpPr>
        <p:spPr>
          <a:xfrm>
            <a:off x="103220" y="1135441"/>
            <a:ext cx="381836" cy="184666"/>
          </a:xfrm>
          <a:prstGeom prst="rect">
            <a:avLst/>
          </a:prstGeom>
          <a:noFill/>
        </p:spPr>
        <p:txBody>
          <a:bodyPr vert="horz" wrap="none" rtlCol="0">
            <a:spAutoFit/>
          </a:bodyPr>
          <a:lstStyle/>
          <a:p>
            <a:r>
              <a:rPr lang="en-US" sz="600" dirty="0">
                <a:latin typeface="Helvetica" pitchFamily="2" charset="0"/>
              </a:rPr>
              <a:t>KRT8</a:t>
            </a:r>
            <a:endParaRPr lang="en-US" sz="700" dirty="0">
              <a:latin typeface="Helvetica" pitchFamily="2" charset="0"/>
            </a:endParaRPr>
          </a:p>
        </p:txBody>
      </p:sp>
      <p:sp>
        <p:nvSpPr>
          <p:cNvPr id="92" name="TextBox 91">
            <a:extLst>
              <a:ext uri="{FF2B5EF4-FFF2-40B4-BE49-F238E27FC236}">
                <a16:creationId xmlns:a16="http://schemas.microsoft.com/office/drawing/2014/main" id="{A6B875EF-9B38-36C1-D499-C655AFC40818}"/>
              </a:ext>
            </a:extLst>
          </p:cNvPr>
          <p:cNvSpPr txBox="1"/>
          <p:nvPr/>
        </p:nvSpPr>
        <p:spPr>
          <a:xfrm>
            <a:off x="65120" y="1265223"/>
            <a:ext cx="425116" cy="184666"/>
          </a:xfrm>
          <a:prstGeom prst="rect">
            <a:avLst/>
          </a:prstGeom>
          <a:noFill/>
        </p:spPr>
        <p:txBody>
          <a:bodyPr vert="horz" wrap="none" rtlCol="0">
            <a:spAutoFit/>
          </a:bodyPr>
          <a:lstStyle/>
          <a:p>
            <a:r>
              <a:rPr lang="en-US" sz="600" dirty="0">
                <a:latin typeface="Helvetica" pitchFamily="2" charset="0"/>
              </a:rPr>
              <a:t>KRT18</a:t>
            </a:r>
            <a:endParaRPr lang="en-US" sz="700" dirty="0">
              <a:latin typeface="Helvetica" pitchFamily="2" charset="0"/>
            </a:endParaRPr>
          </a:p>
        </p:txBody>
      </p:sp>
      <p:sp>
        <p:nvSpPr>
          <p:cNvPr id="93" name="TextBox 92">
            <a:extLst>
              <a:ext uri="{FF2B5EF4-FFF2-40B4-BE49-F238E27FC236}">
                <a16:creationId xmlns:a16="http://schemas.microsoft.com/office/drawing/2014/main" id="{70970045-091F-E6D1-EDF1-DBA58401B04C}"/>
              </a:ext>
            </a:extLst>
          </p:cNvPr>
          <p:cNvSpPr txBox="1"/>
          <p:nvPr/>
        </p:nvSpPr>
        <p:spPr>
          <a:xfrm>
            <a:off x="58770" y="1387901"/>
            <a:ext cx="425116" cy="184666"/>
          </a:xfrm>
          <a:prstGeom prst="rect">
            <a:avLst/>
          </a:prstGeom>
          <a:noFill/>
        </p:spPr>
        <p:txBody>
          <a:bodyPr vert="horz" wrap="none" rtlCol="0">
            <a:spAutoFit/>
          </a:bodyPr>
          <a:lstStyle/>
          <a:p>
            <a:r>
              <a:rPr lang="en-US" sz="600" dirty="0">
                <a:latin typeface="Helvetica" pitchFamily="2" charset="0"/>
              </a:rPr>
              <a:t>KRT19</a:t>
            </a:r>
            <a:endParaRPr lang="en-US" sz="700" dirty="0">
              <a:latin typeface="Helvetica" pitchFamily="2" charset="0"/>
            </a:endParaRPr>
          </a:p>
        </p:txBody>
      </p:sp>
      <p:sp>
        <p:nvSpPr>
          <p:cNvPr id="94" name="TextBox 93">
            <a:extLst>
              <a:ext uri="{FF2B5EF4-FFF2-40B4-BE49-F238E27FC236}">
                <a16:creationId xmlns:a16="http://schemas.microsoft.com/office/drawing/2014/main" id="{53724419-5183-2014-6464-82CA203E38E4}"/>
              </a:ext>
            </a:extLst>
          </p:cNvPr>
          <p:cNvSpPr txBox="1"/>
          <p:nvPr/>
        </p:nvSpPr>
        <p:spPr>
          <a:xfrm>
            <a:off x="77820" y="1508695"/>
            <a:ext cx="397866" cy="184666"/>
          </a:xfrm>
          <a:prstGeom prst="rect">
            <a:avLst/>
          </a:prstGeom>
          <a:noFill/>
        </p:spPr>
        <p:txBody>
          <a:bodyPr vert="horz" wrap="none" rtlCol="0">
            <a:spAutoFit/>
          </a:bodyPr>
          <a:lstStyle/>
          <a:p>
            <a:r>
              <a:rPr lang="en-US" sz="600" dirty="0">
                <a:latin typeface="Helvetica" pitchFamily="2" charset="0"/>
              </a:rPr>
              <a:t>EGFR</a:t>
            </a:r>
            <a:endParaRPr lang="en-US" sz="700" dirty="0">
              <a:latin typeface="Helvetica" pitchFamily="2" charset="0"/>
            </a:endParaRPr>
          </a:p>
        </p:txBody>
      </p:sp>
      <p:sp>
        <p:nvSpPr>
          <p:cNvPr id="97" name="TextBox 96">
            <a:extLst>
              <a:ext uri="{FF2B5EF4-FFF2-40B4-BE49-F238E27FC236}">
                <a16:creationId xmlns:a16="http://schemas.microsoft.com/office/drawing/2014/main" id="{78256859-F66D-C6F3-7E5E-31F71A1BF0E3}"/>
              </a:ext>
            </a:extLst>
          </p:cNvPr>
          <p:cNvSpPr txBox="1"/>
          <p:nvPr/>
        </p:nvSpPr>
        <p:spPr>
          <a:xfrm>
            <a:off x="41224" y="1869325"/>
            <a:ext cx="433132" cy="184666"/>
          </a:xfrm>
          <a:prstGeom prst="rect">
            <a:avLst/>
          </a:prstGeom>
          <a:noFill/>
        </p:spPr>
        <p:txBody>
          <a:bodyPr vert="horz" wrap="none" rtlCol="0">
            <a:spAutoFit/>
          </a:bodyPr>
          <a:lstStyle/>
          <a:p>
            <a:r>
              <a:rPr lang="en-US" sz="600" dirty="0">
                <a:latin typeface="Helvetica" pitchFamily="2" charset="0"/>
              </a:rPr>
              <a:t>ACTA2</a:t>
            </a:r>
            <a:endParaRPr lang="en-US" sz="700" dirty="0">
              <a:latin typeface="Helvetica" pitchFamily="2" charset="0"/>
            </a:endParaRPr>
          </a:p>
        </p:txBody>
      </p:sp>
      <p:sp>
        <p:nvSpPr>
          <p:cNvPr id="98" name="TextBox 97">
            <a:extLst>
              <a:ext uri="{FF2B5EF4-FFF2-40B4-BE49-F238E27FC236}">
                <a16:creationId xmlns:a16="http://schemas.microsoft.com/office/drawing/2014/main" id="{AE515B6A-A7C9-254A-CB81-408C3C78C5F0}"/>
              </a:ext>
            </a:extLst>
          </p:cNvPr>
          <p:cNvSpPr txBox="1"/>
          <p:nvPr/>
        </p:nvSpPr>
        <p:spPr>
          <a:xfrm>
            <a:off x="41224" y="1983643"/>
            <a:ext cx="450764" cy="184666"/>
          </a:xfrm>
          <a:prstGeom prst="rect">
            <a:avLst/>
          </a:prstGeom>
          <a:noFill/>
        </p:spPr>
        <p:txBody>
          <a:bodyPr vert="horz" wrap="none" rtlCol="0">
            <a:spAutoFit/>
          </a:bodyPr>
          <a:lstStyle/>
          <a:p>
            <a:r>
              <a:rPr lang="en-US" sz="600" dirty="0">
                <a:latin typeface="Helvetica" pitchFamily="2" charset="0"/>
              </a:rPr>
              <a:t>SPARC</a:t>
            </a:r>
            <a:endParaRPr lang="en-US" sz="700" dirty="0">
              <a:latin typeface="Helvetica" pitchFamily="2" charset="0"/>
            </a:endParaRPr>
          </a:p>
        </p:txBody>
      </p:sp>
      <p:sp>
        <p:nvSpPr>
          <p:cNvPr id="99" name="TextBox 98">
            <a:extLst>
              <a:ext uri="{FF2B5EF4-FFF2-40B4-BE49-F238E27FC236}">
                <a16:creationId xmlns:a16="http://schemas.microsoft.com/office/drawing/2014/main" id="{FA6299AB-BD99-1105-E4AC-0B1D5C102A7F}"/>
              </a:ext>
            </a:extLst>
          </p:cNvPr>
          <p:cNvSpPr txBox="1"/>
          <p:nvPr/>
        </p:nvSpPr>
        <p:spPr>
          <a:xfrm>
            <a:off x="92520" y="2110180"/>
            <a:ext cx="399468" cy="184666"/>
          </a:xfrm>
          <a:prstGeom prst="rect">
            <a:avLst/>
          </a:prstGeom>
          <a:noFill/>
        </p:spPr>
        <p:txBody>
          <a:bodyPr vert="horz" wrap="none" rtlCol="0">
            <a:spAutoFit/>
          </a:bodyPr>
          <a:lstStyle/>
          <a:p>
            <a:r>
              <a:rPr lang="en-US" sz="600" dirty="0">
                <a:latin typeface="Helvetica" pitchFamily="2" charset="0"/>
              </a:rPr>
              <a:t>PDPN</a:t>
            </a:r>
            <a:endParaRPr lang="en-US" sz="700" dirty="0">
              <a:latin typeface="Helvetica" pitchFamily="2" charset="0"/>
            </a:endParaRPr>
          </a:p>
        </p:txBody>
      </p:sp>
      <p:sp>
        <p:nvSpPr>
          <p:cNvPr id="100" name="TextBox 99">
            <a:extLst>
              <a:ext uri="{FF2B5EF4-FFF2-40B4-BE49-F238E27FC236}">
                <a16:creationId xmlns:a16="http://schemas.microsoft.com/office/drawing/2014/main" id="{6B9C74BB-A612-BA01-988E-7A62D3BB2708}"/>
              </a:ext>
            </a:extLst>
          </p:cNvPr>
          <p:cNvSpPr txBox="1"/>
          <p:nvPr/>
        </p:nvSpPr>
        <p:spPr>
          <a:xfrm>
            <a:off x="51424" y="2231192"/>
            <a:ext cx="445956" cy="184666"/>
          </a:xfrm>
          <a:prstGeom prst="rect">
            <a:avLst/>
          </a:prstGeom>
          <a:noFill/>
        </p:spPr>
        <p:txBody>
          <a:bodyPr vert="horz" wrap="none" rtlCol="0">
            <a:spAutoFit/>
          </a:bodyPr>
          <a:lstStyle/>
          <a:p>
            <a:r>
              <a:rPr lang="en-US" sz="600" dirty="0">
                <a:latin typeface="Helvetica" pitchFamily="2" charset="0"/>
              </a:rPr>
              <a:t>PTPRC</a:t>
            </a:r>
            <a:endParaRPr lang="en-US" sz="700" dirty="0">
              <a:latin typeface="Helvetica" pitchFamily="2" charset="0"/>
            </a:endParaRPr>
          </a:p>
        </p:txBody>
      </p:sp>
      <p:sp>
        <p:nvSpPr>
          <p:cNvPr id="101" name="TextBox 100">
            <a:extLst>
              <a:ext uri="{FF2B5EF4-FFF2-40B4-BE49-F238E27FC236}">
                <a16:creationId xmlns:a16="http://schemas.microsoft.com/office/drawing/2014/main" id="{55D8033B-AB39-5B5B-9FCE-926BBB926959}"/>
              </a:ext>
            </a:extLst>
          </p:cNvPr>
          <p:cNvSpPr txBox="1"/>
          <p:nvPr/>
        </p:nvSpPr>
        <p:spPr>
          <a:xfrm>
            <a:off x="64350" y="2356898"/>
            <a:ext cx="426720" cy="184666"/>
          </a:xfrm>
          <a:prstGeom prst="rect">
            <a:avLst/>
          </a:prstGeom>
          <a:noFill/>
        </p:spPr>
        <p:txBody>
          <a:bodyPr vert="horz" wrap="none" rtlCol="0">
            <a:spAutoFit/>
          </a:bodyPr>
          <a:lstStyle/>
          <a:p>
            <a:r>
              <a:rPr lang="en-US" sz="600" dirty="0">
                <a:latin typeface="Helvetica" pitchFamily="2" charset="0"/>
              </a:rPr>
              <a:t>ITGAM</a:t>
            </a:r>
            <a:endParaRPr lang="en-US" sz="700" dirty="0">
              <a:latin typeface="Helvetica" pitchFamily="2" charset="0"/>
            </a:endParaRPr>
          </a:p>
        </p:txBody>
      </p:sp>
      <p:sp>
        <p:nvSpPr>
          <p:cNvPr id="102" name="TextBox 101">
            <a:extLst>
              <a:ext uri="{FF2B5EF4-FFF2-40B4-BE49-F238E27FC236}">
                <a16:creationId xmlns:a16="http://schemas.microsoft.com/office/drawing/2014/main" id="{1A2E8E68-EB29-B8CF-09F7-BDE6AAA49A2F}"/>
              </a:ext>
            </a:extLst>
          </p:cNvPr>
          <p:cNvSpPr txBox="1"/>
          <p:nvPr/>
        </p:nvSpPr>
        <p:spPr>
          <a:xfrm>
            <a:off x="76183" y="2477910"/>
            <a:ext cx="396262" cy="184666"/>
          </a:xfrm>
          <a:prstGeom prst="rect">
            <a:avLst/>
          </a:prstGeom>
          <a:noFill/>
        </p:spPr>
        <p:txBody>
          <a:bodyPr vert="horz" wrap="none" rtlCol="0">
            <a:spAutoFit/>
          </a:bodyPr>
          <a:lstStyle/>
          <a:p>
            <a:r>
              <a:rPr lang="en-US" sz="600" dirty="0">
                <a:latin typeface="Helvetica" pitchFamily="2" charset="0"/>
              </a:rPr>
              <a:t>CD3D</a:t>
            </a:r>
            <a:endParaRPr lang="en-US" sz="700" dirty="0">
              <a:latin typeface="Helvetica" pitchFamily="2" charset="0"/>
            </a:endParaRPr>
          </a:p>
        </p:txBody>
      </p:sp>
      <p:sp>
        <p:nvSpPr>
          <p:cNvPr id="103" name="TextBox 102">
            <a:extLst>
              <a:ext uri="{FF2B5EF4-FFF2-40B4-BE49-F238E27FC236}">
                <a16:creationId xmlns:a16="http://schemas.microsoft.com/office/drawing/2014/main" id="{DF8D6A0C-905A-AEE1-2012-442BC762CD82}"/>
              </a:ext>
            </a:extLst>
          </p:cNvPr>
          <p:cNvSpPr txBox="1"/>
          <p:nvPr/>
        </p:nvSpPr>
        <p:spPr>
          <a:xfrm>
            <a:off x="95665" y="2595491"/>
            <a:ext cx="378630" cy="184666"/>
          </a:xfrm>
          <a:prstGeom prst="rect">
            <a:avLst/>
          </a:prstGeom>
          <a:noFill/>
        </p:spPr>
        <p:txBody>
          <a:bodyPr vert="horz" wrap="none" rtlCol="0">
            <a:spAutoFit/>
          </a:bodyPr>
          <a:lstStyle/>
          <a:p>
            <a:r>
              <a:rPr lang="en-US" sz="600" dirty="0">
                <a:latin typeface="Helvetica" pitchFamily="2" charset="0"/>
              </a:rPr>
              <a:t>LY6D</a:t>
            </a:r>
            <a:endParaRPr lang="en-US" sz="700" dirty="0">
              <a:latin typeface="Helvetica" pitchFamily="2" charset="0"/>
            </a:endParaRPr>
          </a:p>
        </p:txBody>
      </p:sp>
      <p:sp>
        <p:nvSpPr>
          <p:cNvPr id="104" name="TextBox 103">
            <a:extLst>
              <a:ext uri="{FF2B5EF4-FFF2-40B4-BE49-F238E27FC236}">
                <a16:creationId xmlns:a16="http://schemas.microsoft.com/office/drawing/2014/main" id="{3FFE8E54-4C61-68CA-FE86-AF04DEC9921C}"/>
              </a:ext>
            </a:extLst>
          </p:cNvPr>
          <p:cNvSpPr txBox="1"/>
          <p:nvPr/>
        </p:nvSpPr>
        <p:spPr>
          <a:xfrm>
            <a:off x="89007" y="2710911"/>
            <a:ext cx="383438" cy="184666"/>
          </a:xfrm>
          <a:prstGeom prst="rect">
            <a:avLst/>
          </a:prstGeom>
          <a:noFill/>
        </p:spPr>
        <p:txBody>
          <a:bodyPr vert="horz" wrap="none" rtlCol="0">
            <a:spAutoFit/>
          </a:bodyPr>
          <a:lstStyle/>
          <a:p>
            <a:r>
              <a:rPr lang="en-US" sz="600" dirty="0">
                <a:latin typeface="Helvetica" pitchFamily="2" charset="0"/>
              </a:rPr>
              <a:t>CCL5</a:t>
            </a:r>
            <a:endParaRPr lang="en-US" sz="700" dirty="0">
              <a:latin typeface="Helvetica" pitchFamily="2" charset="0"/>
            </a:endParaRPr>
          </a:p>
        </p:txBody>
      </p:sp>
      <p:sp>
        <p:nvSpPr>
          <p:cNvPr id="106" name="TextBox 105">
            <a:extLst>
              <a:ext uri="{FF2B5EF4-FFF2-40B4-BE49-F238E27FC236}">
                <a16:creationId xmlns:a16="http://schemas.microsoft.com/office/drawing/2014/main" id="{C5A18A54-F8B3-8092-C5D0-FDE822F165BF}"/>
              </a:ext>
            </a:extLst>
          </p:cNvPr>
          <p:cNvSpPr txBox="1"/>
          <p:nvPr/>
        </p:nvSpPr>
        <p:spPr>
          <a:xfrm>
            <a:off x="89042" y="2943063"/>
            <a:ext cx="386644" cy="184666"/>
          </a:xfrm>
          <a:prstGeom prst="rect">
            <a:avLst/>
          </a:prstGeom>
          <a:noFill/>
        </p:spPr>
        <p:txBody>
          <a:bodyPr vert="horz" wrap="none" rtlCol="0">
            <a:spAutoFit/>
          </a:bodyPr>
          <a:lstStyle/>
          <a:p>
            <a:r>
              <a:rPr lang="en-US" sz="600" dirty="0">
                <a:latin typeface="Helvetica" pitchFamily="2" charset="0"/>
              </a:rPr>
              <a:t>HBA1</a:t>
            </a:r>
            <a:endParaRPr lang="en-US" sz="700" dirty="0">
              <a:latin typeface="Helvetica" pitchFamily="2" charset="0"/>
            </a:endParaRPr>
          </a:p>
        </p:txBody>
      </p:sp>
      <p:pic>
        <p:nvPicPr>
          <p:cNvPr id="108" name="Picture 107">
            <a:extLst>
              <a:ext uri="{FF2B5EF4-FFF2-40B4-BE49-F238E27FC236}">
                <a16:creationId xmlns:a16="http://schemas.microsoft.com/office/drawing/2014/main" id="{EA4309A0-E91D-DA42-059B-E748A19214A5}"/>
              </a:ext>
            </a:extLst>
          </p:cNvPr>
          <p:cNvPicPr>
            <a:picLocks noChangeAspect="1"/>
          </p:cNvPicPr>
          <p:nvPr/>
        </p:nvPicPr>
        <p:blipFill rotWithShape="1">
          <a:blip r:embed="rId12"/>
          <a:srcRect r="49426"/>
          <a:stretch/>
        </p:blipFill>
        <p:spPr>
          <a:xfrm>
            <a:off x="3319922" y="794638"/>
            <a:ext cx="118759" cy="661770"/>
          </a:xfrm>
          <a:prstGeom prst="rect">
            <a:avLst/>
          </a:prstGeom>
        </p:spPr>
      </p:pic>
      <p:sp>
        <p:nvSpPr>
          <p:cNvPr id="109" name="TextBox 108">
            <a:extLst>
              <a:ext uri="{FF2B5EF4-FFF2-40B4-BE49-F238E27FC236}">
                <a16:creationId xmlns:a16="http://schemas.microsoft.com/office/drawing/2014/main" id="{13712D5A-C1E1-FB04-C591-2C34390B82B0}"/>
              </a:ext>
            </a:extLst>
          </p:cNvPr>
          <p:cNvSpPr txBox="1"/>
          <p:nvPr/>
        </p:nvSpPr>
        <p:spPr>
          <a:xfrm>
            <a:off x="3243187" y="657985"/>
            <a:ext cx="567784" cy="184666"/>
          </a:xfrm>
          <a:prstGeom prst="rect">
            <a:avLst/>
          </a:prstGeom>
          <a:noFill/>
        </p:spPr>
        <p:txBody>
          <a:bodyPr vert="horz" wrap="none" rtlCol="0">
            <a:spAutoFit/>
          </a:bodyPr>
          <a:lstStyle/>
          <a:p>
            <a:r>
              <a:rPr lang="en-US" sz="600" dirty="0">
                <a:latin typeface="Helvetica" panose="020B0604020202020204" pitchFamily="34" charset="0"/>
                <a:cs typeface="Helvetica" panose="020B0604020202020204" pitchFamily="34" charset="0"/>
              </a:rPr>
              <a:t>Expression</a:t>
            </a:r>
            <a:endParaRPr lang="en-US" sz="800" dirty="0">
              <a:latin typeface="Helvetica" panose="020B0604020202020204" pitchFamily="34" charset="0"/>
              <a:cs typeface="Helvetica" panose="020B0604020202020204" pitchFamily="34" charset="0"/>
            </a:endParaRPr>
          </a:p>
        </p:txBody>
      </p:sp>
      <p:sp>
        <p:nvSpPr>
          <p:cNvPr id="110" name="TextBox 109">
            <a:extLst>
              <a:ext uri="{FF2B5EF4-FFF2-40B4-BE49-F238E27FC236}">
                <a16:creationId xmlns:a16="http://schemas.microsoft.com/office/drawing/2014/main" id="{24BEF13B-FC31-991D-FFF1-06171FB91FA8}"/>
              </a:ext>
            </a:extLst>
          </p:cNvPr>
          <p:cNvSpPr txBox="1"/>
          <p:nvPr/>
        </p:nvSpPr>
        <p:spPr>
          <a:xfrm>
            <a:off x="3352969" y="1113474"/>
            <a:ext cx="227948" cy="184666"/>
          </a:xfrm>
          <a:prstGeom prst="rect">
            <a:avLst/>
          </a:prstGeom>
          <a:noFill/>
        </p:spPr>
        <p:txBody>
          <a:bodyPr vert="horz" wrap="none" rtlCol="0">
            <a:spAutoFit/>
          </a:bodyPr>
          <a:lstStyle/>
          <a:p>
            <a:r>
              <a:rPr lang="en-US" sz="600" dirty="0">
                <a:latin typeface="Helvetica" pitchFamily="2" charset="0"/>
              </a:rPr>
              <a:t>0</a:t>
            </a:r>
            <a:endParaRPr lang="en-US" sz="700" dirty="0">
              <a:latin typeface="Helvetica" pitchFamily="2" charset="0"/>
            </a:endParaRPr>
          </a:p>
        </p:txBody>
      </p:sp>
      <p:sp>
        <p:nvSpPr>
          <p:cNvPr id="111" name="TextBox 110">
            <a:extLst>
              <a:ext uri="{FF2B5EF4-FFF2-40B4-BE49-F238E27FC236}">
                <a16:creationId xmlns:a16="http://schemas.microsoft.com/office/drawing/2014/main" id="{66BB3B4B-E35F-5162-AD68-5B72F2F8EF7E}"/>
              </a:ext>
            </a:extLst>
          </p:cNvPr>
          <p:cNvSpPr txBox="1"/>
          <p:nvPr/>
        </p:nvSpPr>
        <p:spPr>
          <a:xfrm>
            <a:off x="3352075" y="1283012"/>
            <a:ext cx="253596" cy="184666"/>
          </a:xfrm>
          <a:prstGeom prst="rect">
            <a:avLst/>
          </a:prstGeom>
          <a:noFill/>
        </p:spPr>
        <p:txBody>
          <a:bodyPr vert="horz" wrap="none" rtlCol="0">
            <a:spAutoFit/>
          </a:bodyPr>
          <a:lstStyle/>
          <a:p>
            <a:r>
              <a:rPr lang="en-US" sz="600" dirty="0">
                <a:latin typeface="Helvetica" pitchFamily="2" charset="0"/>
              </a:rPr>
              <a:t>-1</a:t>
            </a:r>
            <a:endParaRPr lang="en-US" sz="700" dirty="0">
              <a:latin typeface="Helvetica" pitchFamily="2" charset="0"/>
            </a:endParaRPr>
          </a:p>
        </p:txBody>
      </p:sp>
      <p:sp>
        <p:nvSpPr>
          <p:cNvPr id="112" name="TextBox 111">
            <a:extLst>
              <a:ext uri="{FF2B5EF4-FFF2-40B4-BE49-F238E27FC236}">
                <a16:creationId xmlns:a16="http://schemas.microsoft.com/office/drawing/2014/main" id="{55B9D329-04CC-62A5-5088-469F68351CA8}"/>
              </a:ext>
            </a:extLst>
          </p:cNvPr>
          <p:cNvSpPr txBox="1"/>
          <p:nvPr/>
        </p:nvSpPr>
        <p:spPr>
          <a:xfrm>
            <a:off x="3348097" y="960296"/>
            <a:ext cx="227948" cy="184666"/>
          </a:xfrm>
          <a:prstGeom prst="rect">
            <a:avLst/>
          </a:prstGeom>
          <a:noFill/>
        </p:spPr>
        <p:txBody>
          <a:bodyPr vert="horz" wrap="none" rtlCol="0">
            <a:spAutoFit/>
          </a:bodyPr>
          <a:lstStyle/>
          <a:p>
            <a:r>
              <a:rPr lang="en-US" sz="600" dirty="0">
                <a:latin typeface="Helvetica" pitchFamily="2" charset="0"/>
              </a:rPr>
              <a:t>1</a:t>
            </a:r>
            <a:endParaRPr lang="en-US" sz="700" dirty="0">
              <a:latin typeface="Helvetica" pitchFamily="2" charset="0"/>
            </a:endParaRPr>
          </a:p>
        </p:txBody>
      </p:sp>
      <p:sp>
        <p:nvSpPr>
          <p:cNvPr id="113" name="TextBox 112">
            <a:extLst>
              <a:ext uri="{FF2B5EF4-FFF2-40B4-BE49-F238E27FC236}">
                <a16:creationId xmlns:a16="http://schemas.microsoft.com/office/drawing/2014/main" id="{9A31C60C-84C9-61D0-E24E-6D89733BCBFC}"/>
              </a:ext>
            </a:extLst>
          </p:cNvPr>
          <p:cNvSpPr txBox="1"/>
          <p:nvPr/>
        </p:nvSpPr>
        <p:spPr>
          <a:xfrm>
            <a:off x="3354543" y="802028"/>
            <a:ext cx="227948" cy="184666"/>
          </a:xfrm>
          <a:prstGeom prst="rect">
            <a:avLst/>
          </a:prstGeom>
          <a:noFill/>
        </p:spPr>
        <p:txBody>
          <a:bodyPr vert="horz" wrap="none" rtlCol="0">
            <a:spAutoFit/>
          </a:bodyPr>
          <a:lstStyle/>
          <a:p>
            <a:r>
              <a:rPr lang="en-US" sz="600" dirty="0">
                <a:latin typeface="Helvetica" pitchFamily="2" charset="0"/>
              </a:rPr>
              <a:t>2</a:t>
            </a:r>
            <a:endParaRPr lang="en-US" sz="700" dirty="0">
              <a:latin typeface="Helvetica" pitchFamily="2" charset="0"/>
            </a:endParaRPr>
          </a:p>
        </p:txBody>
      </p:sp>
      <p:pic>
        <p:nvPicPr>
          <p:cNvPr id="115" name="Picture 114">
            <a:extLst>
              <a:ext uri="{FF2B5EF4-FFF2-40B4-BE49-F238E27FC236}">
                <a16:creationId xmlns:a16="http://schemas.microsoft.com/office/drawing/2014/main" id="{DCBF82C3-0C74-80F7-21A3-A5AE336955A8}"/>
              </a:ext>
            </a:extLst>
          </p:cNvPr>
          <p:cNvPicPr>
            <a:picLocks noChangeAspect="1"/>
          </p:cNvPicPr>
          <p:nvPr/>
        </p:nvPicPr>
        <p:blipFill rotWithShape="1">
          <a:blip r:embed="rId13"/>
          <a:srcRect l="1" r="63048"/>
          <a:stretch/>
        </p:blipFill>
        <p:spPr>
          <a:xfrm>
            <a:off x="3334368" y="1583188"/>
            <a:ext cx="94778" cy="1782324"/>
          </a:xfrm>
          <a:prstGeom prst="rect">
            <a:avLst/>
          </a:prstGeom>
        </p:spPr>
      </p:pic>
      <p:sp>
        <p:nvSpPr>
          <p:cNvPr id="116" name="TextBox 115">
            <a:extLst>
              <a:ext uri="{FF2B5EF4-FFF2-40B4-BE49-F238E27FC236}">
                <a16:creationId xmlns:a16="http://schemas.microsoft.com/office/drawing/2014/main" id="{DFC747DA-44EB-510D-BFC1-13952B349E67}"/>
              </a:ext>
            </a:extLst>
          </p:cNvPr>
          <p:cNvSpPr txBox="1"/>
          <p:nvPr/>
        </p:nvSpPr>
        <p:spPr>
          <a:xfrm>
            <a:off x="3250045" y="1426327"/>
            <a:ext cx="433132" cy="184666"/>
          </a:xfrm>
          <a:prstGeom prst="rect">
            <a:avLst/>
          </a:prstGeom>
          <a:noFill/>
        </p:spPr>
        <p:txBody>
          <a:bodyPr vert="horz" wrap="none" rtlCol="0">
            <a:spAutoFit/>
          </a:bodyPr>
          <a:lstStyle/>
          <a:p>
            <a:r>
              <a:rPr lang="en-US" sz="600" dirty="0">
                <a:latin typeface="Helvetica" panose="020B0604020202020204" pitchFamily="34" charset="0"/>
                <a:cs typeface="Helvetica" panose="020B0604020202020204" pitchFamily="34" charset="0"/>
              </a:rPr>
              <a:t>Identity</a:t>
            </a:r>
            <a:endParaRPr lang="en-US" sz="800" dirty="0">
              <a:latin typeface="Helvetica" panose="020B0604020202020204" pitchFamily="34" charset="0"/>
              <a:cs typeface="Helvetica" panose="020B0604020202020204" pitchFamily="34" charset="0"/>
            </a:endParaRPr>
          </a:p>
        </p:txBody>
      </p:sp>
      <p:sp>
        <p:nvSpPr>
          <p:cNvPr id="117" name="TextBox 116">
            <a:extLst>
              <a:ext uri="{FF2B5EF4-FFF2-40B4-BE49-F238E27FC236}">
                <a16:creationId xmlns:a16="http://schemas.microsoft.com/office/drawing/2014/main" id="{4014F393-1B97-FDEB-0430-9155D56B0507}"/>
              </a:ext>
            </a:extLst>
          </p:cNvPr>
          <p:cNvSpPr txBox="1"/>
          <p:nvPr/>
        </p:nvSpPr>
        <p:spPr>
          <a:xfrm>
            <a:off x="3334368" y="1548249"/>
            <a:ext cx="219932" cy="169277"/>
          </a:xfrm>
          <a:prstGeom prst="rect">
            <a:avLst/>
          </a:prstGeom>
          <a:noFill/>
        </p:spPr>
        <p:txBody>
          <a:bodyPr vert="horz" wrap="none" rtlCol="0">
            <a:spAutoFit/>
          </a:bodyPr>
          <a:lstStyle/>
          <a:p>
            <a:r>
              <a:rPr lang="en-US" sz="500" dirty="0">
                <a:latin typeface="Helvetica" pitchFamily="2" charset="0"/>
              </a:rPr>
              <a:t>0</a:t>
            </a:r>
            <a:endParaRPr lang="en-US" sz="700" dirty="0">
              <a:latin typeface="Helvetica" pitchFamily="2" charset="0"/>
            </a:endParaRPr>
          </a:p>
        </p:txBody>
      </p:sp>
      <p:sp>
        <p:nvSpPr>
          <p:cNvPr id="118" name="TextBox 117">
            <a:extLst>
              <a:ext uri="{FF2B5EF4-FFF2-40B4-BE49-F238E27FC236}">
                <a16:creationId xmlns:a16="http://schemas.microsoft.com/office/drawing/2014/main" id="{7E561AB9-6BD9-616F-7067-F4986FE7A0CF}"/>
              </a:ext>
            </a:extLst>
          </p:cNvPr>
          <p:cNvSpPr txBox="1"/>
          <p:nvPr/>
        </p:nvSpPr>
        <p:spPr>
          <a:xfrm>
            <a:off x="3334368" y="1675727"/>
            <a:ext cx="219932" cy="169277"/>
          </a:xfrm>
          <a:prstGeom prst="rect">
            <a:avLst/>
          </a:prstGeom>
          <a:noFill/>
        </p:spPr>
        <p:txBody>
          <a:bodyPr vert="horz" wrap="none" rtlCol="0">
            <a:spAutoFit/>
          </a:bodyPr>
          <a:lstStyle/>
          <a:p>
            <a:r>
              <a:rPr lang="en-US" sz="500" dirty="0">
                <a:latin typeface="Helvetica" pitchFamily="2" charset="0"/>
              </a:rPr>
              <a:t>1</a:t>
            </a:r>
            <a:endParaRPr lang="en-US" sz="700" dirty="0">
              <a:latin typeface="Helvetica" pitchFamily="2" charset="0"/>
            </a:endParaRPr>
          </a:p>
        </p:txBody>
      </p:sp>
      <p:sp>
        <p:nvSpPr>
          <p:cNvPr id="119" name="TextBox 118">
            <a:extLst>
              <a:ext uri="{FF2B5EF4-FFF2-40B4-BE49-F238E27FC236}">
                <a16:creationId xmlns:a16="http://schemas.microsoft.com/office/drawing/2014/main" id="{6C81F92D-4097-CD3C-368D-581E11793ECC}"/>
              </a:ext>
            </a:extLst>
          </p:cNvPr>
          <p:cNvSpPr txBox="1"/>
          <p:nvPr/>
        </p:nvSpPr>
        <p:spPr>
          <a:xfrm>
            <a:off x="3334368" y="1782260"/>
            <a:ext cx="219932" cy="169277"/>
          </a:xfrm>
          <a:prstGeom prst="rect">
            <a:avLst/>
          </a:prstGeom>
          <a:noFill/>
        </p:spPr>
        <p:txBody>
          <a:bodyPr vert="horz" wrap="none" rtlCol="0">
            <a:spAutoFit/>
          </a:bodyPr>
          <a:lstStyle/>
          <a:p>
            <a:r>
              <a:rPr lang="en-US" sz="500" dirty="0">
                <a:latin typeface="Helvetica" pitchFamily="2" charset="0"/>
              </a:rPr>
              <a:t>2</a:t>
            </a:r>
            <a:endParaRPr lang="en-US" sz="700" dirty="0">
              <a:latin typeface="Helvetica" pitchFamily="2" charset="0"/>
            </a:endParaRPr>
          </a:p>
        </p:txBody>
      </p:sp>
      <p:sp>
        <p:nvSpPr>
          <p:cNvPr id="120" name="TextBox 119">
            <a:extLst>
              <a:ext uri="{FF2B5EF4-FFF2-40B4-BE49-F238E27FC236}">
                <a16:creationId xmlns:a16="http://schemas.microsoft.com/office/drawing/2014/main" id="{16D1F9DD-8749-FC7E-9AE9-7F5BB70F54BC}"/>
              </a:ext>
            </a:extLst>
          </p:cNvPr>
          <p:cNvSpPr txBox="1"/>
          <p:nvPr/>
        </p:nvSpPr>
        <p:spPr>
          <a:xfrm>
            <a:off x="3334368" y="1896769"/>
            <a:ext cx="219932" cy="169277"/>
          </a:xfrm>
          <a:prstGeom prst="rect">
            <a:avLst/>
          </a:prstGeom>
          <a:noFill/>
        </p:spPr>
        <p:txBody>
          <a:bodyPr vert="horz" wrap="none" rtlCol="0">
            <a:spAutoFit/>
          </a:bodyPr>
          <a:lstStyle/>
          <a:p>
            <a:r>
              <a:rPr lang="en-US" sz="500" dirty="0">
                <a:latin typeface="Helvetica" pitchFamily="2" charset="0"/>
              </a:rPr>
              <a:t>3</a:t>
            </a:r>
            <a:endParaRPr lang="en-US" sz="700" dirty="0">
              <a:latin typeface="Helvetica" pitchFamily="2" charset="0"/>
            </a:endParaRPr>
          </a:p>
        </p:txBody>
      </p:sp>
      <p:sp>
        <p:nvSpPr>
          <p:cNvPr id="121" name="TextBox 120">
            <a:extLst>
              <a:ext uri="{FF2B5EF4-FFF2-40B4-BE49-F238E27FC236}">
                <a16:creationId xmlns:a16="http://schemas.microsoft.com/office/drawing/2014/main" id="{1EC4C71A-1A16-A4A7-1EC9-063FC4EA03C0}"/>
              </a:ext>
            </a:extLst>
          </p:cNvPr>
          <p:cNvSpPr txBox="1"/>
          <p:nvPr/>
        </p:nvSpPr>
        <p:spPr>
          <a:xfrm>
            <a:off x="3334368" y="2004238"/>
            <a:ext cx="219932" cy="169277"/>
          </a:xfrm>
          <a:prstGeom prst="rect">
            <a:avLst/>
          </a:prstGeom>
          <a:noFill/>
        </p:spPr>
        <p:txBody>
          <a:bodyPr vert="horz" wrap="none" rtlCol="0">
            <a:spAutoFit/>
          </a:bodyPr>
          <a:lstStyle/>
          <a:p>
            <a:r>
              <a:rPr lang="en-US" sz="500" dirty="0">
                <a:latin typeface="Helvetica" pitchFamily="2" charset="0"/>
              </a:rPr>
              <a:t>4</a:t>
            </a:r>
            <a:endParaRPr lang="en-US" sz="700" dirty="0">
              <a:latin typeface="Helvetica" pitchFamily="2" charset="0"/>
            </a:endParaRPr>
          </a:p>
        </p:txBody>
      </p:sp>
      <p:sp>
        <p:nvSpPr>
          <p:cNvPr id="122" name="TextBox 121">
            <a:extLst>
              <a:ext uri="{FF2B5EF4-FFF2-40B4-BE49-F238E27FC236}">
                <a16:creationId xmlns:a16="http://schemas.microsoft.com/office/drawing/2014/main" id="{91BF6399-BDFF-8CDA-E5EE-0CCE10C546D6}"/>
              </a:ext>
            </a:extLst>
          </p:cNvPr>
          <p:cNvSpPr txBox="1"/>
          <p:nvPr/>
        </p:nvSpPr>
        <p:spPr>
          <a:xfrm>
            <a:off x="3334368" y="2110893"/>
            <a:ext cx="219932" cy="169277"/>
          </a:xfrm>
          <a:prstGeom prst="rect">
            <a:avLst/>
          </a:prstGeom>
          <a:noFill/>
        </p:spPr>
        <p:txBody>
          <a:bodyPr vert="horz" wrap="none" rtlCol="0">
            <a:spAutoFit/>
          </a:bodyPr>
          <a:lstStyle/>
          <a:p>
            <a:r>
              <a:rPr lang="en-US" sz="500" dirty="0">
                <a:latin typeface="Helvetica" pitchFamily="2" charset="0"/>
              </a:rPr>
              <a:t>5</a:t>
            </a:r>
            <a:endParaRPr lang="en-US" sz="700" dirty="0">
              <a:latin typeface="Helvetica" pitchFamily="2" charset="0"/>
            </a:endParaRPr>
          </a:p>
        </p:txBody>
      </p:sp>
      <p:sp>
        <p:nvSpPr>
          <p:cNvPr id="123" name="TextBox 122">
            <a:extLst>
              <a:ext uri="{FF2B5EF4-FFF2-40B4-BE49-F238E27FC236}">
                <a16:creationId xmlns:a16="http://schemas.microsoft.com/office/drawing/2014/main" id="{1ED06AFA-65AF-9363-18F2-DA9081BD3928}"/>
              </a:ext>
            </a:extLst>
          </p:cNvPr>
          <p:cNvSpPr txBox="1"/>
          <p:nvPr/>
        </p:nvSpPr>
        <p:spPr>
          <a:xfrm>
            <a:off x="3334368" y="2214205"/>
            <a:ext cx="219932" cy="169277"/>
          </a:xfrm>
          <a:prstGeom prst="rect">
            <a:avLst/>
          </a:prstGeom>
          <a:noFill/>
        </p:spPr>
        <p:txBody>
          <a:bodyPr vert="horz" wrap="none" rtlCol="0">
            <a:spAutoFit/>
          </a:bodyPr>
          <a:lstStyle/>
          <a:p>
            <a:r>
              <a:rPr lang="en-US" sz="500" dirty="0">
                <a:latin typeface="Helvetica" pitchFamily="2" charset="0"/>
              </a:rPr>
              <a:t>6</a:t>
            </a:r>
            <a:endParaRPr lang="en-US" sz="700" dirty="0">
              <a:latin typeface="Helvetica" pitchFamily="2" charset="0"/>
            </a:endParaRPr>
          </a:p>
        </p:txBody>
      </p:sp>
      <p:sp>
        <p:nvSpPr>
          <p:cNvPr id="124" name="TextBox 123">
            <a:extLst>
              <a:ext uri="{FF2B5EF4-FFF2-40B4-BE49-F238E27FC236}">
                <a16:creationId xmlns:a16="http://schemas.microsoft.com/office/drawing/2014/main" id="{14F0EA65-5141-941C-5FBF-9760FA82C550}"/>
              </a:ext>
            </a:extLst>
          </p:cNvPr>
          <p:cNvSpPr txBox="1"/>
          <p:nvPr/>
        </p:nvSpPr>
        <p:spPr>
          <a:xfrm>
            <a:off x="3334368" y="2335582"/>
            <a:ext cx="219932" cy="169277"/>
          </a:xfrm>
          <a:prstGeom prst="rect">
            <a:avLst/>
          </a:prstGeom>
          <a:noFill/>
        </p:spPr>
        <p:txBody>
          <a:bodyPr vert="horz" wrap="none" rtlCol="0">
            <a:spAutoFit/>
          </a:bodyPr>
          <a:lstStyle/>
          <a:p>
            <a:r>
              <a:rPr lang="en-US" sz="500" dirty="0">
                <a:latin typeface="Helvetica" pitchFamily="2" charset="0"/>
              </a:rPr>
              <a:t>7</a:t>
            </a:r>
            <a:endParaRPr lang="en-US" sz="700" dirty="0">
              <a:latin typeface="Helvetica" pitchFamily="2" charset="0"/>
            </a:endParaRPr>
          </a:p>
        </p:txBody>
      </p:sp>
      <p:sp>
        <p:nvSpPr>
          <p:cNvPr id="125" name="TextBox 124">
            <a:extLst>
              <a:ext uri="{FF2B5EF4-FFF2-40B4-BE49-F238E27FC236}">
                <a16:creationId xmlns:a16="http://schemas.microsoft.com/office/drawing/2014/main" id="{FA37196C-A5A3-72CA-824B-60657849629D}"/>
              </a:ext>
            </a:extLst>
          </p:cNvPr>
          <p:cNvSpPr txBox="1"/>
          <p:nvPr/>
        </p:nvSpPr>
        <p:spPr>
          <a:xfrm>
            <a:off x="3334368" y="2429605"/>
            <a:ext cx="219932" cy="169277"/>
          </a:xfrm>
          <a:prstGeom prst="rect">
            <a:avLst/>
          </a:prstGeom>
          <a:noFill/>
        </p:spPr>
        <p:txBody>
          <a:bodyPr vert="horz" wrap="none" rtlCol="0">
            <a:spAutoFit/>
          </a:bodyPr>
          <a:lstStyle/>
          <a:p>
            <a:r>
              <a:rPr lang="en-US" sz="500" dirty="0">
                <a:latin typeface="Helvetica" pitchFamily="2" charset="0"/>
              </a:rPr>
              <a:t>8</a:t>
            </a:r>
            <a:endParaRPr lang="en-US" sz="700" dirty="0">
              <a:latin typeface="Helvetica" pitchFamily="2" charset="0"/>
            </a:endParaRPr>
          </a:p>
        </p:txBody>
      </p:sp>
      <p:sp>
        <p:nvSpPr>
          <p:cNvPr id="126" name="TextBox 125">
            <a:extLst>
              <a:ext uri="{FF2B5EF4-FFF2-40B4-BE49-F238E27FC236}">
                <a16:creationId xmlns:a16="http://schemas.microsoft.com/office/drawing/2014/main" id="{BE63ED43-26C0-DF2A-CCC2-CB2155CA3844}"/>
              </a:ext>
            </a:extLst>
          </p:cNvPr>
          <p:cNvSpPr txBox="1"/>
          <p:nvPr/>
        </p:nvSpPr>
        <p:spPr>
          <a:xfrm>
            <a:off x="3334368" y="2550982"/>
            <a:ext cx="219932" cy="169277"/>
          </a:xfrm>
          <a:prstGeom prst="rect">
            <a:avLst/>
          </a:prstGeom>
          <a:noFill/>
        </p:spPr>
        <p:txBody>
          <a:bodyPr vert="horz" wrap="none" rtlCol="0">
            <a:spAutoFit/>
          </a:bodyPr>
          <a:lstStyle/>
          <a:p>
            <a:r>
              <a:rPr lang="en-US" sz="500" dirty="0">
                <a:latin typeface="Helvetica" pitchFamily="2" charset="0"/>
              </a:rPr>
              <a:t>9</a:t>
            </a:r>
            <a:endParaRPr lang="en-US" sz="700" dirty="0">
              <a:latin typeface="Helvetica" pitchFamily="2" charset="0"/>
            </a:endParaRPr>
          </a:p>
        </p:txBody>
      </p:sp>
      <p:sp>
        <p:nvSpPr>
          <p:cNvPr id="127" name="TextBox 126">
            <a:extLst>
              <a:ext uri="{FF2B5EF4-FFF2-40B4-BE49-F238E27FC236}">
                <a16:creationId xmlns:a16="http://schemas.microsoft.com/office/drawing/2014/main" id="{3BD00249-1D17-FD2F-4B33-ADEF6E9ED130}"/>
              </a:ext>
            </a:extLst>
          </p:cNvPr>
          <p:cNvSpPr txBox="1"/>
          <p:nvPr/>
        </p:nvSpPr>
        <p:spPr>
          <a:xfrm>
            <a:off x="3334368" y="2658353"/>
            <a:ext cx="255198" cy="169277"/>
          </a:xfrm>
          <a:prstGeom prst="rect">
            <a:avLst/>
          </a:prstGeom>
          <a:noFill/>
        </p:spPr>
        <p:txBody>
          <a:bodyPr vert="horz" wrap="none" rtlCol="0">
            <a:spAutoFit/>
          </a:bodyPr>
          <a:lstStyle/>
          <a:p>
            <a:r>
              <a:rPr lang="en-US" sz="500" dirty="0">
                <a:latin typeface="Helvetica" pitchFamily="2" charset="0"/>
              </a:rPr>
              <a:t>10</a:t>
            </a:r>
            <a:endParaRPr lang="en-US" sz="700" dirty="0">
              <a:latin typeface="Helvetica" pitchFamily="2" charset="0"/>
            </a:endParaRPr>
          </a:p>
        </p:txBody>
      </p:sp>
      <p:sp>
        <p:nvSpPr>
          <p:cNvPr id="128" name="TextBox 127">
            <a:extLst>
              <a:ext uri="{FF2B5EF4-FFF2-40B4-BE49-F238E27FC236}">
                <a16:creationId xmlns:a16="http://schemas.microsoft.com/office/drawing/2014/main" id="{BB6CB4F1-B369-C1F6-F5F0-75FC99F756C9}"/>
              </a:ext>
            </a:extLst>
          </p:cNvPr>
          <p:cNvSpPr txBox="1"/>
          <p:nvPr/>
        </p:nvSpPr>
        <p:spPr>
          <a:xfrm>
            <a:off x="3334368" y="2760544"/>
            <a:ext cx="255198" cy="169277"/>
          </a:xfrm>
          <a:prstGeom prst="rect">
            <a:avLst/>
          </a:prstGeom>
          <a:noFill/>
        </p:spPr>
        <p:txBody>
          <a:bodyPr vert="horz" wrap="none" rtlCol="0">
            <a:spAutoFit/>
          </a:bodyPr>
          <a:lstStyle/>
          <a:p>
            <a:r>
              <a:rPr lang="en-US" sz="500" dirty="0">
                <a:latin typeface="Helvetica" pitchFamily="2" charset="0"/>
              </a:rPr>
              <a:t>11</a:t>
            </a:r>
            <a:endParaRPr lang="en-US" sz="700" dirty="0">
              <a:latin typeface="Helvetica" pitchFamily="2" charset="0"/>
            </a:endParaRPr>
          </a:p>
        </p:txBody>
      </p:sp>
      <p:sp>
        <p:nvSpPr>
          <p:cNvPr id="129" name="TextBox 128">
            <a:extLst>
              <a:ext uri="{FF2B5EF4-FFF2-40B4-BE49-F238E27FC236}">
                <a16:creationId xmlns:a16="http://schemas.microsoft.com/office/drawing/2014/main" id="{DD7CE88B-A933-43DD-CFEC-A22C71122116}"/>
              </a:ext>
            </a:extLst>
          </p:cNvPr>
          <p:cNvSpPr txBox="1"/>
          <p:nvPr/>
        </p:nvSpPr>
        <p:spPr>
          <a:xfrm>
            <a:off x="3334368" y="2875212"/>
            <a:ext cx="255198" cy="169277"/>
          </a:xfrm>
          <a:prstGeom prst="rect">
            <a:avLst/>
          </a:prstGeom>
          <a:noFill/>
        </p:spPr>
        <p:txBody>
          <a:bodyPr vert="horz" wrap="none" rtlCol="0">
            <a:spAutoFit/>
          </a:bodyPr>
          <a:lstStyle/>
          <a:p>
            <a:r>
              <a:rPr lang="en-US" sz="500" dirty="0">
                <a:latin typeface="Helvetica" pitchFamily="2" charset="0"/>
              </a:rPr>
              <a:t>12</a:t>
            </a:r>
            <a:endParaRPr lang="en-US" sz="700" dirty="0">
              <a:latin typeface="Helvetica" pitchFamily="2" charset="0"/>
            </a:endParaRPr>
          </a:p>
        </p:txBody>
      </p:sp>
      <p:sp>
        <p:nvSpPr>
          <p:cNvPr id="130" name="TextBox 129">
            <a:extLst>
              <a:ext uri="{FF2B5EF4-FFF2-40B4-BE49-F238E27FC236}">
                <a16:creationId xmlns:a16="http://schemas.microsoft.com/office/drawing/2014/main" id="{13A66CC7-4F39-DF2F-974B-D75D3D05DB70}"/>
              </a:ext>
            </a:extLst>
          </p:cNvPr>
          <p:cNvSpPr txBox="1"/>
          <p:nvPr/>
        </p:nvSpPr>
        <p:spPr>
          <a:xfrm>
            <a:off x="3334368" y="2989468"/>
            <a:ext cx="255198" cy="169277"/>
          </a:xfrm>
          <a:prstGeom prst="rect">
            <a:avLst/>
          </a:prstGeom>
          <a:noFill/>
        </p:spPr>
        <p:txBody>
          <a:bodyPr vert="horz" wrap="none" rtlCol="0">
            <a:spAutoFit/>
          </a:bodyPr>
          <a:lstStyle/>
          <a:p>
            <a:r>
              <a:rPr lang="en-US" sz="500" dirty="0">
                <a:latin typeface="Helvetica" pitchFamily="2" charset="0"/>
              </a:rPr>
              <a:t>13</a:t>
            </a:r>
            <a:endParaRPr lang="en-US" sz="700" dirty="0">
              <a:latin typeface="Helvetica" pitchFamily="2" charset="0"/>
            </a:endParaRPr>
          </a:p>
        </p:txBody>
      </p:sp>
      <p:sp>
        <p:nvSpPr>
          <p:cNvPr id="131" name="TextBox 130">
            <a:extLst>
              <a:ext uri="{FF2B5EF4-FFF2-40B4-BE49-F238E27FC236}">
                <a16:creationId xmlns:a16="http://schemas.microsoft.com/office/drawing/2014/main" id="{DC220BD3-0DB2-1E95-5776-D654D738C1E9}"/>
              </a:ext>
            </a:extLst>
          </p:cNvPr>
          <p:cNvSpPr txBox="1"/>
          <p:nvPr/>
        </p:nvSpPr>
        <p:spPr>
          <a:xfrm>
            <a:off x="3334368" y="3090298"/>
            <a:ext cx="255198" cy="169277"/>
          </a:xfrm>
          <a:prstGeom prst="rect">
            <a:avLst/>
          </a:prstGeom>
          <a:noFill/>
        </p:spPr>
        <p:txBody>
          <a:bodyPr vert="horz" wrap="none" rtlCol="0">
            <a:spAutoFit/>
          </a:bodyPr>
          <a:lstStyle/>
          <a:p>
            <a:r>
              <a:rPr lang="en-US" sz="500" dirty="0">
                <a:latin typeface="Helvetica" pitchFamily="2" charset="0"/>
              </a:rPr>
              <a:t>14</a:t>
            </a:r>
            <a:endParaRPr lang="en-US" sz="700" dirty="0">
              <a:latin typeface="Helvetica" pitchFamily="2" charset="0"/>
            </a:endParaRPr>
          </a:p>
        </p:txBody>
      </p:sp>
      <p:sp>
        <p:nvSpPr>
          <p:cNvPr id="132" name="TextBox 131">
            <a:extLst>
              <a:ext uri="{FF2B5EF4-FFF2-40B4-BE49-F238E27FC236}">
                <a16:creationId xmlns:a16="http://schemas.microsoft.com/office/drawing/2014/main" id="{CEF8E34C-4FFA-37BE-A3B4-5A6D6AF2091E}"/>
              </a:ext>
            </a:extLst>
          </p:cNvPr>
          <p:cNvSpPr txBox="1"/>
          <p:nvPr/>
        </p:nvSpPr>
        <p:spPr>
          <a:xfrm>
            <a:off x="3334368" y="3218392"/>
            <a:ext cx="255198" cy="169277"/>
          </a:xfrm>
          <a:prstGeom prst="rect">
            <a:avLst/>
          </a:prstGeom>
          <a:noFill/>
        </p:spPr>
        <p:txBody>
          <a:bodyPr vert="horz" wrap="none" rtlCol="0">
            <a:spAutoFit/>
          </a:bodyPr>
          <a:lstStyle/>
          <a:p>
            <a:r>
              <a:rPr lang="en-US" sz="500" dirty="0">
                <a:latin typeface="Helvetica" pitchFamily="2" charset="0"/>
              </a:rPr>
              <a:t>15</a:t>
            </a:r>
            <a:endParaRPr lang="en-US" sz="700" dirty="0">
              <a:latin typeface="Helvetica" pitchFamily="2" charset="0"/>
            </a:endParaRPr>
          </a:p>
        </p:txBody>
      </p:sp>
      <p:sp>
        <p:nvSpPr>
          <p:cNvPr id="135" name="TextBox 134">
            <a:extLst>
              <a:ext uri="{FF2B5EF4-FFF2-40B4-BE49-F238E27FC236}">
                <a16:creationId xmlns:a16="http://schemas.microsoft.com/office/drawing/2014/main" id="{76391571-44DF-1D54-0170-BDEAC4590085}"/>
              </a:ext>
            </a:extLst>
          </p:cNvPr>
          <p:cNvSpPr txBox="1"/>
          <p:nvPr/>
        </p:nvSpPr>
        <p:spPr>
          <a:xfrm>
            <a:off x="3625729" y="1659636"/>
            <a:ext cx="449162" cy="200055"/>
          </a:xfrm>
          <a:prstGeom prst="rect">
            <a:avLst/>
          </a:prstGeom>
          <a:noFill/>
        </p:spPr>
        <p:txBody>
          <a:bodyPr vert="horz" wrap="none" rtlCol="0">
            <a:spAutoFit/>
          </a:bodyPr>
          <a:lstStyle/>
          <a:p>
            <a:r>
              <a:rPr lang="en-US" sz="700" dirty="0">
                <a:latin typeface="Helvetica" pitchFamily="2" charset="0"/>
              </a:rPr>
              <a:t>Pdgfra</a:t>
            </a:r>
            <a:endParaRPr lang="en-US" sz="800" dirty="0">
              <a:latin typeface="Helvetica" pitchFamily="2" charset="0"/>
            </a:endParaRPr>
          </a:p>
        </p:txBody>
      </p:sp>
      <p:sp>
        <p:nvSpPr>
          <p:cNvPr id="136" name="TextBox 135">
            <a:extLst>
              <a:ext uri="{FF2B5EF4-FFF2-40B4-BE49-F238E27FC236}">
                <a16:creationId xmlns:a16="http://schemas.microsoft.com/office/drawing/2014/main" id="{C9E46B2E-7870-FC78-FCC2-2F5B86FA54FC}"/>
              </a:ext>
            </a:extLst>
          </p:cNvPr>
          <p:cNvSpPr txBox="1"/>
          <p:nvPr/>
        </p:nvSpPr>
        <p:spPr>
          <a:xfrm>
            <a:off x="3625729" y="1807333"/>
            <a:ext cx="449162" cy="200055"/>
          </a:xfrm>
          <a:prstGeom prst="rect">
            <a:avLst/>
          </a:prstGeom>
          <a:noFill/>
        </p:spPr>
        <p:txBody>
          <a:bodyPr vert="horz" wrap="none" rtlCol="0">
            <a:spAutoFit/>
          </a:bodyPr>
          <a:lstStyle/>
          <a:p>
            <a:r>
              <a:rPr lang="en-US" sz="700" dirty="0">
                <a:latin typeface="Helvetica" pitchFamily="2" charset="0"/>
              </a:rPr>
              <a:t>Pdgfrb</a:t>
            </a:r>
            <a:endParaRPr lang="en-US" sz="800" dirty="0">
              <a:latin typeface="Helvetica" pitchFamily="2" charset="0"/>
            </a:endParaRPr>
          </a:p>
        </p:txBody>
      </p:sp>
      <p:sp>
        <p:nvSpPr>
          <p:cNvPr id="137" name="TextBox 136">
            <a:extLst>
              <a:ext uri="{FF2B5EF4-FFF2-40B4-BE49-F238E27FC236}">
                <a16:creationId xmlns:a16="http://schemas.microsoft.com/office/drawing/2014/main" id="{DCD99915-A3A8-2568-1566-A19A4D8C0A8C}"/>
              </a:ext>
            </a:extLst>
          </p:cNvPr>
          <p:cNvSpPr txBox="1"/>
          <p:nvPr/>
        </p:nvSpPr>
        <p:spPr>
          <a:xfrm>
            <a:off x="3725115" y="960398"/>
            <a:ext cx="349776" cy="200055"/>
          </a:xfrm>
          <a:prstGeom prst="rect">
            <a:avLst/>
          </a:prstGeom>
          <a:noFill/>
        </p:spPr>
        <p:txBody>
          <a:bodyPr vert="horz" wrap="none" rtlCol="0">
            <a:spAutoFit/>
          </a:bodyPr>
          <a:lstStyle/>
          <a:p>
            <a:r>
              <a:rPr lang="en-US" sz="700" dirty="0">
                <a:latin typeface="Helvetica" pitchFamily="2" charset="0"/>
              </a:rPr>
              <a:t>Krt7</a:t>
            </a:r>
            <a:endParaRPr lang="en-US" sz="800" dirty="0">
              <a:latin typeface="Helvetica" pitchFamily="2" charset="0"/>
            </a:endParaRPr>
          </a:p>
        </p:txBody>
      </p:sp>
      <p:sp>
        <p:nvSpPr>
          <p:cNvPr id="138" name="TextBox 137">
            <a:extLst>
              <a:ext uri="{FF2B5EF4-FFF2-40B4-BE49-F238E27FC236}">
                <a16:creationId xmlns:a16="http://schemas.microsoft.com/office/drawing/2014/main" id="{1C0D9F61-2FA5-6F94-E3FB-15E6C0D82E89}"/>
              </a:ext>
            </a:extLst>
          </p:cNvPr>
          <p:cNvSpPr txBox="1"/>
          <p:nvPr/>
        </p:nvSpPr>
        <p:spPr>
          <a:xfrm>
            <a:off x="3718669" y="1095746"/>
            <a:ext cx="349776" cy="200055"/>
          </a:xfrm>
          <a:prstGeom prst="rect">
            <a:avLst/>
          </a:prstGeom>
          <a:noFill/>
        </p:spPr>
        <p:txBody>
          <a:bodyPr vert="horz" wrap="none" rtlCol="0">
            <a:spAutoFit/>
          </a:bodyPr>
          <a:lstStyle/>
          <a:p>
            <a:r>
              <a:rPr lang="en-US" sz="700" dirty="0">
                <a:latin typeface="Helvetica" pitchFamily="2" charset="0"/>
              </a:rPr>
              <a:t>Krt8</a:t>
            </a:r>
            <a:endParaRPr lang="en-US" sz="800" dirty="0">
              <a:latin typeface="Helvetica" pitchFamily="2" charset="0"/>
            </a:endParaRPr>
          </a:p>
        </p:txBody>
      </p:sp>
      <p:sp>
        <p:nvSpPr>
          <p:cNvPr id="139" name="TextBox 138">
            <a:extLst>
              <a:ext uri="{FF2B5EF4-FFF2-40B4-BE49-F238E27FC236}">
                <a16:creationId xmlns:a16="http://schemas.microsoft.com/office/drawing/2014/main" id="{A9E2032C-C734-D714-67DA-8E7D32C1D57A}"/>
              </a:ext>
            </a:extLst>
          </p:cNvPr>
          <p:cNvSpPr txBox="1"/>
          <p:nvPr/>
        </p:nvSpPr>
        <p:spPr>
          <a:xfrm>
            <a:off x="3675423" y="1248166"/>
            <a:ext cx="399468" cy="200055"/>
          </a:xfrm>
          <a:prstGeom prst="rect">
            <a:avLst/>
          </a:prstGeom>
          <a:noFill/>
        </p:spPr>
        <p:txBody>
          <a:bodyPr vert="horz" wrap="none" rtlCol="0">
            <a:spAutoFit/>
          </a:bodyPr>
          <a:lstStyle/>
          <a:p>
            <a:r>
              <a:rPr lang="en-US" sz="700" dirty="0">
                <a:latin typeface="Helvetica" pitchFamily="2" charset="0"/>
              </a:rPr>
              <a:t>Krt18</a:t>
            </a:r>
            <a:endParaRPr lang="en-US" sz="800" dirty="0">
              <a:latin typeface="Helvetica" pitchFamily="2" charset="0"/>
            </a:endParaRPr>
          </a:p>
        </p:txBody>
      </p:sp>
      <p:sp>
        <p:nvSpPr>
          <p:cNvPr id="140" name="TextBox 139">
            <a:extLst>
              <a:ext uri="{FF2B5EF4-FFF2-40B4-BE49-F238E27FC236}">
                <a16:creationId xmlns:a16="http://schemas.microsoft.com/office/drawing/2014/main" id="{1E0C646A-36BB-7E48-7F46-CFEF708DB50F}"/>
              </a:ext>
            </a:extLst>
          </p:cNvPr>
          <p:cNvSpPr txBox="1"/>
          <p:nvPr/>
        </p:nvSpPr>
        <p:spPr>
          <a:xfrm>
            <a:off x="3675423" y="1388548"/>
            <a:ext cx="399468" cy="200055"/>
          </a:xfrm>
          <a:prstGeom prst="rect">
            <a:avLst/>
          </a:prstGeom>
          <a:noFill/>
        </p:spPr>
        <p:txBody>
          <a:bodyPr vert="horz" wrap="none" rtlCol="0">
            <a:spAutoFit/>
          </a:bodyPr>
          <a:lstStyle/>
          <a:p>
            <a:r>
              <a:rPr lang="en-US" sz="700" dirty="0">
                <a:latin typeface="Helvetica" pitchFamily="2" charset="0"/>
              </a:rPr>
              <a:t>Krt19</a:t>
            </a:r>
            <a:endParaRPr lang="en-US" sz="800" dirty="0">
              <a:latin typeface="Helvetica" pitchFamily="2" charset="0"/>
            </a:endParaRPr>
          </a:p>
        </p:txBody>
      </p:sp>
      <p:sp>
        <p:nvSpPr>
          <p:cNvPr id="141" name="TextBox 140">
            <a:extLst>
              <a:ext uri="{FF2B5EF4-FFF2-40B4-BE49-F238E27FC236}">
                <a16:creationId xmlns:a16="http://schemas.microsoft.com/office/drawing/2014/main" id="{93B6F7D5-0E42-4E5B-F99B-3C0A50FB3D4D}"/>
              </a:ext>
            </a:extLst>
          </p:cNvPr>
          <p:cNvSpPr txBox="1"/>
          <p:nvPr/>
        </p:nvSpPr>
        <p:spPr>
          <a:xfrm>
            <a:off x="3725115" y="1526569"/>
            <a:ext cx="349776" cy="200055"/>
          </a:xfrm>
          <a:prstGeom prst="rect">
            <a:avLst/>
          </a:prstGeom>
          <a:noFill/>
        </p:spPr>
        <p:txBody>
          <a:bodyPr vert="horz" wrap="none" rtlCol="0">
            <a:spAutoFit/>
          </a:bodyPr>
          <a:lstStyle/>
          <a:p>
            <a:r>
              <a:rPr lang="en-US" sz="700" dirty="0">
                <a:latin typeface="Helvetica" pitchFamily="2" charset="0"/>
              </a:rPr>
              <a:t>Egfr</a:t>
            </a:r>
            <a:endParaRPr lang="en-US" sz="800" dirty="0">
              <a:latin typeface="Helvetica" pitchFamily="2" charset="0"/>
            </a:endParaRPr>
          </a:p>
        </p:txBody>
      </p:sp>
      <p:sp>
        <p:nvSpPr>
          <p:cNvPr id="142" name="TextBox 141">
            <a:extLst>
              <a:ext uri="{FF2B5EF4-FFF2-40B4-BE49-F238E27FC236}">
                <a16:creationId xmlns:a16="http://schemas.microsoft.com/office/drawing/2014/main" id="{458CBB3E-E9E7-B8E1-70D5-F16BEBBC21DA}"/>
              </a:ext>
            </a:extLst>
          </p:cNvPr>
          <p:cNvSpPr txBox="1"/>
          <p:nvPr/>
        </p:nvSpPr>
        <p:spPr>
          <a:xfrm>
            <a:off x="3660995" y="1955030"/>
            <a:ext cx="413896" cy="200055"/>
          </a:xfrm>
          <a:prstGeom prst="rect">
            <a:avLst/>
          </a:prstGeom>
          <a:noFill/>
        </p:spPr>
        <p:txBody>
          <a:bodyPr vert="horz" wrap="none" rtlCol="0">
            <a:spAutoFit/>
          </a:bodyPr>
          <a:lstStyle/>
          <a:p>
            <a:r>
              <a:rPr lang="en-US" sz="700" dirty="0">
                <a:latin typeface="Helvetica" pitchFamily="2" charset="0"/>
              </a:rPr>
              <a:t>Acta2</a:t>
            </a:r>
            <a:endParaRPr lang="en-US" sz="800" dirty="0">
              <a:latin typeface="Helvetica" pitchFamily="2" charset="0"/>
            </a:endParaRPr>
          </a:p>
        </p:txBody>
      </p:sp>
      <p:sp>
        <p:nvSpPr>
          <p:cNvPr id="143" name="TextBox 142">
            <a:extLst>
              <a:ext uri="{FF2B5EF4-FFF2-40B4-BE49-F238E27FC236}">
                <a16:creationId xmlns:a16="http://schemas.microsoft.com/office/drawing/2014/main" id="{AB9FD93E-B493-1B0A-B39D-5CA41A5E269B}"/>
              </a:ext>
            </a:extLst>
          </p:cNvPr>
          <p:cNvSpPr txBox="1"/>
          <p:nvPr/>
        </p:nvSpPr>
        <p:spPr>
          <a:xfrm>
            <a:off x="3656187" y="2080782"/>
            <a:ext cx="418704" cy="200055"/>
          </a:xfrm>
          <a:prstGeom prst="rect">
            <a:avLst/>
          </a:prstGeom>
          <a:noFill/>
        </p:spPr>
        <p:txBody>
          <a:bodyPr vert="horz" wrap="none" rtlCol="0">
            <a:spAutoFit/>
          </a:bodyPr>
          <a:lstStyle/>
          <a:p>
            <a:r>
              <a:rPr lang="en-US" sz="700" dirty="0">
                <a:latin typeface="Helvetica" pitchFamily="2" charset="0"/>
              </a:rPr>
              <a:t>Sparc</a:t>
            </a:r>
            <a:endParaRPr lang="en-US" sz="800" dirty="0">
              <a:latin typeface="Helvetica" pitchFamily="2" charset="0"/>
            </a:endParaRPr>
          </a:p>
        </p:txBody>
      </p:sp>
      <p:sp>
        <p:nvSpPr>
          <p:cNvPr id="144" name="TextBox 143">
            <a:extLst>
              <a:ext uri="{FF2B5EF4-FFF2-40B4-BE49-F238E27FC236}">
                <a16:creationId xmlns:a16="http://schemas.microsoft.com/office/drawing/2014/main" id="{A0ABDC67-6868-9527-94DA-B1EF59793662}"/>
              </a:ext>
            </a:extLst>
          </p:cNvPr>
          <p:cNvSpPr txBox="1"/>
          <p:nvPr/>
        </p:nvSpPr>
        <p:spPr>
          <a:xfrm>
            <a:off x="3681835" y="2213849"/>
            <a:ext cx="393056" cy="200055"/>
          </a:xfrm>
          <a:prstGeom prst="rect">
            <a:avLst/>
          </a:prstGeom>
          <a:noFill/>
        </p:spPr>
        <p:txBody>
          <a:bodyPr vert="horz" wrap="none" rtlCol="0">
            <a:spAutoFit/>
          </a:bodyPr>
          <a:lstStyle/>
          <a:p>
            <a:r>
              <a:rPr lang="en-US" sz="700" dirty="0">
                <a:latin typeface="Helvetica" pitchFamily="2" charset="0"/>
              </a:rPr>
              <a:t>Pdpn</a:t>
            </a:r>
            <a:endParaRPr lang="en-US" sz="800" dirty="0">
              <a:latin typeface="Helvetica" pitchFamily="2" charset="0"/>
            </a:endParaRPr>
          </a:p>
        </p:txBody>
      </p:sp>
      <p:sp>
        <p:nvSpPr>
          <p:cNvPr id="145" name="TextBox 144">
            <a:extLst>
              <a:ext uri="{FF2B5EF4-FFF2-40B4-BE49-F238E27FC236}">
                <a16:creationId xmlns:a16="http://schemas.microsoft.com/office/drawing/2014/main" id="{A98EA9C0-672D-76F1-EA13-739AD03C5782}"/>
              </a:ext>
            </a:extLst>
          </p:cNvPr>
          <p:cNvSpPr txBox="1"/>
          <p:nvPr/>
        </p:nvSpPr>
        <p:spPr>
          <a:xfrm>
            <a:off x="3680231" y="2346916"/>
            <a:ext cx="394660" cy="200055"/>
          </a:xfrm>
          <a:prstGeom prst="rect">
            <a:avLst/>
          </a:prstGeom>
          <a:noFill/>
        </p:spPr>
        <p:txBody>
          <a:bodyPr vert="horz" wrap="none" rtlCol="0">
            <a:spAutoFit/>
          </a:bodyPr>
          <a:lstStyle/>
          <a:p>
            <a:r>
              <a:rPr lang="en-US" sz="700" dirty="0">
                <a:latin typeface="Helvetica" pitchFamily="2" charset="0"/>
              </a:rPr>
              <a:t>Ptprc</a:t>
            </a:r>
            <a:endParaRPr lang="en-US" sz="800" dirty="0">
              <a:latin typeface="Helvetica" pitchFamily="2" charset="0"/>
            </a:endParaRPr>
          </a:p>
        </p:txBody>
      </p:sp>
      <p:sp>
        <p:nvSpPr>
          <p:cNvPr id="146" name="TextBox 145">
            <a:extLst>
              <a:ext uri="{FF2B5EF4-FFF2-40B4-BE49-F238E27FC236}">
                <a16:creationId xmlns:a16="http://schemas.microsoft.com/office/drawing/2014/main" id="{C8858066-70D8-5C42-D50C-9ED7401F707D}"/>
              </a:ext>
            </a:extLst>
          </p:cNvPr>
          <p:cNvSpPr txBox="1"/>
          <p:nvPr/>
        </p:nvSpPr>
        <p:spPr>
          <a:xfrm>
            <a:off x="3664201" y="2487298"/>
            <a:ext cx="410690" cy="200055"/>
          </a:xfrm>
          <a:prstGeom prst="rect">
            <a:avLst/>
          </a:prstGeom>
          <a:noFill/>
        </p:spPr>
        <p:txBody>
          <a:bodyPr vert="horz" wrap="none" rtlCol="0">
            <a:spAutoFit/>
          </a:bodyPr>
          <a:lstStyle/>
          <a:p>
            <a:r>
              <a:rPr lang="en-US" sz="700" dirty="0">
                <a:latin typeface="Helvetica" pitchFamily="2" charset="0"/>
              </a:rPr>
              <a:t>Itgam</a:t>
            </a:r>
            <a:endParaRPr lang="en-US" sz="800" dirty="0">
              <a:latin typeface="Helvetica" pitchFamily="2" charset="0"/>
            </a:endParaRPr>
          </a:p>
        </p:txBody>
      </p:sp>
      <p:sp>
        <p:nvSpPr>
          <p:cNvPr id="147" name="TextBox 146">
            <a:extLst>
              <a:ext uri="{FF2B5EF4-FFF2-40B4-BE49-F238E27FC236}">
                <a16:creationId xmlns:a16="http://schemas.microsoft.com/office/drawing/2014/main" id="{7BF6F985-09CA-2522-3B56-DA4522ED9E81}"/>
              </a:ext>
            </a:extLst>
          </p:cNvPr>
          <p:cNvSpPr txBox="1"/>
          <p:nvPr/>
        </p:nvSpPr>
        <p:spPr>
          <a:xfrm>
            <a:off x="3677025" y="2634995"/>
            <a:ext cx="397866" cy="200055"/>
          </a:xfrm>
          <a:prstGeom prst="rect">
            <a:avLst/>
          </a:prstGeom>
          <a:noFill/>
        </p:spPr>
        <p:txBody>
          <a:bodyPr vert="horz" wrap="none" rtlCol="0">
            <a:spAutoFit/>
          </a:bodyPr>
          <a:lstStyle/>
          <a:p>
            <a:r>
              <a:rPr lang="en-US" sz="700" dirty="0">
                <a:latin typeface="Helvetica" pitchFamily="2" charset="0"/>
              </a:rPr>
              <a:t>Cd3d</a:t>
            </a:r>
            <a:endParaRPr lang="en-US" sz="800" dirty="0">
              <a:latin typeface="Helvetica" pitchFamily="2" charset="0"/>
            </a:endParaRPr>
          </a:p>
        </p:txBody>
      </p:sp>
      <p:sp>
        <p:nvSpPr>
          <p:cNvPr id="148" name="TextBox 147">
            <a:extLst>
              <a:ext uri="{FF2B5EF4-FFF2-40B4-BE49-F238E27FC236}">
                <a16:creationId xmlns:a16="http://schemas.microsoft.com/office/drawing/2014/main" id="{C12BA745-4E97-BF04-7977-8A8FF45BA017}"/>
              </a:ext>
            </a:extLst>
          </p:cNvPr>
          <p:cNvSpPr txBox="1"/>
          <p:nvPr/>
        </p:nvSpPr>
        <p:spPr>
          <a:xfrm>
            <a:off x="3696261" y="2775377"/>
            <a:ext cx="378630" cy="200055"/>
          </a:xfrm>
          <a:prstGeom prst="rect">
            <a:avLst/>
          </a:prstGeom>
          <a:noFill/>
        </p:spPr>
        <p:txBody>
          <a:bodyPr vert="horz" wrap="none" rtlCol="0">
            <a:spAutoFit/>
          </a:bodyPr>
          <a:lstStyle/>
          <a:p>
            <a:r>
              <a:rPr lang="en-US" sz="700" dirty="0">
                <a:latin typeface="Helvetica" pitchFamily="2" charset="0"/>
              </a:rPr>
              <a:t>Ly6d</a:t>
            </a:r>
            <a:endParaRPr lang="en-US" sz="800" dirty="0">
              <a:latin typeface="Helvetica" pitchFamily="2" charset="0"/>
            </a:endParaRPr>
          </a:p>
        </p:txBody>
      </p:sp>
      <p:sp>
        <p:nvSpPr>
          <p:cNvPr id="149" name="TextBox 148">
            <a:extLst>
              <a:ext uri="{FF2B5EF4-FFF2-40B4-BE49-F238E27FC236}">
                <a16:creationId xmlns:a16="http://schemas.microsoft.com/office/drawing/2014/main" id="{A2F081EE-76E9-1931-9761-73CBAD58323D}"/>
              </a:ext>
            </a:extLst>
          </p:cNvPr>
          <p:cNvSpPr txBox="1"/>
          <p:nvPr/>
        </p:nvSpPr>
        <p:spPr>
          <a:xfrm>
            <a:off x="3712291" y="2907698"/>
            <a:ext cx="362600" cy="200055"/>
          </a:xfrm>
          <a:prstGeom prst="rect">
            <a:avLst/>
          </a:prstGeom>
          <a:noFill/>
        </p:spPr>
        <p:txBody>
          <a:bodyPr vert="horz" wrap="none" rtlCol="0">
            <a:spAutoFit/>
          </a:bodyPr>
          <a:lstStyle/>
          <a:p>
            <a:r>
              <a:rPr lang="en-US" sz="700" dirty="0">
                <a:latin typeface="Helvetica" pitchFamily="2" charset="0"/>
              </a:rPr>
              <a:t>Ccl5</a:t>
            </a:r>
            <a:endParaRPr lang="en-US" sz="800" dirty="0">
              <a:latin typeface="Helvetica" pitchFamily="2" charset="0"/>
            </a:endParaRPr>
          </a:p>
        </p:txBody>
      </p:sp>
      <p:pic>
        <p:nvPicPr>
          <p:cNvPr id="151" name="Picture 150">
            <a:extLst>
              <a:ext uri="{FF2B5EF4-FFF2-40B4-BE49-F238E27FC236}">
                <a16:creationId xmlns:a16="http://schemas.microsoft.com/office/drawing/2014/main" id="{8E82E861-D5C8-4C87-8007-7C7203F19235}"/>
              </a:ext>
            </a:extLst>
          </p:cNvPr>
          <p:cNvPicPr>
            <a:picLocks noChangeAspect="1"/>
          </p:cNvPicPr>
          <p:nvPr/>
        </p:nvPicPr>
        <p:blipFill rotWithShape="1">
          <a:blip r:embed="rId12"/>
          <a:srcRect r="49426"/>
          <a:stretch/>
        </p:blipFill>
        <p:spPr>
          <a:xfrm>
            <a:off x="6831450" y="768636"/>
            <a:ext cx="118759" cy="661770"/>
          </a:xfrm>
          <a:prstGeom prst="rect">
            <a:avLst/>
          </a:prstGeom>
        </p:spPr>
      </p:pic>
      <p:sp>
        <p:nvSpPr>
          <p:cNvPr id="152" name="TextBox 151">
            <a:extLst>
              <a:ext uri="{FF2B5EF4-FFF2-40B4-BE49-F238E27FC236}">
                <a16:creationId xmlns:a16="http://schemas.microsoft.com/office/drawing/2014/main" id="{B20279B6-2CBC-7E5D-4266-13B39D95CEFF}"/>
              </a:ext>
            </a:extLst>
          </p:cNvPr>
          <p:cNvSpPr txBox="1"/>
          <p:nvPr/>
        </p:nvSpPr>
        <p:spPr>
          <a:xfrm>
            <a:off x="6754715" y="631983"/>
            <a:ext cx="567784" cy="184666"/>
          </a:xfrm>
          <a:prstGeom prst="rect">
            <a:avLst/>
          </a:prstGeom>
          <a:noFill/>
        </p:spPr>
        <p:txBody>
          <a:bodyPr vert="horz" wrap="none" rtlCol="0">
            <a:spAutoFit/>
          </a:bodyPr>
          <a:lstStyle/>
          <a:p>
            <a:r>
              <a:rPr lang="en-US" sz="600" dirty="0">
                <a:latin typeface="Helvetica" panose="020B0604020202020204" pitchFamily="34" charset="0"/>
                <a:cs typeface="Helvetica" panose="020B0604020202020204" pitchFamily="34" charset="0"/>
              </a:rPr>
              <a:t>Expression</a:t>
            </a:r>
            <a:endParaRPr lang="en-US" sz="800" dirty="0">
              <a:latin typeface="Helvetica" panose="020B0604020202020204" pitchFamily="34" charset="0"/>
              <a:cs typeface="Helvetica" panose="020B0604020202020204" pitchFamily="34" charset="0"/>
            </a:endParaRPr>
          </a:p>
        </p:txBody>
      </p:sp>
      <p:sp>
        <p:nvSpPr>
          <p:cNvPr id="153" name="TextBox 152">
            <a:extLst>
              <a:ext uri="{FF2B5EF4-FFF2-40B4-BE49-F238E27FC236}">
                <a16:creationId xmlns:a16="http://schemas.microsoft.com/office/drawing/2014/main" id="{ADC2DF00-B162-4384-FA56-0BBE6F387566}"/>
              </a:ext>
            </a:extLst>
          </p:cNvPr>
          <p:cNvSpPr txBox="1"/>
          <p:nvPr/>
        </p:nvSpPr>
        <p:spPr>
          <a:xfrm>
            <a:off x="6864497" y="1087472"/>
            <a:ext cx="227948" cy="184666"/>
          </a:xfrm>
          <a:prstGeom prst="rect">
            <a:avLst/>
          </a:prstGeom>
          <a:noFill/>
        </p:spPr>
        <p:txBody>
          <a:bodyPr vert="horz" wrap="none" rtlCol="0">
            <a:spAutoFit/>
          </a:bodyPr>
          <a:lstStyle/>
          <a:p>
            <a:r>
              <a:rPr lang="en-US" sz="600" dirty="0">
                <a:latin typeface="Helvetica" pitchFamily="2" charset="0"/>
              </a:rPr>
              <a:t>0</a:t>
            </a:r>
            <a:endParaRPr lang="en-US" sz="700" dirty="0">
              <a:latin typeface="Helvetica" pitchFamily="2" charset="0"/>
            </a:endParaRPr>
          </a:p>
        </p:txBody>
      </p:sp>
      <p:sp>
        <p:nvSpPr>
          <p:cNvPr id="154" name="TextBox 153">
            <a:extLst>
              <a:ext uri="{FF2B5EF4-FFF2-40B4-BE49-F238E27FC236}">
                <a16:creationId xmlns:a16="http://schemas.microsoft.com/office/drawing/2014/main" id="{92E956D3-42F8-46A8-953A-1CF7DBB35B9F}"/>
              </a:ext>
            </a:extLst>
          </p:cNvPr>
          <p:cNvSpPr txBox="1"/>
          <p:nvPr/>
        </p:nvSpPr>
        <p:spPr>
          <a:xfrm>
            <a:off x="6863603" y="1257010"/>
            <a:ext cx="253596" cy="184666"/>
          </a:xfrm>
          <a:prstGeom prst="rect">
            <a:avLst/>
          </a:prstGeom>
          <a:noFill/>
        </p:spPr>
        <p:txBody>
          <a:bodyPr vert="horz" wrap="none" rtlCol="0">
            <a:spAutoFit/>
          </a:bodyPr>
          <a:lstStyle/>
          <a:p>
            <a:r>
              <a:rPr lang="en-US" sz="600" dirty="0">
                <a:latin typeface="Helvetica" pitchFamily="2" charset="0"/>
              </a:rPr>
              <a:t>-1</a:t>
            </a:r>
            <a:endParaRPr lang="en-US" sz="700" dirty="0">
              <a:latin typeface="Helvetica" pitchFamily="2" charset="0"/>
            </a:endParaRPr>
          </a:p>
        </p:txBody>
      </p:sp>
      <p:sp>
        <p:nvSpPr>
          <p:cNvPr id="155" name="TextBox 154">
            <a:extLst>
              <a:ext uri="{FF2B5EF4-FFF2-40B4-BE49-F238E27FC236}">
                <a16:creationId xmlns:a16="http://schemas.microsoft.com/office/drawing/2014/main" id="{166A0A0E-5167-B865-31F4-30016A48CEBD}"/>
              </a:ext>
            </a:extLst>
          </p:cNvPr>
          <p:cNvSpPr txBox="1"/>
          <p:nvPr/>
        </p:nvSpPr>
        <p:spPr>
          <a:xfrm>
            <a:off x="6859625" y="934294"/>
            <a:ext cx="227948" cy="184666"/>
          </a:xfrm>
          <a:prstGeom prst="rect">
            <a:avLst/>
          </a:prstGeom>
          <a:noFill/>
        </p:spPr>
        <p:txBody>
          <a:bodyPr vert="horz" wrap="none" rtlCol="0">
            <a:spAutoFit/>
          </a:bodyPr>
          <a:lstStyle/>
          <a:p>
            <a:r>
              <a:rPr lang="en-US" sz="600" dirty="0">
                <a:latin typeface="Helvetica" pitchFamily="2" charset="0"/>
              </a:rPr>
              <a:t>1</a:t>
            </a:r>
            <a:endParaRPr lang="en-US" sz="700" dirty="0">
              <a:latin typeface="Helvetica" pitchFamily="2" charset="0"/>
            </a:endParaRPr>
          </a:p>
        </p:txBody>
      </p:sp>
      <p:sp>
        <p:nvSpPr>
          <p:cNvPr id="156" name="TextBox 155">
            <a:extLst>
              <a:ext uri="{FF2B5EF4-FFF2-40B4-BE49-F238E27FC236}">
                <a16:creationId xmlns:a16="http://schemas.microsoft.com/office/drawing/2014/main" id="{6E56696D-4585-D817-3151-A9009988DE19}"/>
              </a:ext>
            </a:extLst>
          </p:cNvPr>
          <p:cNvSpPr txBox="1"/>
          <p:nvPr/>
        </p:nvSpPr>
        <p:spPr>
          <a:xfrm>
            <a:off x="6866071" y="776026"/>
            <a:ext cx="227948" cy="184666"/>
          </a:xfrm>
          <a:prstGeom prst="rect">
            <a:avLst/>
          </a:prstGeom>
          <a:noFill/>
        </p:spPr>
        <p:txBody>
          <a:bodyPr vert="horz" wrap="none" rtlCol="0">
            <a:spAutoFit/>
          </a:bodyPr>
          <a:lstStyle/>
          <a:p>
            <a:r>
              <a:rPr lang="en-US" sz="600" dirty="0">
                <a:latin typeface="Helvetica" pitchFamily="2" charset="0"/>
              </a:rPr>
              <a:t>2</a:t>
            </a:r>
            <a:endParaRPr lang="en-US" sz="700" dirty="0">
              <a:latin typeface="Helvetica" pitchFamily="2" charset="0"/>
            </a:endParaRPr>
          </a:p>
        </p:txBody>
      </p:sp>
      <p:pic>
        <p:nvPicPr>
          <p:cNvPr id="158" name="Picture 157">
            <a:extLst>
              <a:ext uri="{FF2B5EF4-FFF2-40B4-BE49-F238E27FC236}">
                <a16:creationId xmlns:a16="http://schemas.microsoft.com/office/drawing/2014/main" id="{767BB165-AD10-6A06-C062-3004CC79AA2A}"/>
              </a:ext>
            </a:extLst>
          </p:cNvPr>
          <p:cNvPicPr>
            <a:picLocks noChangeAspect="1"/>
          </p:cNvPicPr>
          <p:nvPr/>
        </p:nvPicPr>
        <p:blipFill rotWithShape="1">
          <a:blip r:embed="rId14"/>
          <a:srcRect r="63259"/>
          <a:stretch/>
        </p:blipFill>
        <p:spPr>
          <a:xfrm>
            <a:off x="6853836" y="1553202"/>
            <a:ext cx="96373" cy="1754958"/>
          </a:xfrm>
          <a:prstGeom prst="rect">
            <a:avLst/>
          </a:prstGeom>
        </p:spPr>
      </p:pic>
      <p:sp>
        <p:nvSpPr>
          <p:cNvPr id="159" name="TextBox 158">
            <a:extLst>
              <a:ext uri="{FF2B5EF4-FFF2-40B4-BE49-F238E27FC236}">
                <a16:creationId xmlns:a16="http://schemas.microsoft.com/office/drawing/2014/main" id="{11B0815F-5B21-DCF8-E7D5-18CBD9D1BAA8}"/>
              </a:ext>
            </a:extLst>
          </p:cNvPr>
          <p:cNvSpPr txBox="1"/>
          <p:nvPr/>
        </p:nvSpPr>
        <p:spPr>
          <a:xfrm>
            <a:off x="6773835" y="1401034"/>
            <a:ext cx="433132" cy="184666"/>
          </a:xfrm>
          <a:prstGeom prst="rect">
            <a:avLst/>
          </a:prstGeom>
          <a:noFill/>
        </p:spPr>
        <p:txBody>
          <a:bodyPr vert="horz" wrap="none" rtlCol="0">
            <a:spAutoFit/>
          </a:bodyPr>
          <a:lstStyle/>
          <a:p>
            <a:r>
              <a:rPr lang="en-US" sz="600" dirty="0">
                <a:latin typeface="Helvetica" panose="020B0604020202020204" pitchFamily="34" charset="0"/>
                <a:cs typeface="Helvetica" panose="020B0604020202020204" pitchFamily="34" charset="0"/>
              </a:rPr>
              <a:t>Identity</a:t>
            </a:r>
            <a:endParaRPr lang="en-US" sz="800" dirty="0">
              <a:latin typeface="Helvetica" panose="020B0604020202020204" pitchFamily="34" charset="0"/>
              <a:cs typeface="Helvetica" panose="020B0604020202020204" pitchFamily="34" charset="0"/>
            </a:endParaRPr>
          </a:p>
        </p:txBody>
      </p:sp>
      <p:sp>
        <p:nvSpPr>
          <p:cNvPr id="160" name="TextBox 159">
            <a:extLst>
              <a:ext uri="{FF2B5EF4-FFF2-40B4-BE49-F238E27FC236}">
                <a16:creationId xmlns:a16="http://schemas.microsoft.com/office/drawing/2014/main" id="{6647C9B7-90A0-4DAF-6800-ADBAA5D8576B}"/>
              </a:ext>
            </a:extLst>
          </p:cNvPr>
          <p:cNvSpPr txBox="1"/>
          <p:nvPr/>
        </p:nvSpPr>
        <p:spPr>
          <a:xfrm>
            <a:off x="6858656" y="1529022"/>
            <a:ext cx="219932" cy="169277"/>
          </a:xfrm>
          <a:prstGeom prst="rect">
            <a:avLst/>
          </a:prstGeom>
          <a:noFill/>
        </p:spPr>
        <p:txBody>
          <a:bodyPr vert="horz" wrap="none" rtlCol="0">
            <a:spAutoFit/>
          </a:bodyPr>
          <a:lstStyle/>
          <a:p>
            <a:r>
              <a:rPr lang="en-US" sz="500" dirty="0">
                <a:latin typeface="Helvetica" pitchFamily="2" charset="0"/>
              </a:rPr>
              <a:t>0</a:t>
            </a:r>
            <a:endParaRPr lang="en-US" sz="700" dirty="0">
              <a:latin typeface="Helvetica" pitchFamily="2" charset="0"/>
            </a:endParaRPr>
          </a:p>
        </p:txBody>
      </p:sp>
      <p:sp>
        <p:nvSpPr>
          <p:cNvPr id="161" name="TextBox 160">
            <a:extLst>
              <a:ext uri="{FF2B5EF4-FFF2-40B4-BE49-F238E27FC236}">
                <a16:creationId xmlns:a16="http://schemas.microsoft.com/office/drawing/2014/main" id="{2B6F1388-86EE-E8D7-A824-C20CEA7BB173}"/>
              </a:ext>
            </a:extLst>
          </p:cNvPr>
          <p:cNvSpPr txBox="1"/>
          <p:nvPr/>
        </p:nvSpPr>
        <p:spPr>
          <a:xfrm>
            <a:off x="6853836" y="1650718"/>
            <a:ext cx="219932" cy="169277"/>
          </a:xfrm>
          <a:prstGeom prst="rect">
            <a:avLst/>
          </a:prstGeom>
          <a:noFill/>
        </p:spPr>
        <p:txBody>
          <a:bodyPr vert="horz" wrap="none" rtlCol="0">
            <a:spAutoFit/>
          </a:bodyPr>
          <a:lstStyle/>
          <a:p>
            <a:r>
              <a:rPr lang="en-US" sz="500" dirty="0">
                <a:latin typeface="Helvetica" pitchFamily="2" charset="0"/>
              </a:rPr>
              <a:t>1</a:t>
            </a:r>
            <a:endParaRPr lang="en-US" sz="700" dirty="0">
              <a:latin typeface="Helvetica" pitchFamily="2" charset="0"/>
            </a:endParaRPr>
          </a:p>
        </p:txBody>
      </p:sp>
      <p:sp>
        <p:nvSpPr>
          <p:cNvPr id="162" name="TextBox 161">
            <a:extLst>
              <a:ext uri="{FF2B5EF4-FFF2-40B4-BE49-F238E27FC236}">
                <a16:creationId xmlns:a16="http://schemas.microsoft.com/office/drawing/2014/main" id="{61066753-B510-034E-3115-9D9164EBF645}"/>
              </a:ext>
            </a:extLst>
          </p:cNvPr>
          <p:cNvSpPr txBox="1"/>
          <p:nvPr/>
        </p:nvSpPr>
        <p:spPr>
          <a:xfrm>
            <a:off x="6858656" y="1771236"/>
            <a:ext cx="219932" cy="169277"/>
          </a:xfrm>
          <a:prstGeom prst="rect">
            <a:avLst/>
          </a:prstGeom>
          <a:noFill/>
        </p:spPr>
        <p:txBody>
          <a:bodyPr vert="horz" wrap="none" rtlCol="0">
            <a:spAutoFit/>
          </a:bodyPr>
          <a:lstStyle/>
          <a:p>
            <a:r>
              <a:rPr lang="en-US" sz="500" dirty="0">
                <a:latin typeface="Helvetica" pitchFamily="2" charset="0"/>
              </a:rPr>
              <a:t>2</a:t>
            </a:r>
            <a:endParaRPr lang="en-US" sz="700" dirty="0">
              <a:latin typeface="Helvetica" pitchFamily="2" charset="0"/>
            </a:endParaRPr>
          </a:p>
        </p:txBody>
      </p:sp>
      <p:sp>
        <p:nvSpPr>
          <p:cNvPr id="163" name="TextBox 162">
            <a:extLst>
              <a:ext uri="{FF2B5EF4-FFF2-40B4-BE49-F238E27FC236}">
                <a16:creationId xmlns:a16="http://schemas.microsoft.com/office/drawing/2014/main" id="{EC269100-3399-3D7D-4D9E-553525321941}"/>
              </a:ext>
            </a:extLst>
          </p:cNvPr>
          <p:cNvSpPr txBox="1"/>
          <p:nvPr/>
        </p:nvSpPr>
        <p:spPr>
          <a:xfrm>
            <a:off x="6858656" y="1896769"/>
            <a:ext cx="219932" cy="169277"/>
          </a:xfrm>
          <a:prstGeom prst="rect">
            <a:avLst/>
          </a:prstGeom>
          <a:noFill/>
        </p:spPr>
        <p:txBody>
          <a:bodyPr vert="horz" wrap="none" rtlCol="0">
            <a:spAutoFit/>
          </a:bodyPr>
          <a:lstStyle/>
          <a:p>
            <a:r>
              <a:rPr lang="en-US" sz="500" dirty="0">
                <a:latin typeface="Helvetica" pitchFamily="2" charset="0"/>
              </a:rPr>
              <a:t>3</a:t>
            </a:r>
            <a:endParaRPr lang="en-US" sz="700" dirty="0">
              <a:latin typeface="Helvetica" pitchFamily="2" charset="0"/>
            </a:endParaRPr>
          </a:p>
        </p:txBody>
      </p:sp>
      <p:sp>
        <p:nvSpPr>
          <p:cNvPr id="164" name="TextBox 163">
            <a:extLst>
              <a:ext uri="{FF2B5EF4-FFF2-40B4-BE49-F238E27FC236}">
                <a16:creationId xmlns:a16="http://schemas.microsoft.com/office/drawing/2014/main" id="{8F4F8228-D970-8EFE-AADA-846BE422D643}"/>
              </a:ext>
            </a:extLst>
          </p:cNvPr>
          <p:cNvSpPr txBox="1"/>
          <p:nvPr/>
        </p:nvSpPr>
        <p:spPr>
          <a:xfrm>
            <a:off x="6858656" y="2010575"/>
            <a:ext cx="219932" cy="169277"/>
          </a:xfrm>
          <a:prstGeom prst="rect">
            <a:avLst/>
          </a:prstGeom>
          <a:noFill/>
        </p:spPr>
        <p:txBody>
          <a:bodyPr vert="horz" wrap="none" rtlCol="0">
            <a:spAutoFit/>
          </a:bodyPr>
          <a:lstStyle/>
          <a:p>
            <a:r>
              <a:rPr lang="en-US" sz="500" dirty="0">
                <a:latin typeface="Helvetica" pitchFamily="2" charset="0"/>
              </a:rPr>
              <a:t>4</a:t>
            </a:r>
            <a:endParaRPr lang="en-US" sz="700" dirty="0">
              <a:latin typeface="Helvetica" pitchFamily="2" charset="0"/>
            </a:endParaRPr>
          </a:p>
        </p:txBody>
      </p:sp>
      <p:sp>
        <p:nvSpPr>
          <p:cNvPr id="165" name="TextBox 164">
            <a:extLst>
              <a:ext uri="{FF2B5EF4-FFF2-40B4-BE49-F238E27FC236}">
                <a16:creationId xmlns:a16="http://schemas.microsoft.com/office/drawing/2014/main" id="{EA02542B-8BF5-9040-B5EF-586EFFCBD295}"/>
              </a:ext>
            </a:extLst>
          </p:cNvPr>
          <p:cNvSpPr txBox="1"/>
          <p:nvPr/>
        </p:nvSpPr>
        <p:spPr>
          <a:xfrm>
            <a:off x="6864497" y="2136166"/>
            <a:ext cx="219932" cy="169277"/>
          </a:xfrm>
          <a:prstGeom prst="rect">
            <a:avLst/>
          </a:prstGeom>
          <a:noFill/>
        </p:spPr>
        <p:txBody>
          <a:bodyPr vert="horz" wrap="none" rtlCol="0">
            <a:spAutoFit/>
          </a:bodyPr>
          <a:lstStyle/>
          <a:p>
            <a:r>
              <a:rPr lang="en-US" sz="500" dirty="0">
                <a:latin typeface="Helvetica" pitchFamily="2" charset="0"/>
              </a:rPr>
              <a:t>5</a:t>
            </a:r>
            <a:endParaRPr lang="en-US" sz="700" dirty="0">
              <a:latin typeface="Helvetica" pitchFamily="2" charset="0"/>
            </a:endParaRPr>
          </a:p>
        </p:txBody>
      </p:sp>
      <p:sp>
        <p:nvSpPr>
          <p:cNvPr id="166" name="TextBox 165">
            <a:extLst>
              <a:ext uri="{FF2B5EF4-FFF2-40B4-BE49-F238E27FC236}">
                <a16:creationId xmlns:a16="http://schemas.microsoft.com/office/drawing/2014/main" id="{500AADC5-2339-0B8A-5501-045851B3397C}"/>
              </a:ext>
            </a:extLst>
          </p:cNvPr>
          <p:cNvSpPr txBox="1"/>
          <p:nvPr/>
        </p:nvSpPr>
        <p:spPr>
          <a:xfrm>
            <a:off x="6864497" y="2257540"/>
            <a:ext cx="219932" cy="169277"/>
          </a:xfrm>
          <a:prstGeom prst="rect">
            <a:avLst/>
          </a:prstGeom>
          <a:noFill/>
        </p:spPr>
        <p:txBody>
          <a:bodyPr vert="horz" wrap="none" rtlCol="0">
            <a:spAutoFit/>
          </a:bodyPr>
          <a:lstStyle/>
          <a:p>
            <a:r>
              <a:rPr lang="en-US" sz="500" dirty="0">
                <a:latin typeface="Helvetica" pitchFamily="2" charset="0"/>
              </a:rPr>
              <a:t>6</a:t>
            </a:r>
            <a:endParaRPr lang="en-US" sz="700" dirty="0">
              <a:latin typeface="Helvetica" pitchFamily="2" charset="0"/>
            </a:endParaRPr>
          </a:p>
        </p:txBody>
      </p:sp>
      <p:sp>
        <p:nvSpPr>
          <p:cNvPr id="167" name="TextBox 166">
            <a:extLst>
              <a:ext uri="{FF2B5EF4-FFF2-40B4-BE49-F238E27FC236}">
                <a16:creationId xmlns:a16="http://schemas.microsoft.com/office/drawing/2014/main" id="{6453073C-B35A-4833-FF80-E0BCE7B76332}"/>
              </a:ext>
            </a:extLst>
          </p:cNvPr>
          <p:cNvSpPr txBox="1"/>
          <p:nvPr/>
        </p:nvSpPr>
        <p:spPr>
          <a:xfrm>
            <a:off x="6870448" y="2373682"/>
            <a:ext cx="219932" cy="169277"/>
          </a:xfrm>
          <a:prstGeom prst="rect">
            <a:avLst/>
          </a:prstGeom>
          <a:noFill/>
        </p:spPr>
        <p:txBody>
          <a:bodyPr vert="horz" wrap="none" rtlCol="0">
            <a:spAutoFit/>
          </a:bodyPr>
          <a:lstStyle/>
          <a:p>
            <a:r>
              <a:rPr lang="en-US" sz="500" dirty="0">
                <a:latin typeface="Helvetica" pitchFamily="2" charset="0"/>
              </a:rPr>
              <a:t>7</a:t>
            </a:r>
            <a:endParaRPr lang="en-US" sz="700" dirty="0">
              <a:latin typeface="Helvetica" pitchFamily="2" charset="0"/>
            </a:endParaRPr>
          </a:p>
        </p:txBody>
      </p:sp>
      <p:sp>
        <p:nvSpPr>
          <p:cNvPr id="168" name="TextBox 167">
            <a:extLst>
              <a:ext uri="{FF2B5EF4-FFF2-40B4-BE49-F238E27FC236}">
                <a16:creationId xmlns:a16="http://schemas.microsoft.com/office/drawing/2014/main" id="{4860E381-9A55-2162-EDDC-5721BF9E636E}"/>
              </a:ext>
            </a:extLst>
          </p:cNvPr>
          <p:cNvSpPr txBox="1"/>
          <p:nvPr/>
        </p:nvSpPr>
        <p:spPr>
          <a:xfrm>
            <a:off x="6871110" y="2505902"/>
            <a:ext cx="219932" cy="169277"/>
          </a:xfrm>
          <a:prstGeom prst="rect">
            <a:avLst/>
          </a:prstGeom>
          <a:noFill/>
        </p:spPr>
        <p:txBody>
          <a:bodyPr vert="horz" wrap="none" rtlCol="0">
            <a:spAutoFit/>
          </a:bodyPr>
          <a:lstStyle/>
          <a:p>
            <a:r>
              <a:rPr lang="en-US" sz="500" dirty="0">
                <a:latin typeface="Helvetica" pitchFamily="2" charset="0"/>
              </a:rPr>
              <a:t>8</a:t>
            </a:r>
            <a:endParaRPr lang="en-US" sz="700" dirty="0">
              <a:latin typeface="Helvetica" pitchFamily="2" charset="0"/>
            </a:endParaRPr>
          </a:p>
        </p:txBody>
      </p:sp>
      <p:sp>
        <p:nvSpPr>
          <p:cNvPr id="169" name="TextBox 168">
            <a:extLst>
              <a:ext uri="{FF2B5EF4-FFF2-40B4-BE49-F238E27FC236}">
                <a16:creationId xmlns:a16="http://schemas.microsoft.com/office/drawing/2014/main" id="{12B4542D-AD56-B04A-F12F-31C0F2C5373F}"/>
              </a:ext>
            </a:extLst>
          </p:cNvPr>
          <p:cNvSpPr txBox="1"/>
          <p:nvPr/>
        </p:nvSpPr>
        <p:spPr>
          <a:xfrm>
            <a:off x="6871110" y="2640045"/>
            <a:ext cx="219932" cy="169277"/>
          </a:xfrm>
          <a:prstGeom prst="rect">
            <a:avLst/>
          </a:prstGeom>
          <a:noFill/>
        </p:spPr>
        <p:txBody>
          <a:bodyPr vert="horz" wrap="none" rtlCol="0">
            <a:spAutoFit/>
          </a:bodyPr>
          <a:lstStyle/>
          <a:p>
            <a:r>
              <a:rPr lang="en-US" sz="500" dirty="0">
                <a:latin typeface="Helvetica" pitchFamily="2" charset="0"/>
              </a:rPr>
              <a:t>9</a:t>
            </a:r>
            <a:endParaRPr lang="en-US" sz="700" dirty="0">
              <a:latin typeface="Helvetica" pitchFamily="2" charset="0"/>
            </a:endParaRPr>
          </a:p>
        </p:txBody>
      </p:sp>
      <p:sp>
        <p:nvSpPr>
          <p:cNvPr id="170" name="TextBox 169">
            <a:extLst>
              <a:ext uri="{FF2B5EF4-FFF2-40B4-BE49-F238E27FC236}">
                <a16:creationId xmlns:a16="http://schemas.microsoft.com/office/drawing/2014/main" id="{A3DA2456-F3BB-4F35-4934-ABA1D51DFD4D}"/>
              </a:ext>
            </a:extLst>
          </p:cNvPr>
          <p:cNvSpPr txBox="1"/>
          <p:nvPr/>
        </p:nvSpPr>
        <p:spPr>
          <a:xfrm>
            <a:off x="6858656" y="2754507"/>
            <a:ext cx="255198" cy="169277"/>
          </a:xfrm>
          <a:prstGeom prst="rect">
            <a:avLst/>
          </a:prstGeom>
          <a:noFill/>
        </p:spPr>
        <p:txBody>
          <a:bodyPr vert="horz" wrap="none" rtlCol="0">
            <a:spAutoFit/>
          </a:bodyPr>
          <a:lstStyle/>
          <a:p>
            <a:r>
              <a:rPr lang="en-US" sz="500" dirty="0">
                <a:latin typeface="Helvetica" pitchFamily="2" charset="0"/>
              </a:rPr>
              <a:t>10</a:t>
            </a:r>
            <a:endParaRPr lang="en-US" sz="700" dirty="0">
              <a:latin typeface="Helvetica" pitchFamily="2" charset="0"/>
            </a:endParaRPr>
          </a:p>
        </p:txBody>
      </p:sp>
      <p:sp>
        <p:nvSpPr>
          <p:cNvPr id="171" name="TextBox 170">
            <a:extLst>
              <a:ext uri="{FF2B5EF4-FFF2-40B4-BE49-F238E27FC236}">
                <a16:creationId xmlns:a16="http://schemas.microsoft.com/office/drawing/2014/main" id="{D76F15EE-EF6D-9F9A-9AB3-3D48A7BD9DA3}"/>
              </a:ext>
            </a:extLst>
          </p:cNvPr>
          <p:cNvSpPr txBox="1"/>
          <p:nvPr/>
        </p:nvSpPr>
        <p:spPr>
          <a:xfrm>
            <a:off x="6858656" y="2874777"/>
            <a:ext cx="255198" cy="169277"/>
          </a:xfrm>
          <a:prstGeom prst="rect">
            <a:avLst/>
          </a:prstGeom>
          <a:noFill/>
        </p:spPr>
        <p:txBody>
          <a:bodyPr vert="horz" wrap="none" rtlCol="0">
            <a:spAutoFit/>
          </a:bodyPr>
          <a:lstStyle/>
          <a:p>
            <a:r>
              <a:rPr lang="en-US" sz="500" dirty="0">
                <a:latin typeface="Helvetica" pitchFamily="2" charset="0"/>
              </a:rPr>
              <a:t>11</a:t>
            </a:r>
            <a:endParaRPr lang="en-US" sz="700" dirty="0">
              <a:latin typeface="Helvetica" pitchFamily="2" charset="0"/>
            </a:endParaRPr>
          </a:p>
        </p:txBody>
      </p:sp>
      <p:sp>
        <p:nvSpPr>
          <p:cNvPr id="172" name="TextBox 171">
            <a:extLst>
              <a:ext uri="{FF2B5EF4-FFF2-40B4-BE49-F238E27FC236}">
                <a16:creationId xmlns:a16="http://schemas.microsoft.com/office/drawing/2014/main" id="{68404EB3-221D-6637-F07C-B01C4AD2D224}"/>
              </a:ext>
            </a:extLst>
          </p:cNvPr>
          <p:cNvSpPr txBox="1"/>
          <p:nvPr/>
        </p:nvSpPr>
        <p:spPr>
          <a:xfrm>
            <a:off x="6858656" y="2989468"/>
            <a:ext cx="255198" cy="169277"/>
          </a:xfrm>
          <a:prstGeom prst="rect">
            <a:avLst/>
          </a:prstGeom>
          <a:noFill/>
        </p:spPr>
        <p:txBody>
          <a:bodyPr vert="horz" wrap="none" rtlCol="0">
            <a:spAutoFit/>
          </a:bodyPr>
          <a:lstStyle/>
          <a:p>
            <a:r>
              <a:rPr lang="en-US" sz="500" dirty="0">
                <a:latin typeface="Helvetica" pitchFamily="2" charset="0"/>
              </a:rPr>
              <a:t>12</a:t>
            </a:r>
            <a:endParaRPr lang="en-US" sz="700" dirty="0">
              <a:latin typeface="Helvetica" pitchFamily="2" charset="0"/>
            </a:endParaRPr>
          </a:p>
        </p:txBody>
      </p:sp>
      <p:sp>
        <p:nvSpPr>
          <p:cNvPr id="173" name="TextBox 172">
            <a:extLst>
              <a:ext uri="{FF2B5EF4-FFF2-40B4-BE49-F238E27FC236}">
                <a16:creationId xmlns:a16="http://schemas.microsoft.com/office/drawing/2014/main" id="{2F0CD939-7029-F852-50C2-7E60DD96A9C4}"/>
              </a:ext>
            </a:extLst>
          </p:cNvPr>
          <p:cNvSpPr txBox="1"/>
          <p:nvPr/>
        </p:nvSpPr>
        <p:spPr>
          <a:xfrm>
            <a:off x="6852203" y="3110118"/>
            <a:ext cx="255198" cy="169277"/>
          </a:xfrm>
          <a:prstGeom prst="rect">
            <a:avLst/>
          </a:prstGeom>
          <a:noFill/>
        </p:spPr>
        <p:txBody>
          <a:bodyPr vert="horz" wrap="none" rtlCol="0">
            <a:spAutoFit/>
          </a:bodyPr>
          <a:lstStyle/>
          <a:p>
            <a:r>
              <a:rPr lang="en-US" sz="500" dirty="0">
                <a:latin typeface="Helvetica" pitchFamily="2" charset="0"/>
              </a:rPr>
              <a:t>13</a:t>
            </a:r>
            <a:endParaRPr lang="en-US" sz="700" dirty="0">
              <a:latin typeface="Helvetica" pitchFamily="2" charset="0"/>
            </a:endParaRPr>
          </a:p>
        </p:txBody>
      </p:sp>
      <p:sp>
        <p:nvSpPr>
          <p:cNvPr id="174" name="TextBox 173">
            <a:extLst>
              <a:ext uri="{FF2B5EF4-FFF2-40B4-BE49-F238E27FC236}">
                <a16:creationId xmlns:a16="http://schemas.microsoft.com/office/drawing/2014/main" id="{F2F03933-B9A1-0248-BF78-B788420DEE89}"/>
              </a:ext>
            </a:extLst>
          </p:cNvPr>
          <p:cNvSpPr txBox="1"/>
          <p:nvPr/>
        </p:nvSpPr>
        <p:spPr>
          <a:xfrm>
            <a:off x="3743192" y="301151"/>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B</a:t>
            </a:r>
          </a:p>
        </p:txBody>
      </p:sp>
      <p:sp>
        <p:nvSpPr>
          <p:cNvPr id="175" name="TextBox 174">
            <a:extLst>
              <a:ext uri="{FF2B5EF4-FFF2-40B4-BE49-F238E27FC236}">
                <a16:creationId xmlns:a16="http://schemas.microsoft.com/office/drawing/2014/main" id="{19E2CD41-E010-914F-B8B9-856BB45633E7}"/>
              </a:ext>
            </a:extLst>
          </p:cNvPr>
          <p:cNvSpPr txBox="1"/>
          <p:nvPr/>
        </p:nvSpPr>
        <p:spPr>
          <a:xfrm>
            <a:off x="1302824" y="237487"/>
            <a:ext cx="1032669" cy="232817"/>
          </a:xfrm>
          <a:prstGeom prst="rect">
            <a:avLst/>
          </a:prstGeom>
          <a:noFill/>
        </p:spPr>
        <p:txBody>
          <a:bodyPr wrap="square" rtlCol="0">
            <a:spAutoFit/>
          </a:bodyPr>
          <a:lstStyle/>
          <a:p>
            <a:pPr algn="ctr"/>
            <a:r>
              <a:rPr lang="en-US" sz="1000" dirty="0">
                <a:latin typeface="Helvetica" pitchFamily="2" charset="0"/>
              </a:rPr>
              <a:t>Human</a:t>
            </a:r>
          </a:p>
        </p:txBody>
      </p:sp>
      <p:sp>
        <p:nvSpPr>
          <p:cNvPr id="176" name="TextBox 175">
            <a:extLst>
              <a:ext uri="{FF2B5EF4-FFF2-40B4-BE49-F238E27FC236}">
                <a16:creationId xmlns:a16="http://schemas.microsoft.com/office/drawing/2014/main" id="{FCC89F93-94A8-5642-8EE6-C8DA5F0DFA5C}"/>
              </a:ext>
            </a:extLst>
          </p:cNvPr>
          <p:cNvSpPr txBox="1"/>
          <p:nvPr/>
        </p:nvSpPr>
        <p:spPr>
          <a:xfrm>
            <a:off x="4637203" y="239619"/>
            <a:ext cx="1358629" cy="246221"/>
          </a:xfrm>
          <a:prstGeom prst="rect">
            <a:avLst/>
          </a:prstGeom>
          <a:noFill/>
        </p:spPr>
        <p:txBody>
          <a:bodyPr wrap="square" rtlCol="0">
            <a:spAutoFit/>
          </a:bodyPr>
          <a:lstStyle/>
          <a:p>
            <a:pPr algn="ctr"/>
            <a:r>
              <a:rPr lang="en-US" sz="1000" dirty="0">
                <a:latin typeface="Helvetica" pitchFamily="2" charset="0"/>
              </a:rPr>
              <a:t>BPPNM Mouse</a:t>
            </a:r>
          </a:p>
        </p:txBody>
      </p:sp>
      <p:pic>
        <p:nvPicPr>
          <p:cNvPr id="114" name="Picture 113">
            <a:extLst>
              <a:ext uri="{FF2B5EF4-FFF2-40B4-BE49-F238E27FC236}">
                <a16:creationId xmlns:a16="http://schemas.microsoft.com/office/drawing/2014/main" id="{96DA3242-B50E-D44C-BFD4-F929C6B51C3A}"/>
              </a:ext>
            </a:extLst>
          </p:cNvPr>
          <p:cNvPicPr>
            <a:picLocks noChangeAspect="1"/>
          </p:cNvPicPr>
          <p:nvPr/>
        </p:nvPicPr>
        <p:blipFill rotWithShape="1">
          <a:blip r:embed="rId15"/>
          <a:srcRect l="6430" t="7030" r="10428" b="6844"/>
          <a:stretch/>
        </p:blipFill>
        <p:spPr>
          <a:xfrm>
            <a:off x="400312" y="950030"/>
            <a:ext cx="2755227" cy="2528350"/>
          </a:xfrm>
          <a:prstGeom prst="rect">
            <a:avLst/>
          </a:prstGeom>
        </p:spPr>
      </p:pic>
      <p:sp>
        <p:nvSpPr>
          <p:cNvPr id="177" name="TextBox 176">
            <a:extLst>
              <a:ext uri="{FF2B5EF4-FFF2-40B4-BE49-F238E27FC236}">
                <a16:creationId xmlns:a16="http://schemas.microsoft.com/office/drawing/2014/main" id="{C7F30C1A-9F1E-E248-B4EC-E9DB3785903B}"/>
              </a:ext>
            </a:extLst>
          </p:cNvPr>
          <p:cNvSpPr txBox="1"/>
          <p:nvPr/>
        </p:nvSpPr>
        <p:spPr>
          <a:xfrm>
            <a:off x="73590" y="3058514"/>
            <a:ext cx="396262" cy="184666"/>
          </a:xfrm>
          <a:prstGeom prst="rect">
            <a:avLst/>
          </a:prstGeom>
          <a:noFill/>
        </p:spPr>
        <p:txBody>
          <a:bodyPr vert="horz" wrap="none" rtlCol="0">
            <a:spAutoFit/>
          </a:bodyPr>
          <a:lstStyle/>
          <a:p>
            <a:r>
              <a:rPr lang="en-US" sz="600" dirty="0">
                <a:latin typeface="Helvetica" pitchFamily="2" charset="0"/>
              </a:rPr>
              <a:t>DDR2</a:t>
            </a:r>
            <a:endParaRPr lang="en-US" sz="700" dirty="0">
              <a:latin typeface="Helvetica" pitchFamily="2" charset="0"/>
            </a:endParaRPr>
          </a:p>
        </p:txBody>
      </p:sp>
      <p:sp>
        <p:nvSpPr>
          <p:cNvPr id="178" name="TextBox 177">
            <a:extLst>
              <a:ext uri="{FF2B5EF4-FFF2-40B4-BE49-F238E27FC236}">
                <a16:creationId xmlns:a16="http://schemas.microsoft.com/office/drawing/2014/main" id="{D0B506AD-F085-684B-9958-A6ECF7D46631}"/>
              </a:ext>
            </a:extLst>
          </p:cNvPr>
          <p:cNvSpPr txBox="1"/>
          <p:nvPr/>
        </p:nvSpPr>
        <p:spPr>
          <a:xfrm>
            <a:off x="87001" y="3174339"/>
            <a:ext cx="394660" cy="184666"/>
          </a:xfrm>
          <a:prstGeom prst="rect">
            <a:avLst/>
          </a:prstGeom>
          <a:noFill/>
        </p:spPr>
        <p:txBody>
          <a:bodyPr vert="horz" wrap="none" rtlCol="0">
            <a:spAutoFit/>
          </a:bodyPr>
          <a:lstStyle/>
          <a:p>
            <a:r>
              <a:rPr lang="en-US" sz="600" dirty="0">
                <a:latin typeface="Helvetica" pitchFamily="2" charset="0"/>
              </a:rPr>
              <a:t>ARG1</a:t>
            </a:r>
            <a:endParaRPr lang="en-US" sz="700" dirty="0">
              <a:latin typeface="Helvetica" pitchFamily="2" charset="0"/>
            </a:endParaRPr>
          </a:p>
        </p:txBody>
      </p:sp>
      <p:sp>
        <p:nvSpPr>
          <p:cNvPr id="179" name="TextBox 178">
            <a:extLst>
              <a:ext uri="{FF2B5EF4-FFF2-40B4-BE49-F238E27FC236}">
                <a16:creationId xmlns:a16="http://schemas.microsoft.com/office/drawing/2014/main" id="{23C09CFA-6219-8A46-981F-95019838E525}"/>
              </a:ext>
            </a:extLst>
          </p:cNvPr>
          <p:cNvSpPr txBox="1"/>
          <p:nvPr/>
        </p:nvSpPr>
        <p:spPr>
          <a:xfrm>
            <a:off x="78468" y="3304794"/>
            <a:ext cx="394660" cy="184666"/>
          </a:xfrm>
          <a:prstGeom prst="rect">
            <a:avLst/>
          </a:prstGeom>
          <a:noFill/>
        </p:spPr>
        <p:txBody>
          <a:bodyPr vert="horz" wrap="none" rtlCol="0">
            <a:spAutoFit/>
          </a:bodyPr>
          <a:lstStyle/>
          <a:p>
            <a:r>
              <a:rPr lang="en-US" sz="600" dirty="0">
                <a:latin typeface="Helvetica" pitchFamily="2" charset="0"/>
              </a:rPr>
              <a:t>ARG2</a:t>
            </a:r>
            <a:endParaRPr lang="en-US" sz="700" dirty="0">
              <a:latin typeface="Helvetica" pitchFamily="2" charset="0"/>
            </a:endParaRPr>
          </a:p>
        </p:txBody>
      </p:sp>
      <p:sp>
        <p:nvSpPr>
          <p:cNvPr id="180" name="TextBox 179">
            <a:extLst>
              <a:ext uri="{FF2B5EF4-FFF2-40B4-BE49-F238E27FC236}">
                <a16:creationId xmlns:a16="http://schemas.microsoft.com/office/drawing/2014/main" id="{99670C85-4667-B743-8EAB-D60D81192292}"/>
              </a:ext>
            </a:extLst>
          </p:cNvPr>
          <p:cNvSpPr txBox="1"/>
          <p:nvPr/>
        </p:nvSpPr>
        <p:spPr>
          <a:xfrm>
            <a:off x="3697661" y="3336647"/>
            <a:ext cx="373820" cy="200055"/>
          </a:xfrm>
          <a:prstGeom prst="rect">
            <a:avLst/>
          </a:prstGeom>
          <a:noFill/>
        </p:spPr>
        <p:txBody>
          <a:bodyPr vert="horz" wrap="none" rtlCol="0">
            <a:spAutoFit/>
          </a:bodyPr>
          <a:lstStyle/>
          <a:p>
            <a:r>
              <a:rPr lang="en-US" sz="700" dirty="0">
                <a:latin typeface="Helvetica" pitchFamily="2" charset="0"/>
              </a:rPr>
              <a:t>Arg2</a:t>
            </a:r>
            <a:endParaRPr lang="en-US" sz="800" dirty="0">
              <a:latin typeface="Helvetica" pitchFamily="2" charset="0"/>
            </a:endParaRPr>
          </a:p>
        </p:txBody>
      </p:sp>
      <p:sp>
        <p:nvSpPr>
          <p:cNvPr id="181" name="TextBox 180">
            <a:extLst>
              <a:ext uri="{FF2B5EF4-FFF2-40B4-BE49-F238E27FC236}">
                <a16:creationId xmlns:a16="http://schemas.microsoft.com/office/drawing/2014/main" id="{BBAC8D92-2C83-2449-BFE6-ADC1AA858852}"/>
              </a:ext>
            </a:extLst>
          </p:cNvPr>
          <p:cNvSpPr txBox="1"/>
          <p:nvPr/>
        </p:nvSpPr>
        <p:spPr>
          <a:xfrm>
            <a:off x="3696261" y="3188419"/>
            <a:ext cx="373820" cy="200055"/>
          </a:xfrm>
          <a:prstGeom prst="rect">
            <a:avLst/>
          </a:prstGeom>
          <a:noFill/>
        </p:spPr>
        <p:txBody>
          <a:bodyPr vert="horz" wrap="none" rtlCol="0">
            <a:spAutoFit/>
          </a:bodyPr>
          <a:lstStyle/>
          <a:p>
            <a:r>
              <a:rPr lang="en-US" sz="700" dirty="0">
                <a:latin typeface="Helvetica" pitchFamily="2" charset="0"/>
              </a:rPr>
              <a:t>Arg1</a:t>
            </a:r>
            <a:endParaRPr lang="en-US" sz="800" dirty="0">
              <a:latin typeface="Helvetica" pitchFamily="2" charset="0"/>
            </a:endParaRPr>
          </a:p>
        </p:txBody>
      </p:sp>
      <p:sp>
        <p:nvSpPr>
          <p:cNvPr id="182" name="TextBox 181">
            <a:extLst>
              <a:ext uri="{FF2B5EF4-FFF2-40B4-BE49-F238E27FC236}">
                <a16:creationId xmlns:a16="http://schemas.microsoft.com/office/drawing/2014/main" id="{FE2969AC-540C-6D45-A398-20CDA0D27C2F}"/>
              </a:ext>
            </a:extLst>
          </p:cNvPr>
          <p:cNvSpPr txBox="1"/>
          <p:nvPr/>
        </p:nvSpPr>
        <p:spPr>
          <a:xfrm>
            <a:off x="3703373" y="3048576"/>
            <a:ext cx="378630" cy="200055"/>
          </a:xfrm>
          <a:prstGeom prst="rect">
            <a:avLst/>
          </a:prstGeom>
          <a:noFill/>
        </p:spPr>
        <p:txBody>
          <a:bodyPr vert="horz" wrap="none" rtlCol="0">
            <a:spAutoFit/>
          </a:bodyPr>
          <a:lstStyle/>
          <a:p>
            <a:r>
              <a:rPr lang="en-US" sz="700" dirty="0">
                <a:latin typeface="Helvetica" pitchFamily="2" charset="0"/>
              </a:rPr>
              <a:t>Ddr2</a:t>
            </a:r>
            <a:endParaRPr lang="en-US" sz="800" dirty="0">
              <a:latin typeface="Helvetica" pitchFamily="2" charset="0"/>
            </a:endParaRPr>
          </a:p>
        </p:txBody>
      </p:sp>
      <p:pic>
        <p:nvPicPr>
          <p:cNvPr id="157" name="Picture 156">
            <a:extLst>
              <a:ext uri="{FF2B5EF4-FFF2-40B4-BE49-F238E27FC236}">
                <a16:creationId xmlns:a16="http://schemas.microsoft.com/office/drawing/2014/main" id="{5645A4E1-59A5-C949-B85E-3EC68E9FBDD6}"/>
              </a:ext>
            </a:extLst>
          </p:cNvPr>
          <p:cNvPicPr>
            <a:picLocks noChangeAspect="1"/>
          </p:cNvPicPr>
          <p:nvPr/>
        </p:nvPicPr>
        <p:blipFill rotWithShape="1">
          <a:blip r:embed="rId16"/>
          <a:srcRect l="5445" t="6666" r="11791" b="6424"/>
          <a:stretch/>
        </p:blipFill>
        <p:spPr>
          <a:xfrm>
            <a:off x="3985133" y="882062"/>
            <a:ext cx="2756990" cy="2671107"/>
          </a:xfrm>
          <a:prstGeom prst="rect">
            <a:avLst/>
          </a:prstGeom>
        </p:spPr>
      </p:pic>
    </p:spTree>
    <p:extLst>
      <p:ext uri="{BB962C8B-B14F-4D97-AF65-F5344CB8AC3E}">
        <p14:creationId xmlns:p14="http://schemas.microsoft.com/office/powerpoint/2010/main" val="2222232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280942D2-145F-284C-A83C-F1FE85BCF6E7}"/>
              </a:ext>
            </a:extLst>
          </p:cNvPr>
          <p:cNvSpPr/>
          <p:nvPr/>
        </p:nvSpPr>
        <p:spPr>
          <a:xfrm>
            <a:off x="159742" y="107841"/>
            <a:ext cx="6730253" cy="3970318"/>
          </a:xfrm>
          <a:prstGeom prst="rect">
            <a:avLst/>
          </a:prstGeom>
        </p:spPr>
        <p:txBody>
          <a:bodyPr wrap="square">
            <a:spAutoFit/>
          </a:bodyPr>
          <a:lstStyle/>
          <a:p>
            <a:r>
              <a:rPr lang="en-US" sz="1400" dirty="0">
                <a:latin typeface="Helvetica" pitchFamily="2" charset="0"/>
                <a:ea typeface="Calibri" panose="020F0502020204030204" pitchFamily="34" charset="0"/>
                <a:cs typeface="Times New Roman" panose="02020603050405020304" pitchFamily="18" charset="0"/>
              </a:rPr>
              <a:t>Supplemental Figure 3. (A) </a:t>
            </a:r>
            <a:r>
              <a:rPr lang="en-US" sz="1400" dirty="0">
                <a:latin typeface="Helvetica" pitchFamily="2" charset="0"/>
              </a:rPr>
              <a:t>Heatmap </a:t>
            </a:r>
            <a:r>
              <a:rPr lang="en-US" sz="1400" dirty="0">
                <a:latin typeface="Helvetica" pitchFamily="2" charset="0"/>
                <a:ea typeface="Calibri" panose="020F0502020204030204" pitchFamily="34" charset="0"/>
                <a:cs typeface="Times New Roman" panose="02020603050405020304" pitchFamily="18" charset="0"/>
              </a:rPr>
              <a:t>showing expression levels of cell-type identification markers in each cluster for human dataset in Fig. 3A. KRT7, KRT8, KRT18, KRT19 and EGFR were used to identify tumor cell clusters. PDGFRA, PDGFRB, ACTA2, SPARC and PDPN were used to identify CAF clusters. PTPRC, ITGAM, CD3D, LY6D and CCL5 were used to identify immune cell clusters. (B) </a:t>
            </a:r>
            <a:r>
              <a:rPr lang="en-US" sz="1400" dirty="0">
                <a:latin typeface="Helvetica" pitchFamily="2" charset="0"/>
              </a:rPr>
              <a:t>Heatmap </a:t>
            </a:r>
            <a:r>
              <a:rPr lang="en-US" sz="1400" dirty="0">
                <a:latin typeface="Helvetica" pitchFamily="2" charset="0"/>
                <a:ea typeface="Calibri" panose="020F0502020204030204" pitchFamily="34" charset="0"/>
                <a:cs typeface="Times New Roman" panose="02020603050405020304" pitchFamily="18" charset="0"/>
              </a:rPr>
              <a:t>showing expression levels of cell-type identification markers in each cluster for BPPNM mouse dataset in Fig. 3B. Krt7, Krt8, Krt18, Krt19 and Egfr were used to identify tumor cell clusters. Pdgfra, Pdgfrb, Acta2, Sparc and Pdpn were used to identify CAF clusters. Ptprc, Itgam, Cd3d, Ly6d and Ccl5 were used to identify immune cell clusters. (C) </a:t>
            </a:r>
            <a:r>
              <a:rPr lang="en-US" sz="1400" dirty="0">
                <a:latin typeface="Helvetica" pitchFamily="2" charset="0"/>
              </a:rPr>
              <a:t>Western blot of DDR2-expressing (shSCRM) and DDR2-depleted (shDdr2) patient-derived omental cancer associated fibroblasts (CAFs) with the indicated antibodies. (D) Quantitative PCR assay showing Arg1 and Arg2 gene expression using RNA from shSCRM and shDdr2 patient-derived omental CAFs (n=3). (E) Arginase activity assay of shSCRM and shDdr2 patient-derived omental CAFs (n=3). (F) Quantitative PCR assay showing Arg1 gene expression using RNA from CAFs from ID8 Trp53-/- Brca2-/- tumors from Ddr2 WT mice (3 mice; n=3) or Ddr2</a:t>
            </a:r>
            <a:r>
              <a:rPr lang="en-US" sz="1400" baseline="30000" dirty="0">
                <a:latin typeface="Helvetica" pitchFamily="2" charset="0"/>
              </a:rPr>
              <a:t>-/-</a:t>
            </a:r>
            <a:r>
              <a:rPr lang="en-US" sz="1400" dirty="0">
                <a:latin typeface="Helvetica" pitchFamily="2" charset="0"/>
              </a:rPr>
              <a:t> mice (3 mice; n=3). In all panels, student’s t-test was used for statistics ***p&lt;0.001, **p&lt;0.01.</a:t>
            </a:r>
          </a:p>
        </p:txBody>
      </p:sp>
    </p:spTree>
    <p:extLst>
      <p:ext uri="{BB962C8B-B14F-4D97-AF65-F5344CB8AC3E}">
        <p14:creationId xmlns:p14="http://schemas.microsoft.com/office/powerpoint/2010/main" val="1398337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9D29C48-8010-814E-BEC8-BB4EDF488743}"/>
              </a:ext>
            </a:extLst>
          </p:cNvPr>
          <p:cNvPicPr>
            <a:picLocks noChangeAspect="1"/>
          </p:cNvPicPr>
          <p:nvPr/>
        </p:nvPicPr>
        <p:blipFill>
          <a:blip r:embed="rId3"/>
          <a:stretch>
            <a:fillRect/>
          </a:stretch>
        </p:blipFill>
        <p:spPr>
          <a:xfrm>
            <a:off x="3323204" y="6709654"/>
            <a:ext cx="1280160" cy="916343"/>
          </a:xfrm>
          <a:prstGeom prst="rect">
            <a:avLst/>
          </a:prstGeom>
        </p:spPr>
      </p:pic>
      <p:pic>
        <p:nvPicPr>
          <p:cNvPr id="19" name="Picture 18">
            <a:extLst>
              <a:ext uri="{FF2B5EF4-FFF2-40B4-BE49-F238E27FC236}">
                <a16:creationId xmlns:a16="http://schemas.microsoft.com/office/drawing/2014/main" id="{41814484-6969-4143-BDE0-3734B6A09A8E}"/>
              </a:ext>
            </a:extLst>
          </p:cNvPr>
          <p:cNvPicPr>
            <a:picLocks/>
          </p:cNvPicPr>
          <p:nvPr/>
        </p:nvPicPr>
        <p:blipFill>
          <a:blip r:embed="rId4"/>
          <a:stretch>
            <a:fillRect/>
          </a:stretch>
        </p:blipFill>
        <p:spPr>
          <a:xfrm>
            <a:off x="3335046" y="5727317"/>
            <a:ext cx="1280160" cy="923544"/>
          </a:xfrm>
          <a:prstGeom prst="rect">
            <a:avLst/>
          </a:prstGeom>
        </p:spPr>
      </p:pic>
      <p:sp>
        <p:nvSpPr>
          <p:cNvPr id="21" name="TextBox 20">
            <a:extLst>
              <a:ext uri="{FF2B5EF4-FFF2-40B4-BE49-F238E27FC236}">
                <a16:creationId xmlns:a16="http://schemas.microsoft.com/office/drawing/2014/main" id="{DBFD60C4-C405-0446-8960-24967B223FAA}"/>
              </a:ext>
            </a:extLst>
          </p:cNvPr>
          <p:cNvSpPr txBox="1"/>
          <p:nvPr/>
        </p:nvSpPr>
        <p:spPr>
          <a:xfrm>
            <a:off x="2100119" y="33745"/>
            <a:ext cx="1829347" cy="276999"/>
          </a:xfrm>
          <a:prstGeom prst="rect">
            <a:avLst/>
          </a:prstGeom>
          <a:noFill/>
        </p:spPr>
        <p:txBody>
          <a:bodyPr wrap="none" rtlCol="0">
            <a:spAutoFit/>
          </a:bodyPr>
          <a:lstStyle/>
          <a:p>
            <a:r>
              <a:rPr lang="en-US" sz="1200" dirty="0">
                <a:latin typeface="Helvetica" pitchFamily="2" charset="0"/>
              </a:rPr>
              <a:t>Supplemental Figure S4</a:t>
            </a:r>
          </a:p>
        </p:txBody>
      </p:sp>
      <p:sp>
        <p:nvSpPr>
          <p:cNvPr id="36" name="TextBox 35">
            <a:extLst>
              <a:ext uri="{FF2B5EF4-FFF2-40B4-BE49-F238E27FC236}">
                <a16:creationId xmlns:a16="http://schemas.microsoft.com/office/drawing/2014/main" id="{A0A8D1C9-C6DC-5545-B152-94C7865AFF94}"/>
              </a:ext>
            </a:extLst>
          </p:cNvPr>
          <p:cNvSpPr txBox="1"/>
          <p:nvPr/>
        </p:nvSpPr>
        <p:spPr>
          <a:xfrm>
            <a:off x="5688689" y="1431523"/>
            <a:ext cx="323165" cy="589264"/>
          </a:xfrm>
          <a:prstGeom prst="rect">
            <a:avLst/>
          </a:prstGeom>
          <a:noFill/>
        </p:spPr>
        <p:txBody>
          <a:bodyPr vert="vert270" wrap="none" rtlCol="0">
            <a:spAutoFit/>
          </a:bodyPr>
          <a:lstStyle/>
          <a:p>
            <a:r>
              <a:rPr lang="en-US" sz="900" b="1" dirty="0">
                <a:latin typeface="Helvetica" pitchFamily="2" charset="0"/>
              </a:rPr>
              <a:t>% F4/80+</a:t>
            </a:r>
            <a:endParaRPr lang="en-US" sz="900" b="1" baseline="30000" dirty="0">
              <a:latin typeface="Helvetica" pitchFamily="2" charset="0"/>
            </a:endParaRPr>
          </a:p>
        </p:txBody>
      </p:sp>
      <p:sp>
        <p:nvSpPr>
          <p:cNvPr id="37" name="TextBox 36">
            <a:extLst>
              <a:ext uri="{FF2B5EF4-FFF2-40B4-BE49-F238E27FC236}">
                <a16:creationId xmlns:a16="http://schemas.microsoft.com/office/drawing/2014/main" id="{03E52721-EC39-044B-9EE6-6397E1B66090}"/>
              </a:ext>
            </a:extLst>
          </p:cNvPr>
          <p:cNvSpPr txBox="1"/>
          <p:nvPr/>
        </p:nvSpPr>
        <p:spPr>
          <a:xfrm>
            <a:off x="5996352" y="2393450"/>
            <a:ext cx="710451" cy="230832"/>
          </a:xfrm>
          <a:prstGeom prst="rect">
            <a:avLst/>
          </a:prstGeom>
          <a:noFill/>
        </p:spPr>
        <p:txBody>
          <a:bodyPr wrap="none" rtlCol="0">
            <a:spAutoFit/>
          </a:bodyPr>
          <a:lstStyle/>
          <a:p>
            <a:r>
              <a:rPr lang="en-US" sz="900" b="1" dirty="0">
                <a:latin typeface="Helvetica" pitchFamily="2" charset="0"/>
              </a:rPr>
              <a:t>DDR2 WT</a:t>
            </a:r>
            <a:endParaRPr lang="en-US" sz="900" b="1" baseline="30000" dirty="0">
              <a:latin typeface="Helvetica" pitchFamily="2" charset="0"/>
            </a:endParaRPr>
          </a:p>
        </p:txBody>
      </p:sp>
      <p:sp>
        <p:nvSpPr>
          <p:cNvPr id="38" name="TextBox 37">
            <a:extLst>
              <a:ext uri="{FF2B5EF4-FFF2-40B4-BE49-F238E27FC236}">
                <a16:creationId xmlns:a16="http://schemas.microsoft.com/office/drawing/2014/main" id="{6C230A9A-38E8-E549-8185-3A66B1E5C4B5}"/>
              </a:ext>
            </a:extLst>
          </p:cNvPr>
          <p:cNvSpPr txBox="1"/>
          <p:nvPr/>
        </p:nvSpPr>
        <p:spPr>
          <a:xfrm>
            <a:off x="6585593" y="2393450"/>
            <a:ext cx="704039" cy="230832"/>
          </a:xfrm>
          <a:prstGeom prst="rect">
            <a:avLst/>
          </a:prstGeom>
          <a:noFill/>
        </p:spPr>
        <p:txBody>
          <a:bodyPr wrap="none" rtlCol="0">
            <a:spAutoFit/>
          </a:bodyPr>
          <a:lstStyle/>
          <a:p>
            <a:r>
              <a:rPr lang="en-US" sz="900" b="1" dirty="0">
                <a:latin typeface="Helvetica" pitchFamily="2" charset="0"/>
              </a:rPr>
              <a:t>DDR2 KO</a:t>
            </a:r>
            <a:endParaRPr lang="en-US" sz="900" b="1" baseline="30000" dirty="0">
              <a:latin typeface="Helvetica" pitchFamily="2" charset="0"/>
            </a:endParaRPr>
          </a:p>
        </p:txBody>
      </p:sp>
      <p:pic>
        <p:nvPicPr>
          <p:cNvPr id="39" name="Picture 38">
            <a:extLst>
              <a:ext uri="{FF2B5EF4-FFF2-40B4-BE49-F238E27FC236}">
                <a16:creationId xmlns:a16="http://schemas.microsoft.com/office/drawing/2014/main" id="{ADB7FAC7-1918-5B46-A900-50AC2D5E7FFF}"/>
              </a:ext>
            </a:extLst>
          </p:cNvPr>
          <p:cNvPicPr>
            <a:picLocks noChangeAspect="1"/>
          </p:cNvPicPr>
          <p:nvPr/>
        </p:nvPicPr>
        <p:blipFill rotWithShape="1">
          <a:blip r:embed="rId5"/>
          <a:srcRect b="15761"/>
          <a:stretch/>
        </p:blipFill>
        <p:spPr>
          <a:xfrm>
            <a:off x="3849841" y="7651578"/>
            <a:ext cx="3453315" cy="1537301"/>
          </a:xfrm>
          <a:prstGeom prst="rect">
            <a:avLst/>
          </a:prstGeom>
        </p:spPr>
      </p:pic>
      <p:sp>
        <p:nvSpPr>
          <p:cNvPr id="41" name="TextBox 40">
            <a:extLst>
              <a:ext uri="{FF2B5EF4-FFF2-40B4-BE49-F238E27FC236}">
                <a16:creationId xmlns:a16="http://schemas.microsoft.com/office/drawing/2014/main" id="{CCC48960-F0F1-6843-9CD6-DA2A2B7BF2DF}"/>
              </a:ext>
            </a:extLst>
          </p:cNvPr>
          <p:cNvSpPr txBox="1"/>
          <p:nvPr/>
        </p:nvSpPr>
        <p:spPr>
          <a:xfrm>
            <a:off x="8521" y="364747"/>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a:t>
            </a:r>
          </a:p>
        </p:txBody>
      </p:sp>
      <p:sp>
        <p:nvSpPr>
          <p:cNvPr id="53" name="TextBox 52">
            <a:extLst>
              <a:ext uri="{FF2B5EF4-FFF2-40B4-BE49-F238E27FC236}">
                <a16:creationId xmlns:a16="http://schemas.microsoft.com/office/drawing/2014/main" id="{C8CE154D-F791-1742-86C4-44E2A070DD22}"/>
              </a:ext>
            </a:extLst>
          </p:cNvPr>
          <p:cNvSpPr txBox="1"/>
          <p:nvPr/>
        </p:nvSpPr>
        <p:spPr>
          <a:xfrm>
            <a:off x="5626882" y="854383"/>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D</a:t>
            </a:r>
          </a:p>
        </p:txBody>
      </p:sp>
      <p:sp>
        <p:nvSpPr>
          <p:cNvPr id="54" name="TextBox 53">
            <a:extLst>
              <a:ext uri="{FF2B5EF4-FFF2-40B4-BE49-F238E27FC236}">
                <a16:creationId xmlns:a16="http://schemas.microsoft.com/office/drawing/2014/main" id="{6DB0DD3F-6282-B140-B9BD-9D40198D4864}"/>
              </a:ext>
            </a:extLst>
          </p:cNvPr>
          <p:cNvSpPr txBox="1"/>
          <p:nvPr/>
        </p:nvSpPr>
        <p:spPr>
          <a:xfrm>
            <a:off x="3936392" y="854383"/>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C</a:t>
            </a:r>
          </a:p>
        </p:txBody>
      </p:sp>
      <p:pic>
        <p:nvPicPr>
          <p:cNvPr id="3" name="Picture 2">
            <a:extLst>
              <a:ext uri="{FF2B5EF4-FFF2-40B4-BE49-F238E27FC236}">
                <a16:creationId xmlns:a16="http://schemas.microsoft.com/office/drawing/2014/main" id="{0F84DBDC-1B22-F241-ADE8-963A9FF35007}"/>
              </a:ext>
            </a:extLst>
          </p:cNvPr>
          <p:cNvPicPr>
            <a:picLocks noChangeAspect="1"/>
          </p:cNvPicPr>
          <p:nvPr/>
        </p:nvPicPr>
        <p:blipFill rotWithShape="1">
          <a:blip r:embed="rId6"/>
          <a:srcRect l="6786" t="7430" r="12893" b="8353"/>
          <a:stretch/>
        </p:blipFill>
        <p:spPr>
          <a:xfrm>
            <a:off x="506077" y="1066672"/>
            <a:ext cx="2862218" cy="2130749"/>
          </a:xfrm>
          <a:prstGeom prst="rect">
            <a:avLst/>
          </a:prstGeom>
        </p:spPr>
      </p:pic>
      <p:sp>
        <p:nvSpPr>
          <p:cNvPr id="33" name="TextBox 32">
            <a:extLst>
              <a:ext uri="{FF2B5EF4-FFF2-40B4-BE49-F238E27FC236}">
                <a16:creationId xmlns:a16="http://schemas.microsoft.com/office/drawing/2014/main" id="{4F8DCFE8-05EC-2D42-828F-63B94BAB8E38}"/>
              </a:ext>
            </a:extLst>
          </p:cNvPr>
          <p:cNvSpPr txBox="1"/>
          <p:nvPr/>
        </p:nvSpPr>
        <p:spPr>
          <a:xfrm>
            <a:off x="537789" y="638896"/>
            <a:ext cx="218965" cy="423341"/>
          </a:xfrm>
          <a:prstGeom prst="rect">
            <a:avLst/>
          </a:prstGeom>
          <a:solidFill>
            <a:schemeClr val="bg1"/>
          </a:solidFill>
        </p:spPr>
        <p:txBody>
          <a:bodyPr vert="vert270" wrap="none" rtlCol="0">
            <a:spAutoFit/>
          </a:bodyPr>
          <a:lstStyle/>
          <a:p>
            <a:r>
              <a:rPr lang="en-US" sz="1000" dirty="0">
                <a:latin typeface="Helvetica" pitchFamily="2" charset="0"/>
              </a:rPr>
              <a:t>Immune</a:t>
            </a:r>
          </a:p>
        </p:txBody>
      </p:sp>
      <p:sp>
        <p:nvSpPr>
          <p:cNvPr id="34" name="TextBox 33">
            <a:extLst>
              <a:ext uri="{FF2B5EF4-FFF2-40B4-BE49-F238E27FC236}">
                <a16:creationId xmlns:a16="http://schemas.microsoft.com/office/drawing/2014/main" id="{92580622-9781-4B46-A16C-2EEBB16D2813}"/>
              </a:ext>
            </a:extLst>
          </p:cNvPr>
          <p:cNvSpPr txBox="1"/>
          <p:nvPr/>
        </p:nvSpPr>
        <p:spPr>
          <a:xfrm>
            <a:off x="834436" y="699385"/>
            <a:ext cx="218965" cy="353519"/>
          </a:xfrm>
          <a:prstGeom prst="rect">
            <a:avLst/>
          </a:prstGeom>
          <a:solidFill>
            <a:schemeClr val="bg1"/>
          </a:solidFill>
        </p:spPr>
        <p:txBody>
          <a:bodyPr vert="vert270" wrap="none" rtlCol="0">
            <a:spAutoFit/>
          </a:bodyPr>
          <a:lstStyle/>
          <a:p>
            <a:r>
              <a:rPr lang="en-US" sz="1000" dirty="0">
                <a:latin typeface="Helvetica" pitchFamily="2" charset="0"/>
              </a:rPr>
              <a:t>Tumor</a:t>
            </a:r>
          </a:p>
        </p:txBody>
      </p:sp>
      <p:sp>
        <p:nvSpPr>
          <p:cNvPr id="35" name="TextBox 34">
            <a:extLst>
              <a:ext uri="{FF2B5EF4-FFF2-40B4-BE49-F238E27FC236}">
                <a16:creationId xmlns:a16="http://schemas.microsoft.com/office/drawing/2014/main" id="{42C679D4-99B7-DA47-9FB7-2DE4AC6C0492}"/>
              </a:ext>
            </a:extLst>
          </p:cNvPr>
          <p:cNvSpPr txBox="1"/>
          <p:nvPr/>
        </p:nvSpPr>
        <p:spPr>
          <a:xfrm>
            <a:off x="1163929" y="800865"/>
            <a:ext cx="218965" cy="266548"/>
          </a:xfrm>
          <a:prstGeom prst="rect">
            <a:avLst/>
          </a:prstGeom>
          <a:solidFill>
            <a:schemeClr val="bg1"/>
          </a:solidFill>
        </p:spPr>
        <p:txBody>
          <a:bodyPr vert="vert270" wrap="none" rtlCol="0">
            <a:spAutoFit/>
          </a:bodyPr>
          <a:lstStyle/>
          <a:p>
            <a:r>
              <a:rPr lang="en-US" sz="1000" dirty="0">
                <a:latin typeface="Helvetica" pitchFamily="2" charset="0"/>
              </a:rPr>
              <a:t>CAF</a:t>
            </a:r>
          </a:p>
        </p:txBody>
      </p:sp>
      <p:sp>
        <p:nvSpPr>
          <p:cNvPr id="46" name="TextBox 45">
            <a:extLst>
              <a:ext uri="{FF2B5EF4-FFF2-40B4-BE49-F238E27FC236}">
                <a16:creationId xmlns:a16="http://schemas.microsoft.com/office/drawing/2014/main" id="{19B6A470-F5CA-9B40-8632-40B1189A2036}"/>
              </a:ext>
            </a:extLst>
          </p:cNvPr>
          <p:cNvSpPr txBox="1"/>
          <p:nvPr/>
        </p:nvSpPr>
        <p:spPr>
          <a:xfrm>
            <a:off x="1402598" y="795689"/>
            <a:ext cx="218965" cy="266548"/>
          </a:xfrm>
          <a:prstGeom prst="rect">
            <a:avLst/>
          </a:prstGeom>
          <a:solidFill>
            <a:schemeClr val="bg1"/>
          </a:solidFill>
        </p:spPr>
        <p:txBody>
          <a:bodyPr vert="vert270" wrap="none" rtlCol="0">
            <a:spAutoFit/>
          </a:bodyPr>
          <a:lstStyle/>
          <a:p>
            <a:r>
              <a:rPr lang="en-US" sz="1000" dirty="0">
                <a:latin typeface="Helvetica" pitchFamily="2" charset="0"/>
              </a:rPr>
              <a:t>CAF</a:t>
            </a:r>
          </a:p>
        </p:txBody>
      </p:sp>
      <p:sp>
        <p:nvSpPr>
          <p:cNvPr id="51" name="TextBox 50">
            <a:extLst>
              <a:ext uri="{FF2B5EF4-FFF2-40B4-BE49-F238E27FC236}">
                <a16:creationId xmlns:a16="http://schemas.microsoft.com/office/drawing/2014/main" id="{B387900F-4074-4E46-BE4A-191917C2E38C}"/>
              </a:ext>
            </a:extLst>
          </p:cNvPr>
          <p:cNvSpPr txBox="1"/>
          <p:nvPr/>
        </p:nvSpPr>
        <p:spPr>
          <a:xfrm>
            <a:off x="2064704" y="795689"/>
            <a:ext cx="218965" cy="266548"/>
          </a:xfrm>
          <a:prstGeom prst="rect">
            <a:avLst/>
          </a:prstGeom>
          <a:solidFill>
            <a:schemeClr val="bg1"/>
          </a:solidFill>
        </p:spPr>
        <p:txBody>
          <a:bodyPr vert="vert270" wrap="none" rtlCol="0">
            <a:spAutoFit/>
          </a:bodyPr>
          <a:lstStyle/>
          <a:p>
            <a:r>
              <a:rPr lang="en-US" sz="1000" dirty="0">
                <a:latin typeface="Helvetica" pitchFamily="2" charset="0"/>
              </a:rPr>
              <a:t>CAF</a:t>
            </a:r>
          </a:p>
        </p:txBody>
      </p:sp>
      <p:sp>
        <p:nvSpPr>
          <p:cNvPr id="55" name="TextBox 54">
            <a:extLst>
              <a:ext uri="{FF2B5EF4-FFF2-40B4-BE49-F238E27FC236}">
                <a16:creationId xmlns:a16="http://schemas.microsoft.com/office/drawing/2014/main" id="{DA143BBA-B1E1-B842-9DAF-A40486ADA016}"/>
              </a:ext>
            </a:extLst>
          </p:cNvPr>
          <p:cNvSpPr txBox="1"/>
          <p:nvPr/>
        </p:nvSpPr>
        <p:spPr>
          <a:xfrm>
            <a:off x="2648156" y="706822"/>
            <a:ext cx="218965" cy="353519"/>
          </a:xfrm>
          <a:prstGeom prst="rect">
            <a:avLst/>
          </a:prstGeom>
          <a:solidFill>
            <a:schemeClr val="bg1"/>
          </a:solidFill>
        </p:spPr>
        <p:txBody>
          <a:bodyPr vert="vert270" wrap="none" rtlCol="0">
            <a:spAutoFit/>
          </a:bodyPr>
          <a:lstStyle/>
          <a:p>
            <a:r>
              <a:rPr lang="en-US" sz="1000" dirty="0">
                <a:latin typeface="Helvetica" pitchFamily="2" charset="0"/>
              </a:rPr>
              <a:t>Tumor</a:t>
            </a:r>
          </a:p>
        </p:txBody>
      </p:sp>
      <p:sp>
        <p:nvSpPr>
          <p:cNvPr id="56" name="TextBox 55">
            <a:extLst>
              <a:ext uri="{FF2B5EF4-FFF2-40B4-BE49-F238E27FC236}">
                <a16:creationId xmlns:a16="http://schemas.microsoft.com/office/drawing/2014/main" id="{1DFDF792-E536-834A-B43D-CC3F2A095A88}"/>
              </a:ext>
            </a:extLst>
          </p:cNvPr>
          <p:cNvSpPr txBox="1"/>
          <p:nvPr/>
        </p:nvSpPr>
        <p:spPr>
          <a:xfrm>
            <a:off x="1757461" y="647001"/>
            <a:ext cx="218965" cy="423341"/>
          </a:xfrm>
          <a:prstGeom prst="rect">
            <a:avLst/>
          </a:prstGeom>
          <a:solidFill>
            <a:schemeClr val="bg1"/>
          </a:solidFill>
        </p:spPr>
        <p:txBody>
          <a:bodyPr vert="vert270" wrap="none" rtlCol="0">
            <a:spAutoFit/>
          </a:bodyPr>
          <a:lstStyle/>
          <a:p>
            <a:r>
              <a:rPr lang="en-US" sz="1000" dirty="0">
                <a:latin typeface="Helvetica" pitchFamily="2" charset="0"/>
              </a:rPr>
              <a:t>Immune</a:t>
            </a:r>
          </a:p>
        </p:txBody>
      </p:sp>
      <p:sp>
        <p:nvSpPr>
          <p:cNvPr id="57" name="TextBox 56">
            <a:extLst>
              <a:ext uri="{FF2B5EF4-FFF2-40B4-BE49-F238E27FC236}">
                <a16:creationId xmlns:a16="http://schemas.microsoft.com/office/drawing/2014/main" id="{5551143D-8824-0A46-A5B1-B178A309D71F}"/>
              </a:ext>
            </a:extLst>
          </p:cNvPr>
          <p:cNvSpPr txBox="1"/>
          <p:nvPr/>
        </p:nvSpPr>
        <p:spPr>
          <a:xfrm>
            <a:off x="2314187" y="645448"/>
            <a:ext cx="218965" cy="423341"/>
          </a:xfrm>
          <a:prstGeom prst="rect">
            <a:avLst/>
          </a:prstGeom>
          <a:solidFill>
            <a:schemeClr val="bg1"/>
          </a:solidFill>
        </p:spPr>
        <p:txBody>
          <a:bodyPr vert="vert270" wrap="none" rtlCol="0">
            <a:spAutoFit/>
          </a:bodyPr>
          <a:lstStyle/>
          <a:p>
            <a:r>
              <a:rPr lang="en-US" sz="1000" dirty="0">
                <a:latin typeface="Helvetica" pitchFamily="2" charset="0"/>
              </a:rPr>
              <a:t>Immune</a:t>
            </a:r>
          </a:p>
        </p:txBody>
      </p:sp>
      <p:sp>
        <p:nvSpPr>
          <p:cNvPr id="58" name="TextBox 57">
            <a:extLst>
              <a:ext uri="{FF2B5EF4-FFF2-40B4-BE49-F238E27FC236}">
                <a16:creationId xmlns:a16="http://schemas.microsoft.com/office/drawing/2014/main" id="{DC00EBCC-E860-CE41-8844-78A130DB6938}"/>
              </a:ext>
            </a:extLst>
          </p:cNvPr>
          <p:cNvSpPr txBox="1"/>
          <p:nvPr/>
        </p:nvSpPr>
        <p:spPr>
          <a:xfrm>
            <a:off x="2980261" y="637000"/>
            <a:ext cx="218965" cy="423341"/>
          </a:xfrm>
          <a:prstGeom prst="rect">
            <a:avLst/>
          </a:prstGeom>
          <a:solidFill>
            <a:schemeClr val="bg1"/>
          </a:solidFill>
        </p:spPr>
        <p:txBody>
          <a:bodyPr vert="vert270" wrap="none" rtlCol="0">
            <a:spAutoFit/>
          </a:bodyPr>
          <a:lstStyle/>
          <a:p>
            <a:r>
              <a:rPr lang="en-US" sz="1000" dirty="0">
                <a:latin typeface="Helvetica" pitchFamily="2" charset="0"/>
              </a:rPr>
              <a:t>Immune</a:t>
            </a:r>
          </a:p>
        </p:txBody>
      </p:sp>
      <p:sp>
        <p:nvSpPr>
          <p:cNvPr id="59" name="TextBox 58">
            <a:extLst>
              <a:ext uri="{FF2B5EF4-FFF2-40B4-BE49-F238E27FC236}">
                <a16:creationId xmlns:a16="http://schemas.microsoft.com/office/drawing/2014/main" id="{420A1C8F-296A-ED4E-929E-2BD9D6815A54}"/>
              </a:ext>
            </a:extLst>
          </p:cNvPr>
          <p:cNvSpPr txBox="1"/>
          <p:nvPr/>
        </p:nvSpPr>
        <p:spPr>
          <a:xfrm>
            <a:off x="143068" y="1339874"/>
            <a:ext cx="160906" cy="188151"/>
          </a:xfrm>
          <a:prstGeom prst="rect">
            <a:avLst/>
          </a:prstGeom>
          <a:noFill/>
        </p:spPr>
        <p:txBody>
          <a:bodyPr wrap="none" rtlCol="0">
            <a:spAutoFit/>
          </a:bodyPr>
          <a:lstStyle/>
          <a:p>
            <a:r>
              <a:rPr lang="en-US" sz="1000" dirty="0"/>
              <a:t>*</a:t>
            </a:r>
          </a:p>
        </p:txBody>
      </p:sp>
      <p:sp>
        <p:nvSpPr>
          <p:cNvPr id="60" name="TextBox 59">
            <a:extLst>
              <a:ext uri="{FF2B5EF4-FFF2-40B4-BE49-F238E27FC236}">
                <a16:creationId xmlns:a16="http://schemas.microsoft.com/office/drawing/2014/main" id="{CAC1CBD6-A374-D24B-A141-362F4FA1EABE}"/>
              </a:ext>
            </a:extLst>
          </p:cNvPr>
          <p:cNvSpPr txBox="1"/>
          <p:nvPr/>
        </p:nvSpPr>
        <p:spPr>
          <a:xfrm>
            <a:off x="188688" y="1217741"/>
            <a:ext cx="160906" cy="188151"/>
          </a:xfrm>
          <a:prstGeom prst="rect">
            <a:avLst/>
          </a:prstGeom>
          <a:noFill/>
        </p:spPr>
        <p:txBody>
          <a:bodyPr wrap="none" rtlCol="0">
            <a:spAutoFit/>
          </a:bodyPr>
          <a:lstStyle/>
          <a:p>
            <a:r>
              <a:rPr lang="en-US" sz="1000" dirty="0"/>
              <a:t>*</a:t>
            </a:r>
          </a:p>
        </p:txBody>
      </p:sp>
      <p:sp>
        <p:nvSpPr>
          <p:cNvPr id="61" name="TextBox 60">
            <a:extLst>
              <a:ext uri="{FF2B5EF4-FFF2-40B4-BE49-F238E27FC236}">
                <a16:creationId xmlns:a16="http://schemas.microsoft.com/office/drawing/2014/main" id="{23EF5987-1022-AF46-84E8-44F2F9FCD02A}"/>
              </a:ext>
            </a:extLst>
          </p:cNvPr>
          <p:cNvSpPr txBox="1"/>
          <p:nvPr/>
        </p:nvSpPr>
        <p:spPr>
          <a:xfrm>
            <a:off x="98723" y="1915660"/>
            <a:ext cx="160906" cy="246221"/>
          </a:xfrm>
          <a:prstGeom prst="rect">
            <a:avLst/>
          </a:prstGeom>
          <a:noFill/>
        </p:spPr>
        <p:txBody>
          <a:bodyPr wrap="square" rtlCol="0">
            <a:spAutoFit/>
          </a:bodyPr>
          <a:lstStyle/>
          <a:p>
            <a:r>
              <a:rPr lang="en-US" sz="1000" dirty="0"/>
              <a:t>*</a:t>
            </a:r>
          </a:p>
        </p:txBody>
      </p:sp>
      <p:sp>
        <p:nvSpPr>
          <p:cNvPr id="62" name="TextBox 61">
            <a:extLst>
              <a:ext uri="{FF2B5EF4-FFF2-40B4-BE49-F238E27FC236}">
                <a16:creationId xmlns:a16="http://schemas.microsoft.com/office/drawing/2014/main" id="{6E85C2FF-4AEA-464E-9004-DD9D3F04A7AD}"/>
              </a:ext>
            </a:extLst>
          </p:cNvPr>
          <p:cNvSpPr txBox="1"/>
          <p:nvPr/>
        </p:nvSpPr>
        <p:spPr>
          <a:xfrm>
            <a:off x="101071" y="1757221"/>
            <a:ext cx="160906" cy="188151"/>
          </a:xfrm>
          <a:prstGeom prst="rect">
            <a:avLst/>
          </a:prstGeom>
          <a:noFill/>
        </p:spPr>
        <p:txBody>
          <a:bodyPr wrap="none" rtlCol="0">
            <a:spAutoFit/>
          </a:bodyPr>
          <a:lstStyle/>
          <a:p>
            <a:r>
              <a:rPr lang="en-US" sz="1000" dirty="0"/>
              <a:t>*</a:t>
            </a:r>
          </a:p>
        </p:txBody>
      </p:sp>
      <p:sp>
        <p:nvSpPr>
          <p:cNvPr id="63" name="TextBox 62">
            <a:extLst>
              <a:ext uri="{FF2B5EF4-FFF2-40B4-BE49-F238E27FC236}">
                <a16:creationId xmlns:a16="http://schemas.microsoft.com/office/drawing/2014/main" id="{15F57A85-4216-634C-8149-606F25E67CDD}"/>
              </a:ext>
            </a:extLst>
          </p:cNvPr>
          <p:cNvSpPr txBox="1"/>
          <p:nvPr/>
        </p:nvSpPr>
        <p:spPr>
          <a:xfrm>
            <a:off x="151301" y="2463710"/>
            <a:ext cx="160906" cy="188151"/>
          </a:xfrm>
          <a:prstGeom prst="rect">
            <a:avLst/>
          </a:prstGeom>
          <a:noFill/>
        </p:spPr>
        <p:txBody>
          <a:bodyPr wrap="none" rtlCol="0">
            <a:spAutoFit/>
          </a:bodyPr>
          <a:lstStyle/>
          <a:p>
            <a:r>
              <a:rPr lang="en-US" sz="1000" dirty="0"/>
              <a:t>*</a:t>
            </a:r>
          </a:p>
        </p:txBody>
      </p:sp>
      <p:sp>
        <p:nvSpPr>
          <p:cNvPr id="64" name="TextBox 63">
            <a:extLst>
              <a:ext uri="{FF2B5EF4-FFF2-40B4-BE49-F238E27FC236}">
                <a16:creationId xmlns:a16="http://schemas.microsoft.com/office/drawing/2014/main" id="{428718B0-DBB4-EE49-9555-2E0934C34949}"/>
              </a:ext>
            </a:extLst>
          </p:cNvPr>
          <p:cNvSpPr txBox="1"/>
          <p:nvPr/>
        </p:nvSpPr>
        <p:spPr>
          <a:xfrm>
            <a:off x="188688" y="3022915"/>
            <a:ext cx="160906" cy="188151"/>
          </a:xfrm>
          <a:prstGeom prst="rect">
            <a:avLst/>
          </a:prstGeom>
          <a:noFill/>
        </p:spPr>
        <p:txBody>
          <a:bodyPr wrap="none" rtlCol="0">
            <a:spAutoFit/>
          </a:bodyPr>
          <a:lstStyle/>
          <a:p>
            <a:r>
              <a:rPr lang="en-US" sz="1000" dirty="0"/>
              <a:t>*</a:t>
            </a:r>
          </a:p>
        </p:txBody>
      </p:sp>
      <p:pic>
        <p:nvPicPr>
          <p:cNvPr id="67" name="Picture 66">
            <a:extLst>
              <a:ext uri="{FF2B5EF4-FFF2-40B4-BE49-F238E27FC236}">
                <a16:creationId xmlns:a16="http://schemas.microsoft.com/office/drawing/2014/main" id="{EC5B8EA4-C9C0-0640-B69E-9FC09F38C0BA}"/>
              </a:ext>
            </a:extLst>
          </p:cNvPr>
          <p:cNvPicPr>
            <a:picLocks noChangeAspect="1"/>
          </p:cNvPicPr>
          <p:nvPr/>
        </p:nvPicPr>
        <p:blipFill>
          <a:blip r:embed="rId7"/>
          <a:stretch>
            <a:fillRect/>
          </a:stretch>
        </p:blipFill>
        <p:spPr>
          <a:xfrm>
            <a:off x="622960" y="4539044"/>
            <a:ext cx="1280160" cy="919480"/>
          </a:xfrm>
          <a:prstGeom prst="rect">
            <a:avLst/>
          </a:prstGeom>
        </p:spPr>
      </p:pic>
      <p:pic>
        <p:nvPicPr>
          <p:cNvPr id="68" name="Picture 67">
            <a:extLst>
              <a:ext uri="{FF2B5EF4-FFF2-40B4-BE49-F238E27FC236}">
                <a16:creationId xmlns:a16="http://schemas.microsoft.com/office/drawing/2014/main" id="{1F6B260B-4034-6C4B-897F-4B9DDD90835F}"/>
              </a:ext>
            </a:extLst>
          </p:cNvPr>
          <p:cNvPicPr>
            <a:picLocks noChangeAspect="1"/>
          </p:cNvPicPr>
          <p:nvPr/>
        </p:nvPicPr>
        <p:blipFill>
          <a:blip r:embed="rId8"/>
          <a:stretch>
            <a:fillRect/>
          </a:stretch>
        </p:blipFill>
        <p:spPr>
          <a:xfrm>
            <a:off x="1981293" y="4539044"/>
            <a:ext cx="1280160" cy="919480"/>
          </a:xfrm>
          <a:prstGeom prst="rect">
            <a:avLst/>
          </a:prstGeom>
        </p:spPr>
      </p:pic>
      <p:pic>
        <p:nvPicPr>
          <p:cNvPr id="69" name="Picture 68">
            <a:extLst>
              <a:ext uri="{FF2B5EF4-FFF2-40B4-BE49-F238E27FC236}">
                <a16:creationId xmlns:a16="http://schemas.microsoft.com/office/drawing/2014/main" id="{9C7EF7A9-116D-C14B-A07C-0547986B0F30}"/>
              </a:ext>
            </a:extLst>
          </p:cNvPr>
          <p:cNvPicPr>
            <a:picLocks noChangeAspect="1"/>
          </p:cNvPicPr>
          <p:nvPr/>
        </p:nvPicPr>
        <p:blipFill>
          <a:blip r:embed="rId9"/>
          <a:stretch>
            <a:fillRect/>
          </a:stretch>
        </p:blipFill>
        <p:spPr>
          <a:xfrm>
            <a:off x="4668291" y="4546674"/>
            <a:ext cx="1280160" cy="919480"/>
          </a:xfrm>
          <a:prstGeom prst="rect">
            <a:avLst/>
          </a:prstGeom>
        </p:spPr>
      </p:pic>
      <p:pic>
        <p:nvPicPr>
          <p:cNvPr id="71" name="Picture 70">
            <a:extLst>
              <a:ext uri="{FF2B5EF4-FFF2-40B4-BE49-F238E27FC236}">
                <a16:creationId xmlns:a16="http://schemas.microsoft.com/office/drawing/2014/main" id="{656BD9F2-D5DB-7E48-AE85-AC4F407773B6}"/>
              </a:ext>
            </a:extLst>
          </p:cNvPr>
          <p:cNvPicPr>
            <a:picLocks noChangeAspect="1"/>
          </p:cNvPicPr>
          <p:nvPr/>
        </p:nvPicPr>
        <p:blipFill>
          <a:blip r:embed="rId10"/>
          <a:stretch>
            <a:fillRect/>
          </a:stretch>
        </p:blipFill>
        <p:spPr>
          <a:xfrm>
            <a:off x="633999" y="3563450"/>
            <a:ext cx="1280160" cy="919480"/>
          </a:xfrm>
          <a:prstGeom prst="rect">
            <a:avLst/>
          </a:prstGeom>
        </p:spPr>
      </p:pic>
      <p:pic>
        <p:nvPicPr>
          <p:cNvPr id="72" name="Picture 71">
            <a:extLst>
              <a:ext uri="{FF2B5EF4-FFF2-40B4-BE49-F238E27FC236}">
                <a16:creationId xmlns:a16="http://schemas.microsoft.com/office/drawing/2014/main" id="{7D423C4C-2937-3241-9F41-4F51D1B5DEBB}"/>
              </a:ext>
            </a:extLst>
          </p:cNvPr>
          <p:cNvPicPr>
            <a:picLocks noChangeAspect="1"/>
          </p:cNvPicPr>
          <p:nvPr/>
        </p:nvPicPr>
        <p:blipFill>
          <a:blip r:embed="rId11"/>
          <a:stretch>
            <a:fillRect/>
          </a:stretch>
        </p:blipFill>
        <p:spPr>
          <a:xfrm>
            <a:off x="4679740" y="3570569"/>
            <a:ext cx="1280160" cy="919480"/>
          </a:xfrm>
          <a:prstGeom prst="rect">
            <a:avLst/>
          </a:prstGeom>
        </p:spPr>
      </p:pic>
      <p:pic>
        <p:nvPicPr>
          <p:cNvPr id="74" name="Picture 73">
            <a:extLst>
              <a:ext uri="{FF2B5EF4-FFF2-40B4-BE49-F238E27FC236}">
                <a16:creationId xmlns:a16="http://schemas.microsoft.com/office/drawing/2014/main" id="{F5F30243-3B8C-1742-BFAD-CF0A9A47DC23}"/>
              </a:ext>
            </a:extLst>
          </p:cNvPr>
          <p:cNvPicPr>
            <a:picLocks noChangeAspect="1"/>
          </p:cNvPicPr>
          <p:nvPr/>
        </p:nvPicPr>
        <p:blipFill>
          <a:blip r:embed="rId12"/>
          <a:stretch>
            <a:fillRect/>
          </a:stretch>
        </p:blipFill>
        <p:spPr>
          <a:xfrm>
            <a:off x="1984838" y="3564623"/>
            <a:ext cx="1280160" cy="919480"/>
          </a:xfrm>
          <a:prstGeom prst="rect">
            <a:avLst/>
          </a:prstGeom>
        </p:spPr>
      </p:pic>
      <p:pic>
        <p:nvPicPr>
          <p:cNvPr id="76" name="Picture 75">
            <a:extLst>
              <a:ext uri="{FF2B5EF4-FFF2-40B4-BE49-F238E27FC236}">
                <a16:creationId xmlns:a16="http://schemas.microsoft.com/office/drawing/2014/main" id="{859F7AB9-E4ED-DB4C-86DF-9595AD6157AB}"/>
              </a:ext>
            </a:extLst>
          </p:cNvPr>
          <p:cNvPicPr>
            <a:picLocks/>
          </p:cNvPicPr>
          <p:nvPr/>
        </p:nvPicPr>
        <p:blipFill>
          <a:blip r:embed="rId13"/>
          <a:stretch>
            <a:fillRect/>
          </a:stretch>
        </p:blipFill>
        <p:spPr>
          <a:xfrm>
            <a:off x="3324792" y="4542610"/>
            <a:ext cx="1280160" cy="923544"/>
          </a:xfrm>
          <a:prstGeom prst="rect">
            <a:avLst/>
          </a:prstGeom>
        </p:spPr>
      </p:pic>
      <p:pic>
        <p:nvPicPr>
          <p:cNvPr id="78" name="Picture 77">
            <a:extLst>
              <a:ext uri="{FF2B5EF4-FFF2-40B4-BE49-F238E27FC236}">
                <a16:creationId xmlns:a16="http://schemas.microsoft.com/office/drawing/2014/main" id="{89847DF7-5043-4547-BED7-899B5D738FE5}"/>
              </a:ext>
            </a:extLst>
          </p:cNvPr>
          <p:cNvPicPr>
            <a:picLocks/>
          </p:cNvPicPr>
          <p:nvPr/>
        </p:nvPicPr>
        <p:blipFill>
          <a:blip r:embed="rId14"/>
          <a:stretch>
            <a:fillRect/>
          </a:stretch>
        </p:blipFill>
        <p:spPr>
          <a:xfrm>
            <a:off x="3328577" y="3569911"/>
            <a:ext cx="1280160" cy="923544"/>
          </a:xfrm>
          <a:prstGeom prst="rect">
            <a:avLst/>
          </a:prstGeom>
        </p:spPr>
      </p:pic>
      <p:sp>
        <p:nvSpPr>
          <p:cNvPr id="79" name="TextBox 78">
            <a:extLst>
              <a:ext uri="{FF2B5EF4-FFF2-40B4-BE49-F238E27FC236}">
                <a16:creationId xmlns:a16="http://schemas.microsoft.com/office/drawing/2014/main" id="{0138BE98-79C2-2C47-B4F5-0591DBA130C1}"/>
              </a:ext>
            </a:extLst>
          </p:cNvPr>
          <p:cNvSpPr txBox="1"/>
          <p:nvPr/>
        </p:nvSpPr>
        <p:spPr>
          <a:xfrm>
            <a:off x="1006109" y="3281249"/>
            <a:ext cx="453970" cy="246221"/>
          </a:xfrm>
          <a:prstGeom prst="rect">
            <a:avLst/>
          </a:prstGeom>
          <a:noFill/>
        </p:spPr>
        <p:txBody>
          <a:bodyPr wrap="none" rtlCol="0">
            <a:spAutoFit/>
          </a:bodyPr>
          <a:lstStyle/>
          <a:p>
            <a:r>
              <a:rPr lang="en-US" sz="1000" dirty="0">
                <a:solidFill>
                  <a:srgbClr val="FF0000"/>
                </a:solidFill>
                <a:latin typeface="Helvetica" pitchFamily="2" charset="0"/>
              </a:rPr>
              <a:t>Arg1</a:t>
            </a:r>
          </a:p>
        </p:txBody>
      </p:sp>
      <p:sp>
        <p:nvSpPr>
          <p:cNvPr id="80" name="TextBox 79">
            <a:extLst>
              <a:ext uri="{FF2B5EF4-FFF2-40B4-BE49-F238E27FC236}">
                <a16:creationId xmlns:a16="http://schemas.microsoft.com/office/drawing/2014/main" id="{EE4F50F6-65CE-8D47-A7C7-16581575B793}"/>
              </a:ext>
            </a:extLst>
          </p:cNvPr>
          <p:cNvSpPr txBox="1"/>
          <p:nvPr/>
        </p:nvSpPr>
        <p:spPr>
          <a:xfrm>
            <a:off x="2333283" y="3281249"/>
            <a:ext cx="510076" cy="246221"/>
          </a:xfrm>
          <a:prstGeom prst="rect">
            <a:avLst/>
          </a:prstGeom>
          <a:solidFill>
            <a:schemeClr val="tx1"/>
          </a:solidFill>
        </p:spPr>
        <p:txBody>
          <a:bodyPr wrap="none" rtlCol="0">
            <a:spAutoFit/>
          </a:bodyPr>
          <a:lstStyle/>
          <a:p>
            <a:r>
              <a:rPr lang="en-US" sz="1000" dirty="0">
                <a:solidFill>
                  <a:schemeClr val="bg1"/>
                </a:solidFill>
                <a:latin typeface="Helvetica" pitchFamily="2" charset="0"/>
              </a:rPr>
              <a:t>F4/80</a:t>
            </a:r>
          </a:p>
        </p:txBody>
      </p:sp>
      <p:sp>
        <p:nvSpPr>
          <p:cNvPr id="81" name="TextBox 80">
            <a:extLst>
              <a:ext uri="{FF2B5EF4-FFF2-40B4-BE49-F238E27FC236}">
                <a16:creationId xmlns:a16="http://schemas.microsoft.com/office/drawing/2014/main" id="{895DD5CA-95D3-5B4D-AB22-E37286213DBA}"/>
              </a:ext>
            </a:extLst>
          </p:cNvPr>
          <p:cNvSpPr txBox="1"/>
          <p:nvPr/>
        </p:nvSpPr>
        <p:spPr>
          <a:xfrm>
            <a:off x="3467821" y="3307815"/>
            <a:ext cx="888385" cy="246221"/>
          </a:xfrm>
          <a:prstGeom prst="rect">
            <a:avLst/>
          </a:prstGeom>
          <a:noFill/>
        </p:spPr>
        <p:txBody>
          <a:bodyPr wrap="none" rtlCol="0">
            <a:spAutoFit/>
          </a:bodyPr>
          <a:lstStyle/>
          <a:p>
            <a:r>
              <a:rPr lang="en-US" sz="1000" dirty="0">
                <a:solidFill>
                  <a:schemeClr val="accent1">
                    <a:lumMod val="75000"/>
                  </a:schemeClr>
                </a:solidFill>
                <a:latin typeface="Helvetica" pitchFamily="2" charset="0"/>
              </a:rPr>
              <a:t>Hematoxylin</a:t>
            </a:r>
          </a:p>
        </p:txBody>
      </p:sp>
      <p:sp>
        <p:nvSpPr>
          <p:cNvPr id="82" name="TextBox 81">
            <a:extLst>
              <a:ext uri="{FF2B5EF4-FFF2-40B4-BE49-F238E27FC236}">
                <a16:creationId xmlns:a16="http://schemas.microsoft.com/office/drawing/2014/main" id="{02D2D0FE-4D50-4E47-819C-E5D222668941}"/>
              </a:ext>
            </a:extLst>
          </p:cNvPr>
          <p:cNvSpPr txBox="1"/>
          <p:nvPr/>
        </p:nvSpPr>
        <p:spPr>
          <a:xfrm>
            <a:off x="-34771" y="3874325"/>
            <a:ext cx="710451" cy="230832"/>
          </a:xfrm>
          <a:prstGeom prst="rect">
            <a:avLst/>
          </a:prstGeom>
          <a:noFill/>
        </p:spPr>
        <p:txBody>
          <a:bodyPr wrap="none" rtlCol="0">
            <a:spAutoFit/>
          </a:bodyPr>
          <a:lstStyle/>
          <a:p>
            <a:r>
              <a:rPr lang="en-US" sz="900" b="1" dirty="0">
                <a:latin typeface="Helvetica" pitchFamily="2" charset="0"/>
              </a:rPr>
              <a:t>DDR2 WT</a:t>
            </a:r>
          </a:p>
        </p:txBody>
      </p:sp>
      <p:sp>
        <p:nvSpPr>
          <p:cNvPr id="83" name="TextBox 82">
            <a:extLst>
              <a:ext uri="{FF2B5EF4-FFF2-40B4-BE49-F238E27FC236}">
                <a16:creationId xmlns:a16="http://schemas.microsoft.com/office/drawing/2014/main" id="{E689E5E9-BA7A-524C-BF36-271832E1FF26}"/>
              </a:ext>
            </a:extLst>
          </p:cNvPr>
          <p:cNvSpPr txBox="1"/>
          <p:nvPr/>
        </p:nvSpPr>
        <p:spPr>
          <a:xfrm>
            <a:off x="5053409" y="3314058"/>
            <a:ext cx="625492" cy="246221"/>
          </a:xfrm>
          <a:prstGeom prst="rect">
            <a:avLst/>
          </a:prstGeom>
          <a:noFill/>
        </p:spPr>
        <p:txBody>
          <a:bodyPr wrap="none" rtlCol="0">
            <a:spAutoFit/>
          </a:bodyPr>
          <a:lstStyle/>
          <a:p>
            <a:r>
              <a:rPr lang="en-US" sz="1000" dirty="0">
                <a:latin typeface="Helvetica" pitchFamily="2" charset="0"/>
              </a:rPr>
              <a:t>Overlay</a:t>
            </a:r>
          </a:p>
        </p:txBody>
      </p:sp>
      <p:sp>
        <p:nvSpPr>
          <p:cNvPr id="84" name="TextBox 83">
            <a:extLst>
              <a:ext uri="{FF2B5EF4-FFF2-40B4-BE49-F238E27FC236}">
                <a16:creationId xmlns:a16="http://schemas.microsoft.com/office/drawing/2014/main" id="{33C624DE-544D-B843-B090-665FBA1D5445}"/>
              </a:ext>
            </a:extLst>
          </p:cNvPr>
          <p:cNvSpPr txBox="1"/>
          <p:nvPr/>
        </p:nvSpPr>
        <p:spPr>
          <a:xfrm>
            <a:off x="-13557" y="4871124"/>
            <a:ext cx="704039" cy="230832"/>
          </a:xfrm>
          <a:prstGeom prst="rect">
            <a:avLst/>
          </a:prstGeom>
          <a:noFill/>
        </p:spPr>
        <p:txBody>
          <a:bodyPr wrap="none" rtlCol="0">
            <a:spAutoFit/>
          </a:bodyPr>
          <a:lstStyle/>
          <a:p>
            <a:r>
              <a:rPr lang="en-US" sz="900" b="1" dirty="0">
                <a:latin typeface="Helvetica" pitchFamily="2" charset="0"/>
              </a:rPr>
              <a:t>DDR2 KO</a:t>
            </a:r>
          </a:p>
        </p:txBody>
      </p:sp>
      <p:cxnSp>
        <p:nvCxnSpPr>
          <p:cNvPr id="85" name="Straight Connector 84">
            <a:extLst>
              <a:ext uri="{FF2B5EF4-FFF2-40B4-BE49-F238E27FC236}">
                <a16:creationId xmlns:a16="http://schemas.microsoft.com/office/drawing/2014/main" id="{E96E5C7D-8CE1-CE43-BFF2-F16161FBFAB0}"/>
              </a:ext>
            </a:extLst>
          </p:cNvPr>
          <p:cNvCxnSpPr>
            <a:cxnSpLocks/>
          </p:cNvCxnSpPr>
          <p:nvPr/>
        </p:nvCxnSpPr>
        <p:spPr>
          <a:xfrm>
            <a:off x="635678" y="4453965"/>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0EA1EF9C-EA94-5441-B0AE-F88E6AE0C8BA}"/>
              </a:ext>
            </a:extLst>
          </p:cNvPr>
          <p:cNvSpPr txBox="1"/>
          <p:nvPr/>
        </p:nvSpPr>
        <p:spPr>
          <a:xfrm>
            <a:off x="559665" y="4283190"/>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cxnSp>
        <p:nvCxnSpPr>
          <p:cNvPr id="89" name="Straight Connector 88">
            <a:extLst>
              <a:ext uri="{FF2B5EF4-FFF2-40B4-BE49-F238E27FC236}">
                <a16:creationId xmlns:a16="http://schemas.microsoft.com/office/drawing/2014/main" id="{7A4FC8EB-44D8-E24A-85E7-7BF5F0FB783B}"/>
              </a:ext>
            </a:extLst>
          </p:cNvPr>
          <p:cNvCxnSpPr>
            <a:cxnSpLocks/>
          </p:cNvCxnSpPr>
          <p:nvPr/>
        </p:nvCxnSpPr>
        <p:spPr>
          <a:xfrm>
            <a:off x="1989239" y="4451059"/>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0BD122AA-3F79-154D-8907-EE82C786060E}"/>
              </a:ext>
            </a:extLst>
          </p:cNvPr>
          <p:cNvSpPr txBox="1"/>
          <p:nvPr/>
        </p:nvSpPr>
        <p:spPr>
          <a:xfrm>
            <a:off x="1916401" y="4280284"/>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cxnSp>
        <p:nvCxnSpPr>
          <p:cNvPr id="91" name="Straight Connector 90">
            <a:extLst>
              <a:ext uri="{FF2B5EF4-FFF2-40B4-BE49-F238E27FC236}">
                <a16:creationId xmlns:a16="http://schemas.microsoft.com/office/drawing/2014/main" id="{7A544A1F-FF68-164F-952A-50D74E8CCDCC}"/>
              </a:ext>
            </a:extLst>
          </p:cNvPr>
          <p:cNvCxnSpPr>
            <a:cxnSpLocks/>
          </p:cNvCxnSpPr>
          <p:nvPr/>
        </p:nvCxnSpPr>
        <p:spPr>
          <a:xfrm>
            <a:off x="4684407" y="4452857"/>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D0134240-AF8D-B24C-95C0-60B9C16CE06C}"/>
              </a:ext>
            </a:extLst>
          </p:cNvPr>
          <p:cNvSpPr txBox="1"/>
          <p:nvPr/>
        </p:nvSpPr>
        <p:spPr>
          <a:xfrm>
            <a:off x="4611569" y="4282082"/>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cxnSp>
        <p:nvCxnSpPr>
          <p:cNvPr id="97" name="Straight Connector 96">
            <a:extLst>
              <a:ext uri="{FF2B5EF4-FFF2-40B4-BE49-F238E27FC236}">
                <a16:creationId xmlns:a16="http://schemas.microsoft.com/office/drawing/2014/main" id="{DE7746F0-8A47-BC47-94F2-6BF0A9266EFE}"/>
              </a:ext>
            </a:extLst>
          </p:cNvPr>
          <p:cNvCxnSpPr>
            <a:cxnSpLocks/>
          </p:cNvCxnSpPr>
          <p:nvPr/>
        </p:nvCxnSpPr>
        <p:spPr>
          <a:xfrm>
            <a:off x="3326800" y="5435893"/>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6B1B2289-A9DE-9849-8139-4196021CFC51}"/>
              </a:ext>
            </a:extLst>
          </p:cNvPr>
          <p:cNvSpPr txBox="1"/>
          <p:nvPr/>
        </p:nvSpPr>
        <p:spPr>
          <a:xfrm>
            <a:off x="3253962" y="5268649"/>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cxnSp>
        <p:nvCxnSpPr>
          <p:cNvPr id="99" name="Straight Connector 98">
            <a:extLst>
              <a:ext uri="{FF2B5EF4-FFF2-40B4-BE49-F238E27FC236}">
                <a16:creationId xmlns:a16="http://schemas.microsoft.com/office/drawing/2014/main" id="{C62FAB84-94B2-754E-A9D5-53CFC48C2A7E}"/>
              </a:ext>
            </a:extLst>
          </p:cNvPr>
          <p:cNvCxnSpPr>
            <a:cxnSpLocks/>
          </p:cNvCxnSpPr>
          <p:nvPr/>
        </p:nvCxnSpPr>
        <p:spPr>
          <a:xfrm>
            <a:off x="3332894" y="4460257"/>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8823302E-E522-4A43-8DDA-6115474F7FC9}"/>
              </a:ext>
            </a:extLst>
          </p:cNvPr>
          <p:cNvSpPr txBox="1"/>
          <p:nvPr/>
        </p:nvSpPr>
        <p:spPr>
          <a:xfrm>
            <a:off x="3252104" y="4284260"/>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cxnSp>
        <p:nvCxnSpPr>
          <p:cNvPr id="101" name="Straight Connector 100">
            <a:extLst>
              <a:ext uri="{FF2B5EF4-FFF2-40B4-BE49-F238E27FC236}">
                <a16:creationId xmlns:a16="http://schemas.microsoft.com/office/drawing/2014/main" id="{257B3264-A655-CA45-87AA-C9A5EB86957D}"/>
              </a:ext>
            </a:extLst>
          </p:cNvPr>
          <p:cNvCxnSpPr>
            <a:cxnSpLocks/>
          </p:cNvCxnSpPr>
          <p:nvPr/>
        </p:nvCxnSpPr>
        <p:spPr>
          <a:xfrm>
            <a:off x="1989705" y="5422286"/>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6B54EF48-EB54-AD4A-A120-54AF273474D3}"/>
              </a:ext>
            </a:extLst>
          </p:cNvPr>
          <p:cNvSpPr txBox="1"/>
          <p:nvPr/>
        </p:nvSpPr>
        <p:spPr>
          <a:xfrm>
            <a:off x="1920843" y="5254686"/>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sp>
        <p:nvSpPr>
          <p:cNvPr id="106" name="Triangle 105">
            <a:extLst>
              <a:ext uri="{FF2B5EF4-FFF2-40B4-BE49-F238E27FC236}">
                <a16:creationId xmlns:a16="http://schemas.microsoft.com/office/drawing/2014/main" id="{101F9E88-4185-B845-92FE-A6DCED74DAB5}"/>
              </a:ext>
            </a:extLst>
          </p:cNvPr>
          <p:cNvSpPr/>
          <p:nvPr/>
        </p:nvSpPr>
        <p:spPr>
          <a:xfrm rot="797755">
            <a:off x="5271537" y="3916875"/>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Triangle 106">
            <a:extLst>
              <a:ext uri="{FF2B5EF4-FFF2-40B4-BE49-F238E27FC236}">
                <a16:creationId xmlns:a16="http://schemas.microsoft.com/office/drawing/2014/main" id="{E2EDEBCA-C81E-F141-B2D1-CC8E2C66C577}"/>
              </a:ext>
            </a:extLst>
          </p:cNvPr>
          <p:cNvSpPr/>
          <p:nvPr/>
        </p:nvSpPr>
        <p:spPr>
          <a:xfrm rot="797755">
            <a:off x="5500221" y="3766773"/>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Triangle 107">
            <a:extLst>
              <a:ext uri="{FF2B5EF4-FFF2-40B4-BE49-F238E27FC236}">
                <a16:creationId xmlns:a16="http://schemas.microsoft.com/office/drawing/2014/main" id="{F57433F8-B99A-0A42-8BE5-AD8F9B58080F}"/>
              </a:ext>
            </a:extLst>
          </p:cNvPr>
          <p:cNvSpPr/>
          <p:nvPr/>
        </p:nvSpPr>
        <p:spPr>
          <a:xfrm rot="797755">
            <a:off x="4802418" y="3974945"/>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Triangle 108">
            <a:extLst>
              <a:ext uri="{FF2B5EF4-FFF2-40B4-BE49-F238E27FC236}">
                <a16:creationId xmlns:a16="http://schemas.microsoft.com/office/drawing/2014/main" id="{39785E71-1D3A-4848-9DBF-24DCE3D560C5}"/>
              </a:ext>
            </a:extLst>
          </p:cNvPr>
          <p:cNvSpPr/>
          <p:nvPr/>
        </p:nvSpPr>
        <p:spPr>
          <a:xfrm rot="797755">
            <a:off x="4734181" y="3833603"/>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Triangle 109">
            <a:extLst>
              <a:ext uri="{FF2B5EF4-FFF2-40B4-BE49-F238E27FC236}">
                <a16:creationId xmlns:a16="http://schemas.microsoft.com/office/drawing/2014/main" id="{C4620FD1-813E-9D40-B27E-DB25D68366BE}"/>
              </a:ext>
            </a:extLst>
          </p:cNvPr>
          <p:cNvSpPr/>
          <p:nvPr/>
        </p:nvSpPr>
        <p:spPr>
          <a:xfrm rot="797755">
            <a:off x="5577561" y="4243224"/>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riangle 110">
            <a:extLst>
              <a:ext uri="{FF2B5EF4-FFF2-40B4-BE49-F238E27FC236}">
                <a16:creationId xmlns:a16="http://schemas.microsoft.com/office/drawing/2014/main" id="{DC4AAAED-E6FC-6844-B94A-F45635D8EFA9}"/>
              </a:ext>
            </a:extLst>
          </p:cNvPr>
          <p:cNvSpPr/>
          <p:nvPr/>
        </p:nvSpPr>
        <p:spPr>
          <a:xfrm rot="20710442">
            <a:off x="5677889" y="4040595"/>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Triangle 111">
            <a:extLst>
              <a:ext uri="{FF2B5EF4-FFF2-40B4-BE49-F238E27FC236}">
                <a16:creationId xmlns:a16="http://schemas.microsoft.com/office/drawing/2014/main" id="{A21E6213-F4A9-4242-B6CD-4A9E809E386B}"/>
              </a:ext>
            </a:extLst>
          </p:cNvPr>
          <p:cNvSpPr/>
          <p:nvPr/>
        </p:nvSpPr>
        <p:spPr>
          <a:xfrm rot="2381630">
            <a:off x="4751125" y="4777388"/>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Triangle 112">
            <a:extLst>
              <a:ext uri="{FF2B5EF4-FFF2-40B4-BE49-F238E27FC236}">
                <a16:creationId xmlns:a16="http://schemas.microsoft.com/office/drawing/2014/main" id="{80EE751F-FB2C-C74F-A54D-0480189702CE}"/>
              </a:ext>
            </a:extLst>
          </p:cNvPr>
          <p:cNvSpPr/>
          <p:nvPr/>
        </p:nvSpPr>
        <p:spPr>
          <a:xfrm rot="2381630">
            <a:off x="5290593" y="5043785"/>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Triangle 113">
            <a:extLst>
              <a:ext uri="{FF2B5EF4-FFF2-40B4-BE49-F238E27FC236}">
                <a16:creationId xmlns:a16="http://schemas.microsoft.com/office/drawing/2014/main" id="{F15EE7C6-E2E1-1C4A-AD16-28720E41E1B9}"/>
              </a:ext>
            </a:extLst>
          </p:cNvPr>
          <p:cNvSpPr/>
          <p:nvPr/>
        </p:nvSpPr>
        <p:spPr>
          <a:xfrm rot="2381630">
            <a:off x="4956044" y="4737528"/>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Triangle 114">
            <a:extLst>
              <a:ext uri="{FF2B5EF4-FFF2-40B4-BE49-F238E27FC236}">
                <a16:creationId xmlns:a16="http://schemas.microsoft.com/office/drawing/2014/main" id="{8DF4CF17-25EC-7240-AA0C-CAA286A30AAE}"/>
              </a:ext>
            </a:extLst>
          </p:cNvPr>
          <p:cNvSpPr/>
          <p:nvPr/>
        </p:nvSpPr>
        <p:spPr>
          <a:xfrm rot="797755">
            <a:off x="5009357" y="3789125"/>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riangle 115">
            <a:extLst>
              <a:ext uri="{FF2B5EF4-FFF2-40B4-BE49-F238E27FC236}">
                <a16:creationId xmlns:a16="http://schemas.microsoft.com/office/drawing/2014/main" id="{22CDB7B2-C31E-914A-8E67-85DF867D46A3}"/>
              </a:ext>
            </a:extLst>
          </p:cNvPr>
          <p:cNvSpPr/>
          <p:nvPr/>
        </p:nvSpPr>
        <p:spPr>
          <a:xfrm rot="2381630">
            <a:off x="5156579" y="5366670"/>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Triangle 116">
            <a:extLst>
              <a:ext uri="{FF2B5EF4-FFF2-40B4-BE49-F238E27FC236}">
                <a16:creationId xmlns:a16="http://schemas.microsoft.com/office/drawing/2014/main" id="{68201325-43C5-8346-ABEA-62CE1844A9C8}"/>
              </a:ext>
            </a:extLst>
          </p:cNvPr>
          <p:cNvSpPr/>
          <p:nvPr/>
        </p:nvSpPr>
        <p:spPr>
          <a:xfrm rot="10633515">
            <a:off x="4720141" y="5131296"/>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riangle 117">
            <a:extLst>
              <a:ext uri="{FF2B5EF4-FFF2-40B4-BE49-F238E27FC236}">
                <a16:creationId xmlns:a16="http://schemas.microsoft.com/office/drawing/2014/main" id="{EEC404D7-3023-7B41-AADB-49D1817A56C2}"/>
              </a:ext>
            </a:extLst>
          </p:cNvPr>
          <p:cNvSpPr/>
          <p:nvPr/>
        </p:nvSpPr>
        <p:spPr>
          <a:xfrm rot="2381630">
            <a:off x="5490906" y="4635713"/>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Triangle 118">
            <a:extLst>
              <a:ext uri="{FF2B5EF4-FFF2-40B4-BE49-F238E27FC236}">
                <a16:creationId xmlns:a16="http://schemas.microsoft.com/office/drawing/2014/main" id="{01BCC6DD-C4FC-9545-8DB5-88907FC67DBB}"/>
              </a:ext>
            </a:extLst>
          </p:cNvPr>
          <p:cNvSpPr/>
          <p:nvPr/>
        </p:nvSpPr>
        <p:spPr>
          <a:xfrm rot="2381630">
            <a:off x="5535601" y="5031518"/>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riangle 119">
            <a:extLst>
              <a:ext uri="{FF2B5EF4-FFF2-40B4-BE49-F238E27FC236}">
                <a16:creationId xmlns:a16="http://schemas.microsoft.com/office/drawing/2014/main" id="{DC9EE9B7-B49C-C249-A2EE-59C2919008BA}"/>
              </a:ext>
            </a:extLst>
          </p:cNvPr>
          <p:cNvSpPr/>
          <p:nvPr/>
        </p:nvSpPr>
        <p:spPr>
          <a:xfrm rot="1984764">
            <a:off x="5260660" y="4204209"/>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riangle 120">
            <a:extLst>
              <a:ext uri="{FF2B5EF4-FFF2-40B4-BE49-F238E27FC236}">
                <a16:creationId xmlns:a16="http://schemas.microsoft.com/office/drawing/2014/main" id="{EDA44F34-4551-114D-9BF1-1951C2B1F746}"/>
              </a:ext>
            </a:extLst>
          </p:cNvPr>
          <p:cNvSpPr/>
          <p:nvPr/>
        </p:nvSpPr>
        <p:spPr>
          <a:xfrm rot="2381630">
            <a:off x="5760815" y="5198627"/>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Triangle 121">
            <a:extLst>
              <a:ext uri="{FF2B5EF4-FFF2-40B4-BE49-F238E27FC236}">
                <a16:creationId xmlns:a16="http://schemas.microsoft.com/office/drawing/2014/main" id="{525B41F5-6F59-564A-8762-DC97D1EC9F07}"/>
              </a:ext>
            </a:extLst>
          </p:cNvPr>
          <p:cNvSpPr/>
          <p:nvPr/>
        </p:nvSpPr>
        <p:spPr>
          <a:xfrm rot="2381630">
            <a:off x="4844542" y="5235855"/>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3" name="Picture 122">
            <a:extLst>
              <a:ext uri="{FF2B5EF4-FFF2-40B4-BE49-F238E27FC236}">
                <a16:creationId xmlns:a16="http://schemas.microsoft.com/office/drawing/2014/main" id="{047013B6-5ED4-A44B-8F70-1DEB9124B029}"/>
              </a:ext>
            </a:extLst>
          </p:cNvPr>
          <p:cNvPicPr>
            <a:picLocks noChangeAspect="1"/>
          </p:cNvPicPr>
          <p:nvPr/>
        </p:nvPicPr>
        <p:blipFill rotWithShape="1">
          <a:blip r:embed="rId15"/>
          <a:srcRect l="11225" t="17124" r="22494" b="5624"/>
          <a:stretch/>
        </p:blipFill>
        <p:spPr>
          <a:xfrm>
            <a:off x="4261745" y="992882"/>
            <a:ext cx="1304723" cy="1469588"/>
          </a:xfrm>
          <a:prstGeom prst="rect">
            <a:avLst/>
          </a:prstGeom>
        </p:spPr>
      </p:pic>
      <p:sp>
        <p:nvSpPr>
          <p:cNvPr id="124" name="TextBox 123">
            <a:extLst>
              <a:ext uri="{FF2B5EF4-FFF2-40B4-BE49-F238E27FC236}">
                <a16:creationId xmlns:a16="http://schemas.microsoft.com/office/drawing/2014/main" id="{10E6C0A4-6BA2-B04D-8F58-6498EE7ED611}"/>
              </a:ext>
            </a:extLst>
          </p:cNvPr>
          <p:cNvSpPr txBox="1"/>
          <p:nvPr/>
        </p:nvSpPr>
        <p:spPr>
          <a:xfrm>
            <a:off x="32883" y="3295497"/>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B</a:t>
            </a:r>
          </a:p>
        </p:txBody>
      </p:sp>
      <p:sp>
        <p:nvSpPr>
          <p:cNvPr id="125" name="TextBox 124">
            <a:extLst>
              <a:ext uri="{FF2B5EF4-FFF2-40B4-BE49-F238E27FC236}">
                <a16:creationId xmlns:a16="http://schemas.microsoft.com/office/drawing/2014/main" id="{995533AF-F683-9741-946D-7B590EAF7AF7}"/>
              </a:ext>
            </a:extLst>
          </p:cNvPr>
          <p:cNvSpPr txBox="1"/>
          <p:nvPr/>
        </p:nvSpPr>
        <p:spPr>
          <a:xfrm>
            <a:off x="3948779" y="1133282"/>
            <a:ext cx="461665" cy="1188787"/>
          </a:xfrm>
          <a:prstGeom prst="rect">
            <a:avLst/>
          </a:prstGeom>
          <a:noFill/>
        </p:spPr>
        <p:txBody>
          <a:bodyPr vert="vert270" wrap="none" rtlCol="0">
            <a:spAutoFit/>
          </a:bodyPr>
          <a:lstStyle/>
          <a:p>
            <a:pPr algn="ctr"/>
            <a:r>
              <a:rPr lang="en-US" sz="900" b="1" dirty="0">
                <a:latin typeface="Helvetica" pitchFamily="2" charset="0"/>
              </a:rPr>
              <a:t>% Arg1+ and F4/80+</a:t>
            </a:r>
          </a:p>
          <a:p>
            <a:pPr algn="ctr"/>
            <a:r>
              <a:rPr lang="en-US" sz="900" b="1" dirty="0">
                <a:latin typeface="Helvetica" pitchFamily="2" charset="0"/>
              </a:rPr>
              <a:t>/ F4/80+</a:t>
            </a:r>
          </a:p>
        </p:txBody>
      </p:sp>
      <p:sp>
        <p:nvSpPr>
          <p:cNvPr id="126" name="TextBox 125">
            <a:extLst>
              <a:ext uri="{FF2B5EF4-FFF2-40B4-BE49-F238E27FC236}">
                <a16:creationId xmlns:a16="http://schemas.microsoft.com/office/drawing/2014/main" id="{944E493B-FDB2-A847-A311-74AC484FD8B1}"/>
              </a:ext>
            </a:extLst>
          </p:cNvPr>
          <p:cNvSpPr txBox="1"/>
          <p:nvPr/>
        </p:nvSpPr>
        <p:spPr>
          <a:xfrm>
            <a:off x="4318808" y="2397819"/>
            <a:ext cx="710451" cy="230832"/>
          </a:xfrm>
          <a:prstGeom prst="rect">
            <a:avLst/>
          </a:prstGeom>
          <a:noFill/>
        </p:spPr>
        <p:txBody>
          <a:bodyPr wrap="none" rtlCol="0">
            <a:spAutoFit/>
          </a:bodyPr>
          <a:lstStyle/>
          <a:p>
            <a:r>
              <a:rPr lang="en-US" sz="900" b="1" dirty="0">
                <a:latin typeface="Helvetica" pitchFamily="2" charset="0"/>
              </a:rPr>
              <a:t>DDR2 WT</a:t>
            </a:r>
            <a:endParaRPr lang="en-US" sz="900" b="1" baseline="30000" dirty="0">
              <a:latin typeface="Helvetica" pitchFamily="2" charset="0"/>
            </a:endParaRPr>
          </a:p>
        </p:txBody>
      </p:sp>
      <p:sp>
        <p:nvSpPr>
          <p:cNvPr id="127" name="TextBox 126">
            <a:extLst>
              <a:ext uri="{FF2B5EF4-FFF2-40B4-BE49-F238E27FC236}">
                <a16:creationId xmlns:a16="http://schemas.microsoft.com/office/drawing/2014/main" id="{70C901A5-B6A1-6F4E-9DA2-5DA89FBCC12E}"/>
              </a:ext>
            </a:extLst>
          </p:cNvPr>
          <p:cNvSpPr txBox="1"/>
          <p:nvPr/>
        </p:nvSpPr>
        <p:spPr>
          <a:xfrm>
            <a:off x="4908049" y="2397819"/>
            <a:ext cx="704039" cy="230832"/>
          </a:xfrm>
          <a:prstGeom prst="rect">
            <a:avLst/>
          </a:prstGeom>
          <a:noFill/>
        </p:spPr>
        <p:txBody>
          <a:bodyPr wrap="none" rtlCol="0">
            <a:spAutoFit/>
          </a:bodyPr>
          <a:lstStyle/>
          <a:p>
            <a:r>
              <a:rPr lang="en-US" sz="900" b="1" dirty="0">
                <a:latin typeface="Helvetica" pitchFamily="2" charset="0"/>
              </a:rPr>
              <a:t>DDR2 KO</a:t>
            </a:r>
            <a:endParaRPr lang="en-US" sz="900" b="1" baseline="30000" dirty="0">
              <a:latin typeface="Helvetica" pitchFamily="2" charset="0"/>
            </a:endParaRPr>
          </a:p>
        </p:txBody>
      </p:sp>
      <p:pic>
        <p:nvPicPr>
          <p:cNvPr id="128" name="Picture 127">
            <a:extLst>
              <a:ext uri="{FF2B5EF4-FFF2-40B4-BE49-F238E27FC236}">
                <a16:creationId xmlns:a16="http://schemas.microsoft.com/office/drawing/2014/main" id="{1202883D-B9AC-EF4C-ACD1-9A70B78EE511}"/>
              </a:ext>
            </a:extLst>
          </p:cNvPr>
          <p:cNvPicPr>
            <a:picLocks noChangeAspect="1"/>
          </p:cNvPicPr>
          <p:nvPr/>
        </p:nvPicPr>
        <p:blipFill rotWithShape="1">
          <a:blip r:embed="rId16"/>
          <a:srcRect l="11595" t="12661" r="11603" b="6137"/>
          <a:stretch/>
        </p:blipFill>
        <p:spPr>
          <a:xfrm>
            <a:off x="5958752" y="934081"/>
            <a:ext cx="1231892" cy="1528389"/>
          </a:xfrm>
          <a:prstGeom prst="rect">
            <a:avLst/>
          </a:prstGeom>
        </p:spPr>
      </p:pic>
      <p:pic>
        <p:nvPicPr>
          <p:cNvPr id="4" name="Picture 3">
            <a:extLst>
              <a:ext uri="{FF2B5EF4-FFF2-40B4-BE49-F238E27FC236}">
                <a16:creationId xmlns:a16="http://schemas.microsoft.com/office/drawing/2014/main" id="{58D1445A-C948-9546-8469-2C0A2E8A33A8}"/>
              </a:ext>
            </a:extLst>
          </p:cNvPr>
          <p:cNvPicPr>
            <a:picLocks/>
          </p:cNvPicPr>
          <p:nvPr/>
        </p:nvPicPr>
        <p:blipFill>
          <a:blip r:embed="rId17"/>
          <a:stretch>
            <a:fillRect/>
          </a:stretch>
        </p:blipFill>
        <p:spPr>
          <a:xfrm>
            <a:off x="4669860" y="6701260"/>
            <a:ext cx="1280160" cy="923544"/>
          </a:xfrm>
          <a:prstGeom prst="rect">
            <a:avLst/>
          </a:prstGeom>
        </p:spPr>
      </p:pic>
      <p:pic>
        <p:nvPicPr>
          <p:cNvPr id="7" name="Picture 6">
            <a:extLst>
              <a:ext uri="{FF2B5EF4-FFF2-40B4-BE49-F238E27FC236}">
                <a16:creationId xmlns:a16="http://schemas.microsoft.com/office/drawing/2014/main" id="{58D31A29-2D98-B747-AA1D-79F027ACC70C}"/>
              </a:ext>
            </a:extLst>
          </p:cNvPr>
          <p:cNvPicPr>
            <a:picLocks/>
          </p:cNvPicPr>
          <p:nvPr/>
        </p:nvPicPr>
        <p:blipFill>
          <a:blip r:embed="rId18"/>
          <a:stretch>
            <a:fillRect/>
          </a:stretch>
        </p:blipFill>
        <p:spPr>
          <a:xfrm>
            <a:off x="622960" y="6699735"/>
            <a:ext cx="1280160" cy="923544"/>
          </a:xfrm>
          <a:prstGeom prst="rect">
            <a:avLst/>
          </a:prstGeom>
        </p:spPr>
      </p:pic>
      <p:pic>
        <p:nvPicPr>
          <p:cNvPr id="9" name="Picture 8">
            <a:extLst>
              <a:ext uri="{FF2B5EF4-FFF2-40B4-BE49-F238E27FC236}">
                <a16:creationId xmlns:a16="http://schemas.microsoft.com/office/drawing/2014/main" id="{424E696C-9F56-2F4C-950F-56FE0AC40556}"/>
              </a:ext>
            </a:extLst>
          </p:cNvPr>
          <p:cNvPicPr>
            <a:picLocks/>
          </p:cNvPicPr>
          <p:nvPr/>
        </p:nvPicPr>
        <p:blipFill>
          <a:blip r:embed="rId19"/>
          <a:stretch>
            <a:fillRect/>
          </a:stretch>
        </p:blipFill>
        <p:spPr>
          <a:xfrm>
            <a:off x="1974517" y="6699735"/>
            <a:ext cx="1280160" cy="923544"/>
          </a:xfrm>
          <a:prstGeom prst="rect">
            <a:avLst/>
          </a:prstGeom>
        </p:spPr>
      </p:pic>
      <p:cxnSp>
        <p:nvCxnSpPr>
          <p:cNvPr id="103" name="Straight Connector 102">
            <a:extLst>
              <a:ext uri="{FF2B5EF4-FFF2-40B4-BE49-F238E27FC236}">
                <a16:creationId xmlns:a16="http://schemas.microsoft.com/office/drawing/2014/main" id="{E5CA02DB-DDED-A443-B579-DAF31325E4FB}"/>
              </a:ext>
            </a:extLst>
          </p:cNvPr>
          <p:cNvCxnSpPr>
            <a:cxnSpLocks/>
          </p:cNvCxnSpPr>
          <p:nvPr/>
        </p:nvCxnSpPr>
        <p:spPr>
          <a:xfrm>
            <a:off x="627340" y="5421485"/>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CE8E0F6D-3D75-2240-99E8-31D919601D6D}"/>
              </a:ext>
            </a:extLst>
          </p:cNvPr>
          <p:cNvSpPr txBox="1"/>
          <p:nvPr/>
        </p:nvSpPr>
        <p:spPr>
          <a:xfrm>
            <a:off x="551327" y="5250710"/>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sp>
        <p:nvSpPr>
          <p:cNvPr id="105" name="Triangle 104">
            <a:extLst>
              <a:ext uri="{FF2B5EF4-FFF2-40B4-BE49-F238E27FC236}">
                <a16:creationId xmlns:a16="http://schemas.microsoft.com/office/drawing/2014/main" id="{E9DD3387-F638-984B-B19F-E99354583D45}"/>
              </a:ext>
            </a:extLst>
          </p:cNvPr>
          <p:cNvSpPr/>
          <p:nvPr/>
        </p:nvSpPr>
        <p:spPr>
          <a:xfrm rot="1984764">
            <a:off x="5068818" y="4350366"/>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riangle 129">
            <a:extLst>
              <a:ext uri="{FF2B5EF4-FFF2-40B4-BE49-F238E27FC236}">
                <a16:creationId xmlns:a16="http://schemas.microsoft.com/office/drawing/2014/main" id="{37861050-02D1-4843-B47D-73A8E13296E4}"/>
              </a:ext>
            </a:extLst>
          </p:cNvPr>
          <p:cNvSpPr/>
          <p:nvPr/>
        </p:nvSpPr>
        <p:spPr>
          <a:xfrm rot="1984764">
            <a:off x="5433283" y="4351277"/>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1" name="Straight Connector 130">
            <a:extLst>
              <a:ext uri="{FF2B5EF4-FFF2-40B4-BE49-F238E27FC236}">
                <a16:creationId xmlns:a16="http://schemas.microsoft.com/office/drawing/2014/main" id="{864EA4D6-0C90-2543-8712-ECC3AB75A98E}"/>
              </a:ext>
            </a:extLst>
          </p:cNvPr>
          <p:cNvCxnSpPr>
            <a:cxnSpLocks/>
          </p:cNvCxnSpPr>
          <p:nvPr/>
        </p:nvCxnSpPr>
        <p:spPr>
          <a:xfrm>
            <a:off x="4673068" y="5426707"/>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2" name="TextBox 131">
            <a:extLst>
              <a:ext uri="{FF2B5EF4-FFF2-40B4-BE49-F238E27FC236}">
                <a16:creationId xmlns:a16="http://schemas.microsoft.com/office/drawing/2014/main" id="{24133C3A-602F-1843-822F-EC4B2356D089}"/>
              </a:ext>
            </a:extLst>
          </p:cNvPr>
          <p:cNvSpPr txBox="1"/>
          <p:nvPr/>
        </p:nvSpPr>
        <p:spPr>
          <a:xfrm>
            <a:off x="4592278" y="5250710"/>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sp>
        <p:nvSpPr>
          <p:cNvPr id="133" name="Triangle 132">
            <a:extLst>
              <a:ext uri="{FF2B5EF4-FFF2-40B4-BE49-F238E27FC236}">
                <a16:creationId xmlns:a16="http://schemas.microsoft.com/office/drawing/2014/main" id="{8A117328-3C03-9F48-9AAF-B7640022110D}"/>
              </a:ext>
            </a:extLst>
          </p:cNvPr>
          <p:cNvSpPr/>
          <p:nvPr/>
        </p:nvSpPr>
        <p:spPr>
          <a:xfrm rot="2381630">
            <a:off x="5226841" y="4711410"/>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4" name="Picture 133">
            <a:extLst>
              <a:ext uri="{FF2B5EF4-FFF2-40B4-BE49-F238E27FC236}">
                <a16:creationId xmlns:a16="http://schemas.microsoft.com/office/drawing/2014/main" id="{10C50667-4729-4841-9486-09185AE4D929}"/>
              </a:ext>
            </a:extLst>
          </p:cNvPr>
          <p:cNvPicPr>
            <a:picLocks noChangeAspect="1"/>
          </p:cNvPicPr>
          <p:nvPr/>
        </p:nvPicPr>
        <p:blipFill>
          <a:blip r:embed="rId20"/>
          <a:stretch>
            <a:fillRect/>
          </a:stretch>
        </p:blipFill>
        <p:spPr>
          <a:xfrm>
            <a:off x="4669860" y="5733460"/>
            <a:ext cx="1280160" cy="919480"/>
          </a:xfrm>
          <a:prstGeom prst="rect">
            <a:avLst/>
          </a:prstGeom>
        </p:spPr>
      </p:pic>
      <p:pic>
        <p:nvPicPr>
          <p:cNvPr id="135" name="Picture 134">
            <a:extLst>
              <a:ext uri="{FF2B5EF4-FFF2-40B4-BE49-F238E27FC236}">
                <a16:creationId xmlns:a16="http://schemas.microsoft.com/office/drawing/2014/main" id="{49A7D015-5F5F-9244-90A5-AB10B6798663}"/>
              </a:ext>
            </a:extLst>
          </p:cNvPr>
          <p:cNvPicPr>
            <a:picLocks noChangeAspect="1"/>
          </p:cNvPicPr>
          <p:nvPr/>
        </p:nvPicPr>
        <p:blipFill>
          <a:blip r:embed="rId21"/>
          <a:stretch>
            <a:fillRect/>
          </a:stretch>
        </p:blipFill>
        <p:spPr>
          <a:xfrm>
            <a:off x="621156" y="5724141"/>
            <a:ext cx="1280160" cy="919480"/>
          </a:xfrm>
          <a:prstGeom prst="rect">
            <a:avLst/>
          </a:prstGeom>
        </p:spPr>
      </p:pic>
      <p:pic>
        <p:nvPicPr>
          <p:cNvPr id="136" name="Picture 135">
            <a:extLst>
              <a:ext uri="{FF2B5EF4-FFF2-40B4-BE49-F238E27FC236}">
                <a16:creationId xmlns:a16="http://schemas.microsoft.com/office/drawing/2014/main" id="{8F0F6D03-4B18-2146-B3DB-93C333FC7B69}"/>
              </a:ext>
            </a:extLst>
          </p:cNvPr>
          <p:cNvPicPr>
            <a:picLocks noChangeAspect="1"/>
          </p:cNvPicPr>
          <p:nvPr/>
        </p:nvPicPr>
        <p:blipFill>
          <a:blip r:embed="rId22"/>
          <a:stretch>
            <a:fillRect/>
          </a:stretch>
        </p:blipFill>
        <p:spPr>
          <a:xfrm>
            <a:off x="1974517" y="5730846"/>
            <a:ext cx="1280160" cy="919480"/>
          </a:xfrm>
          <a:prstGeom prst="rect">
            <a:avLst/>
          </a:prstGeom>
        </p:spPr>
      </p:pic>
      <p:cxnSp>
        <p:nvCxnSpPr>
          <p:cNvPr id="147" name="Straight Connector 146">
            <a:extLst>
              <a:ext uri="{FF2B5EF4-FFF2-40B4-BE49-F238E27FC236}">
                <a16:creationId xmlns:a16="http://schemas.microsoft.com/office/drawing/2014/main" id="{E88B78D3-FC33-074B-B897-A39B41666E4D}"/>
              </a:ext>
            </a:extLst>
          </p:cNvPr>
          <p:cNvCxnSpPr>
            <a:cxnSpLocks/>
          </p:cNvCxnSpPr>
          <p:nvPr/>
        </p:nvCxnSpPr>
        <p:spPr>
          <a:xfrm>
            <a:off x="628616" y="6611286"/>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8" name="TextBox 147">
            <a:extLst>
              <a:ext uri="{FF2B5EF4-FFF2-40B4-BE49-F238E27FC236}">
                <a16:creationId xmlns:a16="http://schemas.microsoft.com/office/drawing/2014/main" id="{7309EC3B-CF78-CA41-A04A-17AC33456520}"/>
              </a:ext>
            </a:extLst>
          </p:cNvPr>
          <p:cNvSpPr txBox="1"/>
          <p:nvPr/>
        </p:nvSpPr>
        <p:spPr>
          <a:xfrm>
            <a:off x="559665" y="6444042"/>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cxnSp>
        <p:nvCxnSpPr>
          <p:cNvPr id="149" name="Straight Connector 148">
            <a:extLst>
              <a:ext uri="{FF2B5EF4-FFF2-40B4-BE49-F238E27FC236}">
                <a16:creationId xmlns:a16="http://schemas.microsoft.com/office/drawing/2014/main" id="{FF9CB210-DCC1-BF4B-A898-16AA1DC98C83}"/>
              </a:ext>
            </a:extLst>
          </p:cNvPr>
          <p:cNvCxnSpPr>
            <a:cxnSpLocks/>
          </p:cNvCxnSpPr>
          <p:nvPr/>
        </p:nvCxnSpPr>
        <p:spPr>
          <a:xfrm>
            <a:off x="1982177" y="6615442"/>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6A273563-8EAD-A24A-A538-03D9C55B95AA}"/>
              </a:ext>
            </a:extLst>
          </p:cNvPr>
          <p:cNvSpPr txBox="1"/>
          <p:nvPr/>
        </p:nvSpPr>
        <p:spPr>
          <a:xfrm>
            <a:off x="1916401" y="6441136"/>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cxnSp>
        <p:nvCxnSpPr>
          <p:cNvPr id="151" name="Straight Connector 150">
            <a:extLst>
              <a:ext uri="{FF2B5EF4-FFF2-40B4-BE49-F238E27FC236}">
                <a16:creationId xmlns:a16="http://schemas.microsoft.com/office/drawing/2014/main" id="{41E656AB-0E93-F446-B79D-A01036A8EBE5}"/>
              </a:ext>
            </a:extLst>
          </p:cNvPr>
          <p:cNvCxnSpPr>
            <a:cxnSpLocks/>
          </p:cNvCxnSpPr>
          <p:nvPr/>
        </p:nvCxnSpPr>
        <p:spPr>
          <a:xfrm>
            <a:off x="1979112" y="7583138"/>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2" name="TextBox 151">
            <a:extLst>
              <a:ext uri="{FF2B5EF4-FFF2-40B4-BE49-F238E27FC236}">
                <a16:creationId xmlns:a16="http://schemas.microsoft.com/office/drawing/2014/main" id="{A98C25A4-C7FE-E44B-B12B-C84CB0E89E8A}"/>
              </a:ext>
            </a:extLst>
          </p:cNvPr>
          <p:cNvSpPr txBox="1"/>
          <p:nvPr/>
        </p:nvSpPr>
        <p:spPr>
          <a:xfrm>
            <a:off x="1920843" y="7415538"/>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cxnSp>
        <p:nvCxnSpPr>
          <p:cNvPr id="153" name="Straight Connector 152">
            <a:extLst>
              <a:ext uri="{FF2B5EF4-FFF2-40B4-BE49-F238E27FC236}">
                <a16:creationId xmlns:a16="http://schemas.microsoft.com/office/drawing/2014/main" id="{11561E2B-242E-514F-BA5D-ABE6A4B58C01}"/>
              </a:ext>
            </a:extLst>
          </p:cNvPr>
          <p:cNvCxnSpPr>
            <a:cxnSpLocks/>
          </p:cNvCxnSpPr>
          <p:nvPr/>
        </p:nvCxnSpPr>
        <p:spPr>
          <a:xfrm>
            <a:off x="623809" y="7585868"/>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4" name="TextBox 153">
            <a:extLst>
              <a:ext uri="{FF2B5EF4-FFF2-40B4-BE49-F238E27FC236}">
                <a16:creationId xmlns:a16="http://schemas.microsoft.com/office/drawing/2014/main" id="{DA88AD0D-D90E-5B43-9592-CCDE0F5F3CC9}"/>
              </a:ext>
            </a:extLst>
          </p:cNvPr>
          <p:cNvSpPr txBox="1"/>
          <p:nvPr/>
        </p:nvSpPr>
        <p:spPr>
          <a:xfrm>
            <a:off x="551327" y="7411562"/>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sp>
        <p:nvSpPr>
          <p:cNvPr id="155" name="TextBox 154">
            <a:extLst>
              <a:ext uri="{FF2B5EF4-FFF2-40B4-BE49-F238E27FC236}">
                <a16:creationId xmlns:a16="http://schemas.microsoft.com/office/drawing/2014/main" id="{26FF4845-46EC-2F44-A0A2-21B65B656968}"/>
              </a:ext>
            </a:extLst>
          </p:cNvPr>
          <p:cNvSpPr txBox="1"/>
          <p:nvPr/>
        </p:nvSpPr>
        <p:spPr>
          <a:xfrm>
            <a:off x="1023562" y="5488566"/>
            <a:ext cx="453970" cy="246221"/>
          </a:xfrm>
          <a:prstGeom prst="rect">
            <a:avLst/>
          </a:prstGeom>
          <a:noFill/>
        </p:spPr>
        <p:txBody>
          <a:bodyPr wrap="none" rtlCol="0">
            <a:spAutoFit/>
          </a:bodyPr>
          <a:lstStyle/>
          <a:p>
            <a:r>
              <a:rPr lang="en-US" sz="1000" dirty="0">
                <a:solidFill>
                  <a:srgbClr val="FF0000"/>
                </a:solidFill>
                <a:latin typeface="Helvetica" pitchFamily="2" charset="0"/>
              </a:rPr>
              <a:t>Arg1</a:t>
            </a:r>
          </a:p>
        </p:txBody>
      </p:sp>
      <p:sp>
        <p:nvSpPr>
          <p:cNvPr id="156" name="TextBox 155">
            <a:extLst>
              <a:ext uri="{FF2B5EF4-FFF2-40B4-BE49-F238E27FC236}">
                <a16:creationId xmlns:a16="http://schemas.microsoft.com/office/drawing/2014/main" id="{A69F88B5-D35A-2C47-891C-8F16CCFBCE23}"/>
              </a:ext>
            </a:extLst>
          </p:cNvPr>
          <p:cNvSpPr txBox="1"/>
          <p:nvPr/>
        </p:nvSpPr>
        <p:spPr>
          <a:xfrm>
            <a:off x="3485274" y="5515132"/>
            <a:ext cx="888385" cy="246221"/>
          </a:xfrm>
          <a:prstGeom prst="rect">
            <a:avLst/>
          </a:prstGeom>
          <a:noFill/>
        </p:spPr>
        <p:txBody>
          <a:bodyPr wrap="none" rtlCol="0">
            <a:spAutoFit/>
          </a:bodyPr>
          <a:lstStyle/>
          <a:p>
            <a:r>
              <a:rPr lang="en-US" sz="1000" dirty="0">
                <a:solidFill>
                  <a:schemeClr val="accent1">
                    <a:lumMod val="75000"/>
                  </a:schemeClr>
                </a:solidFill>
                <a:latin typeface="Helvetica" pitchFamily="2" charset="0"/>
              </a:rPr>
              <a:t>Hematoxylin</a:t>
            </a:r>
          </a:p>
        </p:txBody>
      </p:sp>
      <p:sp>
        <p:nvSpPr>
          <p:cNvPr id="157" name="TextBox 156">
            <a:extLst>
              <a:ext uri="{FF2B5EF4-FFF2-40B4-BE49-F238E27FC236}">
                <a16:creationId xmlns:a16="http://schemas.microsoft.com/office/drawing/2014/main" id="{952F04A0-988C-6A42-BAF0-7071801B699E}"/>
              </a:ext>
            </a:extLst>
          </p:cNvPr>
          <p:cNvSpPr txBox="1"/>
          <p:nvPr/>
        </p:nvSpPr>
        <p:spPr>
          <a:xfrm>
            <a:off x="5070862" y="5521375"/>
            <a:ext cx="625492" cy="246221"/>
          </a:xfrm>
          <a:prstGeom prst="rect">
            <a:avLst/>
          </a:prstGeom>
          <a:noFill/>
        </p:spPr>
        <p:txBody>
          <a:bodyPr wrap="none" rtlCol="0">
            <a:spAutoFit/>
          </a:bodyPr>
          <a:lstStyle/>
          <a:p>
            <a:r>
              <a:rPr lang="en-US" sz="1000" dirty="0">
                <a:latin typeface="Helvetica" pitchFamily="2" charset="0"/>
              </a:rPr>
              <a:t>Overlay</a:t>
            </a:r>
          </a:p>
        </p:txBody>
      </p:sp>
      <p:sp>
        <p:nvSpPr>
          <p:cNvPr id="158" name="TextBox 157">
            <a:extLst>
              <a:ext uri="{FF2B5EF4-FFF2-40B4-BE49-F238E27FC236}">
                <a16:creationId xmlns:a16="http://schemas.microsoft.com/office/drawing/2014/main" id="{237113AC-11F4-FE43-9392-DDF2323653C2}"/>
              </a:ext>
            </a:extLst>
          </p:cNvPr>
          <p:cNvSpPr txBox="1"/>
          <p:nvPr/>
        </p:nvSpPr>
        <p:spPr>
          <a:xfrm>
            <a:off x="2397504" y="5506909"/>
            <a:ext cx="433132" cy="246221"/>
          </a:xfrm>
          <a:prstGeom prst="rect">
            <a:avLst/>
          </a:prstGeom>
          <a:noFill/>
        </p:spPr>
        <p:txBody>
          <a:bodyPr wrap="none" rtlCol="0">
            <a:spAutoFit/>
          </a:bodyPr>
          <a:lstStyle/>
          <a:p>
            <a:r>
              <a:rPr lang="en-US" sz="1000" dirty="0">
                <a:solidFill>
                  <a:srgbClr val="00FDFF"/>
                </a:solidFill>
                <a:latin typeface="Helvetica" pitchFamily="2" charset="0"/>
              </a:rPr>
              <a:t>CK8</a:t>
            </a:r>
          </a:p>
        </p:txBody>
      </p:sp>
      <p:cxnSp>
        <p:nvCxnSpPr>
          <p:cNvPr id="168" name="Straight Connector 167">
            <a:extLst>
              <a:ext uri="{FF2B5EF4-FFF2-40B4-BE49-F238E27FC236}">
                <a16:creationId xmlns:a16="http://schemas.microsoft.com/office/drawing/2014/main" id="{B55ADED8-B6A0-B044-A178-3B2882DB93B9}"/>
              </a:ext>
            </a:extLst>
          </p:cNvPr>
          <p:cNvCxnSpPr>
            <a:cxnSpLocks/>
          </p:cNvCxnSpPr>
          <p:nvPr/>
        </p:nvCxnSpPr>
        <p:spPr>
          <a:xfrm>
            <a:off x="3335194" y="6617763"/>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9" name="TextBox 168">
            <a:extLst>
              <a:ext uri="{FF2B5EF4-FFF2-40B4-BE49-F238E27FC236}">
                <a16:creationId xmlns:a16="http://schemas.microsoft.com/office/drawing/2014/main" id="{2767CD75-F1CB-D947-A86F-C42524329B19}"/>
              </a:ext>
            </a:extLst>
          </p:cNvPr>
          <p:cNvSpPr txBox="1"/>
          <p:nvPr/>
        </p:nvSpPr>
        <p:spPr>
          <a:xfrm>
            <a:off x="3266243" y="6450519"/>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cxnSp>
        <p:nvCxnSpPr>
          <p:cNvPr id="170" name="Straight Connector 169">
            <a:extLst>
              <a:ext uri="{FF2B5EF4-FFF2-40B4-BE49-F238E27FC236}">
                <a16:creationId xmlns:a16="http://schemas.microsoft.com/office/drawing/2014/main" id="{F8D5DAE5-8790-4E40-B260-B91226AF9C61}"/>
              </a:ext>
            </a:extLst>
          </p:cNvPr>
          <p:cNvCxnSpPr>
            <a:cxnSpLocks/>
          </p:cNvCxnSpPr>
          <p:nvPr/>
        </p:nvCxnSpPr>
        <p:spPr>
          <a:xfrm>
            <a:off x="4678162" y="6621919"/>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1" name="TextBox 170">
            <a:extLst>
              <a:ext uri="{FF2B5EF4-FFF2-40B4-BE49-F238E27FC236}">
                <a16:creationId xmlns:a16="http://schemas.microsoft.com/office/drawing/2014/main" id="{7F463C7F-D4C4-5948-8A37-6FFC53B75117}"/>
              </a:ext>
            </a:extLst>
          </p:cNvPr>
          <p:cNvSpPr txBox="1"/>
          <p:nvPr/>
        </p:nvSpPr>
        <p:spPr>
          <a:xfrm>
            <a:off x="4605324" y="6451144"/>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cxnSp>
        <p:nvCxnSpPr>
          <p:cNvPr id="172" name="Straight Connector 171">
            <a:extLst>
              <a:ext uri="{FF2B5EF4-FFF2-40B4-BE49-F238E27FC236}">
                <a16:creationId xmlns:a16="http://schemas.microsoft.com/office/drawing/2014/main" id="{B6227B65-6DCB-A44F-AC02-3CDED0A40F6F}"/>
              </a:ext>
            </a:extLst>
          </p:cNvPr>
          <p:cNvCxnSpPr>
            <a:cxnSpLocks/>
          </p:cNvCxnSpPr>
          <p:nvPr/>
        </p:nvCxnSpPr>
        <p:spPr>
          <a:xfrm>
            <a:off x="4678628" y="7589615"/>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3" name="TextBox 172">
            <a:extLst>
              <a:ext uri="{FF2B5EF4-FFF2-40B4-BE49-F238E27FC236}">
                <a16:creationId xmlns:a16="http://schemas.microsoft.com/office/drawing/2014/main" id="{9237D68B-FB2C-AA43-9B41-4FE7E2B2CB54}"/>
              </a:ext>
            </a:extLst>
          </p:cNvPr>
          <p:cNvSpPr txBox="1"/>
          <p:nvPr/>
        </p:nvSpPr>
        <p:spPr>
          <a:xfrm>
            <a:off x="4606235" y="7422015"/>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cxnSp>
        <p:nvCxnSpPr>
          <p:cNvPr id="174" name="Straight Connector 173">
            <a:extLst>
              <a:ext uri="{FF2B5EF4-FFF2-40B4-BE49-F238E27FC236}">
                <a16:creationId xmlns:a16="http://schemas.microsoft.com/office/drawing/2014/main" id="{D0AB55C9-665F-8649-9A8F-089891650AD3}"/>
              </a:ext>
            </a:extLst>
          </p:cNvPr>
          <p:cNvCxnSpPr>
            <a:cxnSpLocks/>
          </p:cNvCxnSpPr>
          <p:nvPr/>
        </p:nvCxnSpPr>
        <p:spPr>
          <a:xfrm>
            <a:off x="3330387" y="7592345"/>
            <a:ext cx="2926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5" name="TextBox 174">
            <a:extLst>
              <a:ext uri="{FF2B5EF4-FFF2-40B4-BE49-F238E27FC236}">
                <a16:creationId xmlns:a16="http://schemas.microsoft.com/office/drawing/2014/main" id="{978CD9F5-DF1A-054B-979F-CF5BFEEAE5F8}"/>
              </a:ext>
            </a:extLst>
          </p:cNvPr>
          <p:cNvSpPr txBox="1"/>
          <p:nvPr/>
        </p:nvSpPr>
        <p:spPr>
          <a:xfrm>
            <a:off x="3257905" y="7418039"/>
            <a:ext cx="444352" cy="215444"/>
          </a:xfrm>
          <a:prstGeom prst="rect">
            <a:avLst/>
          </a:prstGeom>
          <a:noFill/>
        </p:spPr>
        <p:txBody>
          <a:bodyPr wrap="none" rtlCol="0">
            <a:spAutoFit/>
          </a:bodyPr>
          <a:lstStyle/>
          <a:p>
            <a:r>
              <a:rPr lang="en-US" sz="800" dirty="0">
                <a:solidFill>
                  <a:schemeClr val="bg1"/>
                </a:solidFill>
                <a:latin typeface="Helvetica" pitchFamily="2" charset="0"/>
                <a:cs typeface="Arial" panose="020B0604020202020204" pitchFamily="34" charset="0"/>
              </a:rPr>
              <a:t>50𝝻m</a:t>
            </a:r>
          </a:p>
        </p:txBody>
      </p:sp>
      <p:sp>
        <p:nvSpPr>
          <p:cNvPr id="176" name="TextBox 175">
            <a:extLst>
              <a:ext uri="{FF2B5EF4-FFF2-40B4-BE49-F238E27FC236}">
                <a16:creationId xmlns:a16="http://schemas.microsoft.com/office/drawing/2014/main" id="{85D1721A-29A4-824B-93E8-4B4052BD0C44}"/>
              </a:ext>
            </a:extLst>
          </p:cNvPr>
          <p:cNvSpPr txBox="1"/>
          <p:nvPr/>
        </p:nvSpPr>
        <p:spPr>
          <a:xfrm>
            <a:off x="67019" y="5488566"/>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E</a:t>
            </a:r>
          </a:p>
        </p:txBody>
      </p:sp>
      <p:sp>
        <p:nvSpPr>
          <p:cNvPr id="177" name="TextBox 176">
            <a:extLst>
              <a:ext uri="{FF2B5EF4-FFF2-40B4-BE49-F238E27FC236}">
                <a16:creationId xmlns:a16="http://schemas.microsoft.com/office/drawing/2014/main" id="{428BAB26-91E1-1646-857D-4A929063A1BD}"/>
              </a:ext>
            </a:extLst>
          </p:cNvPr>
          <p:cNvSpPr txBox="1"/>
          <p:nvPr/>
        </p:nvSpPr>
        <p:spPr>
          <a:xfrm>
            <a:off x="-19969" y="6088837"/>
            <a:ext cx="710451" cy="230832"/>
          </a:xfrm>
          <a:prstGeom prst="rect">
            <a:avLst/>
          </a:prstGeom>
          <a:noFill/>
        </p:spPr>
        <p:txBody>
          <a:bodyPr wrap="none" rtlCol="0">
            <a:spAutoFit/>
          </a:bodyPr>
          <a:lstStyle/>
          <a:p>
            <a:r>
              <a:rPr lang="en-US" sz="900" b="1" dirty="0">
                <a:latin typeface="Helvetica" pitchFamily="2" charset="0"/>
              </a:rPr>
              <a:t>DDR2 WT</a:t>
            </a:r>
          </a:p>
        </p:txBody>
      </p:sp>
      <p:sp>
        <p:nvSpPr>
          <p:cNvPr id="178" name="TextBox 177">
            <a:extLst>
              <a:ext uri="{FF2B5EF4-FFF2-40B4-BE49-F238E27FC236}">
                <a16:creationId xmlns:a16="http://schemas.microsoft.com/office/drawing/2014/main" id="{B3501051-8652-C449-BBB2-6B4F1FED4D7F}"/>
              </a:ext>
            </a:extLst>
          </p:cNvPr>
          <p:cNvSpPr txBox="1"/>
          <p:nvPr/>
        </p:nvSpPr>
        <p:spPr>
          <a:xfrm>
            <a:off x="-22711" y="7124616"/>
            <a:ext cx="704039" cy="230832"/>
          </a:xfrm>
          <a:prstGeom prst="rect">
            <a:avLst/>
          </a:prstGeom>
          <a:noFill/>
        </p:spPr>
        <p:txBody>
          <a:bodyPr wrap="none" rtlCol="0">
            <a:spAutoFit/>
          </a:bodyPr>
          <a:lstStyle/>
          <a:p>
            <a:r>
              <a:rPr lang="en-US" sz="900" b="1" dirty="0">
                <a:latin typeface="Helvetica" pitchFamily="2" charset="0"/>
              </a:rPr>
              <a:t>DDR2 KO</a:t>
            </a:r>
          </a:p>
        </p:txBody>
      </p:sp>
      <p:sp>
        <p:nvSpPr>
          <p:cNvPr id="179" name="Triangle 178">
            <a:extLst>
              <a:ext uri="{FF2B5EF4-FFF2-40B4-BE49-F238E27FC236}">
                <a16:creationId xmlns:a16="http://schemas.microsoft.com/office/drawing/2014/main" id="{702E6427-6644-BB46-A5B6-28FDC2647370}"/>
              </a:ext>
            </a:extLst>
          </p:cNvPr>
          <p:cNvSpPr/>
          <p:nvPr/>
        </p:nvSpPr>
        <p:spPr>
          <a:xfrm rot="2381630">
            <a:off x="5284702" y="5891420"/>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Triangle 179">
            <a:extLst>
              <a:ext uri="{FF2B5EF4-FFF2-40B4-BE49-F238E27FC236}">
                <a16:creationId xmlns:a16="http://schemas.microsoft.com/office/drawing/2014/main" id="{BF82A2DA-EAA1-2743-9D0D-07C47C0AA615}"/>
              </a:ext>
            </a:extLst>
          </p:cNvPr>
          <p:cNvSpPr/>
          <p:nvPr/>
        </p:nvSpPr>
        <p:spPr>
          <a:xfrm rot="2381630">
            <a:off x="5744623" y="6525445"/>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Triangle 180">
            <a:extLst>
              <a:ext uri="{FF2B5EF4-FFF2-40B4-BE49-F238E27FC236}">
                <a16:creationId xmlns:a16="http://schemas.microsoft.com/office/drawing/2014/main" id="{2DA94076-E51E-4942-A541-67199F03B605}"/>
              </a:ext>
            </a:extLst>
          </p:cNvPr>
          <p:cNvSpPr/>
          <p:nvPr/>
        </p:nvSpPr>
        <p:spPr>
          <a:xfrm rot="19842296">
            <a:off x="4696506" y="6001444"/>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Triangle 181">
            <a:extLst>
              <a:ext uri="{FF2B5EF4-FFF2-40B4-BE49-F238E27FC236}">
                <a16:creationId xmlns:a16="http://schemas.microsoft.com/office/drawing/2014/main" id="{633A4D14-CDE0-2543-9A79-526604355ABB}"/>
              </a:ext>
            </a:extLst>
          </p:cNvPr>
          <p:cNvSpPr/>
          <p:nvPr/>
        </p:nvSpPr>
        <p:spPr>
          <a:xfrm rot="2381630">
            <a:off x="5268083" y="6286874"/>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Triangle 182">
            <a:extLst>
              <a:ext uri="{FF2B5EF4-FFF2-40B4-BE49-F238E27FC236}">
                <a16:creationId xmlns:a16="http://schemas.microsoft.com/office/drawing/2014/main" id="{C0D54D30-CFCA-4D43-BB1A-ED69CA68722D}"/>
              </a:ext>
            </a:extLst>
          </p:cNvPr>
          <p:cNvSpPr/>
          <p:nvPr/>
        </p:nvSpPr>
        <p:spPr>
          <a:xfrm rot="2381630">
            <a:off x="4734179" y="6462000"/>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Triangle 183">
            <a:extLst>
              <a:ext uri="{FF2B5EF4-FFF2-40B4-BE49-F238E27FC236}">
                <a16:creationId xmlns:a16="http://schemas.microsoft.com/office/drawing/2014/main" id="{E24DDA2F-645C-5640-B8F4-657AA2FEFCAF}"/>
              </a:ext>
            </a:extLst>
          </p:cNvPr>
          <p:cNvSpPr/>
          <p:nvPr/>
        </p:nvSpPr>
        <p:spPr>
          <a:xfrm rot="2381630">
            <a:off x="4864537" y="6059508"/>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Triangle 184">
            <a:extLst>
              <a:ext uri="{FF2B5EF4-FFF2-40B4-BE49-F238E27FC236}">
                <a16:creationId xmlns:a16="http://schemas.microsoft.com/office/drawing/2014/main" id="{4BDB895E-2AF8-774F-8147-DD78B982446B}"/>
              </a:ext>
            </a:extLst>
          </p:cNvPr>
          <p:cNvSpPr/>
          <p:nvPr/>
        </p:nvSpPr>
        <p:spPr>
          <a:xfrm rot="8416798">
            <a:off x="5125328" y="6480497"/>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Triangle 185">
            <a:extLst>
              <a:ext uri="{FF2B5EF4-FFF2-40B4-BE49-F238E27FC236}">
                <a16:creationId xmlns:a16="http://schemas.microsoft.com/office/drawing/2014/main" id="{5545BD46-1944-B041-BD0A-499B6D521E1F}"/>
              </a:ext>
            </a:extLst>
          </p:cNvPr>
          <p:cNvSpPr/>
          <p:nvPr/>
        </p:nvSpPr>
        <p:spPr>
          <a:xfrm rot="10297315">
            <a:off x="5268085" y="6453291"/>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riangle 186">
            <a:extLst>
              <a:ext uri="{FF2B5EF4-FFF2-40B4-BE49-F238E27FC236}">
                <a16:creationId xmlns:a16="http://schemas.microsoft.com/office/drawing/2014/main" id="{DC4F3B7C-80EF-D640-9010-76B08BF841D7}"/>
              </a:ext>
            </a:extLst>
          </p:cNvPr>
          <p:cNvSpPr/>
          <p:nvPr/>
        </p:nvSpPr>
        <p:spPr>
          <a:xfrm rot="2381630">
            <a:off x="5500220" y="6132525"/>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Triangle 187">
            <a:extLst>
              <a:ext uri="{FF2B5EF4-FFF2-40B4-BE49-F238E27FC236}">
                <a16:creationId xmlns:a16="http://schemas.microsoft.com/office/drawing/2014/main" id="{B37C10E1-D1EE-F54D-B3BA-93E6E522B2C5}"/>
              </a:ext>
            </a:extLst>
          </p:cNvPr>
          <p:cNvSpPr/>
          <p:nvPr/>
        </p:nvSpPr>
        <p:spPr>
          <a:xfrm rot="2381630">
            <a:off x="5741999" y="6126043"/>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Triangle 188">
            <a:extLst>
              <a:ext uri="{FF2B5EF4-FFF2-40B4-BE49-F238E27FC236}">
                <a16:creationId xmlns:a16="http://schemas.microsoft.com/office/drawing/2014/main" id="{42FB983C-E354-D640-9700-7F88A790F88D}"/>
              </a:ext>
            </a:extLst>
          </p:cNvPr>
          <p:cNvSpPr/>
          <p:nvPr/>
        </p:nvSpPr>
        <p:spPr>
          <a:xfrm rot="2381630">
            <a:off x="5786695" y="6779895"/>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Triangle 189">
            <a:extLst>
              <a:ext uri="{FF2B5EF4-FFF2-40B4-BE49-F238E27FC236}">
                <a16:creationId xmlns:a16="http://schemas.microsoft.com/office/drawing/2014/main" id="{7C63DFF1-2F71-704A-8287-2797DD67280F}"/>
              </a:ext>
            </a:extLst>
          </p:cNvPr>
          <p:cNvSpPr/>
          <p:nvPr/>
        </p:nvSpPr>
        <p:spPr>
          <a:xfrm rot="2381630">
            <a:off x="5801493" y="7163479"/>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Triangle 190">
            <a:extLst>
              <a:ext uri="{FF2B5EF4-FFF2-40B4-BE49-F238E27FC236}">
                <a16:creationId xmlns:a16="http://schemas.microsoft.com/office/drawing/2014/main" id="{E2A0ECA3-F528-AC48-8783-275C18F548F4}"/>
              </a:ext>
            </a:extLst>
          </p:cNvPr>
          <p:cNvSpPr/>
          <p:nvPr/>
        </p:nvSpPr>
        <p:spPr>
          <a:xfrm rot="2381630">
            <a:off x="5722584" y="7399977"/>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Triangle 191">
            <a:extLst>
              <a:ext uri="{FF2B5EF4-FFF2-40B4-BE49-F238E27FC236}">
                <a16:creationId xmlns:a16="http://schemas.microsoft.com/office/drawing/2014/main" id="{E7C5FEEF-5570-6D4C-9563-EA0EF2775C0E}"/>
              </a:ext>
            </a:extLst>
          </p:cNvPr>
          <p:cNvSpPr/>
          <p:nvPr/>
        </p:nvSpPr>
        <p:spPr>
          <a:xfrm rot="2381630">
            <a:off x="4995301" y="6781062"/>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Triangle 192">
            <a:extLst>
              <a:ext uri="{FF2B5EF4-FFF2-40B4-BE49-F238E27FC236}">
                <a16:creationId xmlns:a16="http://schemas.microsoft.com/office/drawing/2014/main" id="{2884C514-6C34-144B-A777-15E2F1E30875}"/>
              </a:ext>
            </a:extLst>
          </p:cNvPr>
          <p:cNvSpPr/>
          <p:nvPr/>
        </p:nvSpPr>
        <p:spPr>
          <a:xfrm rot="2381630">
            <a:off x="5500219" y="6796532"/>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Triangle 193">
            <a:extLst>
              <a:ext uri="{FF2B5EF4-FFF2-40B4-BE49-F238E27FC236}">
                <a16:creationId xmlns:a16="http://schemas.microsoft.com/office/drawing/2014/main" id="{07AA4D5A-790E-E64F-8538-E6EFA1C66B1D}"/>
              </a:ext>
            </a:extLst>
          </p:cNvPr>
          <p:cNvSpPr/>
          <p:nvPr/>
        </p:nvSpPr>
        <p:spPr>
          <a:xfrm rot="2381630">
            <a:off x="4780078" y="7325596"/>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Triangle 194">
            <a:extLst>
              <a:ext uri="{FF2B5EF4-FFF2-40B4-BE49-F238E27FC236}">
                <a16:creationId xmlns:a16="http://schemas.microsoft.com/office/drawing/2014/main" id="{3C732D1A-52EE-7443-B07A-89840353A1AA}"/>
              </a:ext>
            </a:extLst>
          </p:cNvPr>
          <p:cNvSpPr/>
          <p:nvPr/>
        </p:nvSpPr>
        <p:spPr>
          <a:xfrm rot="2381630">
            <a:off x="5125325" y="7441542"/>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Triangle 195">
            <a:extLst>
              <a:ext uri="{FF2B5EF4-FFF2-40B4-BE49-F238E27FC236}">
                <a16:creationId xmlns:a16="http://schemas.microsoft.com/office/drawing/2014/main" id="{7A86347F-7B92-404C-B379-418C6611C92B}"/>
              </a:ext>
            </a:extLst>
          </p:cNvPr>
          <p:cNvSpPr/>
          <p:nvPr/>
        </p:nvSpPr>
        <p:spPr>
          <a:xfrm rot="2381630">
            <a:off x="5708524" y="7261946"/>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Triangle 196">
            <a:extLst>
              <a:ext uri="{FF2B5EF4-FFF2-40B4-BE49-F238E27FC236}">
                <a16:creationId xmlns:a16="http://schemas.microsoft.com/office/drawing/2014/main" id="{02F94135-706B-DC49-A9D7-A0764BC3F885}"/>
              </a:ext>
            </a:extLst>
          </p:cNvPr>
          <p:cNvSpPr/>
          <p:nvPr/>
        </p:nvSpPr>
        <p:spPr>
          <a:xfrm rot="20361007">
            <a:off x="4698236" y="7173660"/>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Triangle 197">
            <a:extLst>
              <a:ext uri="{FF2B5EF4-FFF2-40B4-BE49-F238E27FC236}">
                <a16:creationId xmlns:a16="http://schemas.microsoft.com/office/drawing/2014/main" id="{7F753491-BD10-1A40-9886-8A0EC1DB813C}"/>
              </a:ext>
            </a:extLst>
          </p:cNvPr>
          <p:cNvSpPr/>
          <p:nvPr/>
        </p:nvSpPr>
        <p:spPr>
          <a:xfrm rot="20361007">
            <a:off x="5233035" y="7181870"/>
            <a:ext cx="61731" cy="65590"/>
          </a:xfrm>
          <a:prstGeom prs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9" name="Picture 198">
            <a:extLst>
              <a:ext uri="{FF2B5EF4-FFF2-40B4-BE49-F238E27FC236}">
                <a16:creationId xmlns:a16="http://schemas.microsoft.com/office/drawing/2014/main" id="{C7757BA6-8CEF-4A4B-95C8-492D2E8D8544}"/>
              </a:ext>
            </a:extLst>
          </p:cNvPr>
          <p:cNvPicPr>
            <a:picLocks noChangeAspect="1"/>
          </p:cNvPicPr>
          <p:nvPr/>
        </p:nvPicPr>
        <p:blipFill rotWithShape="1">
          <a:blip r:embed="rId23"/>
          <a:srcRect l="13297" t="19847" r="20193" b="6496"/>
          <a:stretch/>
        </p:blipFill>
        <p:spPr>
          <a:xfrm>
            <a:off x="840823" y="7666227"/>
            <a:ext cx="1259296" cy="1347741"/>
          </a:xfrm>
          <a:prstGeom prst="rect">
            <a:avLst/>
          </a:prstGeom>
        </p:spPr>
      </p:pic>
      <p:sp>
        <p:nvSpPr>
          <p:cNvPr id="200" name="TextBox 199">
            <a:extLst>
              <a:ext uri="{FF2B5EF4-FFF2-40B4-BE49-F238E27FC236}">
                <a16:creationId xmlns:a16="http://schemas.microsoft.com/office/drawing/2014/main" id="{303991CE-6D62-CE4C-A7E5-11C7DE38A553}"/>
              </a:ext>
            </a:extLst>
          </p:cNvPr>
          <p:cNvSpPr txBox="1"/>
          <p:nvPr/>
        </p:nvSpPr>
        <p:spPr>
          <a:xfrm>
            <a:off x="472085" y="7922921"/>
            <a:ext cx="461665" cy="1124667"/>
          </a:xfrm>
          <a:prstGeom prst="rect">
            <a:avLst/>
          </a:prstGeom>
          <a:noFill/>
        </p:spPr>
        <p:txBody>
          <a:bodyPr vert="vert270" wrap="none" rtlCol="0">
            <a:spAutoFit/>
          </a:bodyPr>
          <a:lstStyle/>
          <a:p>
            <a:pPr algn="ctr"/>
            <a:r>
              <a:rPr lang="en-US" sz="900" b="1" dirty="0">
                <a:latin typeface="Helvetica" pitchFamily="2" charset="0"/>
              </a:rPr>
              <a:t>% Arg1+ and CK8+</a:t>
            </a:r>
          </a:p>
          <a:p>
            <a:pPr algn="ctr"/>
            <a:r>
              <a:rPr lang="en-US" sz="900" b="1" dirty="0">
                <a:latin typeface="Helvetica" pitchFamily="2" charset="0"/>
              </a:rPr>
              <a:t>/ CK8+</a:t>
            </a:r>
          </a:p>
        </p:txBody>
      </p:sp>
      <p:sp>
        <p:nvSpPr>
          <p:cNvPr id="201" name="TextBox 200">
            <a:extLst>
              <a:ext uri="{FF2B5EF4-FFF2-40B4-BE49-F238E27FC236}">
                <a16:creationId xmlns:a16="http://schemas.microsoft.com/office/drawing/2014/main" id="{FE1E3A4B-2113-214D-916D-5E4C7ADBCC1D}"/>
              </a:ext>
            </a:extLst>
          </p:cNvPr>
          <p:cNvSpPr txBox="1"/>
          <p:nvPr/>
        </p:nvSpPr>
        <p:spPr>
          <a:xfrm>
            <a:off x="840823" y="8963648"/>
            <a:ext cx="710451" cy="230832"/>
          </a:xfrm>
          <a:prstGeom prst="rect">
            <a:avLst/>
          </a:prstGeom>
          <a:noFill/>
        </p:spPr>
        <p:txBody>
          <a:bodyPr wrap="none" rtlCol="0">
            <a:spAutoFit/>
          </a:bodyPr>
          <a:lstStyle/>
          <a:p>
            <a:r>
              <a:rPr lang="en-US" sz="900" b="1" dirty="0">
                <a:latin typeface="Helvetica" pitchFamily="2" charset="0"/>
              </a:rPr>
              <a:t>DDR2 WT</a:t>
            </a:r>
            <a:endParaRPr lang="en-US" sz="900" b="1" baseline="30000" dirty="0">
              <a:latin typeface="Helvetica" pitchFamily="2" charset="0"/>
            </a:endParaRPr>
          </a:p>
        </p:txBody>
      </p:sp>
      <p:sp>
        <p:nvSpPr>
          <p:cNvPr id="202" name="TextBox 201">
            <a:extLst>
              <a:ext uri="{FF2B5EF4-FFF2-40B4-BE49-F238E27FC236}">
                <a16:creationId xmlns:a16="http://schemas.microsoft.com/office/drawing/2014/main" id="{AE0541DD-126F-424A-942D-832C23D0BB27}"/>
              </a:ext>
            </a:extLst>
          </p:cNvPr>
          <p:cNvSpPr txBox="1"/>
          <p:nvPr/>
        </p:nvSpPr>
        <p:spPr>
          <a:xfrm>
            <a:off x="1430064" y="8963648"/>
            <a:ext cx="704039" cy="230832"/>
          </a:xfrm>
          <a:prstGeom prst="rect">
            <a:avLst/>
          </a:prstGeom>
          <a:noFill/>
        </p:spPr>
        <p:txBody>
          <a:bodyPr wrap="none" rtlCol="0">
            <a:spAutoFit/>
          </a:bodyPr>
          <a:lstStyle/>
          <a:p>
            <a:r>
              <a:rPr lang="en-US" sz="900" b="1" dirty="0">
                <a:latin typeface="Helvetica" pitchFamily="2" charset="0"/>
              </a:rPr>
              <a:t>DDR2 KO</a:t>
            </a:r>
            <a:endParaRPr lang="en-US" sz="900" b="1" baseline="30000" dirty="0">
              <a:latin typeface="Helvetica" pitchFamily="2" charset="0"/>
            </a:endParaRPr>
          </a:p>
        </p:txBody>
      </p:sp>
      <p:sp>
        <p:nvSpPr>
          <p:cNvPr id="203" name="TextBox 202">
            <a:extLst>
              <a:ext uri="{FF2B5EF4-FFF2-40B4-BE49-F238E27FC236}">
                <a16:creationId xmlns:a16="http://schemas.microsoft.com/office/drawing/2014/main" id="{9240989F-5976-E343-9769-176D04C8125D}"/>
              </a:ext>
            </a:extLst>
          </p:cNvPr>
          <p:cNvSpPr txBox="1"/>
          <p:nvPr/>
        </p:nvSpPr>
        <p:spPr>
          <a:xfrm>
            <a:off x="104052" y="7682078"/>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F</a:t>
            </a:r>
          </a:p>
        </p:txBody>
      </p:sp>
      <p:pic>
        <p:nvPicPr>
          <p:cNvPr id="204" name="Picture 203">
            <a:extLst>
              <a:ext uri="{FF2B5EF4-FFF2-40B4-BE49-F238E27FC236}">
                <a16:creationId xmlns:a16="http://schemas.microsoft.com/office/drawing/2014/main" id="{C03B0F61-D79B-744D-8BF1-E1B5F1B7FCFC}"/>
              </a:ext>
            </a:extLst>
          </p:cNvPr>
          <p:cNvPicPr>
            <a:picLocks noChangeAspect="1"/>
          </p:cNvPicPr>
          <p:nvPr/>
        </p:nvPicPr>
        <p:blipFill rotWithShape="1">
          <a:blip r:embed="rId24"/>
          <a:srcRect l="10261" t="18005" r="11051" b="6267"/>
          <a:stretch/>
        </p:blipFill>
        <p:spPr>
          <a:xfrm>
            <a:off x="2384043" y="7708445"/>
            <a:ext cx="1179428" cy="1331982"/>
          </a:xfrm>
          <a:prstGeom prst="rect">
            <a:avLst/>
          </a:prstGeom>
        </p:spPr>
      </p:pic>
      <p:sp>
        <p:nvSpPr>
          <p:cNvPr id="205" name="TextBox 204">
            <a:extLst>
              <a:ext uri="{FF2B5EF4-FFF2-40B4-BE49-F238E27FC236}">
                <a16:creationId xmlns:a16="http://schemas.microsoft.com/office/drawing/2014/main" id="{B36F0541-4D90-8E44-9BCC-1696AE7491F8}"/>
              </a:ext>
            </a:extLst>
          </p:cNvPr>
          <p:cNvSpPr txBox="1"/>
          <p:nvPr/>
        </p:nvSpPr>
        <p:spPr>
          <a:xfrm>
            <a:off x="2145692" y="8077594"/>
            <a:ext cx="323165" cy="525144"/>
          </a:xfrm>
          <a:prstGeom prst="rect">
            <a:avLst/>
          </a:prstGeom>
          <a:noFill/>
        </p:spPr>
        <p:txBody>
          <a:bodyPr vert="vert270" wrap="none" rtlCol="0">
            <a:spAutoFit/>
          </a:bodyPr>
          <a:lstStyle/>
          <a:p>
            <a:pPr algn="ctr"/>
            <a:r>
              <a:rPr lang="en-US" sz="900" b="1" dirty="0">
                <a:latin typeface="Helvetica" pitchFamily="2" charset="0"/>
              </a:rPr>
              <a:t>% CK8+</a:t>
            </a:r>
          </a:p>
        </p:txBody>
      </p:sp>
      <p:sp>
        <p:nvSpPr>
          <p:cNvPr id="206" name="TextBox 205">
            <a:extLst>
              <a:ext uri="{FF2B5EF4-FFF2-40B4-BE49-F238E27FC236}">
                <a16:creationId xmlns:a16="http://schemas.microsoft.com/office/drawing/2014/main" id="{06728469-0E56-8948-9B9C-8973E1D22CCA}"/>
              </a:ext>
            </a:extLst>
          </p:cNvPr>
          <p:cNvSpPr txBox="1"/>
          <p:nvPr/>
        </p:nvSpPr>
        <p:spPr>
          <a:xfrm>
            <a:off x="2417315" y="8970372"/>
            <a:ext cx="710451" cy="230832"/>
          </a:xfrm>
          <a:prstGeom prst="rect">
            <a:avLst/>
          </a:prstGeom>
          <a:noFill/>
        </p:spPr>
        <p:txBody>
          <a:bodyPr wrap="none" rtlCol="0">
            <a:spAutoFit/>
          </a:bodyPr>
          <a:lstStyle/>
          <a:p>
            <a:r>
              <a:rPr lang="en-US" sz="900" b="1" dirty="0">
                <a:latin typeface="Helvetica" pitchFamily="2" charset="0"/>
              </a:rPr>
              <a:t>DDR2 WT</a:t>
            </a:r>
            <a:endParaRPr lang="en-US" sz="900" b="1" baseline="30000" dirty="0">
              <a:latin typeface="Helvetica" pitchFamily="2" charset="0"/>
            </a:endParaRPr>
          </a:p>
        </p:txBody>
      </p:sp>
      <p:sp>
        <p:nvSpPr>
          <p:cNvPr id="207" name="TextBox 206">
            <a:extLst>
              <a:ext uri="{FF2B5EF4-FFF2-40B4-BE49-F238E27FC236}">
                <a16:creationId xmlns:a16="http://schemas.microsoft.com/office/drawing/2014/main" id="{18676438-CE2F-F947-B859-E3E8E13A28EE}"/>
              </a:ext>
            </a:extLst>
          </p:cNvPr>
          <p:cNvSpPr txBox="1"/>
          <p:nvPr/>
        </p:nvSpPr>
        <p:spPr>
          <a:xfrm>
            <a:off x="3006556" y="8970372"/>
            <a:ext cx="704039" cy="230832"/>
          </a:xfrm>
          <a:prstGeom prst="rect">
            <a:avLst/>
          </a:prstGeom>
          <a:noFill/>
        </p:spPr>
        <p:txBody>
          <a:bodyPr wrap="none" rtlCol="0">
            <a:spAutoFit/>
          </a:bodyPr>
          <a:lstStyle/>
          <a:p>
            <a:r>
              <a:rPr lang="en-US" sz="900" b="1" dirty="0">
                <a:latin typeface="Helvetica" pitchFamily="2" charset="0"/>
              </a:rPr>
              <a:t>DDR2 KO</a:t>
            </a:r>
            <a:endParaRPr lang="en-US" sz="900" b="1" baseline="30000" dirty="0">
              <a:latin typeface="Helvetica" pitchFamily="2" charset="0"/>
            </a:endParaRPr>
          </a:p>
        </p:txBody>
      </p:sp>
      <p:sp>
        <p:nvSpPr>
          <p:cNvPr id="145" name="TextBox 144">
            <a:extLst>
              <a:ext uri="{FF2B5EF4-FFF2-40B4-BE49-F238E27FC236}">
                <a16:creationId xmlns:a16="http://schemas.microsoft.com/office/drawing/2014/main" id="{574C1DBD-6E5E-EF4B-8E12-95E01ADC4CBF}"/>
              </a:ext>
            </a:extLst>
          </p:cNvPr>
          <p:cNvSpPr txBox="1"/>
          <p:nvPr/>
        </p:nvSpPr>
        <p:spPr>
          <a:xfrm>
            <a:off x="151965" y="1783373"/>
            <a:ext cx="449162" cy="200055"/>
          </a:xfrm>
          <a:prstGeom prst="rect">
            <a:avLst/>
          </a:prstGeom>
          <a:noFill/>
        </p:spPr>
        <p:txBody>
          <a:bodyPr vert="horz" wrap="none" rtlCol="0">
            <a:spAutoFit/>
          </a:bodyPr>
          <a:lstStyle/>
          <a:p>
            <a:r>
              <a:rPr lang="en-US" sz="700" dirty="0">
                <a:latin typeface="Helvetica" pitchFamily="2" charset="0"/>
              </a:rPr>
              <a:t>Pdgfra</a:t>
            </a:r>
            <a:endParaRPr lang="en-US" sz="800" dirty="0">
              <a:latin typeface="Helvetica" pitchFamily="2" charset="0"/>
            </a:endParaRPr>
          </a:p>
        </p:txBody>
      </p:sp>
      <p:sp>
        <p:nvSpPr>
          <p:cNvPr id="146" name="TextBox 145">
            <a:extLst>
              <a:ext uri="{FF2B5EF4-FFF2-40B4-BE49-F238E27FC236}">
                <a16:creationId xmlns:a16="http://schemas.microsoft.com/office/drawing/2014/main" id="{338EF30E-4F42-0146-9371-7986DB1BC69F}"/>
              </a:ext>
            </a:extLst>
          </p:cNvPr>
          <p:cNvSpPr txBox="1"/>
          <p:nvPr/>
        </p:nvSpPr>
        <p:spPr>
          <a:xfrm>
            <a:off x="151965" y="1931070"/>
            <a:ext cx="449162" cy="200055"/>
          </a:xfrm>
          <a:prstGeom prst="rect">
            <a:avLst/>
          </a:prstGeom>
          <a:noFill/>
        </p:spPr>
        <p:txBody>
          <a:bodyPr vert="horz" wrap="none" rtlCol="0">
            <a:spAutoFit/>
          </a:bodyPr>
          <a:lstStyle/>
          <a:p>
            <a:r>
              <a:rPr lang="en-US" sz="700" dirty="0">
                <a:latin typeface="Helvetica" pitchFamily="2" charset="0"/>
              </a:rPr>
              <a:t>Pdgfrb</a:t>
            </a:r>
            <a:endParaRPr lang="en-US" sz="800" dirty="0">
              <a:latin typeface="Helvetica" pitchFamily="2" charset="0"/>
            </a:endParaRPr>
          </a:p>
        </p:txBody>
      </p:sp>
      <p:sp>
        <p:nvSpPr>
          <p:cNvPr id="159" name="TextBox 158">
            <a:extLst>
              <a:ext uri="{FF2B5EF4-FFF2-40B4-BE49-F238E27FC236}">
                <a16:creationId xmlns:a16="http://schemas.microsoft.com/office/drawing/2014/main" id="{E4E16335-EF8A-7943-B0C9-D87BCB427131}"/>
              </a:ext>
            </a:extLst>
          </p:cNvPr>
          <p:cNvSpPr txBox="1"/>
          <p:nvPr/>
        </p:nvSpPr>
        <p:spPr>
          <a:xfrm>
            <a:off x="251351" y="1103487"/>
            <a:ext cx="349776" cy="200055"/>
          </a:xfrm>
          <a:prstGeom prst="rect">
            <a:avLst/>
          </a:prstGeom>
          <a:noFill/>
        </p:spPr>
        <p:txBody>
          <a:bodyPr vert="horz" wrap="none" rtlCol="0">
            <a:spAutoFit/>
          </a:bodyPr>
          <a:lstStyle/>
          <a:p>
            <a:r>
              <a:rPr lang="en-US" sz="700" dirty="0">
                <a:latin typeface="Helvetica" pitchFamily="2" charset="0"/>
              </a:rPr>
              <a:t>Krt7</a:t>
            </a:r>
            <a:endParaRPr lang="en-US" sz="800" dirty="0">
              <a:latin typeface="Helvetica" pitchFamily="2" charset="0"/>
            </a:endParaRPr>
          </a:p>
        </p:txBody>
      </p:sp>
      <p:sp>
        <p:nvSpPr>
          <p:cNvPr id="160" name="TextBox 159">
            <a:extLst>
              <a:ext uri="{FF2B5EF4-FFF2-40B4-BE49-F238E27FC236}">
                <a16:creationId xmlns:a16="http://schemas.microsoft.com/office/drawing/2014/main" id="{7FC34E56-6D1A-A24A-9318-A6877DB46A35}"/>
              </a:ext>
            </a:extLst>
          </p:cNvPr>
          <p:cNvSpPr txBox="1"/>
          <p:nvPr/>
        </p:nvSpPr>
        <p:spPr>
          <a:xfrm>
            <a:off x="244905" y="1229159"/>
            <a:ext cx="349776" cy="200055"/>
          </a:xfrm>
          <a:prstGeom prst="rect">
            <a:avLst/>
          </a:prstGeom>
          <a:noFill/>
        </p:spPr>
        <p:txBody>
          <a:bodyPr vert="horz" wrap="none" rtlCol="0">
            <a:spAutoFit/>
          </a:bodyPr>
          <a:lstStyle/>
          <a:p>
            <a:r>
              <a:rPr lang="en-US" sz="700" dirty="0">
                <a:latin typeface="Helvetica" pitchFamily="2" charset="0"/>
              </a:rPr>
              <a:t>Krt8</a:t>
            </a:r>
            <a:endParaRPr lang="en-US" sz="800" dirty="0">
              <a:latin typeface="Helvetica" pitchFamily="2" charset="0"/>
            </a:endParaRPr>
          </a:p>
        </p:txBody>
      </p:sp>
      <p:sp>
        <p:nvSpPr>
          <p:cNvPr id="161" name="TextBox 160">
            <a:extLst>
              <a:ext uri="{FF2B5EF4-FFF2-40B4-BE49-F238E27FC236}">
                <a16:creationId xmlns:a16="http://schemas.microsoft.com/office/drawing/2014/main" id="{FEAF4637-41A7-E94F-8E7F-38D32CDB8624}"/>
              </a:ext>
            </a:extLst>
          </p:cNvPr>
          <p:cNvSpPr txBox="1"/>
          <p:nvPr/>
        </p:nvSpPr>
        <p:spPr>
          <a:xfrm>
            <a:off x="201659" y="1362227"/>
            <a:ext cx="399468" cy="200055"/>
          </a:xfrm>
          <a:prstGeom prst="rect">
            <a:avLst/>
          </a:prstGeom>
          <a:noFill/>
        </p:spPr>
        <p:txBody>
          <a:bodyPr vert="horz" wrap="none" rtlCol="0">
            <a:spAutoFit/>
          </a:bodyPr>
          <a:lstStyle/>
          <a:p>
            <a:r>
              <a:rPr lang="en-US" sz="700" dirty="0">
                <a:latin typeface="Helvetica" pitchFamily="2" charset="0"/>
              </a:rPr>
              <a:t>Krt18</a:t>
            </a:r>
            <a:endParaRPr lang="en-US" sz="800" dirty="0">
              <a:latin typeface="Helvetica" pitchFamily="2" charset="0"/>
            </a:endParaRPr>
          </a:p>
        </p:txBody>
      </p:sp>
      <p:sp>
        <p:nvSpPr>
          <p:cNvPr id="162" name="TextBox 161">
            <a:extLst>
              <a:ext uri="{FF2B5EF4-FFF2-40B4-BE49-F238E27FC236}">
                <a16:creationId xmlns:a16="http://schemas.microsoft.com/office/drawing/2014/main" id="{E8AB7510-C02C-314A-9670-949B7E353198}"/>
              </a:ext>
            </a:extLst>
          </p:cNvPr>
          <p:cNvSpPr txBox="1"/>
          <p:nvPr/>
        </p:nvSpPr>
        <p:spPr>
          <a:xfrm>
            <a:off x="201659" y="1502609"/>
            <a:ext cx="399468" cy="200055"/>
          </a:xfrm>
          <a:prstGeom prst="rect">
            <a:avLst/>
          </a:prstGeom>
          <a:noFill/>
        </p:spPr>
        <p:txBody>
          <a:bodyPr vert="horz" wrap="none" rtlCol="0">
            <a:spAutoFit/>
          </a:bodyPr>
          <a:lstStyle/>
          <a:p>
            <a:r>
              <a:rPr lang="en-US" sz="700" dirty="0">
                <a:latin typeface="Helvetica" pitchFamily="2" charset="0"/>
              </a:rPr>
              <a:t>Krt19</a:t>
            </a:r>
            <a:endParaRPr lang="en-US" sz="800" dirty="0">
              <a:latin typeface="Helvetica" pitchFamily="2" charset="0"/>
            </a:endParaRPr>
          </a:p>
        </p:txBody>
      </p:sp>
      <p:sp>
        <p:nvSpPr>
          <p:cNvPr id="163" name="TextBox 162">
            <a:extLst>
              <a:ext uri="{FF2B5EF4-FFF2-40B4-BE49-F238E27FC236}">
                <a16:creationId xmlns:a16="http://schemas.microsoft.com/office/drawing/2014/main" id="{6D7C9853-6968-B349-AF40-5EDC99745F2E}"/>
              </a:ext>
            </a:extLst>
          </p:cNvPr>
          <p:cNvSpPr txBox="1"/>
          <p:nvPr/>
        </p:nvSpPr>
        <p:spPr>
          <a:xfrm>
            <a:off x="251351" y="1650306"/>
            <a:ext cx="349776" cy="200055"/>
          </a:xfrm>
          <a:prstGeom prst="rect">
            <a:avLst/>
          </a:prstGeom>
          <a:noFill/>
        </p:spPr>
        <p:txBody>
          <a:bodyPr vert="horz" wrap="none" rtlCol="0">
            <a:spAutoFit/>
          </a:bodyPr>
          <a:lstStyle/>
          <a:p>
            <a:r>
              <a:rPr lang="en-US" sz="700" dirty="0">
                <a:latin typeface="Helvetica" pitchFamily="2" charset="0"/>
              </a:rPr>
              <a:t>Egfr</a:t>
            </a:r>
            <a:endParaRPr lang="en-US" sz="800" dirty="0">
              <a:latin typeface="Helvetica" pitchFamily="2" charset="0"/>
            </a:endParaRPr>
          </a:p>
        </p:txBody>
      </p:sp>
      <p:sp>
        <p:nvSpPr>
          <p:cNvPr id="164" name="TextBox 163">
            <a:extLst>
              <a:ext uri="{FF2B5EF4-FFF2-40B4-BE49-F238E27FC236}">
                <a16:creationId xmlns:a16="http://schemas.microsoft.com/office/drawing/2014/main" id="{03CD6B23-77F4-4745-9818-D96E16D2DC70}"/>
              </a:ext>
            </a:extLst>
          </p:cNvPr>
          <p:cNvSpPr txBox="1"/>
          <p:nvPr/>
        </p:nvSpPr>
        <p:spPr>
          <a:xfrm>
            <a:off x="187231" y="2078767"/>
            <a:ext cx="413896" cy="200055"/>
          </a:xfrm>
          <a:prstGeom prst="rect">
            <a:avLst/>
          </a:prstGeom>
          <a:noFill/>
        </p:spPr>
        <p:txBody>
          <a:bodyPr vert="horz" wrap="none" rtlCol="0">
            <a:spAutoFit/>
          </a:bodyPr>
          <a:lstStyle/>
          <a:p>
            <a:r>
              <a:rPr lang="en-US" sz="700" dirty="0">
                <a:latin typeface="Helvetica" pitchFamily="2" charset="0"/>
              </a:rPr>
              <a:t>Acta2</a:t>
            </a:r>
            <a:endParaRPr lang="en-US" sz="800" dirty="0">
              <a:latin typeface="Helvetica" pitchFamily="2" charset="0"/>
            </a:endParaRPr>
          </a:p>
        </p:txBody>
      </p:sp>
      <p:sp>
        <p:nvSpPr>
          <p:cNvPr id="165" name="TextBox 164">
            <a:extLst>
              <a:ext uri="{FF2B5EF4-FFF2-40B4-BE49-F238E27FC236}">
                <a16:creationId xmlns:a16="http://schemas.microsoft.com/office/drawing/2014/main" id="{1B91A0F0-B31C-A642-B7E7-C702104096C4}"/>
              </a:ext>
            </a:extLst>
          </p:cNvPr>
          <p:cNvSpPr txBox="1"/>
          <p:nvPr/>
        </p:nvSpPr>
        <p:spPr>
          <a:xfrm>
            <a:off x="182423" y="2204519"/>
            <a:ext cx="418704" cy="200055"/>
          </a:xfrm>
          <a:prstGeom prst="rect">
            <a:avLst/>
          </a:prstGeom>
          <a:noFill/>
        </p:spPr>
        <p:txBody>
          <a:bodyPr vert="horz" wrap="none" rtlCol="0">
            <a:spAutoFit/>
          </a:bodyPr>
          <a:lstStyle/>
          <a:p>
            <a:r>
              <a:rPr lang="en-US" sz="700" dirty="0">
                <a:latin typeface="Helvetica" pitchFamily="2" charset="0"/>
              </a:rPr>
              <a:t>Sparc</a:t>
            </a:r>
            <a:endParaRPr lang="en-US" sz="800" dirty="0">
              <a:latin typeface="Helvetica" pitchFamily="2" charset="0"/>
            </a:endParaRPr>
          </a:p>
        </p:txBody>
      </p:sp>
      <p:sp>
        <p:nvSpPr>
          <p:cNvPr id="166" name="TextBox 165">
            <a:extLst>
              <a:ext uri="{FF2B5EF4-FFF2-40B4-BE49-F238E27FC236}">
                <a16:creationId xmlns:a16="http://schemas.microsoft.com/office/drawing/2014/main" id="{85AEB650-C2EA-484C-ACDF-F20DD7632D51}"/>
              </a:ext>
            </a:extLst>
          </p:cNvPr>
          <p:cNvSpPr txBox="1"/>
          <p:nvPr/>
        </p:nvSpPr>
        <p:spPr>
          <a:xfrm>
            <a:off x="208071" y="2337586"/>
            <a:ext cx="393056" cy="200055"/>
          </a:xfrm>
          <a:prstGeom prst="rect">
            <a:avLst/>
          </a:prstGeom>
          <a:noFill/>
        </p:spPr>
        <p:txBody>
          <a:bodyPr vert="horz" wrap="none" rtlCol="0">
            <a:spAutoFit/>
          </a:bodyPr>
          <a:lstStyle/>
          <a:p>
            <a:r>
              <a:rPr lang="en-US" sz="700" dirty="0">
                <a:latin typeface="Helvetica" pitchFamily="2" charset="0"/>
              </a:rPr>
              <a:t>Pdpn</a:t>
            </a:r>
            <a:endParaRPr lang="en-US" sz="800" dirty="0">
              <a:latin typeface="Helvetica" pitchFamily="2" charset="0"/>
            </a:endParaRPr>
          </a:p>
        </p:txBody>
      </p:sp>
      <p:sp>
        <p:nvSpPr>
          <p:cNvPr id="167" name="TextBox 166">
            <a:extLst>
              <a:ext uri="{FF2B5EF4-FFF2-40B4-BE49-F238E27FC236}">
                <a16:creationId xmlns:a16="http://schemas.microsoft.com/office/drawing/2014/main" id="{20284351-5363-5548-ABBE-2DF685DBFF7E}"/>
              </a:ext>
            </a:extLst>
          </p:cNvPr>
          <p:cNvSpPr txBox="1"/>
          <p:nvPr/>
        </p:nvSpPr>
        <p:spPr>
          <a:xfrm>
            <a:off x="206467" y="2470653"/>
            <a:ext cx="394660" cy="200055"/>
          </a:xfrm>
          <a:prstGeom prst="rect">
            <a:avLst/>
          </a:prstGeom>
          <a:noFill/>
        </p:spPr>
        <p:txBody>
          <a:bodyPr vert="horz" wrap="none" rtlCol="0">
            <a:spAutoFit/>
          </a:bodyPr>
          <a:lstStyle/>
          <a:p>
            <a:r>
              <a:rPr lang="en-US" sz="700" dirty="0">
                <a:latin typeface="Helvetica" pitchFamily="2" charset="0"/>
              </a:rPr>
              <a:t>Ptprc</a:t>
            </a:r>
            <a:endParaRPr lang="en-US" sz="800" dirty="0">
              <a:latin typeface="Helvetica" pitchFamily="2" charset="0"/>
            </a:endParaRPr>
          </a:p>
        </p:txBody>
      </p:sp>
      <p:sp>
        <p:nvSpPr>
          <p:cNvPr id="208" name="TextBox 207">
            <a:extLst>
              <a:ext uri="{FF2B5EF4-FFF2-40B4-BE49-F238E27FC236}">
                <a16:creationId xmlns:a16="http://schemas.microsoft.com/office/drawing/2014/main" id="{35731C94-80FD-8B47-B0DC-1925749BE96E}"/>
              </a:ext>
            </a:extLst>
          </p:cNvPr>
          <p:cNvSpPr txBox="1"/>
          <p:nvPr/>
        </p:nvSpPr>
        <p:spPr>
          <a:xfrm>
            <a:off x="190437" y="2611035"/>
            <a:ext cx="410690" cy="200055"/>
          </a:xfrm>
          <a:prstGeom prst="rect">
            <a:avLst/>
          </a:prstGeom>
          <a:noFill/>
        </p:spPr>
        <p:txBody>
          <a:bodyPr vert="horz" wrap="none" rtlCol="0">
            <a:spAutoFit/>
          </a:bodyPr>
          <a:lstStyle/>
          <a:p>
            <a:r>
              <a:rPr lang="en-US" sz="700" dirty="0">
                <a:latin typeface="Helvetica" pitchFamily="2" charset="0"/>
              </a:rPr>
              <a:t>Itgam</a:t>
            </a:r>
            <a:endParaRPr lang="en-US" sz="800" dirty="0">
              <a:latin typeface="Helvetica" pitchFamily="2" charset="0"/>
            </a:endParaRPr>
          </a:p>
        </p:txBody>
      </p:sp>
      <p:sp>
        <p:nvSpPr>
          <p:cNvPr id="209" name="TextBox 208">
            <a:extLst>
              <a:ext uri="{FF2B5EF4-FFF2-40B4-BE49-F238E27FC236}">
                <a16:creationId xmlns:a16="http://schemas.microsoft.com/office/drawing/2014/main" id="{ABB76EA3-4189-CE44-9CB3-A5363361F326}"/>
              </a:ext>
            </a:extLst>
          </p:cNvPr>
          <p:cNvSpPr txBox="1"/>
          <p:nvPr/>
        </p:nvSpPr>
        <p:spPr>
          <a:xfrm>
            <a:off x="203261" y="2758732"/>
            <a:ext cx="397866" cy="200055"/>
          </a:xfrm>
          <a:prstGeom prst="rect">
            <a:avLst/>
          </a:prstGeom>
          <a:noFill/>
        </p:spPr>
        <p:txBody>
          <a:bodyPr vert="horz" wrap="none" rtlCol="0">
            <a:spAutoFit/>
          </a:bodyPr>
          <a:lstStyle/>
          <a:p>
            <a:r>
              <a:rPr lang="en-US" sz="700" dirty="0">
                <a:latin typeface="Helvetica" pitchFamily="2" charset="0"/>
              </a:rPr>
              <a:t>Cd3d</a:t>
            </a:r>
            <a:endParaRPr lang="en-US" sz="800" dirty="0">
              <a:latin typeface="Helvetica" pitchFamily="2" charset="0"/>
            </a:endParaRPr>
          </a:p>
        </p:txBody>
      </p:sp>
      <p:sp>
        <p:nvSpPr>
          <p:cNvPr id="210" name="TextBox 209">
            <a:extLst>
              <a:ext uri="{FF2B5EF4-FFF2-40B4-BE49-F238E27FC236}">
                <a16:creationId xmlns:a16="http://schemas.microsoft.com/office/drawing/2014/main" id="{D305F750-954F-524F-9DAE-5093E337FB5E}"/>
              </a:ext>
            </a:extLst>
          </p:cNvPr>
          <p:cNvSpPr txBox="1"/>
          <p:nvPr/>
        </p:nvSpPr>
        <p:spPr>
          <a:xfrm>
            <a:off x="222497" y="2899114"/>
            <a:ext cx="378630" cy="200055"/>
          </a:xfrm>
          <a:prstGeom prst="rect">
            <a:avLst/>
          </a:prstGeom>
          <a:noFill/>
        </p:spPr>
        <p:txBody>
          <a:bodyPr vert="horz" wrap="none" rtlCol="0">
            <a:spAutoFit/>
          </a:bodyPr>
          <a:lstStyle/>
          <a:p>
            <a:r>
              <a:rPr lang="en-US" sz="700" dirty="0">
                <a:latin typeface="Helvetica" pitchFamily="2" charset="0"/>
              </a:rPr>
              <a:t>Ly6d</a:t>
            </a:r>
            <a:endParaRPr lang="en-US" sz="800" dirty="0">
              <a:latin typeface="Helvetica" pitchFamily="2" charset="0"/>
            </a:endParaRPr>
          </a:p>
        </p:txBody>
      </p:sp>
      <p:sp>
        <p:nvSpPr>
          <p:cNvPr id="211" name="TextBox 210">
            <a:extLst>
              <a:ext uri="{FF2B5EF4-FFF2-40B4-BE49-F238E27FC236}">
                <a16:creationId xmlns:a16="http://schemas.microsoft.com/office/drawing/2014/main" id="{450FB6CD-59A3-904E-8626-917D04C71A8C}"/>
              </a:ext>
            </a:extLst>
          </p:cNvPr>
          <p:cNvSpPr txBox="1"/>
          <p:nvPr/>
        </p:nvSpPr>
        <p:spPr>
          <a:xfrm>
            <a:off x="238527" y="3031435"/>
            <a:ext cx="362600" cy="200055"/>
          </a:xfrm>
          <a:prstGeom prst="rect">
            <a:avLst/>
          </a:prstGeom>
          <a:noFill/>
        </p:spPr>
        <p:txBody>
          <a:bodyPr vert="horz" wrap="none" rtlCol="0">
            <a:spAutoFit/>
          </a:bodyPr>
          <a:lstStyle/>
          <a:p>
            <a:r>
              <a:rPr lang="en-US" sz="700" dirty="0">
                <a:latin typeface="Helvetica" pitchFamily="2" charset="0"/>
              </a:rPr>
              <a:t>Ccl5</a:t>
            </a:r>
            <a:endParaRPr lang="en-US" sz="800" dirty="0">
              <a:latin typeface="Helvetica" pitchFamily="2" charset="0"/>
            </a:endParaRPr>
          </a:p>
        </p:txBody>
      </p:sp>
      <p:sp>
        <p:nvSpPr>
          <p:cNvPr id="212" name="TextBox 211">
            <a:extLst>
              <a:ext uri="{FF2B5EF4-FFF2-40B4-BE49-F238E27FC236}">
                <a16:creationId xmlns:a16="http://schemas.microsoft.com/office/drawing/2014/main" id="{563735D6-A711-1047-9F47-5ACD41A3E366}"/>
              </a:ext>
            </a:extLst>
          </p:cNvPr>
          <p:cNvSpPr txBox="1"/>
          <p:nvPr/>
        </p:nvSpPr>
        <p:spPr>
          <a:xfrm>
            <a:off x="3333513" y="727586"/>
            <a:ext cx="567784" cy="184666"/>
          </a:xfrm>
          <a:prstGeom prst="rect">
            <a:avLst/>
          </a:prstGeom>
          <a:noFill/>
        </p:spPr>
        <p:txBody>
          <a:bodyPr vert="horz" wrap="none" rtlCol="0">
            <a:spAutoFit/>
          </a:bodyPr>
          <a:lstStyle/>
          <a:p>
            <a:r>
              <a:rPr lang="en-US" sz="600" dirty="0">
                <a:latin typeface="Helvetica" panose="020B0604020202020204" pitchFamily="34" charset="0"/>
                <a:cs typeface="Helvetica" panose="020B0604020202020204" pitchFamily="34" charset="0"/>
              </a:rPr>
              <a:t>Expression</a:t>
            </a:r>
            <a:endParaRPr lang="en-US" sz="800" dirty="0">
              <a:latin typeface="Helvetica" panose="020B0604020202020204" pitchFamily="34" charset="0"/>
              <a:cs typeface="Helvetica" panose="020B0604020202020204" pitchFamily="34" charset="0"/>
            </a:endParaRPr>
          </a:p>
        </p:txBody>
      </p:sp>
      <p:sp>
        <p:nvSpPr>
          <p:cNvPr id="213" name="TextBox 212">
            <a:extLst>
              <a:ext uri="{FF2B5EF4-FFF2-40B4-BE49-F238E27FC236}">
                <a16:creationId xmlns:a16="http://schemas.microsoft.com/office/drawing/2014/main" id="{54D16455-852D-F645-BC28-ECABC86466B0}"/>
              </a:ext>
            </a:extLst>
          </p:cNvPr>
          <p:cNvSpPr txBox="1"/>
          <p:nvPr/>
        </p:nvSpPr>
        <p:spPr>
          <a:xfrm>
            <a:off x="3443295" y="1183075"/>
            <a:ext cx="227948" cy="184666"/>
          </a:xfrm>
          <a:prstGeom prst="rect">
            <a:avLst/>
          </a:prstGeom>
          <a:noFill/>
        </p:spPr>
        <p:txBody>
          <a:bodyPr vert="horz" wrap="none" rtlCol="0">
            <a:spAutoFit/>
          </a:bodyPr>
          <a:lstStyle/>
          <a:p>
            <a:r>
              <a:rPr lang="en-US" sz="600" dirty="0">
                <a:latin typeface="Helvetica" pitchFamily="2" charset="0"/>
              </a:rPr>
              <a:t>0</a:t>
            </a:r>
            <a:endParaRPr lang="en-US" sz="700" dirty="0">
              <a:latin typeface="Helvetica" pitchFamily="2" charset="0"/>
            </a:endParaRPr>
          </a:p>
        </p:txBody>
      </p:sp>
      <p:sp>
        <p:nvSpPr>
          <p:cNvPr id="214" name="TextBox 213">
            <a:extLst>
              <a:ext uri="{FF2B5EF4-FFF2-40B4-BE49-F238E27FC236}">
                <a16:creationId xmlns:a16="http://schemas.microsoft.com/office/drawing/2014/main" id="{FD71348D-4609-3940-8212-EBD582EEDE89}"/>
              </a:ext>
            </a:extLst>
          </p:cNvPr>
          <p:cNvSpPr txBox="1"/>
          <p:nvPr/>
        </p:nvSpPr>
        <p:spPr>
          <a:xfrm>
            <a:off x="3442401" y="1352613"/>
            <a:ext cx="253596" cy="184666"/>
          </a:xfrm>
          <a:prstGeom prst="rect">
            <a:avLst/>
          </a:prstGeom>
          <a:noFill/>
        </p:spPr>
        <p:txBody>
          <a:bodyPr vert="horz" wrap="none" rtlCol="0">
            <a:spAutoFit/>
          </a:bodyPr>
          <a:lstStyle/>
          <a:p>
            <a:r>
              <a:rPr lang="en-US" sz="600" dirty="0">
                <a:latin typeface="Helvetica" pitchFamily="2" charset="0"/>
              </a:rPr>
              <a:t>-1</a:t>
            </a:r>
            <a:endParaRPr lang="en-US" sz="700" dirty="0">
              <a:latin typeface="Helvetica" pitchFamily="2" charset="0"/>
            </a:endParaRPr>
          </a:p>
        </p:txBody>
      </p:sp>
      <p:sp>
        <p:nvSpPr>
          <p:cNvPr id="215" name="TextBox 214">
            <a:extLst>
              <a:ext uri="{FF2B5EF4-FFF2-40B4-BE49-F238E27FC236}">
                <a16:creationId xmlns:a16="http://schemas.microsoft.com/office/drawing/2014/main" id="{E3A21C88-1903-D04F-9C1A-504C7DA26EB6}"/>
              </a:ext>
            </a:extLst>
          </p:cNvPr>
          <p:cNvSpPr txBox="1"/>
          <p:nvPr/>
        </p:nvSpPr>
        <p:spPr>
          <a:xfrm>
            <a:off x="3438423" y="1029897"/>
            <a:ext cx="227948" cy="184666"/>
          </a:xfrm>
          <a:prstGeom prst="rect">
            <a:avLst/>
          </a:prstGeom>
          <a:noFill/>
        </p:spPr>
        <p:txBody>
          <a:bodyPr vert="horz" wrap="none" rtlCol="0">
            <a:spAutoFit/>
          </a:bodyPr>
          <a:lstStyle/>
          <a:p>
            <a:r>
              <a:rPr lang="en-US" sz="600" dirty="0">
                <a:latin typeface="Helvetica" pitchFamily="2" charset="0"/>
              </a:rPr>
              <a:t>1</a:t>
            </a:r>
            <a:endParaRPr lang="en-US" sz="700" dirty="0">
              <a:latin typeface="Helvetica" pitchFamily="2" charset="0"/>
            </a:endParaRPr>
          </a:p>
        </p:txBody>
      </p:sp>
      <p:sp>
        <p:nvSpPr>
          <p:cNvPr id="216" name="TextBox 215">
            <a:extLst>
              <a:ext uri="{FF2B5EF4-FFF2-40B4-BE49-F238E27FC236}">
                <a16:creationId xmlns:a16="http://schemas.microsoft.com/office/drawing/2014/main" id="{9F91228F-FC60-114F-A682-83A7B2FBD2A8}"/>
              </a:ext>
            </a:extLst>
          </p:cNvPr>
          <p:cNvSpPr txBox="1"/>
          <p:nvPr/>
        </p:nvSpPr>
        <p:spPr>
          <a:xfrm>
            <a:off x="3444869" y="871629"/>
            <a:ext cx="227948" cy="184666"/>
          </a:xfrm>
          <a:prstGeom prst="rect">
            <a:avLst/>
          </a:prstGeom>
          <a:noFill/>
        </p:spPr>
        <p:txBody>
          <a:bodyPr vert="horz" wrap="none" rtlCol="0">
            <a:spAutoFit/>
          </a:bodyPr>
          <a:lstStyle/>
          <a:p>
            <a:r>
              <a:rPr lang="en-US" sz="600" dirty="0">
                <a:latin typeface="Helvetica" pitchFamily="2" charset="0"/>
              </a:rPr>
              <a:t>2</a:t>
            </a:r>
            <a:endParaRPr lang="en-US" sz="700" dirty="0">
              <a:latin typeface="Helvetica" pitchFamily="2" charset="0"/>
            </a:endParaRPr>
          </a:p>
        </p:txBody>
      </p:sp>
      <p:pic>
        <p:nvPicPr>
          <p:cNvPr id="217" name="Picture 216">
            <a:extLst>
              <a:ext uri="{FF2B5EF4-FFF2-40B4-BE49-F238E27FC236}">
                <a16:creationId xmlns:a16="http://schemas.microsoft.com/office/drawing/2014/main" id="{E448424E-6186-5143-8328-C224445A6B64}"/>
              </a:ext>
            </a:extLst>
          </p:cNvPr>
          <p:cNvPicPr>
            <a:picLocks noChangeAspect="1"/>
          </p:cNvPicPr>
          <p:nvPr/>
        </p:nvPicPr>
        <p:blipFill rotWithShape="1">
          <a:blip r:embed="rId25"/>
          <a:srcRect r="49426"/>
          <a:stretch/>
        </p:blipFill>
        <p:spPr>
          <a:xfrm>
            <a:off x="3400007" y="876144"/>
            <a:ext cx="118759" cy="661770"/>
          </a:xfrm>
          <a:prstGeom prst="rect">
            <a:avLst/>
          </a:prstGeom>
        </p:spPr>
      </p:pic>
      <p:pic>
        <p:nvPicPr>
          <p:cNvPr id="5" name="Picture 4">
            <a:extLst>
              <a:ext uri="{FF2B5EF4-FFF2-40B4-BE49-F238E27FC236}">
                <a16:creationId xmlns:a16="http://schemas.microsoft.com/office/drawing/2014/main" id="{A7E05617-7F32-1348-9EDC-BDCBB4CBBD3F}"/>
              </a:ext>
            </a:extLst>
          </p:cNvPr>
          <p:cNvPicPr>
            <a:picLocks noChangeAspect="1"/>
          </p:cNvPicPr>
          <p:nvPr/>
        </p:nvPicPr>
        <p:blipFill>
          <a:blip r:embed="rId26"/>
          <a:stretch>
            <a:fillRect/>
          </a:stretch>
        </p:blipFill>
        <p:spPr>
          <a:xfrm>
            <a:off x="3372680" y="1651174"/>
            <a:ext cx="127732" cy="1125638"/>
          </a:xfrm>
          <a:prstGeom prst="rect">
            <a:avLst/>
          </a:prstGeom>
        </p:spPr>
      </p:pic>
      <p:sp>
        <p:nvSpPr>
          <p:cNvPr id="218" name="TextBox 217">
            <a:extLst>
              <a:ext uri="{FF2B5EF4-FFF2-40B4-BE49-F238E27FC236}">
                <a16:creationId xmlns:a16="http://schemas.microsoft.com/office/drawing/2014/main" id="{15034EEE-03BE-AD41-B62D-7195F9721179}"/>
              </a:ext>
            </a:extLst>
          </p:cNvPr>
          <p:cNvSpPr txBox="1"/>
          <p:nvPr/>
        </p:nvSpPr>
        <p:spPr>
          <a:xfrm>
            <a:off x="3338300" y="1516868"/>
            <a:ext cx="433132" cy="184666"/>
          </a:xfrm>
          <a:prstGeom prst="rect">
            <a:avLst/>
          </a:prstGeom>
          <a:noFill/>
        </p:spPr>
        <p:txBody>
          <a:bodyPr vert="horz" wrap="none" rtlCol="0">
            <a:spAutoFit/>
          </a:bodyPr>
          <a:lstStyle/>
          <a:p>
            <a:r>
              <a:rPr lang="en-US" sz="600" dirty="0">
                <a:latin typeface="Helvetica" panose="020B0604020202020204" pitchFamily="34" charset="0"/>
                <a:cs typeface="Helvetica" panose="020B0604020202020204" pitchFamily="34" charset="0"/>
              </a:rPr>
              <a:t>Identity</a:t>
            </a:r>
            <a:endParaRPr lang="en-US" sz="800" dirty="0">
              <a:latin typeface="Helvetica" panose="020B0604020202020204" pitchFamily="34" charset="0"/>
              <a:cs typeface="Helvetica" panose="020B0604020202020204" pitchFamily="34" charset="0"/>
            </a:endParaRPr>
          </a:p>
        </p:txBody>
      </p:sp>
      <p:sp>
        <p:nvSpPr>
          <p:cNvPr id="219" name="TextBox 218">
            <a:extLst>
              <a:ext uri="{FF2B5EF4-FFF2-40B4-BE49-F238E27FC236}">
                <a16:creationId xmlns:a16="http://schemas.microsoft.com/office/drawing/2014/main" id="{C217B026-CD82-0D40-8D8C-C3C371C47C64}"/>
              </a:ext>
            </a:extLst>
          </p:cNvPr>
          <p:cNvSpPr txBox="1"/>
          <p:nvPr/>
        </p:nvSpPr>
        <p:spPr>
          <a:xfrm>
            <a:off x="3423121" y="1644856"/>
            <a:ext cx="219932" cy="169277"/>
          </a:xfrm>
          <a:prstGeom prst="rect">
            <a:avLst/>
          </a:prstGeom>
          <a:noFill/>
        </p:spPr>
        <p:txBody>
          <a:bodyPr vert="horz" wrap="none" rtlCol="0">
            <a:spAutoFit/>
          </a:bodyPr>
          <a:lstStyle/>
          <a:p>
            <a:r>
              <a:rPr lang="en-US" sz="500" dirty="0">
                <a:latin typeface="Helvetica" pitchFamily="2" charset="0"/>
              </a:rPr>
              <a:t>0</a:t>
            </a:r>
            <a:endParaRPr lang="en-US" sz="700" dirty="0">
              <a:latin typeface="Helvetica" pitchFamily="2" charset="0"/>
            </a:endParaRPr>
          </a:p>
        </p:txBody>
      </p:sp>
      <p:sp>
        <p:nvSpPr>
          <p:cNvPr id="220" name="TextBox 219">
            <a:extLst>
              <a:ext uri="{FF2B5EF4-FFF2-40B4-BE49-F238E27FC236}">
                <a16:creationId xmlns:a16="http://schemas.microsoft.com/office/drawing/2014/main" id="{EEE0E287-7C9E-0F40-90F5-0E92299FEE5A}"/>
              </a:ext>
            </a:extLst>
          </p:cNvPr>
          <p:cNvSpPr txBox="1"/>
          <p:nvPr/>
        </p:nvSpPr>
        <p:spPr>
          <a:xfrm>
            <a:off x="3418301" y="1766552"/>
            <a:ext cx="219932" cy="169277"/>
          </a:xfrm>
          <a:prstGeom prst="rect">
            <a:avLst/>
          </a:prstGeom>
          <a:noFill/>
        </p:spPr>
        <p:txBody>
          <a:bodyPr vert="horz" wrap="none" rtlCol="0">
            <a:spAutoFit/>
          </a:bodyPr>
          <a:lstStyle/>
          <a:p>
            <a:r>
              <a:rPr lang="en-US" sz="500" dirty="0">
                <a:latin typeface="Helvetica" pitchFamily="2" charset="0"/>
              </a:rPr>
              <a:t>1</a:t>
            </a:r>
            <a:endParaRPr lang="en-US" sz="700" dirty="0">
              <a:latin typeface="Helvetica" pitchFamily="2" charset="0"/>
            </a:endParaRPr>
          </a:p>
        </p:txBody>
      </p:sp>
      <p:sp>
        <p:nvSpPr>
          <p:cNvPr id="221" name="TextBox 220">
            <a:extLst>
              <a:ext uri="{FF2B5EF4-FFF2-40B4-BE49-F238E27FC236}">
                <a16:creationId xmlns:a16="http://schemas.microsoft.com/office/drawing/2014/main" id="{42193E24-B903-8E4E-B72B-7959F6572C99}"/>
              </a:ext>
            </a:extLst>
          </p:cNvPr>
          <p:cNvSpPr txBox="1"/>
          <p:nvPr/>
        </p:nvSpPr>
        <p:spPr>
          <a:xfrm>
            <a:off x="3423121" y="1887070"/>
            <a:ext cx="219932" cy="169277"/>
          </a:xfrm>
          <a:prstGeom prst="rect">
            <a:avLst/>
          </a:prstGeom>
          <a:noFill/>
        </p:spPr>
        <p:txBody>
          <a:bodyPr vert="horz" wrap="none" rtlCol="0">
            <a:spAutoFit/>
          </a:bodyPr>
          <a:lstStyle/>
          <a:p>
            <a:r>
              <a:rPr lang="en-US" sz="500" dirty="0">
                <a:latin typeface="Helvetica" pitchFamily="2" charset="0"/>
              </a:rPr>
              <a:t>2</a:t>
            </a:r>
            <a:endParaRPr lang="en-US" sz="700" dirty="0">
              <a:latin typeface="Helvetica" pitchFamily="2" charset="0"/>
            </a:endParaRPr>
          </a:p>
        </p:txBody>
      </p:sp>
      <p:sp>
        <p:nvSpPr>
          <p:cNvPr id="222" name="TextBox 221">
            <a:extLst>
              <a:ext uri="{FF2B5EF4-FFF2-40B4-BE49-F238E27FC236}">
                <a16:creationId xmlns:a16="http://schemas.microsoft.com/office/drawing/2014/main" id="{8E52A33E-ADB8-7640-A48C-8A2D2BEF74BA}"/>
              </a:ext>
            </a:extLst>
          </p:cNvPr>
          <p:cNvSpPr txBox="1"/>
          <p:nvPr/>
        </p:nvSpPr>
        <p:spPr>
          <a:xfrm>
            <a:off x="3423121" y="2012603"/>
            <a:ext cx="219932" cy="169277"/>
          </a:xfrm>
          <a:prstGeom prst="rect">
            <a:avLst/>
          </a:prstGeom>
          <a:noFill/>
        </p:spPr>
        <p:txBody>
          <a:bodyPr vert="horz" wrap="none" rtlCol="0">
            <a:spAutoFit/>
          </a:bodyPr>
          <a:lstStyle/>
          <a:p>
            <a:r>
              <a:rPr lang="en-US" sz="500" dirty="0">
                <a:latin typeface="Helvetica" pitchFamily="2" charset="0"/>
              </a:rPr>
              <a:t>3</a:t>
            </a:r>
            <a:endParaRPr lang="en-US" sz="700" dirty="0">
              <a:latin typeface="Helvetica" pitchFamily="2" charset="0"/>
            </a:endParaRPr>
          </a:p>
        </p:txBody>
      </p:sp>
      <p:sp>
        <p:nvSpPr>
          <p:cNvPr id="223" name="TextBox 222">
            <a:extLst>
              <a:ext uri="{FF2B5EF4-FFF2-40B4-BE49-F238E27FC236}">
                <a16:creationId xmlns:a16="http://schemas.microsoft.com/office/drawing/2014/main" id="{6045796F-0D02-0F49-BCF8-DFE4ECCFF68C}"/>
              </a:ext>
            </a:extLst>
          </p:cNvPr>
          <p:cNvSpPr txBox="1"/>
          <p:nvPr/>
        </p:nvSpPr>
        <p:spPr>
          <a:xfrm>
            <a:off x="3423121" y="2126409"/>
            <a:ext cx="219932" cy="169277"/>
          </a:xfrm>
          <a:prstGeom prst="rect">
            <a:avLst/>
          </a:prstGeom>
          <a:noFill/>
        </p:spPr>
        <p:txBody>
          <a:bodyPr vert="horz" wrap="none" rtlCol="0">
            <a:spAutoFit/>
          </a:bodyPr>
          <a:lstStyle/>
          <a:p>
            <a:r>
              <a:rPr lang="en-US" sz="500" dirty="0">
                <a:latin typeface="Helvetica" pitchFamily="2" charset="0"/>
              </a:rPr>
              <a:t>4</a:t>
            </a:r>
            <a:endParaRPr lang="en-US" sz="700" dirty="0">
              <a:latin typeface="Helvetica" pitchFamily="2" charset="0"/>
            </a:endParaRPr>
          </a:p>
        </p:txBody>
      </p:sp>
      <p:sp>
        <p:nvSpPr>
          <p:cNvPr id="224" name="TextBox 223">
            <a:extLst>
              <a:ext uri="{FF2B5EF4-FFF2-40B4-BE49-F238E27FC236}">
                <a16:creationId xmlns:a16="http://schemas.microsoft.com/office/drawing/2014/main" id="{123F8A64-5AFF-B748-A211-3A5259C5B776}"/>
              </a:ext>
            </a:extLst>
          </p:cNvPr>
          <p:cNvSpPr txBox="1"/>
          <p:nvPr/>
        </p:nvSpPr>
        <p:spPr>
          <a:xfrm>
            <a:off x="3428962" y="2252000"/>
            <a:ext cx="219932" cy="169277"/>
          </a:xfrm>
          <a:prstGeom prst="rect">
            <a:avLst/>
          </a:prstGeom>
          <a:noFill/>
        </p:spPr>
        <p:txBody>
          <a:bodyPr vert="horz" wrap="none" rtlCol="0">
            <a:spAutoFit/>
          </a:bodyPr>
          <a:lstStyle/>
          <a:p>
            <a:r>
              <a:rPr lang="en-US" sz="500" dirty="0">
                <a:latin typeface="Helvetica" pitchFamily="2" charset="0"/>
              </a:rPr>
              <a:t>5</a:t>
            </a:r>
            <a:endParaRPr lang="en-US" sz="700" dirty="0">
              <a:latin typeface="Helvetica" pitchFamily="2" charset="0"/>
            </a:endParaRPr>
          </a:p>
        </p:txBody>
      </p:sp>
      <p:sp>
        <p:nvSpPr>
          <p:cNvPr id="225" name="TextBox 224">
            <a:extLst>
              <a:ext uri="{FF2B5EF4-FFF2-40B4-BE49-F238E27FC236}">
                <a16:creationId xmlns:a16="http://schemas.microsoft.com/office/drawing/2014/main" id="{1EBC58A8-AD53-2F4E-B342-56FBC1ED5517}"/>
              </a:ext>
            </a:extLst>
          </p:cNvPr>
          <p:cNvSpPr txBox="1"/>
          <p:nvPr/>
        </p:nvSpPr>
        <p:spPr>
          <a:xfrm>
            <a:off x="3428962" y="2373374"/>
            <a:ext cx="219932" cy="169277"/>
          </a:xfrm>
          <a:prstGeom prst="rect">
            <a:avLst/>
          </a:prstGeom>
          <a:noFill/>
        </p:spPr>
        <p:txBody>
          <a:bodyPr vert="horz" wrap="none" rtlCol="0">
            <a:spAutoFit/>
          </a:bodyPr>
          <a:lstStyle/>
          <a:p>
            <a:r>
              <a:rPr lang="en-US" sz="500" dirty="0">
                <a:latin typeface="Helvetica" pitchFamily="2" charset="0"/>
              </a:rPr>
              <a:t>6</a:t>
            </a:r>
            <a:endParaRPr lang="en-US" sz="700" dirty="0">
              <a:latin typeface="Helvetica" pitchFamily="2" charset="0"/>
            </a:endParaRPr>
          </a:p>
        </p:txBody>
      </p:sp>
      <p:sp>
        <p:nvSpPr>
          <p:cNvPr id="226" name="TextBox 225">
            <a:extLst>
              <a:ext uri="{FF2B5EF4-FFF2-40B4-BE49-F238E27FC236}">
                <a16:creationId xmlns:a16="http://schemas.microsoft.com/office/drawing/2014/main" id="{AE200F61-3D30-C745-8666-BB4EA178177E}"/>
              </a:ext>
            </a:extLst>
          </p:cNvPr>
          <p:cNvSpPr txBox="1"/>
          <p:nvPr/>
        </p:nvSpPr>
        <p:spPr>
          <a:xfrm>
            <a:off x="3427598" y="2489516"/>
            <a:ext cx="219932" cy="169277"/>
          </a:xfrm>
          <a:prstGeom prst="rect">
            <a:avLst/>
          </a:prstGeom>
          <a:noFill/>
        </p:spPr>
        <p:txBody>
          <a:bodyPr vert="horz" wrap="none" rtlCol="0">
            <a:spAutoFit/>
          </a:bodyPr>
          <a:lstStyle/>
          <a:p>
            <a:r>
              <a:rPr lang="en-US" sz="500" dirty="0">
                <a:latin typeface="Helvetica" pitchFamily="2" charset="0"/>
              </a:rPr>
              <a:t>7</a:t>
            </a:r>
            <a:endParaRPr lang="en-US" sz="700" dirty="0">
              <a:latin typeface="Helvetica" pitchFamily="2" charset="0"/>
            </a:endParaRPr>
          </a:p>
        </p:txBody>
      </p:sp>
      <p:sp>
        <p:nvSpPr>
          <p:cNvPr id="227" name="TextBox 226">
            <a:extLst>
              <a:ext uri="{FF2B5EF4-FFF2-40B4-BE49-F238E27FC236}">
                <a16:creationId xmlns:a16="http://schemas.microsoft.com/office/drawing/2014/main" id="{6FCCF7C8-B449-CB4E-AE8D-E94698E044A3}"/>
              </a:ext>
            </a:extLst>
          </p:cNvPr>
          <p:cNvSpPr txBox="1"/>
          <p:nvPr/>
        </p:nvSpPr>
        <p:spPr>
          <a:xfrm>
            <a:off x="3428260" y="2621736"/>
            <a:ext cx="219932" cy="169277"/>
          </a:xfrm>
          <a:prstGeom prst="rect">
            <a:avLst/>
          </a:prstGeom>
          <a:noFill/>
        </p:spPr>
        <p:txBody>
          <a:bodyPr vert="horz" wrap="none" rtlCol="0">
            <a:spAutoFit/>
          </a:bodyPr>
          <a:lstStyle/>
          <a:p>
            <a:r>
              <a:rPr lang="en-US" sz="500" dirty="0">
                <a:latin typeface="Helvetica" pitchFamily="2" charset="0"/>
              </a:rPr>
              <a:t>8</a:t>
            </a:r>
            <a:endParaRPr lang="en-US" sz="700" dirty="0">
              <a:latin typeface="Helvetica" pitchFamily="2" charset="0"/>
            </a:endParaRPr>
          </a:p>
        </p:txBody>
      </p:sp>
      <p:sp>
        <p:nvSpPr>
          <p:cNvPr id="228" name="TextBox 227">
            <a:extLst>
              <a:ext uri="{FF2B5EF4-FFF2-40B4-BE49-F238E27FC236}">
                <a16:creationId xmlns:a16="http://schemas.microsoft.com/office/drawing/2014/main" id="{74147B4C-EB1F-694B-8B29-2ABEBA593584}"/>
              </a:ext>
            </a:extLst>
          </p:cNvPr>
          <p:cNvSpPr txBox="1"/>
          <p:nvPr/>
        </p:nvSpPr>
        <p:spPr>
          <a:xfrm>
            <a:off x="2064704" y="7666434"/>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G</a:t>
            </a:r>
          </a:p>
        </p:txBody>
      </p:sp>
      <p:sp>
        <p:nvSpPr>
          <p:cNvPr id="229" name="TextBox 228">
            <a:extLst>
              <a:ext uri="{FF2B5EF4-FFF2-40B4-BE49-F238E27FC236}">
                <a16:creationId xmlns:a16="http://schemas.microsoft.com/office/drawing/2014/main" id="{8899C059-8356-974D-8716-02C01776582E}"/>
              </a:ext>
            </a:extLst>
          </p:cNvPr>
          <p:cNvSpPr txBox="1"/>
          <p:nvPr/>
        </p:nvSpPr>
        <p:spPr>
          <a:xfrm>
            <a:off x="3632319" y="7695299"/>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H</a:t>
            </a:r>
          </a:p>
        </p:txBody>
      </p:sp>
    </p:spTree>
    <p:extLst>
      <p:ext uri="{BB962C8B-B14F-4D97-AF65-F5344CB8AC3E}">
        <p14:creationId xmlns:p14="http://schemas.microsoft.com/office/powerpoint/2010/main" val="2762999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232444-D2D3-4D40-B055-FEFB6AD92CB7}"/>
              </a:ext>
            </a:extLst>
          </p:cNvPr>
          <p:cNvSpPr txBox="1"/>
          <p:nvPr/>
        </p:nvSpPr>
        <p:spPr>
          <a:xfrm>
            <a:off x="1946056" y="51966"/>
            <a:ext cx="1829347" cy="276999"/>
          </a:xfrm>
          <a:prstGeom prst="rect">
            <a:avLst/>
          </a:prstGeom>
          <a:noFill/>
        </p:spPr>
        <p:txBody>
          <a:bodyPr wrap="none" rtlCol="0">
            <a:spAutoFit/>
          </a:bodyPr>
          <a:lstStyle/>
          <a:p>
            <a:r>
              <a:rPr lang="en-US" sz="1200" dirty="0">
                <a:latin typeface="Helvetica" pitchFamily="2" charset="0"/>
              </a:rPr>
              <a:t>Supplemental Figure S4</a:t>
            </a:r>
          </a:p>
        </p:txBody>
      </p:sp>
      <p:sp>
        <p:nvSpPr>
          <p:cNvPr id="9" name="Rectangle 8">
            <a:extLst>
              <a:ext uri="{FF2B5EF4-FFF2-40B4-BE49-F238E27FC236}">
                <a16:creationId xmlns:a16="http://schemas.microsoft.com/office/drawing/2014/main" id="{592048BF-646C-B547-9FBD-1CF410700212}"/>
              </a:ext>
            </a:extLst>
          </p:cNvPr>
          <p:cNvSpPr/>
          <p:nvPr/>
        </p:nvSpPr>
        <p:spPr>
          <a:xfrm>
            <a:off x="128578" y="328965"/>
            <a:ext cx="7026950" cy="4616648"/>
          </a:xfrm>
          <a:prstGeom prst="rect">
            <a:avLst/>
          </a:prstGeom>
        </p:spPr>
        <p:txBody>
          <a:bodyPr wrap="square">
            <a:spAutoFit/>
          </a:bodyPr>
          <a:lstStyle/>
          <a:p>
            <a:r>
              <a:rPr lang="en-US" sz="1400" dirty="0">
                <a:latin typeface="Helvetica" pitchFamily="2" charset="0"/>
              </a:rPr>
              <a:t>Supplemental Figure 4. (A) Heatmap </a:t>
            </a:r>
            <a:r>
              <a:rPr lang="en-US" sz="1400" dirty="0">
                <a:latin typeface="Helvetica" pitchFamily="2" charset="0"/>
                <a:ea typeface="Calibri" panose="020F0502020204030204" pitchFamily="34" charset="0"/>
                <a:cs typeface="Times New Roman" panose="02020603050405020304" pitchFamily="18" charset="0"/>
              </a:rPr>
              <a:t>showing expression levels of cell-type identification markers in each cluster for </a:t>
            </a:r>
            <a:r>
              <a:rPr lang="en-US" sz="1400" dirty="0">
                <a:latin typeface="Helvetica" pitchFamily="2" charset="0"/>
              </a:rPr>
              <a:t>ID8TB</a:t>
            </a:r>
            <a:r>
              <a:rPr lang="en-US" sz="1400" baseline="30000" dirty="0">
                <a:latin typeface="Helvetica" pitchFamily="2" charset="0"/>
              </a:rPr>
              <a:t>-/- </a:t>
            </a:r>
            <a:r>
              <a:rPr lang="en-US" sz="1400" dirty="0">
                <a:latin typeface="Helvetica" pitchFamily="2" charset="0"/>
                <a:ea typeface="Calibri" panose="020F0502020204030204" pitchFamily="34" charset="0"/>
                <a:cs typeface="Times New Roman" panose="02020603050405020304" pitchFamily="18" charset="0"/>
              </a:rPr>
              <a:t>dataset in Fig. 4A. Krt7, Krt8, Krt18, Krt19 and Egfr were used to identify tumor cell clusters. Pdgfra, Pdgfrb, Acta2, Sparc and Pdpn were used to identify CAF clusters. Ptprc, Itgam, Cd3d, Ly6d and Ccl5 were used to identify immune cell clusters. * denotes markers used to differentiate similar cell clusters. </a:t>
            </a:r>
            <a:r>
              <a:rPr lang="en-US" sz="1400" dirty="0">
                <a:latin typeface="Helvetica" pitchFamily="2" charset="0"/>
              </a:rPr>
              <a:t>(B) Representative images of multiplex immunohistochemistry on ID8TB</a:t>
            </a:r>
            <a:r>
              <a:rPr lang="en-US" sz="1400" baseline="30000" dirty="0">
                <a:latin typeface="Helvetica" pitchFamily="2" charset="0"/>
              </a:rPr>
              <a:t>-/-</a:t>
            </a:r>
            <a:r>
              <a:rPr lang="en-US" sz="1400" dirty="0">
                <a:latin typeface="Helvetica" pitchFamily="2" charset="0"/>
              </a:rPr>
              <a:t> tumor slices from WT and Ddr2</a:t>
            </a:r>
            <a:r>
              <a:rPr lang="en-US" sz="1400" baseline="30000" dirty="0">
                <a:latin typeface="Helvetica" pitchFamily="2" charset="0"/>
              </a:rPr>
              <a:t>-/-</a:t>
            </a:r>
            <a:r>
              <a:rPr lang="en-US" sz="1400" dirty="0">
                <a:latin typeface="Helvetica" pitchFamily="2" charset="0"/>
              </a:rPr>
              <a:t> mice stained for F4/80, Arg1 and hematoxylin (n=7 mice). Scale bar = 50𝝻m. Entire tumor slice was analyzed in Halo. (C) Analysis of multiplex immunohistochemistry on ID8TB</a:t>
            </a:r>
            <a:r>
              <a:rPr lang="en-US" sz="1400" baseline="30000" dirty="0">
                <a:latin typeface="Helvetica" pitchFamily="2" charset="0"/>
              </a:rPr>
              <a:t>-/- </a:t>
            </a:r>
            <a:r>
              <a:rPr lang="en-US" sz="1400" dirty="0">
                <a:latin typeface="Helvetica" pitchFamily="2" charset="0"/>
              </a:rPr>
              <a:t>tumor slices showing the percent of double positive Arg1+ and F4/80+ cells as a proportion of all F4/80+ cells in tumor slices (n=7 mice). (D) Analysis of multiplex immunohistochemistry on ID8TB</a:t>
            </a:r>
            <a:r>
              <a:rPr lang="en-US" sz="1400" baseline="30000" dirty="0">
                <a:latin typeface="Helvetica" pitchFamily="2" charset="0"/>
              </a:rPr>
              <a:t>-/- </a:t>
            </a:r>
            <a:r>
              <a:rPr lang="en-US" sz="1400" dirty="0">
                <a:latin typeface="Helvetica" pitchFamily="2" charset="0"/>
              </a:rPr>
              <a:t>tumor slices showing the percent of F4/80+ cells in tumor slices (n=7 mice). (E) Representative images of multiplex immunohistochemistry on ID8TB</a:t>
            </a:r>
            <a:r>
              <a:rPr lang="en-US" sz="1400" baseline="30000" dirty="0">
                <a:latin typeface="Helvetica" pitchFamily="2" charset="0"/>
              </a:rPr>
              <a:t>-/-</a:t>
            </a:r>
            <a:r>
              <a:rPr lang="en-US" sz="1400" dirty="0">
                <a:latin typeface="Helvetica" pitchFamily="2" charset="0"/>
              </a:rPr>
              <a:t> tumor slices from WT and Ddr2</a:t>
            </a:r>
            <a:r>
              <a:rPr lang="en-US" sz="1400" baseline="30000" dirty="0">
                <a:latin typeface="Helvetica" pitchFamily="2" charset="0"/>
              </a:rPr>
              <a:t>-/-</a:t>
            </a:r>
            <a:r>
              <a:rPr lang="en-US" sz="1400" dirty="0">
                <a:latin typeface="Helvetica" pitchFamily="2" charset="0"/>
              </a:rPr>
              <a:t> mice stained for CK8, Arg1 and hematoxylin (n=7 mice). Scale bar = 50𝝻m. Entire tumor slice was analyzed in Halo. (F) Analysis of multiplex immunohistochemistry on ID8TB</a:t>
            </a:r>
            <a:r>
              <a:rPr lang="en-US" sz="1400" baseline="30000" dirty="0">
                <a:latin typeface="Helvetica" pitchFamily="2" charset="0"/>
              </a:rPr>
              <a:t>-/- </a:t>
            </a:r>
            <a:r>
              <a:rPr lang="en-US" sz="1400" dirty="0">
                <a:latin typeface="Helvetica" pitchFamily="2" charset="0"/>
              </a:rPr>
              <a:t>tumor slices showing the percent of double positive Arg1+ and CK8+ cells as a proportion of all CK8+ cells in tumor slices (n=7 mice). (G) Analysis of multiplex immunohistochemistry on ID8TB</a:t>
            </a:r>
            <a:r>
              <a:rPr lang="en-US" sz="1400" baseline="30000" dirty="0">
                <a:latin typeface="Helvetica" pitchFamily="2" charset="0"/>
              </a:rPr>
              <a:t>-/- </a:t>
            </a:r>
            <a:r>
              <a:rPr lang="en-US" sz="1400" dirty="0">
                <a:latin typeface="Helvetica" pitchFamily="2" charset="0"/>
              </a:rPr>
              <a:t>tumor slices showing the percent of CK8+ cells in tumor slices (n=7 mice). (H) Flow cytometry quantification of cell-types present in ID8TB</a:t>
            </a:r>
            <a:r>
              <a:rPr lang="en-US" sz="1400" baseline="30000" dirty="0">
                <a:latin typeface="Helvetica" pitchFamily="2" charset="0"/>
              </a:rPr>
              <a:t>-/- </a:t>
            </a:r>
            <a:r>
              <a:rPr lang="en-US" sz="1400" dirty="0">
                <a:latin typeface="Helvetica" pitchFamily="2" charset="0"/>
              </a:rPr>
              <a:t>tumor nodules (n=5 mice). In all panels, student’s t-test was used for statistics, ns = p&gt;0.05.</a:t>
            </a:r>
          </a:p>
        </p:txBody>
      </p:sp>
    </p:spTree>
    <p:extLst>
      <p:ext uri="{BB962C8B-B14F-4D97-AF65-F5344CB8AC3E}">
        <p14:creationId xmlns:p14="http://schemas.microsoft.com/office/powerpoint/2010/main" val="3742023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D37A93-10E5-CE49-92CD-9506FBFE28FB}"/>
              </a:ext>
            </a:extLst>
          </p:cNvPr>
          <p:cNvPicPr>
            <a:picLocks noChangeAspect="1"/>
          </p:cNvPicPr>
          <p:nvPr/>
        </p:nvPicPr>
        <p:blipFill>
          <a:blip r:embed="rId2"/>
          <a:stretch>
            <a:fillRect/>
          </a:stretch>
        </p:blipFill>
        <p:spPr>
          <a:xfrm>
            <a:off x="356261" y="2464012"/>
            <a:ext cx="6851148" cy="5471178"/>
          </a:xfrm>
          <a:prstGeom prst="rect">
            <a:avLst/>
          </a:prstGeom>
        </p:spPr>
      </p:pic>
      <p:sp>
        <p:nvSpPr>
          <p:cNvPr id="3" name="Rectangle 2">
            <a:extLst>
              <a:ext uri="{FF2B5EF4-FFF2-40B4-BE49-F238E27FC236}">
                <a16:creationId xmlns:a16="http://schemas.microsoft.com/office/drawing/2014/main" id="{5CB73A32-081F-E640-9441-9FA244516C53}"/>
              </a:ext>
            </a:extLst>
          </p:cNvPr>
          <p:cNvSpPr/>
          <p:nvPr/>
        </p:nvSpPr>
        <p:spPr>
          <a:xfrm>
            <a:off x="69266" y="8078523"/>
            <a:ext cx="6985746" cy="954107"/>
          </a:xfrm>
          <a:prstGeom prst="rect">
            <a:avLst/>
          </a:prstGeom>
        </p:spPr>
        <p:txBody>
          <a:bodyPr wrap="square">
            <a:spAutoFit/>
          </a:bodyPr>
          <a:lstStyle/>
          <a:p>
            <a:r>
              <a:rPr lang="en-US" sz="1400" dirty="0">
                <a:latin typeface="Helvetica" pitchFamily="2" charset="0"/>
              </a:rPr>
              <a:t>Supplemental Figure 5. (A) Arginase activity assay of mouse tumor cell lines (n=3). (B) Schematic showing experimental details for omental colonization experiment. This figure and the graphical abstract were created with </a:t>
            </a:r>
            <a:r>
              <a:rPr lang="en-US" sz="1400" dirty="0" err="1">
                <a:latin typeface="Helvetica" pitchFamily="2" charset="0"/>
              </a:rPr>
              <a:t>BioRender.com</a:t>
            </a:r>
            <a:r>
              <a:rPr lang="en-US" sz="1400" dirty="0">
                <a:latin typeface="Helvetica" pitchFamily="2" charset="0"/>
              </a:rPr>
              <a:t> and exported under a paid subscription with a publication license. ***p&lt;0.001, **p&lt;0.01</a:t>
            </a:r>
          </a:p>
        </p:txBody>
      </p:sp>
      <p:sp>
        <p:nvSpPr>
          <p:cNvPr id="4" name="TextBox 3">
            <a:extLst>
              <a:ext uri="{FF2B5EF4-FFF2-40B4-BE49-F238E27FC236}">
                <a16:creationId xmlns:a16="http://schemas.microsoft.com/office/drawing/2014/main" id="{AD490DA3-DC4B-1945-A09C-D157D5AC447D}"/>
              </a:ext>
            </a:extLst>
          </p:cNvPr>
          <p:cNvSpPr txBox="1"/>
          <p:nvPr/>
        </p:nvSpPr>
        <p:spPr>
          <a:xfrm>
            <a:off x="2100119" y="33745"/>
            <a:ext cx="1829347" cy="276999"/>
          </a:xfrm>
          <a:prstGeom prst="rect">
            <a:avLst/>
          </a:prstGeom>
          <a:noFill/>
        </p:spPr>
        <p:txBody>
          <a:bodyPr wrap="none" rtlCol="0">
            <a:spAutoFit/>
          </a:bodyPr>
          <a:lstStyle/>
          <a:p>
            <a:r>
              <a:rPr lang="en-US" sz="1200" dirty="0">
                <a:latin typeface="Helvetica" pitchFamily="2" charset="0"/>
              </a:rPr>
              <a:t>Supplemental Figure S5</a:t>
            </a:r>
          </a:p>
        </p:txBody>
      </p:sp>
      <p:sp>
        <p:nvSpPr>
          <p:cNvPr id="5" name="TextBox 4">
            <a:extLst>
              <a:ext uri="{FF2B5EF4-FFF2-40B4-BE49-F238E27FC236}">
                <a16:creationId xmlns:a16="http://schemas.microsoft.com/office/drawing/2014/main" id="{4AFA4E23-1269-D84A-8F1E-A5084FF4F737}"/>
              </a:ext>
            </a:extLst>
          </p:cNvPr>
          <p:cNvSpPr txBox="1"/>
          <p:nvPr/>
        </p:nvSpPr>
        <p:spPr>
          <a:xfrm>
            <a:off x="457827" y="783403"/>
            <a:ext cx="323165" cy="1502976"/>
          </a:xfrm>
          <a:prstGeom prst="rect">
            <a:avLst/>
          </a:prstGeom>
          <a:noFill/>
        </p:spPr>
        <p:txBody>
          <a:bodyPr vert="vert270" wrap="none" rtlCol="0">
            <a:spAutoFit/>
          </a:bodyPr>
          <a:lstStyle/>
          <a:p>
            <a:r>
              <a:rPr lang="en-US" sz="900" b="1" dirty="0">
                <a:latin typeface="Helvetica" pitchFamily="2" charset="0"/>
              </a:rPr>
              <a:t>Arginase activity (units/L)</a:t>
            </a:r>
            <a:endParaRPr lang="en-US" sz="900" b="1" baseline="30000" dirty="0">
              <a:latin typeface="Helvetica" pitchFamily="2" charset="0"/>
            </a:endParaRPr>
          </a:p>
        </p:txBody>
      </p:sp>
      <p:sp>
        <p:nvSpPr>
          <p:cNvPr id="6" name="TextBox 5">
            <a:extLst>
              <a:ext uri="{FF2B5EF4-FFF2-40B4-BE49-F238E27FC236}">
                <a16:creationId xmlns:a16="http://schemas.microsoft.com/office/drawing/2014/main" id="{6DC072B7-C9AD-F14C-89EA-C0CDC7E1F6A0}"/>
              </a:ext>
            </a:extLst>
          </p:cNvPr>
          <p:cNvSpPr txBox="1"/>
          <p:nvPr/>
        </p:nvSpPr>
        <p:spPr>
          <a:xfrm>
            <a:off x="966968" y="2305480"/>
            <a:ext cx="590226" cy="230832"/>
          </a:xfrm>
          <a:prstGeom prst="rect">
            <a:avLst/>
          </a:prstGeom>
          <a:noFill/>
        </p:spPr>
        <p:txBody>
          <a:bodyPr wrap="none" rtlCol="0">
            <a:spAutoFit/>
          </a:bodyPr>
          <a:lstStyle/>
          <a:p>
            <a:r>
              <a:rPr lang="en-US" sz="900" b="1" dirty="0">
                <a:latin typeface="Helvetica" pitchFamily="2" charset="0"/>
              </a:rPr>
              <a:t>ID8TB</a:t>
            </a:r>
            <a:r>
              <a:rPr lang="en-US" sz="900" b="1" baseline="30000" dirty="0">
                <a:latin typeface="Helvetica" pitchFamily="2" charset="0"/>
              </a:rPr>
              <a:t>-/-</a:t>
            </a:r>
          </a:p>
        </p:txBody>
      </p:sp>
      <p:sp>
        <p:nvSpPr>
          <p:cNvPr id="7" name="TextBox 6">
            <a:extLst>
              <a:ext uri="{FF2B5EF4-FFF2-40B4-BE49-F238E27FC236}">
                <a16:creationId xmlns:a16="http://schemas.microsoft.com/office/drawing/2014/main" id="{3610E87A-345C-9D4B-80D8-662594C83D6A}"/>
              </a:ext>
            </a:extLst>
          </p:cNvPr>
          <p:cNvSpPr txBox="1"/>
          <p:nvPr/>
        </p:nvSpPr>
        <p:spPr>
          <a:xfrm>
            <a:off x="1476902" y="2305480"/>
            <a:ext cx="601447" cy="230832"/>
          </a:xfrm>
          <a:prstGeom prst="rect">
            <a:avLst/>
          </a:prstGeom>
          <a:noFill/>
        </p:spPr>
        <p:txBody>
          <a:bodyPr wrap="none" rtlCol="0">
            <a:spAutoFit/>
          </a:bodyPr>
          <a:lstStyle/>
          <a:p>
            <a:r>
              <a:rPr lang="en-US" sz="900" b="1" dirty="0">
                <a:latin typeface="Helvetica" pitchFamily="2" charset="0"/>
              </a:rPr>
              <a:t>BPPNM</a:t>
            </a:r>
            <a:endParaRPr lang="en-US" sz="900" b="1" baseline="30000" dirty="0">
              <a:latin typeface="Helvetica" pitchFamily="2" charset="0"/>
            </a:endParaRPr>
          </a:p>
        </p:txBody>
      </p:sp>
      <p:sp>
        <p:nvSpPr>
          <p:cNvPr id="8" name="TextBox 7">
            <a:extLst>
              <a:ext uri="{FF2B5EF4-FFF2-40B4-BE49-F238E27FC236}">
                <a16:creationId xmlns:a16="http://schemas.microsoft.com/office/drawing/2014/main" id="{63E3B7F3-C199-DC44-B9BC-926B598375F6}"/>
              </a:ext>
            </a:extLst>
          </p:cNvPr>
          <p:cNvSpPr txBox="1"/>
          <p:nvPr/>
        </p:nvSpPr>
        <p:spPr>
          <a:xfrm>
            <a:off x="1975616" y="2305480"/>
            <a:ext cx="511679" cy="230832"/>
          </a:xfrm>
          <a:prstGeom prst="rect">
            <a:avLst/>
          </a:prstGeom>
          <a:noFill/>
        </p:spPr>
        <p:txBody>
          <a:bodyPr wrap="none" rtlCol="0">
            <a:spAutoFit/>
          </a:bodyPr>
          <a:lstStyle/>
          <a:p>
            <a:r>
              <a:rPr lang="en-US" sz="900" b="1" dirty="0">
                <a:latin typeface="Helvetica" pitchFamily="2" charset="0"/>
              </a:rPr>
              <a:t>KPCA</a:t>
            </a:r>
            <a:endParaRPr lang="en-US" sz="900" b="1" baseline="30000" dirty="0">
              <a:latin typeface="Helvetica" pitchFamily="2" charset="0"/>
            </a:endParaRPr>
          </a:p>
        </p:txBody>
      </p:sp>
      <p:pic>
        <p:nvPicPr>
          <p:cNvPr id="9" name="Picture 8">
            <a:extLst>
              <a:ext uri="{FF2B5EF4-FFF2-40B4-BE49-F238E27FC236}">
                <a16:creationId xmlns:a16="http://schemas.microsoft.com/office/drawing/2014/main" id="{A6C4174F-D07D-7A42-95F2-EBD22F944C52}"/>
              </a:ext>
            </a:extLst>
          </p:cNvPr>
          <p:cNvPicPr>
            <a:picLocks noChangeAspect="1"/>
          </p:cNvPicPr>
          <p:nvPr/>
        </p:nvPicPr>
        <p:blipFill rotWithShape="1">
          <a:blip r:embed="rId3"/>
          <a:srcRect l="11173" t="17925" r="9522" b="17086"/>
          <a:stretch/>
        </p:blipFill>
        <p:spPr>
          <a:xfrm>
            <a:off x="693110" y="691090"/>
            <a:ext cx="2027579" cy="1680609"/>
          </a:xfrm>
          <a:prstGeom prst="rect">
            <a:avLst/>
          </a:prstGeom>
        </p:spPr>
      </p:pic>
      <p:sp>
        <p:nvSpPr>
          <p:cNvPr id="10" name="TextBox 9">
            <a:extLst>
              <a:ext uri="{FF2B5EF4-FFF2-40B4-BE49-F238E27FC236}">
                <a16:creationId xmlns:a16="http://schemas.microsoft.com/office/drawing/2014/main" id="{1C8DC73B-B897-FB48-93D2-5F231BE43504}"/>
              </a:ext>
            </a:extLst>
          </p:cNvPr>
          <p:cNvSpPr txBox="1"/>
          <p:nvPr/>
        </p:nvSpPr>
        <p:spPr>
          <a:xfrm>
            <a:off x="1233784" y="455444"/>
            <a:ext cx="1080745" cy="246221"/>
          </a:xfrm>
          <a:prstGeom prst="rect">
            <a:avLst/>
          </a:prstGeom>
          <a:noFill/>
        </p:spPr>
        <p:txBody>
          <a:bodyPr wrap="none" rtlCol="0">
            <a:spAutoFit/>
          </a:bodyPr>
          <a:lstStyle/>
          <a:p>
            <a:r>
              <a:rPr lang="en-US" sz="1000" dirty="0">
                <a:latin typeface="Helvetica" pitchFamily="2" charset="0"/>
              </a:rPr>
              <a:t>Tumor cell lines</a:t>
            </a:r>
          </a:p>
        </p:txBody>
      </p:sp>
      <p:sp>
        <p:nvSpPr>
          <p:cNvPr id="11" name="TextBox 10">
            <a:extLst>
              <a:ext uri="{FF2B5EF4-FFF2-40B4-BE49-F238E27FC236}">
                <a16:creationId xmlns:a16="http://schemas.microsoft.com/office/drawing/2014/main" id="{46B1CD66-A92F-5C49-8E7E-C2FF1B8D59F5}"/>
              </a:ext>
            </a:extLst>
          </p:cNvPr>
          <p:cNvSpPr txBox="1"/>
          <p:nvPr/>
        </p:nvSpPr>
        <p:spPr>
          <a:xfrm>
            <a:off x="356261" y="411681"/>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a:t>
            </a:r>
          </a:p>
        </p:txBody>
      </p:sp>
      <p:sp>
        <p:nvSpPr>
          <p:cNvPr id="12" name="TextBox 11">
            <a:extLst>
              <a:ext uri="{FF2B5EF4-FFF2-40B4-BE49-F238E27FC236}">
                <a16:creationId xmlns:a16="http://schemas.microsoft.com/office/drawing/2014/main" id="{1E4A8F6C-269A-AB47-B46B-CC7EC00FC1F8}"/>
              </a:ext>
            </a:extLst>
          </p:cNvPr>
          <p:cNvSpPr txBox="1"/>
          <p:nvPr/>
        </p:nvSpPr>
        <p:spPr>
          <a:xfrm>
            <a:off x="254695" y="2534307"/>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B</a:t>
            </a:r>
          </a:p>
        </p:txBody>
      </p:sp>
    </p:spTree>
    <p:extLst>
      <p:ext uri="{BB962C8B-B14F-4D97-AF65-F5344CB8AC3E}">
        <p14:creationId xmlns:p14="http://schemas.microsoft.com/office/powerpoint/2010/main" val="3064709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07E7FE-BEC5-4301-496A-AD243A231EFB}"/>
              </a:ext>
            </a:extLst>
          </p:cNvPr>
          <p:cNvSpPr txBox="1"/>
          <p:nvPr/>
        </p:nvSpPr>
        <p:spPr>
          <a:xfrm>
            <a:off x="1858807" y="211468"/>
            <a:ext cx="1829347"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Supplemental Figure S6</a:t>
            </a:r>
          </a:p>
        </p:txBody>
      </p:sp>
      <p:sp>
        <p:nvSpPr>
          <p:cNvPr id="4" name="TextBox 3">
            <a:extLst>
              <a:ext uri="{FF2B5EF4-FFF2-40B4-BE49-F238E27FC236}">
                <a16:creationId xmlns:a16="http://schemas.microsoft.com/office/drawing/2014/main" id="{7119CBC2-6C60-9F43-BEE3-F63337675416}"/>
              </a:ext>
            </a:extLst>
          </p:cNvPr>
          <p:cNvSpPr txBox="1"/>
          <p:nvPr/>
        </p:nvSpPr>
        <p:spPr>
          <a:xfrm>
            <a:off x="1411940" y="705972"/>
            <a:ext cx="5600701" cy="2169825"/>
          </a:xfrm>
          <a:prstGeom prst="rect">
            <a:avLst/>
          </a:prstGeom>
          <a:noFill/>
        </p:spPr>
        <p:txBody>
          <a:bodyPr wrap="square" rtlCol="0">
            <a:spAutoFit/>
          </a:bodyPr>
          <a:lstStyle/>
          <a:p>
            <a:r>
              <a:rPr lang="en-US" sz="900" dirty="0">
                <a:latin typeface="Courier" pitchFamily="2" charset="0"/>
              </a:rPr>
              <a:t>TATACACCAACACTCTTCTAGGCCCTGGGGATACAGCAGACAAAATTCTCTGACCTCATGGAATTTAAATTCCAAGAAAAAGAAATTAGTTTCTACTAAGTGAATTTTCCCTTTAATTACAATTACATAATTTTAAAGTCGGAAGGATCTTTAAGGTGCCTTTATTTTAATTCATACTTTTGTATGGTGA</a:t>
            </a:r>
            <a:r>
              <a:rPr lang="en-US" sz="900" u="sng" dirty="0">
                <a:solidFill>
                  <a:srgbClr val="FF0000"/>
                </a:solidFill>
                <a:latin typeface="Courier" pitchFamily="2" charset="0"/>
              </a:rPr>
              <a:t>CAAATG</a:t>
            </a:r>
            <a:r>
              <a:rPr lang="en-US" sz="900" dirty="0">
                <a:latin typeface="Courier" pitchFamily="2" charset="0"/>
              </a:rPr>
              <a:t>GTAGCTCAGGGGCATAGAGGTTGACACCTTCCCAGCATTTAGACTATAAGCTCGACGGTTAAGTGGATTCAGAATGGCAGAGACTAAATCCCGACTTTTCTTCTACAGCCTATGTTGGCAACGGGTCTGAGCTTCAGTTTATTCATCAGTATAATGGCACCAATGATGAGACTTCACATAAAATTGGTATAAATATAAATATGGTATTTTGAAACAGAACTGCATCGGA</a:t>
            </a:r>
            <a:r>
              <a:rPr lang="en-US" sz="900" u="sng" dirty="0">
                <a:solidFill>
                  <a:srgbClr val="FF0000"/>
                </a:solidFill>
                <a:latin typeface="Courier" pitchFamily="2" charset="0"/>
              </a:rPr>
              <a:t>CACATG</a:t>
            </a:r>
            <a:r>
              <a:rPr lang="en-US" sz="900" dirty="0">
                <a:latin typeface="Courier" pitchFamily="2" charset="0"/>
              </a:rPr>
              <a:t>GTAAAAACTCAATGTTAGCTATTTTTATTTCTATACTTTGATTATGATATGATTCTACAATTATTTTCCTGTACACCATACTTCAAAAATGGTAACCTCTCTGGGTTACCAATCAAGTAACTAATTTTTTAAAGTAATCATCAAAAAAGGAAGTTATATACTCTTTATTATATTATACCCTAAAAGTTTATGAAATGTGTCTCATGGATTAACCATTTACCCT</a:t>
            </a:r>
            <a:r>
              <a:rPr lang="en-US" sz="900" u="sng" dirty="0">
                <a:solidFill>
                  <a:srgbClr val="FF0000"/>
                </a:solidFill>
                <a:latin typeface="Courier" pitchFamily="2" charset="0"/>
              </a:rPr>
              <a:t>CATGTG</a:t>
            </a:r>
            <a:r>
              <a:rPr lang="en-US" sz="900" dirty="0">
                <a:latin typeface="Courier" pitchFamily="2" charset="0"/>
              </a:rPr>
              <a:t>TGAAATCTCAACTCAGGATTTTAGGGCTGGAAGGGATGTGACAGACGATCTTGCCAAGCCCGGCCCTTCTTCTACAAGGACGTCTTCAGAGATCTGGAGGAGGAAAGGGCCTTGCCCTGAGTTCGCTGAGCCAGAACAATAGGACTTCTTCTGTAGTTGTGAAACTTGT</a:t>
            </a:r>
            <a:r>
              <a:rPr lang="en-US" sz="900" u="sng" dirty="0">
                <a:solidFill>
                  <a:srgbClr val="FF0000"/>
                </a:solidFill>
                <a:latin typeface="Courier" pitchFamily="2" charset="0"/>
              </a:rPr>
              <a:t>CAGTTG</a:t>
            </a:r>
            <a:r>
              <a:rPr lang="en-US" sz="900" dirty="0">
                <a:latin typeface="Courier" pitchFamily="2" charset="0"/>
              </a:rPr>
              <a:t>TTGAAGTCAGGTTAATGT</a:t>
            </a:r>
            <a:r>
              <a:rPr lang="en-US" sz="900" u="sng" dirty="0">
                <a:solidFill>
                  <a:srgbClr val="FF0000"/>
                </a:solidFill>
                <a:latin typeface="Courier" pitchFamily="2" charset="0"/>
              </a:rPr>
              <a:t>CATCTG</a:t>
            </a:r>
            <a:r>
              <a:rPr lang="en-US" sz="900" dirty="0">
                <a:latin typeface="Courier" pitchFamily="2" charset="0"/>
              </a:rPr>
              <a:t>GCTGGCTTTTTAAAAGGGTGTGAAGTGAGAACATGAATAATTGT</a:t>
            </a:r>
            <a:r>
              <a:rPr lang="en-US" sz="900" b="1" u="sng" dirty="0">
                <a:solidFill>
                  <a:srgbClr val="FF0000"/>
                </a:solidFill>
                <a:latin typeface="Courier" pitchFamily="2" charset="0"/>
              </a:rPr>
              <a:t>CACTTG</a:t>
            </a:r>
            <a:r>
              <a:rPr lang="en-US" sz="900" dirty="0">
                <a:latin typeface="Courier" pitchFamily="2" charset="0"/>
              </a:rPr>
              <a:t>ATTAGAGACCTAGACTCAGAGTTAGGTTACTCCATGTATGAAGTAACCCCATATAGTTACTTCATACATGGAGTAACCATATAGTTACTCCATGTATGAAAAATTGCAAGACTGTTGACTGTCATTCTTTGGTTTAGTGGGTGGAGC</a:t>
            </a:r>
            <a:r>
              <a:rPr lang="en-US" sz="900" u="sng" dirty="0">
                <a:solidFill>
                  <a:srgbClr val="FF0000"/>
                </a:solidFill>
                <a:latin typeface="Courier" pitchFamily="2" charset="0"/>
              </a:rPr>
              <a:t>CAGCTG</a:t>
            </a:r>
            <a:r>
              <a:rPr lang="en-US" sz="900" dirty="0">
                <a:latin typeface="Courier" pitchFamily="2" charset="0"/>
              </a:rPr>
              <a:t>TCCTCATTAGATAAAGGTTGTTTATTCAACCCAAGTATAAATGGAAAAAAAAG</a:t>
            </a:r>
            <a:r>
              <a:rPr lang="en-US" sz="900" u="sng" dirty="0">
                <a:solidFill>
                  <a:srgbClr val="00B050"/>
                </a:solidFill>
                <a:latin typeface="Courier" pitchFamily="2" charset="0"/>
              </a:rPr>
              <a:t>ATG</a:t>
            </a:r>
            <a:r>
              <a:rPr lang="en-US" sz="900" dirty="0">
                <a:latin typeface="Courier" pitchFamily="2" charset="0"/>
              </a:rPr>
              <a:t>CGCCCTCT</a:t>
            </a:r>
          </a:p>
        </p:txBody>
      </p:sp>
      <p:cxnSp>
        <p:nvCxnSpPr>
          <p:cNvPr id="6" name="Straight Arrow Connector 5">
            <a:extLst>
              <a:ext uri="{FF2B5EF4-FFF2-40B4-BE49-F238E27FC236}">
                <a16:creationId xmlns:a16="http://schemas.microsoft.com/office/drawing/2014/main" id="{A5728794-7F62-0D43-AA50-6D7D9FD323EE}"/>
              </a:ext>
            </a:extLst>
          </p:cNvPr>
          <p:cNvCxnSpPr/>
          <p:nvPr/>
        </p:nvCxnSpPr>
        <p:spPr>
          <a:xfrm>
            <a:off x="1858807" y="2386853"/>
            <a:ext cx="1408828"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611A572-FEEB-7841-855B-EF7FED3900D5}"/>
              </a:ext>
            </a:extLst>
          </p:cNvPr>
          <p:cNvCxnSpPr>
            <a:cxnSpLocks/>
          </p:cNvCxnSpPr>
          <p:nvPr/>
        </p:nvCxnSpPr>
        <p:spPr>
          <a:xfrm flipH="1">
            <a:off x="5339354" y="2386853"/>
            <a:ext cx="154554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75E856D-84C6-6A41-8516-2A99A2690A36}"/>
              </a:ext>
            </a:extLst>
          </p:cNvPr>
          <p:cNvCxnSpPr>
            <a:cxnSpLocks/>
          </p:cNvCxnSpPr>
          <p:nvPr/>
        </p:nvCxnSpPr>
        <p:spPr>
          <a:xfrm flipH="1">
            <a:off x="1499348" y="2528048"/>
            <a:ext cx="188258" cy="0"/>
          </a:xfrm>
          <a:prstGeom prst="line">
            <a:avLst/>
          </a:prstGeom>
          <a:ln w="127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6" name="Rectangle 1">
            <a:extLst>
              <a:ext uri="{FF2B5EF4-FFF2-40B4-BE49-F238E27FC236}">
                <a16:creationId xmlns:a16="http://schemas.microsoft.com/office/drawing/2014/main" id="{92BE249E-FC28-8E45-95AD-A8F6E9EF755C}"/>
              </a:ext>
            </a:extLst>
          </p:cNvPr>
          <p:cNvSpPr>
            <a:spLocks noChangeArrowheads="1"/>
          </p:cNvSpPr>
          <p:nvPr/>
        </p:nvSpPr>
        <p:spPr bwMode="auto">
          <a:xfrm>
            <a:off x="152321" y="5266681"/>
            <a:ext cx="7315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 name="Rectangle 2">
            <a:extLst>
              <a:ext uri="{FF2B5EF4-FFF2-40B4-BE49-F238E27FC236}">
                <a16:creationId xmlns:a16="http://schemas.microsoft.com/office/drawing/2014/main" id="{1ACB7036-A038-7A4E-982F-0E6287B87F64}"/>
              </a:ext>
            </a:extLst>
          </p:cNvPr>
          <p:cNvSpPr>
            <a:spLocks noChangeArrowheads="1"/>
          </p:cNvSpPr>
          <p:nvPr/>
        </p:nvSpPr>
        <p:spPr bwMode="auto">
          <a:xfrm>
            <a:off x="152321" y="5686811"/>
            <a:ext cx="7315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9" name="TextBox 18">
            <a:extLst>
              <a:ext uri="{FF2B5EF4-FFF2-40B4-BE49-F238E27FC236}">
                <a16:creationId xmlns:a16="http://schemas.microsoft.com/office/drawing/2014/main" id="{69868396-604A-854D-A6F2-623C811BDD1B}"/>
              </a:ext>
            </a:extLst>
          </p:cNvPr>
          <p:cNvSpPr txBox="1"/>
          <p:nvPr/>
        </p:nvSpPr>
        <p:spPr>
          <a:xfrm>
            <a:off x="1411940" y="3093302"/>
            <a:ext cx="5472954" cy="646331"/>
          </a:xfrm>
          <a:prstGeom prst="rect">
            <a:avLst/>
          </a:prstGeom>
          <a:noFill/>
        </p:spPr>
        <p:txBody>
          <a:bodyPr wrap="square" rtlCol="0">
            <a:spAutoFit/>
          </a:bodyPr>
          <a:lstStyle/>
          <a:p>
            <a:r>
              <a:rPr lang="en-US" sz="900" dirty="0">
                <a:latin typeface="Courier" pitchFamily="2" charset="0"/>
              </a:rPr>
              <a:t>AGAGGGTCACCGCGTCTATGCGAGGCCGGGTGGGCGGGCCGTCAGCTCCGCCCTGGGGAGGGGTCCGCGCTGCTGATTGGCTGTGGCCGGCAGGTGAACCCTCAGCCAATCAGCGGTACGGGGGGCGGTGCCTCCGGGGCT</a:t>
            </a:r>
            <a:r>
              <a:rPr lang="en-US" sz="900" b="1" u="sng" dirty="0">
                <a:solidFill>
                  <a:srgbClr val="FF0000"/>
                </a:solidFill>
                <a:latin typeface="Courier" pitchFamily="2" charset="0"/>
              </a:rPr>
              <a:t>CACCTG</a:t>
            </a:r>
            <a:r>
              <a:rPr lang="en-US" sz="900" dirty="0">
                <a:latin typeface="Courier" pitchFamily="2" charset="0"/>
              </a:rPr>
              <a:t>GCTGCAGCCACGCACCCCCTCTCAGTGGCGTCGGAACTGCAAAGCACCTGTGAG</a:t>
            </a:r>
          </a:p>
          <a:p>
            <a:endParaRPr lang="en-US" sz="900" dirty="0">
              <a:latin typeface="Courier" pitchFamily="2" charset="0"/>
            </a:endParaRPr>
          </a:p>
        </p:txBody>
      </p:sp>
      <p:sp>
        <p:nvSpPr>
          <p:cNvPr id="20" name="TextBox 19">
            <a:extLst>
              <a:ext uri="{FF2B5EF4-FFF2-40B4-BE49-F238E27FC236}">
                <a16:creationId xmlns:a16="http://schemas.microsoft.com/office/drawing/2014/main" id="{A27A918F-A777-2042-BF90-4E73AD39DB1C}"/>
              </a:ext>
            </a:extLst>
          </p:cNvPr>
          <p:cNvSpPr txBox="1"/>
          <p:nvPr/>
        </p:nvSpPr>
        <p:spPr>
          <a:xfrm>
            <a:off x="423582" y="705972"/>
            <a:ext cx="845103" cy="246221"/>
          </a:xfrm>
          <a:prstGeom prst="rect">
            <a:avLst/>
          </a:prstGeom>
          <a:noFill/>
        </p:spPr>
        <p:txBody>
          <a:bodyPr wrap="none" rtlCol="0">
            <a:spAutoFit/>
          </a:bodyPr>
          <a:lstStyle/>
          <a:p>
            <a:r>
              <a:rPr lang="en-US" sz="1000" b="1" dirty="0">
                <a:latin typeface="Helvetica" pitchFamily="2" charset="0"/>
              </a:rPr>
              <a:t>Arginase-1</a:t>
            </a:r>
          </a:p>
        </p:txBody>
      </p:sp>
      <p:sp>
        <p:nvSpPr>
          <p:cNvPr id="21" name="TextBox 20">
            <a:extLst>
              <a:ext uri="{FF2B5EF4-FFF2-40B4-BE49-F238E27FC236}">
                <a16:creationId xmlns:a16="http://schemas.microsoft.com/office/drawing/2014/main" id="{61F149F3-CC7D-7148-A5D4-84D4CBD6632A}"/>
              </a:ext>
            </a:extLst>
          </p:cNvPr>
          <p:cNvSpPr txBox="1"/>
          <p:nvPr/>
        </p:nvSpPr>
        <p:spPr>
          <a:xfrm>
            <a:off x="423582" y="3093302"/>
            <a:ext cx="845103" cy="246221"/>
          </a:xfrm>
          <a:prstGeom prst="rect">
            <a:avLst/>
          </a:prstGeom>
          <a:noFill/>
        </p:spPr>
        <p:txBody>
          <a:bodyPr wrap="none" rtlCol="0">
            <a:spAutoFit/>
          </a:bodyPr>
          <a:lstStyle/>
          <a:p>
            <a:r>
              <a:rPr lang="en-US" sz="1000" b="1" dirty="0">
                <a:latin typeface="Helvetica" pitchFamily="2" charset="0"/>
              </a:rPr>
              <a:t>E-cadherin</a:t>
            </a:r>
          </a:p>
        </p:txBody>
      </p:sp>
      <p:cxnSp>
        <p:nvCxnSpPr>
          <p:cNvPr id="23" name="Straight Arrow Connector 22">
            <a:extLst>
              <a:ext uri="{FF2B5EF4-FFF2-40B4-BE49-F238E27FC236}">
                <a16:creationId xmlns:a16="http://schemas.microsoft.com/office/drawing/2014/main" id="{F0971B0D-71FC-5440-A2DD-91A149F97C79}"/>
              </a:ext>
            </a:extLst>
          </p:cNvPr>
          <p:cNvCxnSpPr/>
          <p:nvPr/>
        </p:nvCxnSpPr>
        <p:spPr>
          <a:xfrm>
            <a:off x="1499348" y="3272118"/>
            <a:ext cx="1408828"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5E3F1E3-86CE-C049-B4E7-FEBCAEC665C4}"/>
              </a:ext>
            </a:extLst>
          </p:cNvPr>
          <p:cNvCxnSpPr>
            <a:cxnSpLocks/>
          </p:cNvCxnSpPr>
          <p:nvPr/>
        </p:nvCxnSpPr>
        <p:spPr>
          <a:xfrm flipH="1">
            <a:off x="3346948" y="3561230"/>
            <a:ext cx="1352799"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BEF00669-00F7-1946-AFFD-132F778ACB87}"/>
              </a:ext>
            </a:extLst>
          </p:cNvPr>
          <p:cNvSpPr txBox="1"/>
          <p:nvPr/>
        </p:nvSpPr>
        <p:spPr>
          <a:xfrm>
            <a:off x="74331" y="611559"/>
            <a:ext cx="203132" cy="258532"/>
          </a:xfrm>
          <a:prstGeom prst="rect">
            <a:avLst/>
          </a:prstGeom>
          <a:noFill/>
        </p:spPr>
        <p:txBody>
          <a:bodyPr wrap="square" rtlCol="0">
            <a:spAutoFit/>
          </a:bodyPr>
          <a:lstStyle/>
          <a:p>
            <a:r>
              <a:rPr lang="en-US" sz="1080" dirty="0">
                <a:latin typeface="Arial" panose="020B0604020202020204" pitchFamily="34" charset="0"/>
                <a:cs typeface="Arial" panose="020B0604020202020204" pitchFamily="34" charset="0"/>
              </a:rPr>
              <a:t>A</a:t>
            </a:r>
          </a:p>
        </p:txBody>
      </p:sp>
      <p:sp>
        <p:nvSpPr>
          <p:cNvPr id="28" name="Triangle 27">
            <a:extLst>
              <a:ext uri="{FF2B5EF4-FFF2-40B4-BE49-F238E27FC236}">
                <a16:creationId xmlns:a16="http://schemas.microsoft.com/office/drawing/2014/main" id="{245DFCD7-AD75-DC4B-9D6F-C395D0821259}"/>
              </a:ext>
            </a:extLst>
          </p:cNvPr>
          <p:cNvSpPr/>
          <p:nvPr/>
        </p:nvSpPr>
        <p:spPr>
          <a:xfrm rot="797755">
            <a:off x="4676002" y="7679699"/>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riangle 28">
            <a:extLst>
              <a:ext uri="{FF2B5EF4-FFF2-40B4-BE49-F238E27FC236}">
                <a16:creationId xmlns:a16="http://schemas.microsoft.com/office/drawing/2014/main" id="{9C991CB8-69A8-E049-84BD-44E51F9F16D6}"/>
              </a:ext>
            </a:extLst>
          </p:cNvPr>
          <p:cNvSpPr/>
          <p:nvPr/>
        </p:nvSpPr>
        <p:spPr>
          <a:xfrm rot="20851605">
            <a:off x="4913911" y="8093356"/>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iangle 29">
            <a:extLst>
              <a:ext uri="{FF2B5EF4-FFF2-40B4-BE49-F238E27FC236}">
                <a16:creationId xmlns:a16="http://schemas.microsoft.com/office/drawing/2014/main" id="{D7D7903C-39C0-004E-8127-6A04F404DE34}"/>
              </a:ext>
            </a:extLst>
          </p:cNvPr>
          <p:cNvSpPr/>
          <p:nvPr/>
        </p:nvSpPr>
        <p:spPr>
          <a:xfrm rot="20851605">
            <a:off x="4713582" y="7357213"/>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riangle 30">
            <a:extLst>
              <a:ext uri="{FF2B5EF4-FFF2-40B4-BE49-F238E27FC236}">
                <a16:creationId xmlns:a16="http://schemas.microsoft.com/office/drawing/2014/main" id="{16CD6C9D-EC11-3345-ABFD-2CFEDA2FBB80}"/>
              </a:ext>
            </a:extLst>
          </p:cNvPr>
          <p:cNvSpPr/>
          <p:nvPr/>
        </p:nvSpPr>
        <p:spPr>
          <a:xfrm rot="20851605">
            <a:off x="5162286" y="7503240"/>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riangle 31">
            <a:extLst>
              <a:ext uri="{FF2B5EF4-FFF2-40B4-BE49-F238E27FC236}">
                <a16:creationId xmlns:a16="http://schemas.microsoft.com/office/drawing/2014/main" id="{95A91DEF-DD8E-B74E-BA79-E066EE55A17F}"/>
              </a:ext>
            </a:extLst>
          </p:cNvPr>
          <p:cNvSpPr/>
          <p:nvPr/>
        </p:nvSpPr>
        <p:spPr>
          <a:xfrm rot="797755">
            <a:off x="4442890" y="7914936"/>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Group 78">
            <a:extLst>
              <a:ext uri="{FF2B5EF4-FFF2-40B4-BE49-F238E27FC236}">
                <a16:creationId xmlns:a16="http://schemas.microsoft.com/office/drawing/2014/main" id="{A0D1B920-034F-B644-BD0E-F1B0A3CE22D5}"/>
              </a:ext>
            </a:extLst>
          </p:cNvPr>
          <p:cNvGrpSpPr/>
          <p:nvPr/>
        </p:nvGrpSpPr>
        <p:grpSpPr>
          <a:xfrm>
            <a:off x="734501" y="4350125"/>
            <a:ext cx="4020903" cy="2878804"/>
            <a:chOff x="351843" y="5577245"/>
            <a:chExt cx="4020903" cy="2878804"/>
          </a:xfrm>
        </p:grpSpPr>
        <p:pic>
          <p:nvPicPr>
            <p:cNvPr id="26" name="Picture 25">
              <a:extLst>
                <a:ext uri="{FF2B5EF4-FFF2-40B4-BE49-F238E27FC236}">
                  <a16:creationId xmlns:a16="http://schemas.microsoft.com/office/drawing/2014/main" id="{B1BB4689-6AD6-7F47-A3F0-9967A89BEE8F}"/>
                </a:ext>
              </a:extLst>
            </p:cNvPr>
            <p:cNvPicPr>
              <a:picLocks/>
            </p:cNvPicPr>
            <p:nvPr/>
          </p:nvPicPr>
          <p:blipFill>
            <a:blip r:embed="rId3"/>
            <a:stretch>
              <a:fillRect/>
            </a:stretch>
          </p:blipFill>
          <p:spPr>
            <a:xfrm>
              <a:off x="429522" y="7532505"/>
              <a:ext cx="1280160" cy="923544"/>
            </a:xfrm>
            <a:prstGeom prst="rect">
              <a:avLst/>
            </a:prstGeom>
          </p:spPr>
        </p:pic>
        <p:pic>
          <p:nvPicPr>
            <p:cNvPr id="33" name="Picture 32">
              <a:extLst>
                <a:ext uri="{FF2B5EF4-FFF2-40B4-BE49-F238E27FC236}">
                  <a16:creationId xmlns:a16="http://schemas.microsoft.com/office/drawing/2014/main" id="{D572414B-C99A-494E-9194-E211AC959D30}"/>
                </a:ext>
              </a:extLst>
            </p:cNvPr>
            <p:cNvPicPr>
              <a:picLocks/>
            </p:cNvPicPr>
            <p:nvPr/>
          </p:nvPicPr>
          <p:blipFill>
            <a:blip r:embed="rId4"/>
            <a:stretch>
              <a:fillRect/>
            </a:stretch>
          </p:blipFill>
          <p:spPr>
            <a:xfrm>
              <a:off x="3092586" y="7532505"/>
              <a:ext cx="1280160" cy="923544"/>
            </a:xfrm>
            <a:prstGeom prst="rect">
              <a:avLst/>
            </a:prstGeom>
          </p:spPr>
        </p:pic>
        <p:pic>
          <p:nvPicPr>
            <p:cNvPr id="34" name="Picture 33">
              <a:extLst>
                <a:ext uri="{FF2B5EF4-FFF2-40B4-BE49-F238E27FC236}">
                  <a16:creationId xmlns:a16="http://schemas.microsoft.com/office/drawing/2014/main" id="{8432C5BE-A332-B547-B4FE-8BB541C23A83}"/>
                </a:ext>
              </a:extLst>
            </p:cNvPr>
            <p:cNvPicPr>
              <a:picLocks/>
            </p:cNvPicPr>
            <p:nvPr/>
          </p:nvPicPr>
          <p:blipFill>
            <a:blip r:embed="rId5"/>
            <a:stretch>
              <a:fillRect/>
            </a:stretch>
          </p:blipFill>
          <p:spPr>
            <a:xfrm>
              <a:off x="1763433" y="7532505"/>
              <a:ext cx="1280160" cy="923544"/>
            </a:xfrm>
            <a:prstGeom prst="rect">
              <a:avLst/>
            </a:prstGeom>
          </p:spPr>
        </p:pic>
        <p:sp>
          <p:nvSpPr>
            <p:cNvPr id="35" name="Triangle 34">
              <a:extLst>
                <a:ext uri="{FF2B5EF4-FFF2-40B4-BE49-F238E27FC236}">
                  <a16:creationId xmlns:a16="http://schemas.microsoft.com/office/drawing/2014/main" id="{28BAA05C-ADC1-ED42-BB6A-3F35030BA960}"/>
                </a:ext>
              </a:extLst>
            </p:cNvPr>
            <p:cNvSpPr/>
            <p:nvPr/>
          </p:nvSpPr>
          <p:spPr>
            <a:xfrm rot="797755">
              <a:off x="3619220" y="7894824"/>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riangle 35">
              <a:extLst>
                <a:ext uri="{FF2B5EF4-FFF2-40B4-BE49-F238E27FC236}">
                  <a16:creationId xmlns:a16="http://schemas.microsoft.com/office/drawing/2014/main" id="{34AD3EA6-C97A-C14A-8AB1-C858BAC77EF9}"/>
                </a:ext>
              </a:extLst>
            </p:cNvPr>
            <p:cNvSpPr/>
            <p:nvPr/>
          </p:nvSpPr>
          <p:spPr>
            <a:xfrm rot="20851605">
              <a:off x="3821423" y="8353027"/>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riangle 36">
              <a:extLst>
                <a:ext uri="{FF2B5EF4-FFF2-40B4-BE49-F238E27FC236}">
                  <a16:creationId xmlns:a16="http://schemas.microsoft.com/office/drawing/2014/main" id="{00CE53BB-B64A-B545-924C-2A9AB5ED5F57}"/>
                </a:ext>
              </a:extLst>
            </p:cNvPr>
            <p:cNvSpPr/>
            <p:nvPr/>
          </p:nvSpPr>
          <p:spPr>
            <a:xfrm rot="20851605">
              <a:off x="3417251" y="8163248"/>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riangle 37">
              <a:extLst>
                <a:ext uri="{FF2B5EF4-FFF2-40B4-BE49-F238E27FC236}">
                  <a16:creationId xmlns:a16="http://schemas.microsoft.com/office/drawing/2014/main" id="{532B74B2-69D8-3547-A333-7663E73B58E1}"/>
                </a:ext>
              </a:extLst>
            </p:cNvPr>
            <p:cNvSpPr/>
            <p:nvPr/>
          </p:nvSpPr>
          <p:spPr>
            <a:xfrm rot="20851605">
              <a:off x="4134995" y="7907030"/>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riangle 38">
              <a:extLst>
                <a:ext uri="{FF2B5EF4-FFF2-40B4-BE49-F238E27FC236}">
                  <a16:creationId xmlns:a16="http://schemas.microsoft.com/office/drawing/2014/main" id="{0FED9A5B-5107-8B4C-8ACA-9A51C5AC6E13}"/>
                </a:ext>
              </a:extLst>
            </p:cNvPr>
            <p:cNvSpPr/>
            <p:nvPr/>
          </p:nvSpPr>
          <p:spPr>
            <a:xfrm rot="797755">
              <a:off x="3492052" y="7677663"/>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9C640C1-27FC-5543-89D5-C8C6FE88102C}"/>
                </a:ext>
              </a:extLst>
            </p:cNvPr>
            <p:cNvPicPr>
              <a:picLocks/>
            </p:cNvPicPr>
            <p:nvPr/>
          </p:nvPicPr>
          <p:blipFill>
            <a:blip r:embed="rId6"/>
            <a:stretch>
              <a:fillRect/>
            </a:stretch>
          </p:blipFill>
          <p:spPr>
            <a:xfrm>
              <a:off x="423582" y="6560617"/>
              <a:ext cx="1280160" cy="923544"/>
            </a:xfrm>
            <a:prstGeom prst="rect">
              <a:avLst/>
            </a:prstGeom>
          </p:spPr>
        </p:pic>
        <p:pic>
          <p:nvPicPr>
            <p:cNvPr id="14" name="Picture 13">
              <a:extLst>
                <a:ext uri="{FF2B5EF4-FFF2-40B4-BE49-F238E27FC236}">
                  <a16:creationId xmlns:a16="http://schemas.microsoft.com/office/drawing/2014/main" id="{76F5E03B-F4FF-3F4D-9D49-98517AC0DE3C}"/>
                </a:ext>
              </a:extLst>
            </p:cNvPr>
            <p:cNvPicPr>
              <a:picLocks/>
            </p:cNvPicPr>
            <p:nvPr/>
          </p:nvPicPr>
          <p:blipFill>
            <a:blip r:embed="rId7"/>
            <a:stretch>
              <a:fillRect/>
            </a:stretch>
          </p:blipFill>
          <p:spPr>
            <a:xfrm>
              <a:off x="1763433" y="6554875"/>
              <a:ext cx="1280160" cy="923544"/>
            </a:xfrm>
            <a:prstGeom prst="rect">
              <a:avLst/>
            </a:prstGeom>
          </p:spPr>
        </p:pic>
        <p:pic>
          <p:nvPicPr>
            <p:cNvPr id="15" name="Picture 14">
              <a:extLst>
                <a:ext uri="{FF2B5EF4-FFF2-40B4-BE49-F238E27FC236}">
                  <a16:creationId xmlns:a16="http://schemas.microsoft.com/office/drawing/2014/main" id="{7AF67F3C-F8B7-834C-A8CC-1345CF6E974B}"/>
                </a:ext>
              </a:extLst>
            </p:cNvPr>
            <p:cNvPicPr>
              <a:picLocks/>
            </p:cNvPicPr>
            <p:nvPr/>
          </p:nvPicPr>
          <p:blipFill>
            <a:blip r:embed="rId8"/>
            <a:stretch>
              <a:fillRect/>
            </a:stretch>
          </p:blipFill>
          <p:spPr>
            <a:xfrm>
              <a:off x="3092586" y="6554875"/>
              <a:ext cx="1280160" cy="923544"/>
            </a:xfrm>
            <a:prstGeom prst="rect">
              <a:avLst/>
            </a:prstGeom>
          </p:spPr>
        </p:pic>
        <p:pic>
          <p:nvPicPr>
            <p:cNvPr id="44" name="Picture 43">
              <a:extLst>
                <a:ext uri="{FF2B5EF4-FFF2-40B4-BE49-F238E27FC236}">
                  <a16:creationId xmlns:a16="http://schemas.microsoft.com/office/drawing/2014/main" id="{0C098363-B224-D145-962E-59DD09FFC01B}"/>
                </a:ext>
              </a:extLst>
            </p:cNvPr>
            <p:cNvPicPr>
              <a:picLocks/>
            </p:cNvPicPr>
            <p:nvPr/>
          </p:nvPicPr>
          <p:blipFill>
            <a:blip r:embed="rId9"/>
            <a:stretch>
              <a:fillRect/>
            </a:stretch>
          </p:blipFill>
          <p:spPr>
            <a:xfrm>
              <a:off x="1763433" y="5577245"/>
              <a:ext cx="1280160" cy="923544"/>
            </a:xfrm>
            <a:prstGeom prst="rect">
              <a:avLst/>
            </a:prstGeom>
          </p:spPr>
        </p:pic>
        <p:pic>
          <p:nvPicPr>
            <p:cNvPr id="46" name="Picture 45">
              <a:extLst>
                <a:ext uri="{FF2B5EF4-FFF2-40B4-BE49-F238E27FC236}">
                  <a16:creationId xmlns:a16="http://schemas.microsoft.com/office/drawing/2014/main" id="{28B71666-572A-7447-9BB6-78A87B864B4F}"/>
                </a:ext>
              </a:extLst>
            </p:cNvPr>
            <p:cNvPicPr>
              <a:picLocks/>
            </p:cNvPicPr>
            <p:nvPr/>
          </p:nvPicPr>
          <p:blipFill>
            <a:blip r:embed="rId10"/>
            <a:stretch>
              <a:fillRect/>
            </a:stretch>
          </p:blipFill>
          <p:spPr>
            <a:xfrm>
              <a:off x="423582" y="5580186"/>
              <a:ext cx="1280160" cy="923544"/>
            </a:xfrm>
            <a:prstGeom prst="rect">
              <a:avLst/>
            </a:prstGeom>
          </p:spPr>
        </p:pic>
        <p:pic>
          <p:nvPicPr>
            <p:cNvPr id="47" name="Picture 46">
              <a:extLst>
                <a:ext uri="{FF2B5EF4-FFF2-40B4-BE49-F238E27FC236}">
                  <a16:creationId xmlns:a16="http://schemas.microsoft.com/office/drawing/2014/main" id="{78F845A3-C7D8-5946-B34C-64E1ED6EE9B7}"/>
                </a:ext>
              </a:extLst>
            </p:cNvPr>
            <p:cNvPicPr>
              <a:picLocks/>
            </p:cNvPicPr>
            <p:nvPr/>
          </p:nvPicPr>
          <p:blipFill>
            <a:blip r:embed="rId11"/>
            <a:stretch>
              <a:fillRect/>
            </a:stretch>
          </p:blipFill>
          <p:spPr>
            <a:xfrm>
              <a:off x="3092586" y="5577245"/>
              <a:ext cx="1280160" cy="923544"/>
            </a:xfrm>
            <a:prstGeom prst="rect">
              <a:avLst/>
            </a:prstGeom>
          </p:spPr>
        </p:pic>
        <p:sp>
          <p:nvSpPr>
            <p:cNvPr id="48" name="Triangle 47">
              <a:extLst>
                <a:ext uri="{FF2B5EF4-FFF2-40B4-BE49-F238E27FC236}">
                  <a16:creationId xmlns:a16="http://schemas.microsoft.com/office/drawing/2014/main" id="{EC86B559-1661-524E-B881-0E9E2711BFB4}"/>
                </a:ext>
              </a:extLst>
            </p:cNvPr>
            <p:cNvSpPr/>
            <p:nvPr/>
          </p:nvSpPr>
          <p:spPr>
            <a:xfrm rot="1951651">
              <a:off x="3687599" y="6722022"/>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riangle 48">
              <a:extLst>
                <a:ext uri="{FF2B5EF4-FFF2-40B4-BE49-F238E27FC236}">
                  <a16:creationId xmlns:a16="http://schemas.microsoft.com/office/drawing/2014/main" id="{5552374E-186A-054E-8DB9-5B0386B14B29}"/>
                </a:ext>
              </a:extLst>
            </p:cNvPr>
            <p:cNvSpPr/>
            <p:nvPr/>
          </p:nvSpPr>
          <p:spPr>
            <a:xfrm rot="20851605">
              <a:off x="3906403" y="7237619"/>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riangle 49">
              <a:extLst>
                <a:ext uri="{FF2B5EF4-FFF2-40B4-BE49-F238E27FC236}">
                  <a16:creationId xmlns:a16="http://schemas.microsoft.com/office/drawing/2014/main" id="{B5B1B02D-1771-1E48-86AA-4272C74C0CD6}"/>
                </a:ext>
              </a:extLst>
            </p:cNvPr>
            <p:cNvSpPr/>
            <p:nvPr/>
          </p:nvSpPr>
          <p:spPr>
            <a:xfrm rot="20851605">
              <a:off x="3732697" y="7076608"/>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riangle 50">
              <a:extLst>
                <a:ext uri="{FF2B5EF4-FFF2-40B4-BE49-F238E27FC236}">
                  <a16:creationId xmlns:a16="http://schemas.microsoft.com/office/drawing/2014/main" id="{95BB6E4F-0721-6841-A1C8-3525E0E6B9E3}"/>
                </a:ext>
              </a:extLst>
            </p:cNvPr>
            <p:cNvSpPr/>
            <p:nvPr/>
          </p:nvSpPr>
          <p:spPr>
            <a:xfrm rot="20851605">
              <a:off x="4068312" y="7162672"/>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riangle 51">
              <a:extLst>
                <a:ext uri="{FF2B5EF4-FFF2-40B4-BE49-F238E27FC236}">
                  <a16:creationId xmlns:a16="http://schemas.microsoft.com/office/drawing/2014/main" id="{6D9C0092-42C9-AD4F-94E2-2FB6859DD898}"/>
                </a:ext>
              </a:extLst>
            </p:cNvPr>
            <p:cNvSpPr/>
            <p:nvPr/>
          </p:nvSpPr>
          <p:spPr>
            <a:xfrm rot="797755">
              <a:off x="3342450" y="6807465"/>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riangle 52">
              <a:extLst>
                <a:ext uri="{FF2B5EF4-FFF2-40B4-BE49-F238E27FC236}">
                  <a16:creationId xmlns:a16="http://schemas.microsoft.com/office/drawing/2014/main" id="{84AE182B-3B11-AE45-8E34-6B5497020408}"/>
                </a:ext>
              </a:extLst>
            </p:cNvPr>
            <p:cNvSpPr/>
            <p:nvPr/>
          </p:nvSpPr>
          <p:spPr>
            <a:xfrm rot="797755">
              <a:off x="3695116" y="5907829"/>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riangle 53">
              <a:extLst>
                <a:ext uri="{FF2B5EF4-FFF2-40B4-BE49-F238E27FC236}">
                  <a16:creationId xmlns:a16="http://schemas.microsoft.com/office/drawing/2014/main" id="{04A660D6-AE70-B540-9A9C-2EDDA28D94C9}"/>
                </a:ext>
              </a:extLst>
            </p:cNvPr>
            <p:cNvSpPr/>
            <p:nvPr/>
          </p:nvSpPr>
          <p:spPr>
            <a:xfrm rot="20851605">
              <a:off x="3750865" y="6147403"/>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riangle 54">
              <a:extLst>
                <a:ext uri="{FF2B5EF4-FFF2-40B4-BE49-F238E27FC236}">
                  <a16:creationId xmlns:a16="http://schemas.microsoft.com/office/drawing/2014/main" id="{6E95D643-FCC2-6E46-B6E6-B85967FB47A3}"/>
                </a:ext>
              </a:extLst>
            </p:cNvPr>
            <p:cNvSpPr/>
            <p:nvPr/>
          </p:nvSpPr>
          <p:spPr>
            <a:xfrm rot="20851605">
              <a:off x="3433763" y="6107628"/>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riangle 55">
              <a:extLst>
                <a:ext uri="{FF2B5EF4-FFF2-40B4-BE49-F238E27FC236}">
                  <a16:creationId xmlns:a16="http://schemas.microsoft.com/office/drawing/2014/main" id="{0798E663-E61C-544B-ABC3-3520A7323EFB}"/>
                </a:ext>
              </a:extLst>
            </p:cNvPr>
            <p:cNvSpPr/>
            <p:nvPr/>
          </p:nvSpPr>
          <p:spPr>
            <a:xfrm rot="20851605">
              <a:off x="4057335" y="6094191"/>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riangle 56">
              <a:extLst>
                <a:ext uri="{FF2B5EF4-FFF2-40B4-BE49-F238E27FC236}">
                  <a16:creationId xmlns:a16="http://schemas.microsoft.com/office/drawing/2014/main" id="{07D3FF89-6D4D-4C4A-9467-997C2F9D56B9}"/>
                </a:ext>
              </a:extLst>
            </p:cNvPr>
            <p:cNvSpPr/>
            <p:nvPr/>
          </p:nvSpPr>
          <p:spPr>
            <a:xfrm rot="797755">
              <a:off x="3274350" y="6000882"/>
              <a:ext cx="61731" cy="6559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4F1CFF5E-5797-1A48-8B19-CBB6AEED7262}"/>
                </a:ext>
              </a:extLst>
            </p:cNvPr>
            <p:cNvCxnSpPr>
              <a:cxnSpLocks/>
            </p:cNvCxnSpPr>
            <p:nvPr/>
          </p:nvCxnSpPr>
          <p:spPr>
            <a:xfrm>
              <a:off x="3116073" y="6452301"/>
              <a:ext cx="18874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3B4D3C41-6EBB-A84E-B44F-19D2A8CB8BBF}"/>
                </a:ext>
              </a:extLst>
            </p:cNvPr>
            <p:cNvSpPr txBox="1"/>
            <p:nvPr/>
          </p:nvSpPr>
          <p:spPr>
            <a:xfrm>
              <a:off x="3016390" y="6312950"/>
              <a:ext cx="423514" cy="184666"/>
            </a:xfrm>
            <a:prstGeom prst="rect">
              <a:avLst/>
            </a:prstGeom>
            <a:noFill/>
          </p:spPr>
          <p:txBody>
            <a:bodyPr wrap="none" rtlCol="0">
              <a:spAutoFit/>
            </a:bodyPr>
            <a:lstStyle/>
            <a:p>
              <a:r>
                <a:rPr lang="en-US" sz="600" dirty="0">
                  <a:solidFill>
                    <a:schemeClr val="bg1"/>
                  </a:solidFill>
                  <a:latin typeface="Helvetica" pitchFamily="2" charset="0"/>
                  <a:cs typeface="Arial" panose="020B0604020202020204" pitchFamily="34" charset="0"/>
                </a:rPr>
                <a:t>100𝝻m</a:t>
              </a:r>
            </a:p>
          </p:txBody>
        </p:sp>
        <p:cxnSp>
          <p:nvCxnSpPr>
            <p:cNvPr id="63" name="Straight Connector 62">
              <a:extLst>
                <a:ext uri="{FF2B5EF4-FFF2-40B4-BE49-F238E27FC236}">
                  <a16:creationId xmlns:a16="http://schemas.microsoft.com/office/drawing/2014/main" id="{291CCC1F-342F-7545-9F6F-8F01DD06B77D}"/>
                </a:ext>
              </a:extLst>
            </p:cNvPr>
            <p:cNvCxnSpPr>
              <a:cxnSpLocks/>
            </p:cNvCxnSpPr>
            <p:nvPr/>
          </p:nvCxnSpPr>
          <p:spPr>
            <a:xfrm>
              <a:off x="1787289" y="6466958"/>
              <a:ext cx="18874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712CEB0D-1AE9-EC46-8DDB-ADF716FF2C8F}"/>
                </a:ext>
              </a:extLst>
            </p:cNvPr>
            <p:cNvSpPr txBox="1"/>
            <p:nvPr/>
          </p:nvSpPr>
          <p:spPr>
            <a:xfrm>
              <a:off x="1687606" y="6327607"/>
              <a:ext cx="423514" cy="184666"/>
            </a:xfrm>
            <a:prstGeom prst="rect">
              <a:avLst/>
            </a:prstGeom>
            <a:noFill/>
          </p:spPr>
          <p:txBody>
            <a:bodyPr wrap="none" rtlCol="0">
              <a:spAutoFit/>
            </a:bodyPr>
            <a:lstStyle/>
            <a:p>
              <a:r>
                <a:rPr lang="en-US" sz="600" dirty="0">
                  <a:solidFill>
                    <a:schemeClr val="bg1"/>
                  </a:solidFill>
                  <a:latin typeface="Helvetica" pitchFamily="2" charset="0"/>
                  <a:cs typeface="Arial" panose="020B0604020202020204" pitchFamily="34" charset="0"/>
                </a:rPr>
                <a:t>100𝝻m</a:t>
              </a:r>
            </a:p>
          </p:txBody>
        </p:sp>
        <p:cxnSp>
          <p:nvCxnSpPr>
            <p:cNvPr id="65" name="Straight Connector 64">
              <a:extLst>
                <a:ext uri="{FF2B5EF4-FFF2-40B4-BE49-F238E27FC236}">
                  <a16:creationId xmlns:a16="http://schemas.microsoft.com/office/drawing/2014/main" id="{73D8D185-BE30-204C-A7DE-3025839E7694}"/>
                </a:ext>
              </a:extLst>
            </p:cNvPr>
            <p:cNvCxnSpPr>
              <a:cxnSpLocks/>
            </p:cNvCxnSpPr>
            <p:nvPr/>
          </p:nvCxnSpPr>
          <p:spPr>
            <a:xfrm>
              <a:off x="1775648" y="7430245"/>
              <a:ext cx="18874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B892DD00-1570-1141-8D52-079304DB3925}"/>
                </a:ext>
              </a:extLst>
            </p:cNvPr>
            <p:cNvSpPr txBox="1"/>
            <p:nvPr/>
          </p:nvSpPr>
          <p:spPr>
            <a:xfrm>
              <a:off x="1675965" y="7290894"/>
              <a:ext cx="423514" cy="184666"/>
            </a:xfrm>
            <a:prstGeom prst="rect">
              <a:avLst/>
            </a:prstGeom>
            <a:noFill/>
          </p:spPr>
          <p:txBody>
            <a:bodyPr wrap="none" rtlCol="0">
              <a:spAutoFit/>
            </a:bodyPr>
            <a:lstStyle/>
            <a:p>
              <a:r>
                <a:rPr lang="en-US" sz="600" dirty="0">
                  <a:solidFill>
                    <a:schemeClr val="bg1"/>
                  </a:solidFill>
                  <a:latin typeface="Helvetica" pitchFamily="2" charset="0"/>
                  <a:cs typeface="Arial" panose="020B0604020202020204" pitchFamily="34" charset="0"/>
                </a:rPr>
                <a:t>100𝝻m</a:t>
              </a:r>
            </a:p>
          </p:txBody>
        </p:sp>
        <p:cxnSp>
          <p:nvCxnSpPr>
            <p:cNvPr id="67" name="Straight Connector 66">
              <a:extLst>
                <a:ext uri="{FF2B5EF4-FFF2-40B4-BE49-F238E27FC236}">
                  <a16:creationId xmlns:a16="http://schemas.microsoft.com/office/drawing/2014/main" id="{F0EDE634-9CDA-E246-9F6F-8D7C774BC254}"/>
                </a:ext>
              </a:extLst>
            </p:cNvPr>
            <p:cNvCxnSpPr>
              <a:cxnSpLocks/>
            </p:cNvCxnSpPr>
            <p:nvPr/>
          </p:nvCxnSpPr>
          <p:spPr>
            <a:xfrm>
              <a:off x="463574" y="7438846"/>
              <a:ext cx="18874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1049C20C-257C-0141-AD79-73B82C9D8048}"/>
                </a:ext>
              </a:extLst>
            </p:cNvPr>
            <p:cNvSpPr txBox="1"/>
            <p:nvPr/>
          </p:nvSpPr>
          <p:spPr>
            <a:xfrm>
              <a:off x="363891" y="7299495"/>
              <a:ext cx="423514" cy="184666"/>
            </a:xfrm>
            <a:prstGeom prst="rect">
              <a:avLst/>
            </a:prstGeom>
            <a:noFill/>
          </p:spPr>
          <p:txBody>
            <a:bodyPr wrap="none" rtlCol="0">
              <a:spAutoFit/>
            </a:bodyPr>
            <a:lstStyle/>
            <a:p>
              <a:r>
                <a:rPr lang="en-US" sz="600" dirty="0">
                  <a:solidFill>
                    <a:schemeClr val="bg1"/>
                  </a:solidFill>
                  <a:latin typeface="Helvetica" pitchFamily="2" charset="0"/>
                  <a:cs typeface="Arial" panose="020B0604020202020204" pitchFamily="34" charset="0"/>
                </a:rPr>
                <a:t>100𝝻m</a:t>
              </a:r>
            </a:p>
          </p:txBody>
        </p:sp>
        <p:cxnSp>
          <p:nvCxnSpPr>
            <p:cNvPr id="69" name="Straight Connector 68">
              <a:extLst>
                <a:ext uri="{FF2B5EF4-FFF2-40B4-BE49-F238E27FC236}">
                  <a16:creationId xmlns:a16="http://schemas.microsoft.com/office/drawing/2014/main" id="{73F694CE-3921-6247-A48A-E12C5ED8FFC7}"/>
                </a:ext>
              </a:extLst>
            </p:cNvPr>
            <p:cNvCxnSpPr>
              <a:cxnSpLocks/>
            </p:cNvCxnSpPr>
            <p:nvPr/>
          </p:nvCxnSpPr>
          <p:spPr>
            <a:xfrm>
              <a:off x="458505" y="6458415"/>
              <a:ext cx="18874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1641D20F-2E7B-6A40-8980-84AD27A13E40}"/>
                </a:ext>
              </a:extLst>
            </p:cNvPr>
            <p:cNvSpPr txBox="1"/>
            <p:nvPr/>
          </p:nvSpPr>
          <p:spPr>
            <a:xfrm>
              <a:off x="358822" y="6319064"/>
              <a:ext cx="423514" cy="184666"/>
            </a:xfrm>
            <a:prstGeom prst="rect">
              <a:avLst/>
            </a:prstGeom>
            <a:noFill/>
          </p:spPr>
          <p:txBody>
            <a:bodyPr wrap="none" rtlCol="0">
              <a:spAutoFit/>
            </a:bodyPr>
            <a:lstStyle/>
            <a:p>
              <a:r>
                <a:rPr lang="en-US" sz="600" dirty="0">
                  <a:solidFill>
                    <a:schemeClr val="bg1"/>
                  </a:solidFill>
                  <a:latin typeface="Helvetica" pitchFamily="2" charset="0"/>
                  <a:cs typeface="Arial" panose="020B0604020202020204" pitchFamily="34" charset="0"/>
                </a:rPr>
                <a:t>100𝝻m</a:t>
              </a:r>
            </a:p>
          </p:txBody>
        </p:sp>
        <p:cxnSp>
          <p:nvCxnSpPr>
            <p:cNvPr id="71" name="Straight Connector 70">
              <a:extLst>
                <a:ext uri="{FF2B5EF4-FFF2-40B4-BE49-F238E27FC236}">
                  <a16:creationId xmlns:a16="http://schemas.microsoft.com/office/drawing/2014/main" id="{66AEED31-BF51-A340-9EE2-A6CE0B32988C}"/>
                </a:ext>
              </a:extLst>
            </p:cNvPr>
            <p:cNvCxnSpPr>
              <a:cxnSpLocks/>
            </p:cNvCxnSpPr>
            <p:nvPr/>
          </p:nvCxnSpPr>
          <p:spPr>
            <a:xfrm>
              <a:off x="3116073" y="7438846"/>
              <a:ext cx="18874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DE14A3C-E11A-B94B-80B1-F8C079E11229}"/>
                </a:ext>
              </a:extLst>
            </p:cNvPr>
            <p:cNvSpPr txBox="1"/>
            <p:nvPr/>
          </p:nvSpPr>
          <p:spPr>
            <a:xfrm>
              <a:off x="3016390" y="7299495"/>
              <a:ext cx="423514" cy="184666"/>
            </a:xfrm>
            <a:prstGeom prst="rect">
              <a:avLst/>
            </a:prstGeom>
            <a:noFill/>
          </p:spPr>
          <p:txBody>
            <a:bodyPr wrap="none" rtlCol="0">
              <a:spAutoFit/>
            </a:bodyPr>
            <a:lstStyle/>
            <a:p>
              <a:r>
                <a:rPr lang="en-US" sz="600" dirty="0">
                  <a:solidFill>
                    <a:schemeClr val="bg1"/>
                  </a:solidFill>
                  <a:latin typeface="Helvetica" pitchFamily="2" charset="0"/>
                  <a:cs typeface="Arial" panose="020B0604020202020204" pitchFamily="34" charset="0"/>
                </a:rPr>
                <a:t>100𝝻m</a:t>
              </a:r>
            </a:p>
          </p:txBody>
        </p:sp>
        <p:cxnSp>
          <p:nvCxnSpPr>
            <p:cNvPr id="73" name="Straight Connector 72">
              <a:extLst>
                <a:ext uri="{FF2B5EF4-FFF2-40B4-BE49-F238E27FC236}">
                  <a16:creationId xmlns:a16="http://schemas.microsoft.com/office/drawing/2014/main" id="{B1F0106C-A7EA-F44D-8C35-C0F7EB87E47F}"/>
                </a:ext>
              </a:extLst>
            </p:cNvPr>
            <p:cNvCxnSpPr>
              <a:cxnSpLocks/>
            </p:cNvCxnSpPr>
            <p:nvPr/>
          </p:nvCxnSpPr>
          <p:spPr>
            <a:xfrm>
              <a:off x="3111912" y="8409336"/>
              <a:ext cx="18874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157B7045-E40E-BB4F-8046-629A639F19A1}"/>
                </a:ext>
              </a:extLst>
            </p:cNvPr>
            <p:cNvSpPr txBox="1"/>
            <p:nvPr/>
          </p:nvSpPr>
          <p:spPr>
            <a:xfrm>
              <a:off x="3012229" y="8269985"/>
              <a:ext cx="423514" cy="184666"/>
            </a:xfrm>
            <a:prstGeom prst="rect">
              <a:avLst/>
            </a:prstGeom>
            <a:noFill/>
          </p:spPr>
          <p:txBody>
            <a:bodyPr wrap="none" rtlCol="0">
              <a:spAutoFit/>
            </a:bodyPr>
            <a:lstStyle/>
            <a:p>
              <a:r>
                <a:rPr lang="en-US" sz="600" dirty="0">
                  <a:solidFill>
                    <a:schemeClr val="bg1"/>
                  </a:solidFill>
                  <a:latin typeface="Helvetica" pitchFamily="2" charset="0"/>
                  <a:cs typeface="Arial" panose="020B0604020202020204" pitchFamily="34" charset="0"/>
                </a:rPr>
                <a:t>100𝝻m</a:t>
              </a:r>
            </a:p>
          </p:txBody>
        </p:sp>
        <p:cxnSp>
          <p:nvCxnSpPr>
            <p:cNvPr id="75" name="Straight Connector 74">
              <a:extLst>
                <a:ext uri="{FF2B5EF4-FFF2-40B4-BE49-F238E27FC236}">
                  <a16:creationId xmlns:a16="http://schemas.microsoft.com/office/drawing/2014/main" id="{F23F3629-2846-234A-90F5-B7EDD6219E22}"/>
                </a:ext>
              </a:extLst>
            </p:cNvPr>
            <p:cNvCxnSpPr>
              <a:cxnSpLocks/>
            </p:cNvCxnSpPr>
            <p:nvPr/>
          </p:nvCxnSpPr>
          <p:spPr>
            <a:xfrm>
              <a:off x="1780442" y="8409336"/>
              <a:ext cx="18874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6392E7A2-3D7C-0A42-824C-BDB957AD4623}"/>
                </a:ext>
              </a:extLst>
            </p:cNvPr>
            <p:cNvSpPr txBox="1"/>
            <p:nvPr/>
          </p:nvSpPr>
          <p:spPr>
            <a:xfrm>
              <a:off x="1680759" y="8269985"/>
              <a:ext cx="423514" cy="184666"/>
            </a:xfrm>
            <a:prstGeom prst="rect">
              <a:avLst/>
            </a:prstGeom>
            <a:noFill/>
          </p:spPr>
          <p:txBody>
            <a:bodyPr wrap="none" rtlCol="0">
              <a:spAutoFit/>
            </a:bodyPr>
            <a:lstStyle/>
            <a:p>
              <a:r>
                <a:rPr lang="en-US" sz="600" dirty="0">
                  <a:solidFill>
                    <a:schemeClr val="bg1"/>
                  </a:solidFill>
                  <a:latin typeface="Helvetica" pitchFamily="2" charset="0"/>
                  <a:cs typeface="Arial" panose="020B0604020202020204" pitchFamily="34" charset="0"/>
                </a:rPr>
                <a:t>100𝝻m</a:t>
              </a:r>
            </a:p>
          </p:txBody>
        </p:sp>
        <p:cxnSp>
          <p:nvCxnSpPr>
            <p:cNvPr id="77" name="Straight Connector 76">
              <a:extLst>
                <a:ext uri="{FF2B5EF4-FFF2-40B4-BE49-F238E27FC236}">
                  <a16:creationId xmlns:a16="http://schemas.microsoft.com/office/drawing/2014/main" id="{F6A7D3FC-FFB8-084D-9CFA-4AE11BE94F79}"/>
                </a:ext>
              </a:extLst>
            </p:cNvPr>
            <p:cNvCxnSpPr>
              <a:cxnSpLocks/>
            </p:cNvCxnSpPr>
            <p:nvPr/>
          </p:nvCxnSpPr>
          <p:spPr>
            <a:xfrm>
              <a:off x="451526" y="8409336"/>
              <a:ext cx="18874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9B093F9A-9039-8C40-9AE3-C0D910442F35}"/>
                </a:ext>
              </a:extLst>
            </p:cNvPr>
            <p:cNvSpPr txBox="1"/>
            <p:nvPr/>
          </p:nvSpPr>
          <p:spPr>
            <a:xfrm>
              <a:off x="351843" y="8269985"/>
              <a:ext cx="423514" cy="184666"/>
            </a:xfrm>
            <a:prstGeom prst="rect">
              <a:avLst/>
            </a:prstGeom>
            <a:noFill/>
          </p:spPr>
          <p:txBody>
            <a:bodyPr wrap="none" rtlCol="0">
              <a:spAutoFit/>
            </a:bodyPr>
            <a:lstStyle/>
            <a:p>
              <a:r>
                <a:rPr lang="en-US" sz="600" dirty="0">
                  <a:solidFill>
                    <a:schemeClr val="bg1"/>
                  </a:solidFill>
                  <a:latin typeface="Helvetica" pitchFamily="2" charset="0"/>
                  <a:cs typeface="Arial" panose="020B0604020202020204" pitchFamily="34" charset="0"/>
                </a:rPr>
                <a:t>100𝝻m</a:t>
              </a:r>
            </a:p>
          </p:txBody>
        </p:sp>
      </p:grpSp>
      <p:sp>
        <p:nvSpPr>
          <p:cNvPr id="81" name="TextBox 80">
            <a:extLst>
              <a:ext uri="{FF2B5EF4-FFF2-40B4-BE49-F238E27FC236}">
                <a16:creationId xmlns:a16="http://schemas.microsoft.com/office/drawing/2014/main" id="{BDAD287B-379A-2B46-9670-4FD0F601F3E8}"/>
              </a:ext>
            </a:extLst>
          </p:cNvPr>
          <p:cNvSpPr txBox="1"/>
          <p:nvPr/>
        </p:nvSpPr>
        <p:spPr>
          <a:xfrm>
            <a:off x="5252973" y="6250077"/>
            <a:ext cx="659155" cy="230832"/>
          </a:xfrm>
          <a:prstGeom prst="rect">
            <a:avLst/>
          </a:prstGeom>
          <a:noFill/>
        </p:spPr>
        <p:txBody>
          <a:bodyPr wrap="none" rtlCol="0">
            <a:spAutoFit/>
          </a:bodyPr>
          <a:lstStyle/>
          <a:p>
            <a:r>
              <a:rPr lang="en-US" sz="900" b="1" dirty="0">
                <a:latin typeface="Helvetica" pitchFamily="2" charset="0"/>
              </a:rPr>
              <a:t>shSCRM</a:t>
            </a:r>
            <a:endParaRPr lang="en-US" sz="900" b="1" baseline="30000" dirty="0">
              <a:latin typeface="Helvetica" pitchFamily="2" charset="0"/>
            </a:endParaRPr>
          </a:p>
        </p:txBody>
      </p:sp>
      <p:sp>
        <p:nvSpPr>
          <p:cNvPr id="82" name="TextBox 81">
            <a:extLst>
              <a:ext uri="{FF2B5EF4-FFF2-40B4-BE49-F238E27FC236}">
                <a16:creationId xmlns:a16="http://schemas.microsoft.com/office/drawing/2014/main" id="{2C2FA5F3-907D-AF4A-A4AA-9742CB498C06}"/>
              </a:ext>
            </a:extLst>
          </p:cNvPr>
          <p:cNvSpPr txBox="1"/>
          <p:nvPr/>
        </p:nvSpPr>
        <p:spPr>
          <a:xfrm>
            <a:off x="5782701" y="6253078"/>
            <a:ext cx="633507" cy="230832"/>
          </a:xfrm>
          <a:prstGeom prst="rect">
            <a:avLst/>
          </a:prstGeom>
          <a:noFill/>
        </p:spPr>
        <p:txBody>
          <a:bodyPr wrap="none" rtlCol="0">
            <a:spAutoFit/>
          </a:bodyPr>
          <a:lstStyle/>
          <a:p>
            <a:r>
              <a:rPr lang="en-US" sz="900" b="1" dirty="0">
                <a:latin typeface="Helvetica" pitchFamily="2" charset="0"/>
              </a:rPr>
              <a:t>shDDR2</a:t>
            </a:r>
            <a:endParaRPr lang="en-US" sz="900" b="1" baseline="30000" dirty="0">
              <a:latin typeface="Helvetica" pitchFamily="2" charset="0"/>
            </a:endParaRPr>
          </a:p>
        </p:txBody>
      </p:sp>
      <p:sp>
        <p:nvSpPr>
          <p:cNvPr id="83" name="TextBox 82">
            <a:extLst>
              <a:ext uri="{FF2B5EF4-FFF2-40B4-BE49-F238E27FC236}">
                <a16:creationId xmlns:a16="http://schemas.microsoft.com/office/drawing/2014/main" id="{0F6FF845-BE2C-6740-BAA1-196FDE9CD3C3}"/>
              </a:ext>
            </a:extLst>
          </p:cNvPr>
          <p:cNvSpPr txBox="1"/>
          <p:nvPr/>
        </p:nvSpPr>
        <p:spPr>
          <a:xfrm>
            <a:off x="4847518" y="5034776"/>
            <a:ext cx="323165" cy="1156727"/>
          </a:xfrm>
          <a:prstGeom prst="rect">
            <a:avLst/>
          </a:prstGeom>
          <a:noFill/>
        </p:spPr>
        <p:txBody>
          <a:bodyPr vert="vert270" wrap="none" rtlCol="0">
            <a:spAutoFit/>
          </a:bodyPr>
          <a:lstStyle/>
          <a:p>
            <a:r>
              <a:rPr lang="en-US" sz="900" b="1" dirty="0">
                <a:latin typeface="Helvetica" pitchFamily="2" charset="0"/>
              </a:rPr>
              <a:t>Percent of Area (%)</a:t>
            </a:r>
            <a:endParaRPr lang="en-US" sz="900" b="1" baseline="30000" dirty="0">
              <a:latin typeface="Helvetica" pitchFamily="2" charset="0"/>
            </a:endParaRPr>
          </a:p>
        </p:txBody>
      </p:sp>
      <p:sp>
        <p:nvSpPr>
          <p:cNvPr id="84" name="TextBox 83">
            <a:extLst>
              <a:ext uri="{FF2B5EF4-FFF2-40B4-BE49-F238E27FC236}">
                <a16:creationId xmlns:a16="http://schemas.microsoft.com/office/drawing/2014/main" id="{3F0F6646-3614-DB4C-BF41-C89FF7F4C62E}"/>
              </a:ext>
            </a:extLst>
          </p:cNvPr>
          <p:cNvSpPr txBox="1"/>
          <p:nvPr/>
        </p:nvSpPr>
        <p:spPr>
          <a:xfrm>
            <a:off x="5913294" y="6607619"/>
            <a:ext cx="620683" cy="230832"/>
          </a:xfrm>
          <a:prstGeom prst="rect">
            <a:avLst/>
          </a:prstGeom>
          <a:noFill/>
        </p:spPr>
        <p:txBody>
          <a:bodyPr wrap="none" rtlCol="0">
            <a:spAutoFit/>
          </a:bodyPr>
          <a:lstStyle/>
          <a:p>
            <a:r>
              <a:rPr lang="en-US" sz="900" b="1" dirty="0">
                <a:latin typeface="Helvetica" pitchFamily="2" charset="0"/>
              </a:rPr>
              <a:t>hCAF68</a:t>
            </a:r>
          </a:p>
        </p:txBody>
      </p:sp>
      <p:sp>
        <p:nvSpPr>
          <p:cNvPr id="85" name="TextBox 84">
            <a:extLst>
              <a:ext uri="{FF2B5EF4-FFF2-40B4-BE49-F238E27FC236}">
                <a16:creationId xmlns:a16="http://schemas.microsoft.com/office/drawing/2014/main" id="{18CE3C26-13A7-E44E-8176-CB5C0D251CFE}"/>
              </a:ext>
            </a:extLst>
          </p:cNvPr>
          <p:cNvSpPr txBox="1"/>
          <p:nvPr/>
        </p:nvSpPr>
        <p:spPr>
          <a:xfrm>
            <a:off x="6282954" y="6248196"/>
            <a:ext cx="729687" cy="369332"/>
          </a:xfrm>
          <a:prstGeom prst="rect">
            <a:avLst/>
          </a:prstGeom>
          <a:noFill/>
        </p:spPr>
        <p:txBody>
          <a:bodyPr wrap="none" rtlCol="0">
            <a:spAutoFit/>
          </a:bodyPr>
          <a:lstStyle/>
          <a:p>
            <a:r>
              <a:rPr lang="en-US" sz="900" b="1" dirty="0">
                <a:latin typeface="Helvetica" pitchFamily="2" charset="0"/>
              </a:rPr>
              <a:t>shDDR2</a:t>
            </a:r>
          </a:p>
          <a:p>
            <a:r>
              <a:rPr lang="en-US" sz="900" b="1" dirty="0">
                <a:latin typeface="Helvetica" pitchFamily="2" charset="0"/>
              </a:rPr>
              <a:t>SNAIL OE</a:t>
            </a:r>
          </a:p>
        </p:txBody>
      </p:sp>
      <p:sp>
        <p:nvSpPr>
          <p:cNvPr id="86" name="TextBox 85">
            <a:extLst>
              <a:ext uri="{FF2B5EF4-FFF2-40B4-BE49-F238E27FC236}">
                <a16:creationId xmlns:a16="http://schemas.microsoft.com/office/drawing/2014/main" id="{8CFDBDF1-1D8F-504B-83B4-37EDD02650B5}"/>
              </a:ext>
            </a:extLst>
          </p:cNvPr>
          <p:cNvSpPr txBox="1"/>
          <p:nvPr/>
        </p:nvSpPr>
        <p:spPr>
          <a:xfrm>
            <a:off x="115843" y="4685750"/>
            <a:ext cx="659155" cy="230832"/>
          </a:xfrm>
          <a:prstGeom prst="rect">
            <a:avLst/>
          </a:prstGeom>
          <a:noFill/>
        </p:spPr>
        <p:txBody>
          <a:bodyPr wrap="none" rtlCol="0">
            <a:spAutoFit/>
          </a:bodyPr>
          <a:lstStyle/>
          <a:p>
            <a:r>
              <a:rPr lang="en-US" sz="900" b="1" dirty="0">
                <a:latin typeface="Helvetica" pitchFamily="2" charset="0"/>
              </a:rPr>
              <a:t>shSCRM</a:t>
            </a:r>
            <a:endParaRPr lang="en-US" sz="900" b="1" baseline="30000" dirty="0">
              <a:latin typeface="Helvetica" pitchFamily="2" charset="0"/>
            </a:endParaRPr>
          </a:p>
        </p:txBody>
      </p:sp>
      <p:sp>
        <p:nvSpPr>
          <p:cNvPr id="87" name="TextBox 86">
            <a:extLst>
              <a:ext uri="{FF2B5EF4-FFF2-40B4-BE49-F238E27FC236}">
                <a16:creationId xmlns:a16="http://schemas.microsoft.com/office/drawing/2014/main" id="{CBC27733-BB18-7048-A0D9-E7CBBC4440CD}"/>
              </a:ext>
            </a:extLst>
          </p:cNvPr>
          <p:cNvSpPr txBox="1"/>
          <p:nvPr/>
        </p:nvSpPr>
        <p:spPr>
          <a:xfrm>
            <a:off x="122567" y="5562322"/>
            <a:ext cx="633507" cy="230832"/>
          </a:xfrm>
          <a:prstGeom prst="rect">
            <a:avLst/>
          </a:prstGeom>
          <a:noFill/>
        </p:spPr>
        <p:txBody>
          <a:bodyPr wrap="none" rtlCol="0">
            <a:spAutoFit/>
          </a:bodyPr>
          <a:lstStyle/>
          <a:p>
            <a:r>
              <a:rPr lang="en-US" sz="900" b="1" dirty="0">
                <a:latin typeface="Helvetica" pitchFamily="2" charset="0"/>
              </a:rPr>
              <a:t>shDDR2</a:t>
            </a:r>
            <a:endParaRPr lang="en-US" sz="900" b="1" baseline="30000" dirty="0">
              <a:latin typeface="Helvetica" pitchFamily="2" charset="0"/>
            </a:endParaRPr>
          </a:p>
        </p:txBody>
      </p:sp>
      <p:sp>
        <p:nvSpPr>
          <p:cNvPr id="88" name="TextBox 87">
            <a:extLst>
              <a:ext uri="{FF2B5EF4-FFF2-40B4-BE49-F238E27FC236}">
                <a16:creationId xmlns:a16="http://schemas.microsoft.com/office/drawing/2014/main" id="{A9AE99B1-2819-144B-AF35-85FA801B0434}"/>
              </a:ext>
            </a:extLst>
          </p:cNvPr>
          <p:cNvSpPr txBox="1"/>
          <p:nvPr/>
        </p:nvSpPr>
        <p:spPr>
          <a:xfrm>
            <a:off x="100698" y="6538369"/>
            <a:ext cx="729687" cy="369332"/>
          </a:xfrm>
          <a:prstGeom prst="rect">
            <a:avLst/>
          </a:prstGeom>
          <a:noFill/>
        </p:spPr>
        <p:txBody>
          <a:bodyPr wrap="none" rtlCol="0">
            <a:spAutoFit/>
          </a:bodyPr>
          <a:lstStyle/>
          <a:p>
            <a:r>
              <a:rPr lang="en-US" sz="900" b="1" dirty="0">
                <a:latin typeface="Helvetica" pitchFamily="2" charset="0"/>
              </a:rPr>
              <a:t>shDDR2</a:t>
            </a:r>
          </a:p>
          <a:p>
            <a:r>
              <a:rPr lang="en-US" sz="900" b="1" dirty="0">
                <a:latin typeface="Helvetica" pitchFamily="2" charset="0"/>
              </a:rPr>
              <a:t>SNAIL OE</a:t>
            </a:r>
          </a:p>
        </p:txBody>
      </p:sp>
      <p:sp>
        <p:nvSpPr>
          <p:cNvPr id="89" name="TextBox 88">
            <a:extLst>
              <a:ext uri="{FF2B5EF4-FFF2-40B4-BE49-F238E27FC236}">
                <a16:creationId xmlns:a16="http://schemas.microsoft.com/office/drawing/2014/main" id="{472AA043-8CA2-0843-86F7-B84FB71162EC}"/>
              </a:ext>
            </a:extLst>
          </p:cNvPr>
          <p:cNvSpPr txBox="1"/>
          <p:nvPr/>
        </p:nvSpPr>
        <p:spPr>
          <a:xfrm>
            <a:off x="1133293" y="4141291"/>
            <a:ext cx="518091" cy="230832"/>
          </a:xfrm>
          <a:prstGeom prst="rect">
            <a:avLst/>
          </a:prstGeom>
          <a:noFill/>
        </p:spPr>
        <p:txBody>
          <a:bodyPr wrap="none" rtlCol="0">
            <a:spAutoFit/>
          </a:bodyPr>
          <a:lstStyle/>
          <a:p>
            <a:r>
              <a:rPr lang="en-US" sz="900" dirty="0">
                <a:solidFill>
                  <a:srgbClr val="FF0000"/>
                </a:solidFill>
                <a:latin typeface="Helvetica" pitchFamily="2" charset="0"/>
              </a:rPr>
              <a:t>SNAIL</a:t>
            </a:r>
            <a:endParaRPr lang="en-US" sz="900" baseline="30000" dirty="0">
              <a:solidFill>
                <a:srgbClr val="FF0000"/>
              </a:solidFill>
              <a:latin typeface="Helvetica" pitchFamily="2" charset="0"/>
            </a:endParaRPr>
          </a:p>
        </p:txBody>
      </p:sp>
      <p:sp>
        <p:nvSpPr>
          <p:cNvPr id="90" name="TextBox 89">
            <a:extLst>
              <a:ext uri="{FF2B5EF4-FFF2-40B4-BE49-F238E27FC236}">
                <a16:creationId xmlns:a16="http://schemas.microsoft.com/office/drawing/2014/main" id="{821511C6-EA29-F54C-BC1D-08977A002869}"/>
              </a:ext>
            </a:extLst>
          </p:cNvPr>
          <p:cNvSpPr txBox="1"/>
          <p:nvPr/>
        </p:nvSpPr>
        <p:spPr>
          <a:xfrm>
            <a:off x="2603867" y="4151811"/>
            <a:ext cx="453970" cy="230832"/>
          </a:xfrm>
          <a:prstGeom prst="rect">
            <a:avLst/>
          </a:prstGeom>
          <a:noFill/>
        </p:spPr>
        <p:txBody>
          <a:bodyPr wrap="none" rtlCol="0">
            <a:spAutoFit/>
          </a:bodyPr>
          <a:lstStyle/>
          <a:p>
            <a:r>
              <a:rPr lang="en-US" sz="900" dirty="0">
                <a:solidFill>
                  <a:srgbClr val="0070C0"/>
                </a:solidFill>
                <a:latin typeface="Helvetica" pitchFamily="2" charset="0"/>
              </a:rPr>
              <a:t>DAPI</a:t>
            </a:r>
            <a:endParaRPr lang="en-US" sz="900" baseline="30000" dirty="0">
              <a:solidFill>
                <a:srgbClr val="0070C0"/>
              </a:solidFill>
              <a:latin typeface="Helvetica" pitchFamily="2" charset="0"/>
            </a:endParaRPr>
          </a:p>
        </p:txBody>
      </p:sp>
      <p:sp>
        <p:nvSpPr>
          <p:cNvPr id="91" name="TextBox 90">
            <a:extLst>
              <a:ext uri="{FF2B5EF4-FFF2-40B4-BE49-F238E27FC236}">
                <a16:creationId xmlns:a16="http://schemas.microsoft.com/office/drawing/2014/main" id="{2D44F517-7D72-2D46-B847-0E0A2AFDCEB0}"/>
              </a:ext>
            </a:extLst>
          </p:cNvPr>
          <p:cNvSpPr txBox="1"/>
          <p:nvPr/>
        </p:nvSpPr>
        <p:spPr>
          <a:xfrm>
            <a:off x="3888647" y="4122174"/>
            <a:ext cx="582211" cy="230832"/>
          </a:xfrm>
          <a:prstGeom prst="rect">
            <a:avLst/>
          </a:prstGeom>
          <a:noFill/>
        </p:spPr>
        <p:txBody>
          <a:bodyPr wrap="none" rtlCol="0">
            <a:spAutoFit/>
          </a:bodyPr>
          <a:lstStyle/>
          <a:p>
            <a:r>
              <a:rPr lang="en-US" sz="900" dirty="0">
                <a:latin typeface="Helvetica" pitchFamily="2" charset="0"/>
              </a:rPr>
              <a:t>Overlay</a:t>
            </a:r>
            <a:endParaRPr lang="en-US" sz="900" baseline="30000" dirty="0">
              <a:latin typeface="Helvetica" pitchFamily="2" charset="0"/>
            </a:endParaRPr>
          </a:p>
        </p:txBody>
      </p:sp>
      <p:pic>
        <p:nvPicPr>
          <p:cNvPr id="92" name="Picture 91">
            <a:extLst>
              <a:ext uri="{FF2B5EF4-FFF2-40B4-BE49-F238E27FC236}">
                <a16:creationId xmlns:a16="http://schemas.microsoft.com/office/drawing/2014/main" id="{F1E7FC8B-19CF-EA4F-9376-4249576CBEBB}"/>
              </a:ext>
            </a:extLst>
          </p:cNvPr>
          <p:cNvPicPr>
            <a:picLocks noChangeAspect="1"/>
          </p:cNvPicPr>
          <p:nvPr/>
        </p:nvPicPr>
        <p:blipFill rotWithShape="1">
          <a:blip r:embed="rId12"/>
          <a:srcRect l="7792" t="16004" b="26748"/>
          <a:stretch/>
        </p:blipFill>
        <p:spPr>
          <a:xfrm>
            <a:off x="5036464" y="4845572"/>
            <a:ext cx="1973537" cy="1481355"/>
          </a:xfrm>
          <a:prstGeom prst="rect">
            <a:avLst/>
          </a:prstGeom>
        </p:spPr>
      </p:pic>
      <p:sp>
        <p:nvSpPr>
          <p:cNvPr id="80" name="TextBox 79">
            <a:extLst>
              <a:ext uri="{FF2B5EF4-FFF2-40B4-BE49-F238E27FC236}">
                <a16:creationId xmlns:a16="http://schemas.microsoft.com/office/drawing/2014/main" id="{BB0EF684-5428-154C-A02E-CE94B048D3D1}"/>
              </a:ext>
            </a:extLst>
          </p:cNvPr>
          <p:cNvSpPr txBox="1"/>
          <p:nvPr/>
        </p:nvSpPr>
        <p:spPr>
          <a:xfrm>
            <a:off x="50755" y="4070162"/>
            <a:ext cx="203132" cy="258532"/>
          </a:xfrm>
          <a:prstGeom prst="rect">
            <a:avLst/>
          </a:prstGeom>
          <a:noFill/>
        </p:spPr>
        <p:txBody>
          <a:bodyPr wrap="square" rtlCol="0">
            <a:spAutoFit/>
          </a:bodyPr>
          <a:lstStyle/>
          <a:p>
            <a:r>
              <a:rPr lang="en-US" sz="1080" dirty="0">
                <a:latin typeface="Arial" panose="020B0604020202020204" pitchFamily="34" charset="0"/>
                <a:cs typeface="Arial" panose="020B0604020202020204" pitchFamily="34" charset="0"/>
              </a:rPr>
              <a:t>B</a:t>
            </a:r>
          </a:p>
        </p:txBody>
      </p:sp>
      <p:sp>
        <p:nvSpPr>
          <p:cNvPr id="93" name="Rectangle 92">
            <a:extLst>
              <a:ext uri="{FF2B5EF4-FFF2-40B4-BE49-F238E27FC236}">
                <a16:creationId xmlns:a16="http://schemas.microsoft.com/office/drawing/2014/main" id="{B4D7EF67-90BD-6A4E-93CA-DA3B848709AE}"/>
              </a:ext>
            </a:extLst>
          </p:cNvPr>
          <p:cNvSpPr/>
          <p:nvPr/>
        </p:nvSpPr>
        <p:spPr>
          <a:xfrm>
            <a:off x="96635" y="7373311"/>
            <a:ext cx="7026950" cy="2031325"/>
          </a:xfrm>
          <a:prstGeom prst="rect">
            <a:avLst/>
          </a:prstGeom>
        </p:spPr>
        <p:txBody>
          <a:bodyPr wrap="square">
            <a:spAutoFit/>
          </a:bodyPr>
          <a:lstStyle/>
          <a:p>
            <a:r>
              <a:rPr lang="en-US" sz="1400" dirty="0">
                <a:latin typeface="Helvetica" pitchFamily="2" charset="0"/>
              </a:rPr>
              <a:t>Supplemental Figure 6. (A) Putative promoters of human Arg1 and E-cadherin genes.</a:t>
            </a:r>
            <a:br>
              <a:rPr lang="en-US" sz="1400" dirty="0">
                <a:latin typeface="Helvetica" pitchFamily="2" charset="0"/>
              </a:rPr>
            </a:br>
            <a:r>
              <a:rPr lang="en-US" sz="1400" dirty="0">
                <a:latin typeface="Helvetica" pitchFamily="2" charset="0"/>
              </a:rPr>
              <a:t>Approximately 1500 nucleotides 5’ of the ATG start codon (green) for human Arg1. Red text are potential E-box sites within each promoter region. Black arrows identify PCR primers used, for each gene, to amplify SNAI1 immunoprecipitated chromatin pieces. (B) Representative images and analysis of SNAIL immunofluorescence stain in DDR2-expressing (shSCRM) and DDR2-depleted (shDdr2) CAFs and DDR2-depleted with SNAIL constitutive overexpression (shDDR2 SNAIL OE). (n=3 replicates, 10 images per group)</a:t>
            </a:r>
          </a:p>
          <a:p>
            <a:endParaRPr lang="en-US" sz="1400" dirty="0">
              <a:latin typeface="Helvetica" pitchFamily="2" charset="0"/>
            </a:endParaRPr>
          </a:p>
        </p:txBody>
      </p:sp>
    </p:spTree>
    <p:extLst>
      <p:ext uri="{BB962C8B-B14F-4D97-AF65-F5344CB8AC3E}">
        <p14:creationId xmlns:p14="http://schemas.microsoft.com/office/powerpoint/2010/main" val="2934310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2D04126-B2D7-7347-92D7-2C88DA5E9423}"/>
              </a:ext>
            </a:extLst>
          </p:cNvPr>
          <p:cNvSpPr txBox="1"/>
          <p:nvPr/>
        </p:nvSpPr>
        <p:spPr>
          <a:xfrm>
            <a:off x="1826912" y="165976"/>
            <a:ext cx="1829347" cy="276999"/>
          </a:xfrm>
          <a:prstGeom prst="rect">
            <a:avLst/>
          </a:prstGeom>
          <a:noFill/>
        </p:spPr>
        <p:txBody>
          <a:bodyPr wrap="none" rtlCol="0">
            <a:spAutoFit/>
          </a:bodyPr>
          <a:lstStyle/>
          <a:p>
            <a:r>
              <a:rPr lang="en-US" sz="1200" dirty="0">
                <a:latin typeface="Helvetica" pitchFamily="2" charset="0"/>
              </a:rPr>
              <a:t>Supplemental Figure S7</a:t>
            </a:r>
          </a:p>
        </p:txBody>
      </p:sp>
      <p:sp>
        <p:nvSpPr>
          <p:cNvPr id="17" name="TextBox 16">
            <a:extLst>
              <a:ext uri="{FF2B5EF4-FFF2-40B4-BE49-F238E27FC236}">
                <a16:creationId xmlns:a16="http://schemas.microsoft.com/office/drawing/2014/main" id="{0F00CC68-8E16-E343-AA7D-B9D671A396E4}"/>
              </a:ext>
            </a:extLst>
          </p:cNvPr>
          <p:cNvSpPr txBox="1"/>
          <p:nvPr/>
        </p:nvSpPr>
        <p:spPr>
          <a:xfrm>
            <a:off x="49877" y="425712"/>
            <a:ext cx="203132"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a:t>
            </a:r>
          </a:p>
        </p:txBody>
      </p:sp>
      <p:pic>
        <p:nvPicPr>
          <p:cNvPr id="19" name="Picture 18">
            <a:extLst>
              <a:ext uri="{FF2B5EF4-FFF2-40B4-BE49-F238E27FC236}">
                <a16:creationId xmlns:a16="http://schemas.microsoft.com/office/drawing/2014/main" id="{92E51C15-78D7-094C-BBBE-DA69D59B8A41}"/>
              </a:ext>
            </a:extLst>
          </p:cNvPr>
          <p:cNvPicPr preferRelativeResize="0">
            <a:picLocks/>
          </p:cNvPicPr>
          <p:nvPr/>
        </p:nvPicPr>
        <p:blipFill>
          <a:blip r:embed="rId3"/>
          <a:stretch>
            <a:fillRect/>
          </a:stretch>
        </p:blipFill>
        <p:spPr>
          <a:xfrm>
            <a:off x="367881" y="1547838"/>
            <a:ext cx="877824" cy="219456"/>
          </a:xfrm>
          <a:prstGeom prst="rect">
            <a:avLst/>
          </a:prstGeom>
          <a:ln>
            <a:solidFill>
              <a:schemeClr val="tx1"/>
            </a:solidFill>
          </a:ln>
        </p:spPr>
      </p:pic>
      <p:pic>
        <p:nvPicPr>
          <p:cNvPr id="20" name="Picture 19">
            <a:extLst>
              <a:ext uri="{FF2B5EF4-FFF2-40B4-BE49-F238E27FC236}">
                <a16:creationId xmlns:a16="http://schemas.microsoft.com/office/drawing/2014/main" id="{A9623C22-4233-7049-86E2-9948F6CE93BA}"/>
              </a:ext>
            </a:extLst>
          </p:cNvPr>
          <p:cNvPicPr preferRelativeResize="0">
            <a:picLocks/>
          </p:cNvPicPr>
          <p:nvPr/>
        </p:nvPicPr>
        <p:blipFill>
          <a:blip r:embed="rId4"/>
          <a:stretch>
            <a:fillRect/>
          </a:stretch>
        </p:blipFill>
        <p:spPr>
          <a:xfrm>
            <a:off x="367881" y="1822176"/>
            <a:ext cx="877824" cy="219456"/>
          </a:xfrm>
          <a:prstGeom prst="rect">
            <a:avLst/>
          </a:prstGeom>
          <a:ln>
            <a:solidFill>
              <a:schemeClr val="tx1"/>
            </a:solidFill>
          </a:ln>
        </p:spPr>
      </p:pic>
      <p:pic>
        <p:nvPicPr>
          <p:cNvPr id="21" name="Picture 20">
            <a:extLst>
              <a:ext uri="{FF2B5EF4-FFF2-40B4-BE49-F238E27FC236}">
                <a16:creationId xmlns:a16="http://schemas.microsoft.com/office/drawing/2014/main" id="{D50D1962-B7F6-F440-8A88-58A7CAE469BB}"/>
              </a:ext>
            </a:extLst>
          </p:cNvPr>
          <p:cNvPicPr preferRelativeResize="0">
            <a:picLocks/>
          </p:cNvPicPr>
          <p:nvPr/>
        </p:nvPicPr>
        <p:blipFill>
          <a:blip r:embed="rId5"/>
          <a:stretch>
            <a:fillRect/>
          </a:stretch>
        </p:blipFill>
        <p:spPr>
          <a:xfrm>
            <a:off x="367881" y="1273500"/>
            <a:ext cx="877824" cy="219456"/>
          </a:xfrm>
          <a:prstGeom prst="rect">
            <a:avLst/>
          </a:prstGeom>
          <a:ln>
            <a:solidFill>
              <a:schemeClr val="tx1"/>
            </a:solidFill>
          </a:ln>
        </p:spPr>
      </p:pic>
      <p:sp>
        <p:nvSpPr>
          <p:cNvPr id="22" name="TextBox 21">
            <a:extLst>
              <a:ext uri="{FF2B5EF4-FFF2-40B4-BE49-F238E27FC236}">
                <a16:creationId xmlns:a16="http://schemas.microsoft.com/office/drawing/2014/main" id="{D4D06199-886B-D146-BF80-F79DA42CD785}"/>
              </a:ext>
            </a:extLst>
          </p:cNvPr>
          <p:cNvSpPr txBox="1"/>
          <p:nvPr/>
        </p:nvSpPr>
        <p:spPr>
          <a:xfrm>
            <a:off x="1233576" y="1281881"/>
            <a:ext cx="498855" cy="230832"/>
          </a:xfrm>
          <a:prstGeom prst="rect">
            <a:avLst/>
          </a:prstGeom>
          <a:noFill/>
        </p:spPr>
        <p:txBody>
          <a:bodyPr wrap="none" rtlCol="0">
            <a:spAutoFit/>
          </a:bodyPr>
          <a:lstStyle/>
          <a:p>
            <a:r>
              <a:rPr lang="en-US" sz="900" dirty="0">
                <a:latin typeface="Helvetica" pitchFamily="2" charset="0"/>
                <a:cs typeface="Arial" panose="020B0604020202020204" pitchFamily="34" charset="0"/>
              </a:rPr>
              <a:t>DDR2</a:t>
            </a:r>
          </a:p>
        </p:txBody>
      </p:sp>
      <p:sp>
        <p:nvSpPr>
          <p:cNvPr id="23" name="TextBox 22">
            <a:extLst>
              <a:ext uri="{FF2B5EF4-FFF2-40B4-BE49-F238E27FC236}">
                <a16:creationId xmlns:a16="http://schemas.microsoft.com/office/drawing/2014/main" id="{B608053A-0C86-ED48-AEEF-4B448D0F137A}"/>
              </a:ext>
            </a:extLst>
          </p:cNvPr>
          <p:cNvSpPr txBox="1"/>
          <p:nvPr/>
        </p:nvSpPr>
        <p:spPr>
          <a:xfrm>
            <a:off x="1233576" y="1825822"/>
            <a:ext cx="627095" cy="230832"/>
          </a:xfrm>
          <a:prstGeom prst="rect">
            <a:avLst/>
          </a:prstGeom>
          <a:noFill/>
        </p:spPr>
        <p:txBody>
          <a:bodyPr wrap="none" rtlCol="0">
            <a:spAutoFit/>
          </a:bodyPr>
          <a:lstStyle/>
          <a:p>
            <a:r>
              <a:rPr lang="en-US" sz="900" dirty="0">
                <a:latin typeface="Symbol" pitchFamily="2" charset="2"/>
                <a:cs typeface="Arial" panose="020B0604020202020204" pitchFamily="34" charset="0"/>
              </a:rPr>
              <a:t>b</a:t>
            </a:r>
            <a:r>
              <a:rPr lang="en-US" sz="900" dirty="0">
                <a:latin typeface="Helvetica" pitchFamily="2" charset="0"/>
                <a:cs typeface="Arial" panose="020B0604020202020204" pitchFamily="34" charset="0"/>
              </a:rPr>
              <a:t>-tubulin</a:t>
            </a:r>
          </a:p>
        </p:txBody>
      </p:sp>
      <p:sp>
        <p:nvSpPr>
          <p:cNvPr id="24" name="TextBox 23">
            <a:extLst>
              <a:ext uri="{FF2B5EF4-FFF2-40B4-BE49-F238E27FC236}">
                <a16:creationId xmlns:a16="http://schemas.microsoft.com/office/drawing/2014/main" id="{AE91A3A8-D426-8B4E-A9D4-2174E60DED5E}"/>
              </a:ext>
            </a:extLst>
          </p:cNvPr>
          <p:cNvSpPr txBox="1"/>
          <p:nvPr/>
        </p:nvSpPr>
        <p:spPr>
          <a:xfrm>
            <a:off x="1233576" y="1559557"/>
            <a:ext cx="428322" cy="230832"/>
          </a:xfrm>
          <a:prstGeom prst="rect">
            <a:avLst/>
          </a:prstGeom>
          <a:noFill/>
        </p:spPr>
        <p:txBody>
          <a:bodyPr wrap="none" rtlCol="0">
            <a:spAutoFit/>
          </a:bodyPr>
          <a:lstStyle/>
          <a:p>
            <a:r>
              <a:rPr lang="en-US" sz="900" dirty="0">
                <a:latin typeface="Helvetica" pitchFamily="2" charset="0"/>
                <a:cs typeface="Arial" panose="020B0604020202020204" pitchFamily="34" charset="0"/>
              </a:rPr>
              <a:t>Arg1</a:t>
            </a:r>
          </a:p>
        </p:txBody>
      </p:sp>
      <p:sp>
        <p:nvSpPr>
          <p:cNvPr id="25" name="TextBox 24">
            <a:extLst>
              <a:ext uri="{FF2B5EF4-FFF2-40B4-BE49-F238E27FC236}">
                <a16:creationId xmlns:a16="http://schemas.microsoft.com/office/drawing/2014/main" id="{0E6308C5-1AE9-8F4C-9FC1-8821DDBE2C2F}"/>
              </a:ext>
            </a:extLst>
          </p:cNvPr>
          <p:cNvSpPr txBox="1"/>
          <p:nvPr/>
        </p:nvSpPr>
        <p:spPr>
          <a:xfrm rot="18900000">
            <a:off x="334128" y="884795"/>
            <a:ext cx="646331" cy="230832"/>
          </a:xfrm>
          <a:prstGeom prst="rect">
            <a:avLst/>
          </a:prstGeom>
          <a:noFill/>
        </p:spPr>
        <p:txBody>
          <a:bodyPr wrap="none" rtlCol="0">
            <a:spAutoFit/>
          </a:bodyPr>
          <a:lstStyle/>
          <a:p>
            <a:r>
              <a:rPr lang="en-US" sz="900" dirty="0">
                <a:latin typeface="Helvetica" pitchFamily="2" charset="0"/>
              </a:rPr>
              <a:t>shSCRM</a:t>
            </a:r>
          </a:p>
        </p:txBody>
      </p:sp>
      <p:sp>
        <p:nvSpPr>
          <p:cNvPr id="26" name="TextBox 25">
            <a:extLst>
              <a:ext uri="{FF2B5EF4-FFF2-40B4-BE49-F238E27FC236}">
                <a16:creationId xmlns:a16="http://schemas.microsoft.com/office/drawing/2014/main" id="{70ECB3FF-CFD1-E54B-93F1-70E304A80502}"/>
              </a:ext>
            </a:extLst>
          </p:cNvPr>
          <p:cNvSpPr txBox="1"/>
          <p:nvPr/>
        </p:nvSpPr>
        <p:spPr>
          <a:xfrm rot="18900000">
            <a:off x="543781" y="916532"/>
            <a:ext cx="556563" cy="230832"/>
          </a:xfrm>
          <a:prstGeom prst="rect">
            <a:avLst/>
          </a:prstGeom>
          <a:noFill/>
        </p:spPr>
        <p:txBody>
          <a:bodyPr wrap="none" rtlCol="0">
            <a:spAutoFit/>
          </a:bodyPr>
          <a:lstStyle/>
          <a:p>
            <a:r>
              <a:rPr lang="en-US" sz="900" dirty="0">
                <a:latin typeface="Helvetica" pitchFamily="2" charset="0"/>
              </a:rPr>
              <a:t>shDdr2</a:t>
            </a:r>
          </a:p>
        </p:txBody>
      </p:sp>
      <p:sp>
        <p:nvSpPr>
          <p:cNvPr id="27" name="TextBox 26">
            <a:extLst>
              <a:ext uri="{FF2B5EF4-FFF2-40B4-BE49-F238E27FC236}">
                <a16:creationId xmlns:a16="http://schemas.microsoft.com/office/drawing/2014/main" id="{35DBF87A-A1D3-DE46-B54C-010147709CF0}"/>
              </a:ext>
            </a:extLst>
          </p:cNvPr>
          <p:cNvSpPr txBox="1"/>
          <p:nvPr/>
        </p:nvSpPr>
        <p:spPr>
          <a:xfrm rot="18900000">
            <a:off x="918163" y="850790"/>
            <a:ext cx="742511" cy="230832"/>
          </a:xfrm>
          <a:prstGeom prst="rect">
            <a:avLst/>
          </a:prstGeom>
          <a:noFill/>
        </p:spPr>
        <p:txBody>
          <a:bodyPr wrap="none" rtlCol="0">
            <a:spAutoFit/>
          </a:bodyPr>
          <a:lstStyle/>
          <a:p>
            <a:r>
              <a:rPr lang="en-US" sz="900" dirty="0">
                <a:latin typeface="Helvetica" pitchFamily="2" charset="0"/>
              </a:rPr>
              <a:t>shDdr2 EV</a:t>
            </a:r>
          </a:p>
        </p:txBody>
      </p:sp>
      <p:sp>
        <p:nvSpPr>
          <p:cNvPr id="28" name="TextBox 27">
            <a:extLst>
              <a:ext uri="{FF2B5EF4-FFF2-40B4-BE49-F238E27FC236}">
                <a16:creationId xmlns:a16="http://schemas.microsoft.com/office/drawing/2014/main" id="{5CA75AA3-5286-CA47-BCA0-AACCD74D50BC}"/>
              </a:ext>
            </a:extLst>
          </p:cNvPr>
          <p:cNvSpPr txBox="1"/>
          <p:nvPr/>
        </p:nvSpPr>
        <p:spPr>
          <a:xfrm rot="18900000">
            <a:off x="683039" y="779946"/>
            <a:ext cx="942887" cy="230832"/>
          </a:xfrm>
          <a:prstGeom prst="rect">
            <a:avLst/>
          </a:prstGeom>
          <a:noFill/>
        </p:spPr>
        <p:txBody>
          <a:bodyPr wrap="none" rtlCol="0">
            <a:spAutoFit/>
          </a:bodyPr>
          <a:lstStyle/>
          <a:p>
            <a:r>
              <a:rPr lang="en-US" sz="900" dirty="0">
                <a:latin typeface="Helvetica" pitchFamily="2" charset="0"/>
              </a:rPr>
              <a:t>shDdr2 Arg1</a:t>
            </a:r>
            <a:r>
              <a:rPr lang="en-US" sz="900" baseline="30000" dirty="0">
                <a:latin typeface="Helvetica" pitchFamily="2" charset="0"/>
              </a:rPr>
              <a:t>OE</a:t>
            </a:r>
          </a:p>
        </p:txBody>
      </p:sp>
      <p:pic>
        <p:nvPicPr>
          <p:cNvPr id="5" name="Picture 4">
            <a:extLst>
              <a:ext uri="{FF2B5EF4-FFF2-40B4-BE49-F238E27FC236}">
                <a16:creationId xmlns:a16="http://schemas.microsoft.com/office/drawing/2014/main" id="{A1B6374E-A42C-EF4C-B00E-981630698F53}"/>
              </a:ext>
            </a:extLst>
          </p:cNvPr>
          <p:cNvPicPr>
            <a:picLocks noChangeAspect="1"/>
          </p:cNvPicPr>
          <p:nvPr/>
        </p:nvPicPr>
        <p:blipFill rotWithShape="1">
          <a:blip r:embed="rId6"/>
          <a:srcRect l="7456" t="18980" r="6282" b="11851"/>
          <a:stretch/>
        </p:blipFill>
        <p:spPr>
          <a:xfrm>
            <a:off x="397041" y="2571484"/>
            <a:ext cx="1913022" cy="1261627"/>
          </a:xfrm>
          <a:prstGeom prst="rect">
            <a:avLst/>
          </a:prstGeom>
        </p:spPr>
      </p:pic>
      <p:sp>
        <p:nvSpPr>
          <p:cNvPr id="29" name="TextBox 28">
            <a:extLst>
              <a:ext uri="{FF2B5EF4-FFF2-40B4-BE49-F238E27FC236}">
                <a16:creationId xmlns:a16="http://schemas.microsoft.com/office/drawing/2014/main" id="{536BE835-A443-D14E-B2F4-8C85713665CC}"/>
              </a:ext>
            </a:extLst>
          </p:cNvPr>
          <p:cNvSpPr txBox="1"/>
          <p:nvPr/>
        </p:nvSpPr>
        <p:spPr>
          <a:xfrm>
            <a:off x="49877" y="2304381"/>
            <a:ext cx="203132" cy="258532"/>
          </a:xfrm>
          <a:prstGeom prst="rect">
            <a:avLst/>
          </a:prstGeom>
          <a:noFill/>
        </p:spPr>
        <p:txBody>
          <a:bodyPr wrap="square" rtlCol="0">
            <a:spAutoFit/>
          </a:bodyPr>
          <a:lstStyle/>
          <a:p>
            <a:r>
              <a:rPr lang="en-US" sz="1080" b="1" dirty="0">
                <a:latin typeface="Arial" panose="020B0604020202020204" pitchFamily="34" charset="0"/>
                <a:cs typeface="Arial" panose="020B0604020202020204" pitchFamily="34" charset="0"/>
              </a:rPr>
              <a:t>B</a:t>
            </a:r>
          </a:p>
        </p:txBody>
      </p:sp>
      <p:sp>
        <p:nvSpPr>
          <p:cNvPr id="33" name="TextBox 32">
            <a:extLst>
              <a:ext uri="{FF2B5EF4-FFF2-40B4-BE49-F238E27FC236}">
                <a16:creationId xmlns:a16="http://schemas.microsoft.com/office/drawing/2014/main" id="{3C31553A-7C2B-894A-A13F-FB628FD57663}"/>
              </a:ext>
            </a:extLst>
          </p:cNvPr>
          <p:cNvSpPr txBox="1"/>
          <p:nvPr/>
        </p:nvSpPr>
        <p:spPr>
          <a:xfrm rot="18900000">
            <a:off x="207717" y="4693952"/>
            <a:ext cx="569387" cy="230832"/>
          </a:xfrm>
          <a:prstGeom prst="rect">
            <a:avLst/>
          </a:prstGeom>
          <a:noFill/>
        </p:spPr>
        <p:txBody>
          <a:bodyPr wrap="none" rtlCol="0">
            <a:spAutoFit/>
          </a:bodyPr>
          <a:lstStyle/>
          <a:p>
            <a:r>
              <a:rPr lang="en-US" sz="900" dirty="0">
                <a:latin typeface="Helvetica" pitchFamily="2" charset="0"/>
              </a:rPr>
              <a:t>siCTRL</a:t>
            </a:r>
          </a:p>
        </p:txBody>
      </p:sp>
      <p:sp>
        <p:nvSpPr>
          <p:cNvPr id="34" name="TextBox 33">
            <a:extLst>
              <a:ext uri="{FF2B5EF4-FFF2-40B4-BE49-F238E27FC236}">
                <a16:creationId xmlns:a16="http://schemas.microsoft.com/office/drawing/2014/main" id="{A95C7EC7-1C73-1043-9620-9B79895F27B3}"/>
              </a:ext>
            </a:extLst>
          </p:cNvPr>
          <p:cNvSpPr txBox="1"/>
          <p:nvPr/>
        </p:nvSpPr>
        <p:spPr>
          <a:xfrm rot="18900000">
            <a:off x="391610" y="4664028"/>
            <a:ext cx="614271" cy="230832"/>
          </a:xfrm>
          <a:prstGeom prst="rect">
            <a:avLst/>
          </a:prstGeom>
          <a:noFill/>
        </p:spPr>
        <p:txBody>
          <a:bodyPr wrap="none" rtlCol="0">
            <a:spAutoFit/>
          </a:bodyPr>
          <a:lstStyle/>
          <a:p>
            <a:r>
              <a:rPr lang="en-US" sz="900" dirty="0">
                <a:latin typeface="Helvetica" pitchFamily="2" charset="0"/>
              </a:rPr>
              <a:t>siArg1-1</a:t>
            </a:r>
          </a:p>
        </p:txBody>
      </p:sp>
      <p:sp>
        <p:nvSpPr>
          <p:cNvPr id="35" name="TextBox 34">
            <a:extLst>
              <a:ext uri="{FF2B5EF4-FFF2-40B4-BE49-F238E27FC236}">
                <a16:creationId xmlns:a16="http://schemas.microsoft.com/office/drawing/2014/main" id="{C585A123-70B3-8B4D-BC62-79DF714AC6B5}"/>
              </a:ext>
            </a:extLst>
          </p:cNvPr>
          <p:cNvSpPr txBox="1"/>
          <p:nvPr/>
        </p:nvSpPr>
        <p:spPr>
          <a:xfrm rot="18900000">
            <a:off x="600833" y="4664028"/>
            <a:ext cx="614271" cy="230832"/>
          </a:xfrm>
          <a:prstGeom prst="rect">
            <a:avLst/>
          </a:prstGeom>
          <a:noFill/>
        </p:spPr>
        <p:txBody>
          <a:bodyPr wrap="none" rtlCol="0">
            <a:spAutoFit/>
          </a:bodyPr>
          <a:lstStyle/>
          <a:p>
            <a:r>
              <a:rPr lang="en-US" sz="900" dirty="0">
                <a:latin typeface="Helvetica" pitchFamily="2" charset="0"/>
              </a:rPr>
              <a:t>siArg1-2</a:t>
            </a:r>
            <a:endParaRPr lang="en-US" sz="900" baseline="30000" dirty="0">
              <a:latin typeface="Helvetica" pitchFamily="2" charset="0"/>
            </a:endParaRPr>
          </a:p>
        </p:txBody>
      </p:sp>
      <p:sp>
        <p:nvSpPr>
          <p:cNvPr id="36" name="TextBox 35">
            <a:extLst>
              <a:ext uri="{FF2B5EF4-FFF2-40B4-BE49-F238E27FC236}">
                <a16:creationId xmlns:a16="http://schemas.microsoft.com/office/drawing/2014/main" id="{2E33D10C-AB0C-C04F-8269-0AA6E48E60ED}"/>
              </a:ext>
            </a:extLst>
          </p:cNvPr>
          <p:cNvSpPr txBox="1"/>
          <p:nvPr/>
        </p:nvSpPr>
        <p:spPr>
          <a:xfrm>
            <a:off x="867098" y="5273325"/>
            <a:ext cx="627095" cy="230832"/>
          </a:xfrm>
          <a:prstGeom prst="rect">
            <a:avLst/>
          </a:prstGeom>
          <a:noFill/>
        </p:spPr>
        <p:txBody>
          <a:bodyPr wrap="none" rtlCol="0">
            <a:spAutoFit/>
          </a:bodyPr>
          <a:lstStyle/>
          <a:p>
            <a:r>
              <a:rPr lang="en-US" sz="900" dirty="0">
                <a:latin typeface="Symbol" pitchFamily="2" charset="2"/>
                <a:cs typeface="Arial" panose="020B0604020202020204" pitchFamily="34" charset="0"/>
              </a:rPr>
              <a:t>b</a:t>
            </a:r>
            <a:r>
              <a:rPr lang="en-US" sz="900" dirty="0">
                <a:latin typeface="Helvetica" pitchFamily="2" charset="0"/>
                <a:cs typeface="Arial" panose="020B0604020202020204" pitchFamily="34" charset="0"/>
              </a:rPr>
              <a:t>-tubulin</a:t>
            </a:r>
          </a:p>
        </p:txBody>
      </p:sp>
      <p:sp>
        <p:nvSpPr>
          <p:cNvPr id="37" name="TextBox 36">
            <a:extLst>
              <a:ext uri="{FF2B5EF4-FFF2-40B4-BE49-F238E27FC236}">
                <a16:creationId xmlns:a16="http://schemas.microsoft.com/office/drawing/2014/main" id="{13DEBEB8-F2D4-5C49-9639-3FEFA11EF451}"/>
              </a:ext>
            </a:extLst>
          </p:cNvPr>
          <p:cNvSpPr txBox="1"/>
          <p:nvPr/>
        </p:nvSpPr>
        <p:spPr>
          <a:xfrm>
            <a:off x="867098" y="4998747"/>
            <a:ext cx="428322" cy="230832"/>
          </a:xfrm>
          <a:prstGeom prst="rect">
            <a:avLst/>
          </a:prstGeom>
          <a:noFill/>
        </p:spPr>
        <p:txBody>
          <a:bodyPr wrap="none" rtlCol="0">
            <a:spAutoFit/>
          </a:bodyPr>
          <a:lstStyle/>
          <a:p>
            <a:r>
              <a:rPr lang="en-US" sz="900" dirty="0">
                <a:latin typeface="Helvetica" pitchFamily="2" charset="0"/>
                <a:cs typeface="Arial" panose="020B0604020202020204" pitchFamily="34" charset="0"/>
              </a:rPr>
              <a:t>Arg1</a:t>
            </a:r>
          </a:p>
        </p:txBody>
      </p:sp>
      <p:pic>
        <p:nvPicPr>
          <p:cNvPr id="8" name="Picture 7">
            <a:extLst>
              <a:ext uri="{FF2B5EF4-FFF2-40B4-BE49-F238E27FC236}">
                <a16:creationId xmlns:a16="http://schemas.microsoft.com/office/drawing/2014/main" id="{DD578516-28CD-D943-8B7B-0BB73F6A9FBB}"/>
              </a:ext>
            </a:extLst>
          </p:cNvPr>
          <p:cNvPicPr>
            <a:picLocks noChangeAspect="1"/>
          </p:cNvPicPr>
          <p:nvPr/>
        </p:nvPicPr>
        <p:blipFill rotWithShape="1">
          <a:blip r:embed="rId7"/>
          <a:srcRect l="6914" t="19158" r="-1124" b="5439"/>
          <a:stretch/>
        </p:blipFill>
        <p:spPr>
          <a:xfrm>
            <a:off x="1787657" y="4359446"/>
            <a:ext cx="1816812" cy="1186638"/>
          </a:xfrm>
          <a:prstGeom prst="rect">
            <a:avLst/>
          </a:prstGeom>
        </p:spPr>
      </p:pic>
      <p:sp>
        <p:nvSpPr>
          <p:cNvPr id="54" name="TextBox 53">
            <a:extLst>
              <a:ext uri="{FF2B5EF4-FFF2-40B4-BE49-F238E27FC236}">
                <a16:creationId xmlns:a16="http://schemas.microsoft.com/office/drawing/2014/main" id="{063F2445-9640-3640-9F40-BE82CB1C209A}"/>
              </a:ext>
            </a:extLst>
          </p:cNvPr>
          <p:cNvSpPr txBox="1"/>
          <p:nvPr/>
        </p:nvSpPr>
        <p:spPr>
          <a:xfrm>
            <a:off x="3308665" y="1207458"/>
            <a:ext cx="498855" cy="230832"/>
          </a:xfrm>
          <a:prstGeom prst="rect">
            <a:avLst/>
          </a:prstGeom>
          <a:noFill/>
        </p:spPr>
        <p:txBody>
          <a:bodyPr wrap="none" rtlCol="0">
            <a:spAutoFit/>
          </a:bodyPr>
          <a:lstStyle/>
          <a:p>
            <a:r>
              <a:rPr lang="en-US" sz="900" dirty="0">
                <a:latin typeface="Helvetica" pitchFamily="2" charset="0"/>
                <a:cs typeface="Arial" panose="020B0604020202020204" pitchFamily="34" charset="0"/>
              </a:rPr>
              <a:t>DDR2</a:t>
            </a:r>
          </a:p>
        </p:txBody>
      </p:sp>
      <p:sp>
        <p:nvSpPr>
          <p:cNvPr id="55" name="TextBox 54">
            <a:extLst>
              <a:ext uri="{FF2B5EF4-FFF2-40B4-BE49-F238E27FC236}">
                <a16:creationId xmlns:a16="http://schemas.microsoft.com/office/drawing/2014/main" id="{E9A8DA4F-EB30-634A-8E10-5EAC132A91FE}"/>
              </a:ext>
            </a:extLst>
          </p:cNvPr>
          <p:cNvSpPr txBox="1"/>
          <p:nvPr/>
        </p:nvSpPr>
        <p:spPr>
          <a:xfrm>
            <a:off x="3308665" y="1792964"/>
            <a:ext cx="627095" cy="230832"/>
          </a:xfrm>
          <a:prstGeom prst="rect">
            <a:avLst/>
          </a:prstGeom>
          <a:noFill/>
        </p:spPr>
        <p:txBody>
          <a:bodyPr wrap="none" rtlCol="0">
            <a:spAutoFit/>
          </a:bodyPr>
          <a:lstStyle/>
          <a:p>
            <a:r>
              <a:rPr lang="en-US" sz="900" dirty="0">
                <a:latin typeface="Symbol" pitchFamily="2" charset="2"/>
                <a:cs typeface="Arial" panose="020B0604020202020204" pitchFamily="34" charset="0"/>
              </a:rPr>
              <a:t>b</a:t>
            </a:r>
            <a:r>
              <a:rPr lang="en-US" sz="900" dirty="0">
                <a:latin typeface="Helvetica" pitchFamily="2" charset="0"/>
                <a:cs typeface="Arial" panose="020B0604020202020204" pitchFamily="34" charset="0"/>
              </a:rPr>
              <a:t>-tubulin</a:t>
            </a:r>
          </a:p>
        </p:txBody>
      </p:sp>
      <p:sp>
        <p:nvSpPr>
          <p:cNvPr id="56" name="TextBox 55">
            <a:extLst>
              <a:ext uri="{FF2B5EF4-FFF2-40B4-BE49-F238E27FC236}">
                <a16:creationId xmlns:a16="http://schemas.microsoft.com/office/drawing/2014/main" id="{F848AB82-390A-5F40-82D2-F5EA30D1D227}"/>
              </a:ext>
            </a:extLst>
          </p:cNvPr>
          <p:cNvSpPr txBox="1"/>
          <p:nvPr/>
        </p:nvSpPr>
        <p:spPr>
          <a:xfrm>
            <a:off x="3308665" y="1485134"/>
            <a:ext cx="428322" cy="230832"/>
          </a:xfrm>
          <a:prstGeom prst="rect">
            <a:avLst/>
          </a:prstGeom>
          <a:noFill/>
        </p:spPr>
        <p:txBody>
          <a:bodyPr wrap="none" rtlCol="0">
            <a:spAutoFit/>
          </a:bodyPr>
          <a:lstStyle/>
          <a:p>
            <a:r>
              <a:rPr lang="en-US" sz="900" dirty="0">
                <a:latin typeface="Helvetica" pitchFamily="2" charset="0"/>
                <a:cs typeface="Arial" panose="020B0604020202020204" pitchFamily="34" charset="0"/>
              </a:rPr>
              <a:t>Arg1</a:t>
            </a:r>
          </a:p>
        </p:txBody>
      </p:sp>
      <p:sp>
        <p:nvSpPr>
          <p:cNvPr id="57" name="TextBox 56">
            <a:extLst>
              <a:ext uri="{FF2B5EF4-FFF2-40B4-BE49-F238E27FC236}">
                <a16:creationId xmlns:a16="http://schemas.microsoft.com/office/drawing/2014/main" id="{F8BC4362-3F7C-D24F-948E-AA8FB203F817}"/>
              </a:ext>
            </a:extLst>
          </p:cNvPr>
          <p:cNvSpPr txBox="1"/>
          <p:nvPr/>
        </p:nvSpPr>
        <p:spPr>
          <a:xfrm rot="18900000">
            <a:off x="2410813" y="838140"/>
            <a:ext cx="646331" cy="230832"/>
          </a:xfrm>
          <a:prstGeom prst="rect">
            <a:avLst/>
          </a:prstGeom>
          <a:noFill/>
        </p:spPr>
        <p:txBody>
          <a:bodyPr wrap="none" rtlCol="0">
            <a:spAutoFit/>
          </a:bodyPr>
          <a:lstStyle/>
          <a:p>
            <a:r>
              <a:rPr lang="en-US" sz="900" dirty="0">
                <a:latin typeface="Helvetica" pitchFamily="2" charset="0"/>
              </a:rPr>
              <a:t>shSCRM</a:t>
            </a:r>
          </a:p>
        </p:txBody>
      </p:sp>
      <p:sp>
        <p:nvSpPr>
          <p:cNvPr id="58" name="TextBox 57">
            <a:extLst>
              <a:ext uri="{FF2B5EF4-FFF2-40B4-BE49-F238E27FC236}">
                <a16:creationId xmlns:a16="http://schemas.microsoft.com/office/drawing/2014/main" id="{14125E6A-0BC0-2D41-A6FB-30DA524B95BC}"/>
              </a:ext>
            </a:extLst>
          </p:cNvPr>
          <p:cNvSpPr txBox="1"/>
          <p:nvPr/>
        </p:nvSpPr>
        <p:spPr>
          <a:xfrm rot="18900000">
            <a:off x="2620466" y="880647"/>
            <a:ext cx="556563" cy="230832"/>
          </a:xfrm>
          <a:prstGeom prst="rect">
            <a:avLst/>
          </a:prstGeom>
          <a:noFill/>
        </p:spPr>
        <p:txBody>
          <a:bodyPr wrap="none" rtlCol="0">
            <a:spAutoFit/>
          </a:bodyPr>
          <a:lstStyle/>
          <a:p>
            <a:r>
              <a:rPr lang="en-US" sz="900" dirty="0">
                <a:latin typeface="Helvetica" pitchFamily="2" charset="0"/>
              </a:rPr>
              <a:t>shDdr2</a:t>
            </a:r>
          </a:p>
        </p:txBody>
      </p:sp>
      <p:sp>
        <p:nvSpPr>
          <p:cNvPr id="59" name="TextBox 58">
            <a:extLst>
              <a:ext uri="{FF2B5EF4-FFF2-40B4-BE49-F238E27FC236}">
                <a16:creationId xmlns:a16="http://schemas.microsoft.com/office/drawing/2014/main" id="{521CDC3D-E6EB-824F-81CD-EBF7C39F6106}"/>
              </a:ext>
            </a:extLst>
          </p:cNvPr>
          <p:cNvSpPr txBox="1"/>
          <p:nvPr/>
        </p:nvSpPr>
        <p:spPr>
          <a:xfrm rot="18900000">
            <a:off x="2994848" y="792801"/>
            <a:ext cx="742511" cy="230832"/>
          </a:xfrm>
          <a:prstGeom prst="rect">
            <a:avLst/>
          </a:prstGeom>
          <a:noFill/>
        </p:spPr>
        <p:txBody>
          <a:bodyPr wrap="none" rtlCol="0">
            <a:spAutoFit/>
          </a:bodyPr>
          <a:lstStyle/>
          <a:p>
            <a:r>
              <a:rPr lang="en-US" sz="900" dirty="0">
                <a:latin typeface="Helvetica" pitchFamily="2" charset="0"/>
              </a:rPr>
              <a:t>shDdr2 EV</a:t>
            </a:r>
          </a:p>
        </p:txBody>
      </p:sp>
      <p:sp>
        <p:nvSpPr>
          <p:cNvPr id="60" name="TextBox 59">
            <a:extLst>
              <a:ext uri="{FF2B5EF4-FFF2-40B4-BE49-F238E27FC236}">
                <a16:creationId xmlns:a16="http://schemas.microsoft.com/office/drawing/2014/main" id="{6ED5BD3E-AD6A-1E4E-A674-79BB0EA5EA4C}"/>
              </a:ext>
            </a:extLst>
          </p:cNvPr>
          <p:cNvSpPr txBox="1"/>
          <p:nvPr/>
        </p:nvSpPr>
        <p:spPr>
          <a:xfrm rot="18900000">
            <a:off x="2776350" y="701124"/>
            <a:ext cx="942887" cy="230832"/>
          </a:xfrm>
          <a:prstGeom prst="rect">
            <a:avLst/>
          </a:prstGeom>
          <a:noFill/>
        </p:spPr>
        <p:txBody>
          <a:bodyPr wrap="none" rtlCol="0">
            <a:spAutoFit/>
          </a:bodyPr>
          <a:lstStyle/>
          <a:p>
            <a:r>
              <a:rPr lang="en-US" sz="900" dirty="0">
                <a:latin typeface="Helvetica" pitchFamily="2" charset="0"/>
              </a:rPr>
              <a:t>shDdr2 Arg1</a:t>
            </a:r>
            <a:r>
              <a:rPr lang="en-US" sz="900" baseline="30000" dirty="0">
                <a:latin typeface="Helvetica" pitchFamily="2" charset="0"/>
              </a:rPr>
              <a:t>OE</a:t>
            </a:r>
          </a:p>
        </p:txBody>
      </p:sp>
      <p:pic>
        <p:nvPicPr>
          <p:cNvPr id="61" name="Picture 60">
            <a:extLst>
              <a:ext uri="{FF2B5EF4-FFF2-40B4-BE49-F238E27FC236}">
                <a16:creationId xmlns:a16="http://schemas.microsoft.com/office/drawing/2014/main" id="{81A83B8D-0EAD-674A-B030-677FB28F3AD6}"/>
              </a:ext>
            </a:extLst>
          </p:cNvPr>
          <p:cNvPicPr>
            <a:picLocks noChangeAspect="1"/>
          </p:cNvPicPr>
          <p:nvPr/>
        </p:nvPicPr>
        <p:blipFill rotWithShape="1">
          <a:blip r:embed="rId8"/>
          <a:srcRect l="6477" t="23522" r="7567" b="11562"/>
          <a:stretch/>
        </p:blipFill>
        <p:spPr>
          <a:xfrm>
            <a:off x="2807419" y="2601439"/>
            <a:ext cx="1904418" cy="1231672"/>
          </a:xfrm>
          <a:prstGeom prst="rect">
            <a:avLst/>
          </a:prstGeom>
        </p:spPr>
      </p:pic>
      <p:sp>
        <p:nvSpPr>
          <p:cNvPr id="63" name="TextBox 62">
            <a:extLst>
              <a:ext uri="{FF2B5EF4-FFF2-40B4-BE49-F238E27FC236}">
                <a16:creationId xmlns:a16="http://schemas.microsoft.com/office/drawing/2014/main" id="{739D817B-13C1-D548-9034-DD0C18495018}"/>
              </a:ext>
            </a:extLst>
          </p:cNvPr>
          <p:cNvSpPr txBox="1"/>
          <p:nvPr/>
        </p:nvSpPr>
        <p:spPr>
          <a:xfrm>
            <a:off x="483955" y="2044320"/>
            <a:ext cx="607859" cy="230832"/>
          </a:xfrm>
          <a:prstGeom prst="rect">
            <a:avLst/>
          </a:prstGeom>
          <a:noFill/>
        </p:spPr>
        <p:txBody>
          <a:bodyPr wrap="none" rtlCol="0">
            <a:spAutoFit/>
          </a:bodyPr>
          <a:lstStyle/>
          <a:p>
            <a:r>
              <a:rPr lang="en-US" sz="900" dirty="0">
                <a:latin typeface="Helvetica" pitchFamily="2" charset="0"/>
              </a:rPr>
              <a:t>hCAF68</a:t>
            </a:r>
          </a:p>
        </p:txBody>
      </p:sp>
      <p:sp>
        <p:nvSpPr>
          <p:cNvPr id="64" name="TextBox 63">
            <a:extLst>
              <a:ext uri="{FF2B5EF4-FFF2-40B4-BE49-F238E27FC236}">
                <a16:creationId xmlns:a16="http://schemas.microsoft.com/office/drawing/2014/main" id="{C88FD6D4-2DE0-4A42-9D20-5F4F8FC8D5F5}"/>
              </a:ext>
            </a:extLst>
          </p:cNvPr>
          <p:cNvSpPr txBox="1"/>
          <p:nvPr/>
        </p:nvSpPr>
        <p:spPr>
          <a:xfrm>
            <a:off x="2569879" y="2025352"/>
            <a:ext cx="607859" cy="230832"/>
          </a:xfrm>
          <a:prstGeom prst="rect">
            <a:avLst/>
          </a:prstGeom>
          <a:noFill/>
        </p:spPr>
        <p:txBody>
          <a:bodyPr wrap="none" rtlCol="0">
            <a:spAutoFit/>
          </a:bodyPr>
          <a:lstStyle/>
          <a:p>
            <a:r>
              <a:rPr lang="en-US" sz="900" dirty="0">
                <a:latin typeface="Helvetica" pitchFamily="2" charset="0"/>
              </a:rPr>
              <a:t>hCAF94</a:t>
            </a:r>
          </a:p>
        </p:txBody>
      </p:sp>
      <p:sp>
        <p:nvSpPr>
          <p:cNvPr id="46" name="TextBox 45">
            <a:extLst>
              <a:ext uri="{FF2B5EF4-FFF2-40B4-BE49-F238E27FC236}">
                <a16:creationId xmlns:a16="http://schemas.microsoft.com/office/drawing/2014/main" id="{BA864EA2-2051-9A45-AFC6-C774D13E5D99}"/>
              </a:ext>
            </a:extLst>
          </p:cNvPr>
          <p:cNvSpPr txBox="1"/>
          <p:nvPr/>
        </p:nvSpPr>
        <p:spPr>
          <a:xfrm>
            <a:off x="53734" y="4370976"/>
            <a:ext cx="203132" cy="258532"/>
          </a:xfrm>
          <a:prstGeom prst="rect">
            <a:avLst/>
          </a:prstGeom>
          <a:noFill/>
        </p:spPr>
        <p:txBody>
          <a:bodyPr wrap="square" rtlCol="0">
            <a:spAutoFit/>
          </a:bodyPr>
          <a:lstStyle/>
          <a:p>
            <a:r>
              <a:rPr lang="en-US" sz="1080" b="1" dirty="0">
                <a:latin typeface="Arial" panose="020B0604020202020204" pitchFamily="34" charset="0"/>
                <a:cs typeface="Arial" panose="020B0604020202020204" pitchFamily="34" charset="0"/>
              </a:rPr>
              <a:t>D</a:t>
            </a:r>
          </a:p>
        </p:txBody>
      </p:sp>
      <p:sp>
        <p:nvSpPr>
          <p:cNvPr id="48" name="TextBox 47">
            <a:extLst>
              <a:ext uri="{FF2B5EF4-FFF2-40B4-BE49-F238E27FC236}">
                <a16:creationId xmlns:a16="http://schemas.microsoft.com/office/drawing/2014/main" id="{C5BB478C-1F1F-C94B-B8C1-E99285F6776E}"/>
              </a:ext>
            </a:extLst>
          </p:cNvPr>
          <p:cNvSpPr txBox="1"/>
          <p:nvPr/>
        </p:nvSpPr>
        <p:spPr>
          <a:xfrm>
            <a:off x="941775" y="4118896"/>
            <a:ext cx="607859" cy="230832"/>
          </a:xfrm>
          <a:prstGeom prst="rect">
            <a:avLst/>
          </a:prstGeom>
          <a:noFill/>
        </p:spPr>
        <p:txBody>
          <a:bodyPr wrap="none" rtlCol="0">
            <a:spAutoFit/>
          </a:bodyPr>
          <a:lstStyle/>
          <a:p>
            <a:r>
              <a:rPr lang="en-US" sz="900" dirty="0">
                <a:latin typeface="Helvetica" pitchFamily="2" charset="0"/>
              </a:rPr>
              <a:t>hCAF68</a:t>
            </a:r>
          </a:p>
        </p:txBody>
      </p:sp>
      <p:sp>
        <p:nvSpPr>
          <p:cNvPr id="49" name="TextBox 48">
            <a:extLst>
              <a:ext uri="{FF2B5EF4-FFF2-40B4-BE49-F238E27FC236}">
                <a16:creationId xmlns:a16="http://schemas.microsoft.com/office/drawing/2014/main" id="{522F37EF-DC80-144F-B013-FA75517A154A}"/>
              </a:ext>
            </a:extLst>
          </p:cNvPr>
          <p:cNvSpPr txBox="1"/>
          <p:nvPr/>
        </p:nvSpPr>
        <p:spPr>
          <a:xfrm>
            <a:off x="3490126" y="4106820"/>
            <a:ext cx="607859" cy="230832"/>
          </a:xfrm>
          <a:prstGeom prst="rect">
            <a:avLst/>
          </a:prstGeom>
          <a:noFill/>
        </p:spPr>
        <p:txBody>
          <a:bodyPr wrap="none" rtlCol="0">
            <a:spAutoFit/>
          </a:bodyPr>
          <a:lstStyle/>
          <a:p>
            <a:r>
              <a:rPr lang="en-US" sz="900" dirty="0">
                <a:latin typeface="Helvetica" pitchFamily="2" charset="0"/>
              </a:rPr>
              <a:t>hCAF94</a:t>
            </a:r>
          </a:p>
        </p:txBody>
      </p:sp>
      <p:sp>
        <p:nvSpPr>
          <p:cNvPr id="50" name="TextBox 49">
            <a:extLst>
              <a:ext uri="{FF2B5EF4-FFF2-40B4-BE49-F238E27FC236}">
                <a16:creationId xmlns:a16="http://schemas.microsoft.com/office/drawing/2014/main" id="{4DB10F3C-BA28-6644-AAC0-7A932FC76AB6}"/>
              </a:ext>
            </a:extLst>
          </p:cNvPr>
          <p:cNvSpPr txBox="1"/>
          <p:nvPr/>
        </p:nvSpPr>
        <p:spPr>
          <a:xfrm>
            <a:off x="888406" y="2402621"/>
            <a:ext cx="780983" cy="230832"/>
          </a:xfrm>
          <a:prstGeom prst="rect">
            <a:avLst/>
          </a:prstGeom>
          <a:noFill/>
        </p:spPr>
        <p:txBody>
          <a:bodyPr wrap="none" rtlCol="0">
            <a:spAutoFit/>
          </a:bodyPr>
          <a:lstStyle/>
          <a:p>
            <a:r>
              <a:rPr lang="en-US" sz="900" dirty="0">
                <a:latin typeface="Helvetica" pitchFamily="2" charset="0"/>
              </a:rPr>
              <a:t>Intracellular</a:t>
            </a:r>
          </a:p>
        </p:txBody>
      </p:sp>
      <p:sp>
        <p:nvSpPr>
          <p:cNvPr id="51" name="TextBox 50">
            <a:extLst>
              <a:ext uri="{FF2B5EF4-FFF2-40B4-BE49-F238E27FC236}">
                <a16:creationId xmlns:a16="http://schemas.microsoft.com/office/drawing/2014/main" id="{69926E1B-05E0-7C48-B75F-1C1EEC8BA838}"/>
              </a:ext>
            </a:extLst>
          </p:cNvPr>
          <p:cNvSpPr txBox="1"/>
          <p:nvPr/>
        </p:nvSpPr>
        <p:spPr>
          <a:xfrm>
            <a:off x="3171975" y="2439232"/>
            <a:ext cx="780983" cy="230832"/>
          </a:xfrm>
          <a:prstGeom prst="rect">
            <a:avLst/>
          </a:prstGeom>
          <a:noFill/>
        </p:spPr>
        <p:txBody>
          <a:bodyPr wrap="none" rtlCol="0">
            <a:spAutoFit/>
          </a:bodyPr>
          <a:lstStyle/>
          <a:p>
            <a:r>
              <a:rPr lang="en-US" sz="900" dirty="0">
                <a:latin typeface="Helvetica" pitchFamily="2" charset="0"/>
              </a:rPr>
              <a:t>Intracellular</a:t>
            </a:r>
          </a:p>
        </p:txBody>
      </p:sp>
      <p:sp>
        <p:nvSpPr>
          <p:cNvPr id="47" name="TextBox 46">
            <a:extLst>
              <a:ext uri="{FF2B5EF4-FFF2-40B4-BE49-F238E27FC236}">
                <a16:creationId xmlns:a16="http://schemas.microsoft.com/office/drawing/2014/main" id="{92146773-7CB1-0247-810A-BDD1468B7F5D}"/>
              </a:ext>
            </a:extLst>
          </p:cNvPr>
          <p:cNvSpPr txBox="1"/>
          <p:nvPr/>
        </p:nvSpPr>
        <p:spPr>
          <a:xfrm>
            <a:off x="22290" y="2761453"/>
            <a:ext cx="461665" cy="1015663"/>
          </a:xfrm>
          <a:prstGeom prst="rect">
            <a:avLst/>
          </a:prstGeom>
          <a:noFill/>
        </p:spPr>
        <p:txBody>
          <a:bodyPr vert="vert270" wrap="none" rtlCol="0">
            <a:spAutoFit/>
          </a:bodyPr>
          <a:lstStyle/>
          <a:p>
            <a:r>
              <a:rPr lang="en-US" sz="900" b="1" dirty="0">
                <a:latin typeface="Helvetica" pitchFamily="2" charset="0"/>
              </a:rPr>
              <a:t>Arginase activity</a:t>
            </a:r>
          </a:p>
          <a:p>
            <a:pPr algn="ctr"/>
            <a:r>
              <a:rPr lang="en-US" sz="900" b="1" dirty="0">
                <a:latin typeface="Helvetica" pitchFamily="2" charset="0"/>
              </a:rPr>
              <a:t>(units/L)</a:t>
            </a:r>
            <a:endParaRPr lang="en-US" sz="900" b="1" baseline="30000" dirty="0">
              <a:latin typeface="Helvetica" pitchFamily="2" charset="0"/>
            </a:endParaRPr>
          </a:p>
        </p:txBody>
      </p:sp>
      <p:sp>
        <p:nvSpPr>
          <p:cNvPr id="52" name="TextBox 51">
            <a:extLst>
              <a:ext uri="{FF2B5EF4-FFF2-40B4-BE49-F238E27FC236}">
                <a16:creationId xmlns:a16="http://schemas.microsoft.com/office/drawing/2014/main" id="{6C95FE92-DD0A-494A-919D-C7CBBAE12426}"/>
              </a:ext>
            </a:extLst>
          </p:cNvPr>
          <p:cNvSpPr txBox="1"/>
          <p:nvPr/>
        </p:nvSpPr>
        <p:spPr>
          <a:xfrm>
            <a:off x="307166" y="3803144"/>
            <a:ext cx="659155" cy="230832"/>
          </a:xfrm>
          <a:prstGeom prst="rect">
            <a:avLst/>
          </a:prstGeom>
          <a:noFill/>
        </p:spPr>
        <p:txBody>
          <a:bodyPr wrap="none" rtlCol="0">
            <a:spAutoFit/>
          </a:bodyPr>
          <a:lstStyle/>
          <a:p>
            <a:r>
              <a:rPr lang="en-US" sz="900" b="1" dirty="0">
                <a:latin typeface="Helvetica" pitchFamily="2" charset="0"/>
              </a:rPr>
              <a:t>shSCRM</a:t>
            </a:r>
            <a:endParaRPr lang="en-US" sz="900" b="1" baseline="30000" dirty="0">
              <a:latin typeface="Helvetica" pitchFamily="2" charset="0"/>
            </a:endParaRPr>
          </a:p>
        </p:txBody>
      </p:sp>
      <p:sp>
        <p:nvSpPr>
          <p:cNvPr id="53" name="TextBox 52">
            <a:extLst>
              <a:ext uri="{FF2B5EF4-FFF2-40B4-BE49-F238E27FC236}">
                <a16:creationId xmlns:a16="http://schemas.microsoft.com/office/drawing/2014/main" id="{754A0818-5234-EE40-8030-4E943C9D2433}"/>
              </a:ext>
            </a:extLst>
          </p:cNvPr>
          <p:cNvSpPr txBox="1"/>
          <p:nvPr/>
        </p:nvSpPr>
        <p:spPr>
          <a:xfrm>
            <a:off x="812214" y="3800172"/>
            <a:ext cx="633507" cy="230832"/>
          </a:xfrm>
          <a:prstGeom prst="rect">
            <a:avLst/>
          </a:prstGeom>
          <a:noFill/>
        </p:spPr>
        <p:txBody>
          <a:bodyPr wrap="none" rtlCol="0">
            <a:spAutoFit/>
          </a:bodyPr>
          <a:lstStyle/>
          <a:p>
            <a:r>
              <a:rPr lang="en-US" sz="900" b="1" dirty="0">
                <a:latin typeface="Helvetica" pitchFamily="2" charset="0"/>
              </a:rPr>
              <a:t>shDDR2</a:t>
            </a:r>
            <a:endParaRPr lang="en-US" sz="900" b="1" baseline="30000" dirty="0">
              <a:latin typeface="Helvetica" pitchFamily="2" charset="0"/>
            </a:endParaRPr>
          </a:p>
        </p:txBody>
      </p:sp>
      <p:sp>
        <p:nvSpPr>
          <p:cNvPr id="62" name="TextBox 61">
            <a:extLst>
              <a:ext uri="{FF2B5EF4-FFF2-40B4-BE49-F238E27FC236}">
                <a16:creationId xmlns:a16="http://schemas.microsoft.com/office/drawing/2014/main" id="{E10DE2C6-FBE5-CC4C-8492-D40CDE31D922}"/>
              </a:ext>
            </a:extLst>
          </p:cNvPr>
          <p:cNvSpPr txBox="1"/>
          <p:nvPr/>
        </p:nvSpPr>
        <p:spPr>
          <a:xfrm>
            <a:off x="1295979" y="3791953"/>
            <a:ext cx="633507" cy="369332"/>
          </a:xfrm>
          <a:prstGeom prst="rect">
            <a:avLst/>
          </a:prstGeom>
          <a:noFill/>
        </p:spPr>
        <p:txBody>
          <a:bodyPr wrap="none" rtlCol="0">
            <a:spAutoFit/>
          </a:bodyPr>
          <a:lstStyle/>
          <a:p>
            <a:pPr algn="ctr"/>
            <a:r>
              <a:rPr lang="en-US" sz="900" b="1" dirty="0">
                <a:latin typeface="Helvetica" pitchFamily="2" charset="0"/>
              </a:rPr>
              <a:t>shDDR2</a:t>
            </a:r>
          </a:p>
          <a:p>
            <a:pPr algn="ctr"/>
            <a:r>
              <a:rPr lang="en-US" sz="900" b="1" dirty="0">
                <a:latin typeface="Helvetica" pitchFamily="2" charset="0"/>
              </a:rPr>
              <a:t>Arg1</a:t>
            </a:r>
            <a:r>
              <a:rPr lang="en-US" sz="900" b="1" baseline="30000" dirty="0">
                <a:latin typeface="Helvetica" pitchFamily="2" charset="0"/>
              </a:rPr>
              <a:t>OE</a:t>
            </a:r>
            <a:endParaRPr lang="en-US" sz="900" b="1" dirty="0">
              <a:latin typeface="Helvetica" pitchFamily="2" charset="0"/>
            </a:endParaRPr>
          </a:p>
        </p:txBody>
      </p:sp>
      <p:sp>
        <p:nvSpPr>
          <p:cNvPr id="65" name="TextBox 64">
            <a:extLst>
              <a:ext uri="{FF2B5EF4-FFF2-40B4-BE49-F238E27FC236}">
                <a16:creationId xmlns:a16="http://schemas.microsoft.com/office/drawing/2014/main" id="{8A29BFC5-A5FC-1940-9A4F-2BA17209217E}"/>
              </a:ext>
            </a:extLst>
          </p:cNvPr>
          <p:cNvSpPr txBox="1"/>
          <p:nvPr/>
        </p:nvSpPr>
        <p:spPr>
          <a:xfrm>
            <a:off x="1778795" y="3785596"/>
            <a:ext cx="633507" cy="369332"/>
          </a:xfrm>
          <a:prstGeom prst="rect">
            <a:avLst/>
          </a:prstGeom>
          <a:noFill/>
        </p:spPr>
        <p:txBody>
          <a:bodyPr wrap="none" rtlCol="0">
            <a:spAutoFit/>
          </a:bodyPr>
          <a:lstStyle/>
          <a:p>
            <a:pPr algn="ctr"/>
            <a:r>
              <a:rPr lang="en-US" sz="900" b="1" dirty="0">
                <a:latin typeface="Helvetica" pitchFamily="2" charset="0"/>
              </a:rPr>
              <a:t>shDDR2</a:t>
            </a:r>
          </a:p>
          <a:p>
            <a:pPr algn="ctr"/>
            <a:r>
              <a:rPr lang="en-US" sz="900" b="1" dirty="0">
                <a:latin typeface="Helvetica" pitchFamily="2" charset="0"/>
              </a:rPr>
              <a:t>EV</a:t>
            </a:r>
          </a:p>
        </p:txBody>
      </p:sp>
      <p:sp>
        <p:nvSpPr>
          <p:cNvPr id="66" name="TextBox 65">
            <a:extLst>
              <a:ext uri="{FF2B5EF4-FFF2-40B4-BE49-F238E27FC236}">
                <a16:creationId xmlns:a16="http://schemas.microsoft.com/office/drawing/2014/main" id="{2A210383-2EF9-7143-979D-1A9CAF65D4B5}"/>
              </a:ext>
            </a:extLst>
          </p:cNvPr>
          <p:cNvSpPr txBox="1"/>
          <p:nvPr/>
        </p:nvSpPr>
        <p:spPr>
          <a:xfrm>
            <a:off x="2463012" y="2765923"/>
            <a:ext cx="461665" cy="1015663"/>
          </a:xfrm>
          <a:prstGeom prst="rect">
            <a:avLst/>
          </a:prstGeom>
          <a:noFill/>
        </p:spPr>
        <p:txBody>
          <a:bodyPr vert="vert270" wrap="none" rtlCol="0">
            <a:spAutoFit/>
          </a:bodyPr>
          <a:lstStyle/>
          <a:p>
            <a:r>
              <a:rPr lang="en-US" sz="900" b="1" dirty="0">
                <a:latin typeface="Helvetica" pitchFamily="2" charset="0"/>
              </a:rPr>
              <a:t>Arginase activity</a:t>
            </a:r>
          </a:p>
          <a:p>
            <a:pPr algn="ctr"/>
            <a:r>
              <a:rPr lang="en-US" sz="900" b="1" dirty="0">
                <a:latin typeface="Helvetica" pitchFamily="2" charset="0"/>
              </a:rPr>
              <a:t>(units/L)</a:t>
            </a:r>
            <a:endParaRPr lang="en-US" sz="900" b="1" baseline="30000" dirty="0">
              <a:latin typeface="Helvetica" pitchFamily="2" charset="0"/>
            </a:endParaRPr>
          </a:p>
        </p:txBody>
      </p:sp>
      <p:sp>
        <p:nvSpPr>
          <p:cNvPr id="67" name="TextBox 66">
            <a:extLst>
              <a:ext uri="{FF2B5EF4-FFF2-40B4-BE49-F238E27FC236}">
                <a16:creationId xmlns:a16="http://schemas.microsoft.com/office/drawing/2014/main" id="{AE580344-30FA-3B4C-9CEE-B9144733E403}"/>
              </a:ext>
            </a:extLst>
          </p:cNvPr>
          <p:cNvSpPr txBox="1"/>
          <p:nvPr/>
        </p:nvSpPr>
        <p:spPr>
          <a:xfrm>
            <a:off x="2747888" y="3807614"/>
            <a:ext cx="659155" cy="230832"/>
          </a:xfrm>
          <a:prstGeom prst="rect">
            <a:avLst/>
          </a:prstGeom>
          <a:noFill/>
        </p:spPr>
        <p:txBody>
          <a:bodyPr wrap="none" rtlCol="0">
            <a:spAutoFit/>
          </a:bodyPr>
          <a:lstStyle/>
          <a:p>
            <a:r>
              <a:rPr lang="en-US" sz="900" b="1" dirty="0">
                <a:latin typeface="Helvetica" pitchFamily="2" charset="0"/>
              </a:rPr>
              <a:t>shSCRM</a:t>
            </a:r>
            <a:endParaRPr lang="en-US" sz="900" b="1" baseline="30000" dirty="0">
              <a:latin typeface="Helvetica" pitchFamily="2" charset="0"/>
            </a:endParaRPr>
          </a:p>
        </p:txBody>
      </p:sp>
      <p:sp>
        <p:nvSpPr>
          <p:cNvPr id="68" name="TextBox 67">
            <a:extLst>
              <a:ext uri="{FF2B5EF4-FFF2-40B4-BE49-F238E27FC236}">
                <a16:creationId xmlns:a16="http://schemas.microsoft.com/office/drawing/2014/main" id="{D6729354-C378-7249-94FC-662959047309}"/>
              </a:ext>
            </a:extLst>
          </p:cNvPr>
          <p:cNvSpPr txBox="1"/>
          <p:nvPr/>
        </p:nvSpPr>
        <p:spPr>
          <a:xfrm>
            <a:off x="3252936" y="3804642"/>
            <a:ext cx="633507" cy="230832"/>
          </a:xfrm>
          <a:prstGeom prst="rect">
            <a:avLst/>
          </a:prstGeom>
          <a:noFill/>
        </p:spPr>
        <p:txBody>
          <a:bodyPr wrap="none" rtlCol="0">
            <a:spAutoFit/>
          </a:bodyPr>
          <a:lstStyle/>
          <a:p>
            <a:r>
              <a:rPr lang="en-US" sz="900" b="1" dirty="0">
                <a:latin typeface="Helvetica" pitchFamily="2" charset="0"/>
              </a:rPr>
              <a:t>shDDR2</a:t>
            </a:r>
            <a:endParaRPr lang="en-US" sz="900" b="1" baseline="30000" dirty="0">
              <a:latin typeface="Helvetica" pitchFamily="2" charset="0"/>
            </a:endParaRPr>
          </a:p>
        </p:txBody>
      </p:sp>
      <p:sp>
        <p:nvSpPr>
          <p:cNvPr id="69" name="TextBox 68">
            <a:extLst>
              <a:ext uri="{FF2B5EF4-FFF2-40B4-BE49-F238E27FC236}">
                <a16:creationId xmlns:a16="http://schemas.microsoft.com/office/drawing/2014/main" id="{CC3B5346-FBC3-CD43-9446-F3AA777C54E9}"/>
              </a:ext>
            </a:extLst>
          </p:cNvPr>
          <p:cNvSpPr txBox="1"/>
          <p:nvPr/>
        </p:nvSpPr>
        <p:spPr>
          <a:xfrm>
            <a:off x="3736701" y="3796423"/>
            <a:ext cx="633507" cy="369332"/>
          </a:xfrm>
          <a:prstGeom prst="rect">
            <a:avLst/>
          </a:prstGeom>
          <a:noFill/>
        </p:spPr>
        <p:txBody>
          <a:bodyPr wrap="none" rtlCol="0">
            <a:spAutoFit/>
          </a:bodyPr>
          <a:lstStyle/>
          <a:p>
            <a:pPr algn="ctr"/>
            <a:r>
              <a:rPr lang="en-US" sz="900" b="1" dirty="0">
                <a:latin typeface="Helvetica" pitchFamily="2" charset="0"/>
              </a:rPr>
              <a:t>shDDR2</a:t>
            </a:r>
          </a:p>
          <a:p>
            <a:pPr algn="ctr"/>
            <a:r>
              <a:rPr lang="en-US" sz="900" b="1" dirty="0">
                <a:latin typeface="Helvetica" pitchFamily="2" charset="0"/>
              </a:rPr>
              <a:t>Arg1</a:t>
            </a:r>
            <a:r>
              <a:rPr lang="en-US" sz="900" b="1" baseline="30000" dirty="0">
                <a:latin typeface="Helvetica" pitchFamily="2" charset="0"/>
              </a:rPr>
              <a:t>OE</a:t>
            </a:r>
            <a:endParaRPr lang="en-US" sz="900" b="1" dirty="0">
              <a:latin typeface="Helvetica" pitchFamily="2" charset="0"/>
            </a:endParaRPr>
          </a:p>
        </p:txBody>
      </p:sp>
      <p:sp>
        <p:nvSpPr>
          <p:cNvPr id="70" name="TextBox 69">
            <a:extLst>
              <a:ext uri="{FF2B5EF4-FFF2-40B4-BE49-F238E27FC236}">
                <a16:creationId xmlns:a16="http://schemas.microsoft.com/office/drawing/2014/main" id="{1F525A41-EEE5-874E-B708-5F311FF096C4}"/>
              </a:ext>
            </a:extLst>
          </p:cNvPr>
          <p:cNvSpPr txBox="1"/>
          <p:nvPr/>
        </p:nvSpPr>
        <p:spPr>
          <a:xfrm>
            <a:off x="4219517" y="3790066"/>
            <a:ext cx="633507" cy="369332"/>
          </a:xfrm>
          <a:prstGeom prst="rect">
            <a:avLst/>
          </a:prstGeom>
          <a:noFill/>
        </p:spPr>
        <p:txBody>
          <a:bodyPr wrap="none" rtlCol="0">
            <a:spAutoFit/>
          </a:bodyPr>
          <a:lstStyle/>
          <a:p>
            <a:pPr algn="ctr"/>
            <a:r>
              <a:rPr lang="en-US" sz="900" b="1" dirty="0">
                <a:latin typeface="Helvetica" pitchFamily="2" charset="0"/>
              </a:rPr>
              <a:t>shDDR2</a:t>
            </a:r>
          </a:p>
          <a:p>
            <a:pPr algn="ctr"/>
            <a:r>
              <a:rPr lang="en-US" sz="900" b="1" dirty="0">
                <a:latin typeface="Helvetica" pitchFamily="2" charset="0"/>
              </a:rPr>
              <a:t>EV</a:t>
            </a:r>
          </a:p>
        </p:txBody>
      </p:sp>
      <p:sp>
        <p:nvSpPr>
          <p:cNvPr id="71" name="TextBox 70">
            <a:extLst>
              <a:ext uri="{FF2B5EF4-FFF2-40B4-BE49-F238E27FC236}">
                <a16:creationId xmlns:a16="http://schemas.microsoft.com/office/drawing/2014/main" id="{2B9B1964-4D91-2B4D-B1CE-ADE379E512BB}"/>
              </a:ext>
            </a:extLst>
          </p:cNvPr>
          <p:cNvSpPr txBox="1"/>
          <p:nvPr/>
        </p:nvSpPr>
        <p:spPr>
          <a:xfrm>
            <a:off x="1855931" y="5482963"/>
            <a:ext cx="588623" cy="230832"/>
          </a:xfrm>
          <a:prstGeom prst="rect">
            <a:avLst/>
          </a:prstGeom>
          <a:noFill/>
        </p:spPr>
        <p:txBody>
          <a:bodyPr wrap="none" rtlCol="0">
            <a:spAutoFit/>
          </a:bodyPr>
          <a:lstStyle/>
          <a:p>
            <a:r>
              <a:rPr lang="en-US" sz="900" b="1" dirty="0">
                <a:latin typeface="Helvetica" pitchFamily="2" charset="0"/>
              </a:rPr>
              <a:t>siCTRL</a:t>
            </a:r>
            <a:endParaRPr lang="en-US" sz="900" b="1" baseline="30000" dirty="0">
              <a:latin typeface="Helvetica" pitchFamily="2" charset="0"/>
            </a:endParaRPr>
          </a:p>
        </p:txBody>
      </p:sp>
      <p:sp>
        <p:nvSpPr>
          <p:cNvPr id="72" name="TextBox 71">
            <a:extLst>
              <a:ext uri="{FF2B5EF4-FFF2-40B4-BE49-F238E27FC236}">
                <a16:creationId xmlns:a16="http://schemas.microsoft.com/office/drawing/2014/main" id="{A937316D-CAAF-4145-8D50-054DB49D66B6}"/>
              </a:ext>
            </a:extLst>
          </p:cNvPr>
          <p:cNvSpPr txBox="1"/>
          <p:nvPr/>
        </p:nvSpPr>
        <p:spPr>
          <a:xfrm>
            <a:off x="2369603" y="5482963"/>
            <a:ext cx="646331" cy="230832"/>
          </a:xfrm>
          <a:prstGeom prst="rect">
            <a:avLst/>
          </a:prstGeom>
          <a:noFill/>
        </p:spPr>
        <p:txBody>
          <a:bodyPr wrap="none" rtlCol="0">
            <a:spAutoFit/>
          </a:bodyPr>
          <a:lstStyle/>
          <a:p>
            <a:r>
              <a:rPr lang="en-US" sz="900" b="1" dirty="0">
                <a:latin typeface="Helvetica" pitchFamily="2" charset="0"/>
              </a:rPr>
              <a:t>siArg1-1</a:t>
            </a:r>
            <a:endParaRPr lang="en-US" sz="900" b="1" baseline="30000" dirty="0">
              <a:latin typeface="Helvetica" pitchFamily="2" charset="0"/>
            </a:endParaRPr>
          </a:p>
        </p:txBody>
      </p:sp>
      <p:sp>
        <p:nvSpPr>
          <p:cNvPr id="73" name="TextBox 72">
            <a:extLst>
              <a:ext uri="{FF2B5EF4-FFF2-40B4-BE49-F238E27FC236}">
                <a16:creationId xmlns:a16="http://schemas.microsoft.com/office/drawing/2014/main" id="{0E70CC21-8791-384B-AE5B-58C2B8713C13}"/>
              </a:ext>
            </a:extLst>
          </p:cNvPr>
          <p:cNvSpPr txBox="1"/>
          <p:nvPr/>
        </p:nvSpPr>
        <p:spPr>
          <a:xfrm>
            <a:off x="2881598" y="5482963"/>
            <a:ext cx="646331" cy="230832"/>
          </a:xfrm>
          <a:prstGeom prst="rect">
            <a:avLst/>
          </a:prstGeom>
          <a:noFill/>
        </p:spPr>
        <p:txBody>
          <a:bodyPr wrap="none" rtlCol="0">
            <a:spAutoFit/>
          </a:bodyPr>
          <a:lstStyle/>
          <a:p>
            <a:r>
              <a:rPr lang="en-US" sz="900" b="1" dirty="0">
                <a:latin typeface="Helvetica" pitchFamily="2" charset="0"/>
              </a:rPr>
              <a:t>siArg1-2</a:t>
            </a:r>
            <a:endParaRPr lang="en-US" sz="900" b="1" baseline="30000" dirty="0">
              <a:latin typeface="Helvetica" pitchFamily="2" charset="0"/>
            </a:endParaRPr>
          </a:p>
        </p:txBody>
      </p:sp>
      <p:sp>
        <p:nvSpPr>
          <p:cNvPr id="74" name="TextBox 73">
            <a:extLst>
              <a:ext uri="{FF2B5EF4-FFF2-40B4-BE49-F238E27FC236}">
                <a16:creationId xmlns:a16="http://schemas.microsoft.com/office/drawing/2014/main" id="{517BCD2D-C5D9-B54A-AC16-07176FC0BA87}"/>
              </a:ext>
            </a:extLst>
          </p:cNvPr>
          <p:cNvSpPr txBox="1"/>
          <p:nvPr/>
        </p:nvSpPr>
        <p:spPr>
          <a:xfrm>
            <a:off x="1423774" y="4529443"/>
            <a:ext cx="461665" cy="1015663"/>
          </a:xfrm>
          <a:prstGeom prst="rect">
            <a:avLst/>
          </a:prstGeom>
          <a:noFill/>
        </p:spPr>
        <p:txBody>
          <a:bodyPr vert="vert270" wrap="none" rtlCol="0">
            <a:spAutoFit/>
          </a:bodyPr>
          <a:lstStyle/>
          <a:p>
            <a:r>
              <a:rPr lang="en-US" sz="900" b="1" dirty="0">
                <a:latin typeface="Helvetica" pitchFamily="2" charset="0"/>
              </a:rPr>
              <a:t>Arginase activity</a:t>
            </a:r>
          </a:p>
          <a:p>
            <a:pPr algn="ctr"/>
            <a:r>
              <a:rPr lang="en-US" sz="900" b="1" dirty="0">
                <a:latin typeface="Helvetica" pitchFamily="2" charset="0"/>
              </a:rPr>
              <a:t>(units/L)</a:t>
            </a:r>
            <a:endParaRPr lang="en-US" sz="900" b="1" baseline="30000" dirty="0">
              <a:latin typeface="Helvetica" pitchFamily="2" charset="0"/>
            </a:endParaRPr>
          </a:p>
        </p:txBody>
      </p:sp>
      <p:pic>
        <p:nvPicPr>
          <p:cNvPr id="75" name="Picture 74">
            <a:extLst>
              <a:ext uri="{FF2B5EF4-FFF2-40B4-BE49-F238E27FC236}">
                <a16:creationId xmlns:a16="http://schemas.microsoft.com/office/drawing/2014/main" id="{18E3AB8A-DDE8-C547-9B68-AFB35C677492}"/>
              </a:ext>
            </a:extLst>
          </p:cNvPr>
          <p:cNvPicPr>
            <a:picLocks noChangeAspect="1"/>
          </p:cNvPicPr>
          <p:nvPr/>
        </p:nvPicPr>
        <p:blipFill rotWithShape="1">
          <a:blip r:embed="rId9"/>
          <a:srcRect l="6552" t="21060" r="5217" b="6133"/>
          <a:stretch/>
        </p:blipFill>
        <p:spPr>
          <a:xfrm>
            <a:off x="5167782" y="2504032"/>
            <a:ext cx="1849807" cy="1379563"/>
          </a:xfrm>
          <a:prstGeom prst="rect">
            <a:avLst/>
          </a:prstGeom>
        </p:spPr>
      </p:pic>
      <p:sp>
        <p:nvSpPr>
          <p:cNvPr id="76" name="TextBox 75">
            <a:extLst>
              <a:ext uri="{FF2B5EF4-FFF2-40B4-BE49-F238E27FC236}">
                <a16:creationId xmlns:a16="http://schemas.microsoft.com/office/drawing/2014/main" id="{F9362BC7-07A5-7D43-AF6A-BCAD146B6FD9}"/>
              </a:ext>
            </a:extLst>
          </p:cNvPr>
          <p:cNvSpPr txBox="1"/>
          <p:nvPr/>
        </p:nvSpPr>
        <p:spPr>
          <a:xfrm>
            <a:off x="4821999" y="2304381"/>
            <a:ext cx="203132" cy="258532"/>
          </a:xfrm>
          <a:prstGeom prst="rect">
            <a:avLst/>
          </a:prstGeom>
          <a:noFill/>
        </p:spPr>
        <p:txBody>
          <a:bodyPr wrap="square" rtlCol="0">
            <a:spAutoFit/>
          </a:bodyPr>
          <a:lstStyle/>
          <a:p>
            <a:r>
              <a:rPr lang="en-US" sz="1080" b="1" dirty="0">
                <a:latin typeface="Arial" panose="020B0604020202020204" pitchFamily="34" charset="0"/>
                <a:cs typeface="Arial" panose="020B0604020202020204" pitchFamily="34" charset="0"/>
              </a:rPr>
              <a:t>C</a:t>
            </a:r>
          </a:p>
        </p:txBody>
      </p:sp>
      <p:sp>
        <p:nvSpPr>
          <p:cNvPr id="77" name="TextBox 76">
            <a:extLst>
              <a:ext uri="{FF2B5EF4-FFF2-40B4-BE49-F238E27FC236}">
                <a16:creationId xmlns:a16="http://schemas.microsoft.com/office/drawing/2014/main" id="{2DF1E5F6-41BB-864C-9705-0628662236FD}"/>
              </a:ext>
            </a:extLst>
          </p:cNvPr>
          <p:cNvSpPr txBox="1"/>
          <p:nvPr/>
        </p:nvSpPr>
        <p:spPr>
          <a:xfrm>
            <a:off x="4793099" y="2562913"/>
            <a:ext cx="461665" cy="1342675"/>
          </a:xfrm>
          <a:prstGeom prst="rect">
            <a:avLst/>
          </a:prstGeom>
          <a:noFill/>
        </p:spPr>
        <p:txBody>
          <a:bodyPr vert="vert270" wrap="none" rtlCol="0">
            <a:spAutoFit/>
          </a:bodyPr>
          <a:lstStyle/>
          <a:p>
            <a:r>
              <a:rPr lang="en-US" sz="900" b="1" dirty="0">
                <a:latin typeface="Helvetica" pitchFamily="2" charset="0"/>
              </a:rPr>
              <a:t>Procollagen 1a1 conc. </a:t>
            </a:r>
          </a:p>
          <a:p>
            <a:pPr algn="ctr"/>
            <a:r>
              <a:rPr lang="en-US" sz="900" b="1" dirty="0">
                <a:latin typeface="Helvetica" pitchFamily="2" charset="0"/>
              </a:rPr>
              <a:t>(ug/ml)</a:t>
            </a:r>
            <a:endParaRPr lang="en-US" sz="900" b="1" baseline="30000" dirty="0">
              <a:latin typeface="Helvetica" pitchFamily="2" charset="0"/>
            </a:endParaRPr>
          </a:p>
        </p:txBody>
      </p:sp>
      <p:sp>
        <p:nvSpPr>
          <p:cNvPr id="78" name="TextBox 77">
            <a:extLst>
              <a:ext uri="{FF2B5EF4-FFF2-40B4-BE49-F238E27FC236}">
                <a16:creationId xmlns:a16="http://schemas.microsoft.com/office/drawing/2014/main" id="{4941D3C4-4F4F-F14C-8523-19C0AA18EC04}"/>
              </a:ext>
            </a:extLst>
          </p:cNvPr>
          <p:cNvSpPr txBox="1"/>
          <p:nvPr/>
        </p:nvSpPr>
        <p:spPr>
          <a:xfrm>
            <a:off x="5305856" y="3833702"/>
            <a:ext cx="588623" cy="230832"/>
          </a:xfrm>
          <a:prstGeom prst="rect">
            <a:avLst/>
          </a:prstGeom>
          <a:noFill/>
        </p:spPr>
        <p:txBody>
          <a:bodyPr wrap="none" rtlCol="0">
            <a:spAutoFit/>
          </a:bodyPr>
          <a:lstStyle/>
          <a:p>
            <a:r>
              <a:rPr lang="en-US" sz="900" b="1" dirty="0">
                <a:latin typeface="Helvetica" pitchFamily="2" charset="0"/>
              </a:rPr>
              <a:t>siCTRL</a:t>
            </a:r>
            <a:endParaRPr lang="en-US" sz="900" b="1" baseline="30000" dirty="0">
              <a:latin typeface="Helvetica" pitchFamily="2" charset="0"/>
            </a:endParaRPr>
          </a:p>
        </p:txBody>
      </p:sp>
      <p:sp>
        <p:nvSpPr>
          <p:cNvPr id="79" name="TextBox 78">
            <a:extLst>
              <a:ext uri="{FF2B5EF4-FFF2-40B4-BE49-F238E27FC236}">
                <a16:creationId xmlns:a16="http://schemas.microsoft.com/office/drawing/2014/main" id="{08DF6614-050C-9B47-8DA8-8C5CB5ED6AE8}"/>
              </a:ext>
            </a:extLst>
          </p:cNvPr>
          <p:cNvSpPr txBox="1"/>
          <p:nvPr/>
        </p:nvSpPr>
        <p:spPr>
          <a:xfrm>
            <a:off x="5819528" y="3833702"/>
            <a:ext cx="646331" cy="230832"/>
          </a:xfrm>
          <a:prstGeom prst="rect">
            <a:avLst/>
          </a:prstGeom>
          <a:noFill/>
        </p:spPr>
        <p:txBody>
          <a:bodyPr wrap="none" rtlCol="0">
            <a:spAutoFit/>
          </a:bodyPr>
          <a:lstStyle/>
          <a:p>
            <a:r>
              <a:rPr lang="en-US" sz="900" b="1" dirty="0">
                <a:latin typeface="Helvetica" pitchFamily="2" charset="0"/>
              </a:rPr>
              <a:t>siArg1-1</a:t>
            </a:r>
            <a:endParaRPr lang="en-US" sz="900" b="1" baseline="30000" dirty="0">
              <a:latin typeface="Helvetica" pitchFamily="2" charset="0"/>
            </a:endParaRPr>
          </a:p>
        </p:txBody>
      </p:sp>
      <p:sp>
        <p:nvSpPr>
          <p:cNvPr id="80" name="TextBox 79">
            <a:extLst>
              <a:ext uri="{FF2B5EF4-FFF2-40B4-BE49-F238E27FC236}">
                <a16:creationId xmlns:a16="http://schemas.microsoft.com/office/drawing/2014/main" id="{38E36637-06FC-F84B-AFA0-254D09C38818}"/>
              </a:ext>
            </a:extLst>
          </p:cNvPr>
          <p:cNvSpPr txBox="1"/>
          <p:nvPr/>
        </p:nvSpPr>
        <p:spPr>
          <a:xfrm>
            <a:off x="6331523" y="3833702"/>
            <a:ext cx="646331" cy="230832"/>
          </a:xfrm>
          <a:prstGeom prst="rect">
            <a:avLst/>
          </a:prstGeom>
          <a:noFill/>
        </p:spPr>
        <p:txBody>
          <a:bodyPr wrap="none" rtlCol="0">
            <a:spAutoFit/>
          </a:bodyPr>
          <a:lstStyle/>
          <a:p>
            <a:r>
              <a:rPr lang="en-US" sz="900" b="1" dirty="0">
                <a:latin typeface="Helvetica" pitchFamily="2" charset="0"/>
              </a:rPr>
              <a:t>siArg1-2</a:t>
            </a:r>
            <a:endParaRPr lang="en-US" sz="900" b="1" baseline="30000" dirty="0">
              <a:latin typeface="Helvetica" pitchFamily="2" charset="0"/>
            </a:endParaRPr>
          </a:p>
        </p:txBody>
      </p:sp>
      <p:pic>
        <p:nvPicPr>
          <p:cNvPr id="3" name="Picture 2">
            <a:extLst>
              <a:ext uri="{FF2B5EF4-FFF2-40B4-BE49-F238E27FC236}">
                <a16:creationId xmlns:a16="http://schemas.microsoft.com/office/drawing/2014/main" id="{AAE36204-0A65-064A-8842-AB3F1E1228AA}"/>
              </a:ext>
            </a:extLst>
          </p:cNvPr>
          <p:cNvPicPr>
            <a:picLocks/>
          </p:cNvPicPr>
          <p:nvPr/>
        </p:nvPicPr>
        <p:blipFill>
          <a:blip r:embed="rId10"/>
          <a:stretch>
            <a:fillRect/>
          </a:stretch>
        </p:blipFill>
        <p:spPr>
          <a:xfrm>
            <a:off x="2474482" y="1766936"/>
            <a:ext cx="877824" cy="219456"/>
          </a:xfrm>
          <a:prstGeom prst="rect">
            <a:avLst/>
          </a:prstGeom>
          <a:ln>
            <a:solidFill>
              <a:schemeClr val="tx1"/>
            </a:solidFill>
          </a:ln>
        </p:spPr>
      </p:pic>
      <p:pic>
        <p:nvPicPr>
          <p:cNvPr id="6" name="Picture 5">
            <a:extLst>
              <a:ext uri="{FF2B5EF4-FFF2-40B4-BE49-F238E27FC236}">
                <a16:creationId xmlns:a16="http://schemas.microsoft.com/office/drawing/2014/main" id="{5CCE8C1C-29C9-544D-905E-85769CC9D4DD}"/>
              </a:ext>
            </a:extLst>
          </p:cNvPr>
          <p:cNvPicPr>
            <a:picLocks/>
          </p:cNvPicPr>
          <p:nvPr/>
        </p:nvPicPr>
        <p:blipFill>
          <a:blip r:embed="rId11"/>
          <a:stretch>
            <a:fillRect/>
          </a:stretch>
        </p:blipFill>
        <p:spPr>
          <a:xfrm>
            <a:off x="2478018" y="1203642"/>
            <a:ext cx="877824" cy="219456"/>
          </a:xfrm>
          <a:prstGeom prst="rect">
            <a:avLst/>
          </a:prstGeom>
          <a:ln>
            <a:solidFill>
              <a:schemeClr val="tx1"/>
            </a:solidFill>
          </a:ln>
        </p:spPr>
      </p:pic>
      <p:pic>
        <p:nvPicPr>
          <p:cNvPr id="10" name="Picture 9">
            <a:extLst>
              <a:ext uri="{FF2B5EF4-FFF2-40B4-BE49-F238E27FC236}">
                <a16:creationId xmlns:a16="http://schemas.microsoft.com/office/drawing/2014/main" id="{C5979174-5EC2-D542-ACED-7DB26597D9CA}"/>
              </a:ext>
            </a:extLst>
          </p:cNvPr>
          <p:cNvPicPr>
            <a:picLocks/>
          </p:cNvPicPr>
          <p:nvPr/>
        </p:nvPicPr>
        <p:blipFill>
          <a:blip r:embed="rId12"/>
          <a:stretch>
            <a:fillRect/>
          </a:stretch>
        </p:blipFill>
        <p:spPr>
          <a:xfrm>
            <a:off x="2474482" y="1486341"/>
            <a:ext cx="877824" cy="219456"/>
          </a:xfrm>
          <a:prstGeom prst="rect">
            <a:avLst/>
          </a:prstGeom>
          <a:ln>
            <a:solidFill>
              <a:schemeClr val="tx1"/>
            </a:solidFill>
          </a:ln>
        </p:spPr>
      </p:pic>
      <p:pic>
        <p:nvPicPr>
          <p:cNvPr id="12" name="Picture 11">
            <a:extLst>
              <a:ext uri="{FF2B5EF4-FFF2-40B4-BE49-F238E27FC236}">
                <a16:creationId xmlns:a16="http://schemas.microsoft.com/office/drawing/2014/main" id="{B4613315-5333-194B-A772-CEFCCA8C3AF1}"/>
              </a:ext>
            </a:extLst>
          </p:cNvPr>
          <p:cNvPicPr>
            <a:picLocks/>
          </p:cNvPicPr>
          <p:nvPr/>
        </p:nvPicPr>
        <p:blipFill>
          <a:blip r:embed="rId13"/>
          <a:stretch>
            <a:fillRect/>
          </a:stretch>
        </p:blipFill>
        <p:spPr>
          <a:xfrm>
            <a:off x="220950" y="5279013"/>
            <a:ext cx="694944" cy="219456"/>
          </a:xfrm>
          <a:prstGeom prst="rect">
            <a:avLst/>
          </a:prstGeom>
          <a:ln>
            <a:solidFill>
              <a:schemeClr val="tx1"/>
            </a:solidFill>
          </a:ln>
        </p:spPr>
      </p:pic>
      <p:pic>
        <p:nvPicPr>
          <p:cNvPr id="14" name="Picture 13">
            <a:extLst>
              <a:ext uri="{FF2B5EF4-FFF2-40B4-BE49-F238E27FC236}">
                <a16:creationId xmlns:a16="http://schemas.microsoft.com/office/drawing/2014/main" id="{B8246EB6-F324-4747-829A-E712D025D975}"/>
              </a:ext>
            </a:extLst>
          </p:cNvPr>
          <p:cNvPicPr>
            <a:picLocks/>
          </p:cNvPicPr>
          <p:nvPr/>
        </p:nvPicPr>
        <p:blipFill rotWithShape="1">
          <a:blip r:embed="rId14"/>
          <a:srcRect l="6860" t="-6092"/>
          <a:stretch/>
        </p:blipFill>
        <p:spPr>
          <a:xfrm>
            <a:off x="218527" y="4996197"/>
            <a:ext cx="692431" cy="232826"/>
          </a:xfrm>
          <a:prstGeom prst="rect">
            <a:avLst/>
          </a:prstGeom>
          <a:ln>
            <a:solidFill>
              <a:schemeClr val="tx1"/>
            </a:solidFill>
          </a:ln>
        </p:spPr>
      </p:pic>
      <p:sp>
        <p:nvSpPr>
          <p:cNvPr id="81" name="TextBox 80">
            <a:extLst>
              <a:ext uri="{FF2B5EF4-FFF2-40B4-BE49-F238E27FC236}">
                <a16:creationId xmlns:a16="http://schemas.microsoft.com/office/drawing/2014/main" id="{9E13AC32-C863-BE41-A808-D7AC23E73713}"/>
              </a:ext>
            </a:extLst>
          </p:cNvPr>
          <p:cNvSpPr txBox="1"/>
          <p:nvPr/>
        </p:nvSpPr>
        <p:spPr>
          <a:xfrm>
            <a:off x="225102" y="5489242"/>
            <a:ext cx="607859" cy="230832"/>
          </a:xfrm>
          <a:prstGeom prst="rect">
            <a:avLst/>
          </a:prstGeom>
          <a:noFill/>
        </p:spPr>
        <p:txBody>
          <a:bodyPr wrap="none" rtlCol="0">
            <a:spAutoFit/>
          </a:bodyPr>
          <a:lstStyle/>
          <a:p>
            <a:r>
              <a:rPr lang="en-US" sz="900" dirty="0">
                <a:latin typeface="Helvetica" pitchFamily="2" charset="0"/>
              </a:rPr>
              <a:t>hCAF68</a:t>
            </a:r>
          </a:p>
        </p:txBody>
      </p:sp>
      <p:sp>
        <p:nvSpPr>
          <p:cNvPr id="82" name="TextBox 81">
            <a:extLst>
              <a:ext uri="{FF2B5EF4-FFF2-40B4-BE49-F238E27FC236}">
                <a16:creationId xmlns:a16="http://schemas.microsoft.com/office/drawing/2014/main" id="{5D8880D0-B2E5-C941-B870-AAF367467088}"/>
              </a:ext>
            </a:extLst>
          </p:cNvPr>
          <p:cNvSpPr txBox="1"/>
          <p:nvPr/>
        </p:nvSpPr>
        <p:spPr>
          <a:xfrm>
            <a:off x="5723664" y="4045869"/>
            <a:ext cx="607859" cy="230832"/>
          </a:xfrm>
          <a:prstGeom prst="rect">
            <a:avLst/>
          </a:prstGeom>
          <a:noFill/>
        </p:spPr>
        <p:txBody>
          <a:bodyPr wrap="none" rtlCol="0">
            <a:spAutoFit/>
          </a:bodyPr>
          <a:lstStyle/>
          <a:p>
            <a:r>
              <a:rPr lang="en-US" sz="900" dirty="0">
                <a:latin typeface="Helvetica" pitchFamily="2" charset="0"/>
              </a:rPr>
              <a:t>hCAF68</a:t>
            </a:r>
          </a:p>
        </p:txBody>
      </p:sp>
      <p:sp>
        <p:nvSpPr>
          <p:cNvPr id="83" name="TextBox 82">
            <a:extLst>
              <a:ext uri="{FF2B5EF4-FFF2-40B4-BE49-F238E27FC236}">
                <a16:creationId xmlns:a16="http://schemas.microsoft.com/office/drawing/2014/main" id="{DC116FEB-39DE-CA49-97D7-13D3BB8A5D86}"/>
              </a:ext>
            </a:extLst>
          </p:cNvPr>
          <p:cNvSpPr txBox="1"/>
          <p:nvPr/>
        </p:nvSpPr>
        <p:spPr>
          <a:xfrm>
            <a:off x="2293063" y="5707590"/>
            <a:ext cx="607859" cy="230832"/>
          </a:xfrm>
          <a:prstGeom prst="rect">
            <a:avLst/>
          </a:prstGeom>
          <a:noFill/>
        </p:spPr>
        <p:txBody>
          <a:bodyPr wrap="none" rtlCol="0">
            <a:spAutoFit/>
          </a:bodyPr>
          <a:lstStyle/>
          <a:p>
            <a:r>
              <a:rPr lang="en-US" sz="900" dirty="0">
                <a:latin typeface="Helvetica" pitchFamily="2" charset="0"/>
              </a:rPr>
              <a:t>hCAF68</a:t>
            </a:r>
          </a:p>
        </p:txBody>
      </p:sp>
      <p:pic>
        <p:nvPicPr>
          <p:cNvPr id="13" name="Picture 12">
            <a:extLst>
              <a:ext uri="{FF2B5EF4-FFF2-40B4-BE49-F238E27FC236}">
                <a16:creationId xmlns:a16="http://schemas.microsoft.com/office/drawing/2014/main" id="{2A36B0AB-C7C3-7543-A5E4-B69CC62790ED}"/>
              </a:ext>
            </a:extLst>
          </p:cNvPr>
          <p:cNvPicPr>
            <a:picLocks/>
          </p:cNvPicPr>
          <p:nvPr/>
        </p:nvPicPr>
        <p:blipFill>
          <a:blip r:embed="rId15"/>
          <a:stretch>
            <a:fillRect/>
          </a:stretch>
        </p:blipFill>
        <p:spPr>
          <a:xfrm>
            <a:off x="4185368" y="4983882"/>
            <a:ext cx="877824" cy="219456"/>
          </a:xfrm>
          <a:prstGeom prst="rect">
            <a:avLst/>
          </a:prstGeom>
          <a:ln>
            <a:solidFill>
              <a:schemeClr val="tx1"/>
            </a:solidFill>
          </a:ln>
        </p:spPr>
      </p:pic>
      <p:pic>
        <p:nvPicPr>
          <p:cNvPr id="16" name="Picture 15">
            <a:extLst>
              <a:ext uri="{FF2B5EF4-FFF2-40B4-BE49-F238E27FC236}">
                <a16:creationId xmlns:a16="http://schemas.microsoft.com/office/drawing/2014/main" id="{025CD743-5586-C14B-97DE-4B3363E6EE8B}"/>
              </a:ext>
            </a:extLst>
          </p:cNvPr>
          <p:cNvPicPr>
            <a:picLocks/>
          </p:cNvPicPr>
          <p:nvPr/>
        </p:nvPicPr>
        <p:blipFill rotWithShape="1">
          <a:blip r:embed="rId16"/>
          <a:srcRect l="6802" t="1823" r="1" b="-1"/>
          <a:stretch/>
        </p:blipFill>
        <p:spPr>
          <a:xfrm>
            <a:off x="4185368" y="5271937"/>
            <a:ext cx="877824" cy="219456"/>
          </a:xfrm>
          <a:prstGeom prst="rect">
            <a:avLst/>
          </a:prstGeom>
          <a:ln>
            <a:solidFill>
              <a:schemeClr val="tx1"/>
            </a:solidFill>
          </a:ln>
        </p:spPr>
      </p:pic>
      <p:sp>
        <p:nvSpPr>
          <p:cNvPr id="84" name="TextBox 83">
            <a:extLst>
              <a:ext uri="{FF2B5EF4-FFF2-40B4-BE49-F238E27FC236}">
                <a16:creationId xmlns:a16="http://schemas.microsoft.com/office/drawing/2014/main" id="{640534A0-70C2-5C45-B25D-740FB9C7970C}"/>
              </a:ext>
            </a:extLst>
          </p:cNvPr>
          <p:cNvSpPr txBox="1"/>
          <p:nvPr/>
        </p:nvSpPr>
        <p:spPr>
          <a:xfrm>
            <a:off x="3750522" y="4377457"/>
            <a:ext cx="203132" cy="258532"/>
          </a:xfrm>
          <a:prstGeom prst="rect">
            <a:avLst/>
          </a:prstGeom>
          <a:noFill/>
        </p:spPr>
        <p:txBody>
          <a:bodyPr wrap="square" rtlCol="0">
            <a:spAutoFit/>
          </a:bodyPr>
          <a:lstStyle/>
          <a:p>
            <a:r>
              <a:rPr lang="en-US" sz="1080" b="1" dirty="0">
                <a:latin typeface="Arial" panose="020B0604020202020204" pitchFamily="34" charset="0"/>
                <a:cs typeface="Arial" panose="020B0604020202020204" pitchFamily="34" charset="0"/>
              </a:rPr>
              <a:t>E</a:t>
            </a:r>
          </a:p>
        </p:txBody>
      </p:sp>
      <p:sp>
        <p:nvSpPr>
          <p:cNvPr id="85" name="TextBox 84">
            <a:extLst>
              <a:ext uri="{FF2B5EF4-FFF2-40B4-BE49-F238E27FC236}">
                <a16:creationId xmlns:a16="http://schemas.microsoft.com/office/drawing/2014/main" id="{C86E6886-C318-AC4B-A684-0962A1E6B80A}"/>
              </a:ext>
            </a:extLst>
          </p:cNvPr>
          <p:cNvSpPr txBox="1"/>
          <p:nvPr/>
        </p:nvSpPr>
        <p:spPr>
          <a:xfrm rot="18900000">
            <a:off x="4090126" y="4646073"/>
            <a:ext cx="646331" cy="230832"/>
          </a:xfrm>
          <a:prstGeom prst="rect">
            <a:avLst/>
          </a:prstGeom>
          <a:noFill/>
        </p:spPr>
        <p:txBody>
          <a:bodyPr wrap="none" rtlCol="0">
            <a:spAutoFit/>
          </a:bodyPr>
          <a:lstStyle/>
          <a:p>
            <a:r>
              <a:rPr lang="en-US" sz="900" dirty="0">
                <a:latin typeface="Helvetica" pitchFamily="2" charset="0"/>
              </a:rPr>
              <a:t>shSCRM</a:t>
            </a:r>
          </a:p>
        </p:txBody>
      </p:sp>
      <p:sp>
        <p:nvSpPr>
          <p:cNvPr id="86" name="TextBox 85">
            <a:extLst>
              <a:ext uri="{FF2B5EF4-FFF2-40B4-BE49-F238E27FC236}">
                <a16:creationId xmlns:a16="http://schemas.microsoft.com/office/drawing/2014/main" id="{1C4F5CE2-3986-DF47-AD9E-3560976105CA}"/>
              </a:ext>
            </a:extLst>
          </p:cNvPr>
          <p:cNvSpPr txBox="1"/>
          <p:nvPr/>
        </p:nvSpPr>
        <p:spPr>
          <a:xfrm rot="18900000">
            <a:off x="4345998" y="4664028"/>
            <a:ext cx="556563" cy="230832"/>
          </a:xfrm>
          <a:prstGeom prst="rect">
            <a:avLst/>
          </a:prstGeom>
          <a:noFill/>
        </p:spPr>
        <p:txBody>
          <a:bodyPr wrap="none" rtlCol="0">
            <a:spAutoFit/>
          </a:bodyPr>
          <a:lstStyle/>
          <a:p>
            <a:r>
              <a:rPr lang="en-US" sz="900" dirty="0">
                <a:latin typeface="Helvetica" pitchFamily="2" charset="0"/>
              </a:rPr>
              <a:t>shDdr2</a:t>
            </a:r>
          </a:p>
        </p:txBody>
      </p:sp>
      <p:sp>
        <p:nvSpPr>
          <p:cNvPr id="87" name="TextBox 86">
            <a:extLst>
              <a:ext uri="{FF2B5EF4-FFF2-40B4-BE49-F238E27FC236}">
                <a16:creationId xmlns:a16="http://schemas.microsoft.com/office/drawing/2014/main" id="{7C760F2D-CF99-884E-AC81-13B722649846}"/>
              </a:ext>
            </a:extLst>
          </p:cNvPr>
          <p:cNvSpPr txBox="1"/>
          <p:nvPr/>
        </p:nvSpPr>
        <p:spPr>
          <a:xfrm rot="18900000">
            <a:off x="4549849" y="4648547"/>
            <a:ext cx="646331" cy="230832"/>
          </a:xfrm>
          <a:prstGeom prst="rect">
            <a:avLst/>
          </a:prstGeom>
          <a:noFill/>
        </p:spPr>
        <p:txBody>
          <a:bodyPr wrap="none" rtlCol="0">
            <a:spAutoFit/>
          </a:bodyPr>
          <a:lstStyle/>
          <a:p>
            <a:r>
              <a:rPr lang="en-US" sz="900" dirty="0">
                <a:latin typeface="Helvetica" pitchFamily="2" charset="0"/>
              </a:rPr>
              <a:t>shSCRM</a:t>
            </a:r>
          </a:p>
        </p:txBody>
      </p:sp>
      <p:sp>
        <p:nvSpPr>
          <p:cNvPr id="88" name="TextBox 87">
            <a:extLst>
              <a:ext uri="{FF2B5EF4-FFF2-40B4-BE49-F238E27FC236}">
                <a16:creationId xmlns:a16="http://schemas.microsoft.com/office/drawing/2014/main" id="{6BBFD0A8-0081-3D47-8155-5E8E1A3D2C86}"/>
              </a:ext>
            </a:extLst>
          </p:cNvPr>
          <p:cNvSpPr txBox="1"/>
          <p:nvPr/>
        </p:nvSpPr>
        <p:spPr>
          <a:xfrm rot="18900000">
            <a:off x="4805721" y="4666502"/>
            <a:ext cx="556563" cy="230832"/>
          </a:xfrm>
          <a:prstGeom prst="rect">
            <a:avLst/>
          </a:prstGeom>
          <a:noFill/>
        </p:spPr>
        <p:txBody>
          <a:bodyPr wrap="none" rtlCol="0">
            <a:spAutoFit/>
          </a:bodyPr>
          <a:lstStyle/>
          <a:p>
            <a:r>
              <a:rPr lang="en-US" sz="900" dirty="0">
                <a:latin typeface="Helvetica" pitchFamily="2" charset="0"/>
              </a:rPr>
              <a:t>shDdr2</a:t>
            </a:r>
          </a:p>
        </p:txBody>
      </p:sp>
      <p:cxnSp>
        <p:nvCxnSpPr>
          <p:cNvPr id="30" name="Straight Connector 29">
            <a:extLst>
              <a:ext uri="{FF2B5EF4-FFF2-40B4-BE49-F238E27FC236}">
                <a16:creationId xmlns:a16="http://schemas.microsoft.com/office/drawing/2014/main" id="{6F42EB9E-E28A-6A4E-8A67-75A43219148F}"/>
              </a:ext>
            </a:extLst>
          </p:cNvPr>
          <p:cNvCxnSpPr>
            <a:cxnSpLocks/>
          </p:cNvCxnSpPr>
          <p:nvPr/>
        </p:nvCxnSpPr>
        <p:spPr>
          <a:xfrm>
            <a:off x="4219517" y="5545106"/>
            <a:ext cx="34337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9" name="TextBox 88">
            <a:extLst>
              <a:ext uri="{FF2B5EF4-FFF2-40B4-BE49-F238E27FC236}">
                <a16:creationId xmlns:a16="http://schemas.microsoft.com/office/drawing/2014/main" id="{6031F761-E6FC-BE4A-9E97-32D8F35FBE2C}"/>
              </a:ext>
            </a:extLst>
          </p:cNvPr>
          <p:cNvSpPr txBox="1"/>
          <p:nvPr/>
        </p:nvSpPr>
        <p:spPr>
          <a:xfrm>
            <a:off x="4135363" y="5531153"/>
            <a:ext cx="511679" cy="230832"/>
          </a:xfrm>
          <a:prstGeom prst="rect">
            <a:avLst/>
          </a:prstGeom>
          <a:noFill/>
        </p:spPr>
        <p:txBody>
          <a:bodyPr wrap="none" rtlCol="0">
            <a:spAutoFit/>
          </a:bodyPr>
          <a:lstStyle/>
          <a:p>
            <a:r>
              <a:rPr lang="en-US" sz="900" dirty="0">
                <a:latin typeface="Helvetica" pitchFamily="2" charset="0"/>
              </a:rPr>
              <a:t>plastic</a:t>
            </a:r>
          </a:p>
        </p:txBody>
      </p:sp>
      <p:cxnSp>
        <p:nvCxnSpPr>
          <p:cNvPr id="90" name="Straight Connector 89">
            <a:extLst>
              <a:ext uri="{FF2B5EF4-FFF2-40B4-BE49-F238E27FC236}">
                <a16:creationId xmlns:a16="http://schemas.microsoft.com/office/drawing/2014/main" id="{61061A47-7D19-D945-809A-FBE363652264}"/>
              </a:ext>
            </a:extLst>
          </p:cNvPr>
          <p:cNvCxnSpPr>
            <a:cxnSpLocks/>
          </p:cNvCxnSpPr>
          <p:nvPr/>
        </p:nvCxnSpPr>
        <p:spPr>
          <a:xfrm>
            <a:off x="4650313" y="5545106"/>
            <a:ext cx="34337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8C562168-6908-8E44-A1FB-43C8A498E5BD}"/>
              </a:ext>
            </a:extLst>
          </p:cNvPr>
          <p:cNvSpPr txBox="1"/>
          <p:nvPr/>
        </p:nvSpPr>
        <p:spPr>
          <a:xfrm>
            <a:off x="4548143" y="5531153"/>
            <a:ext cx="614271" cy="230832"/>
          </a:xfrm>
          <a:prstGeom prst="rect">
            <a:avLst/>
          </a:prstGeom>
          <a:noFill/>
        </p:spPr>
        <p:txBody>
          <a:bodyPr wrap="none" rtlCol="0">
            <a:spAutoFit/>
          </a:bodyPr>
          <a:lstStyle/>
          <a:p>
            <a:r>
              <a:rPr lang="en-US" sz="900" dirty="0">
                <a:latin typeface="Helvetica" pitchFamily="2" charset="0"/>
              </a:rPr>
              <a:t>collagen</a:t>
            </a:r>
          </a:p>
        </p:txBody>
      </p:sp>
      <p:sp>
        <p:nvSpPr>
          <p:cNvPr id="92" name="Rectangle 91">
            <a:extLst>
              <a:ext uri="{FF2B5EF4-FFF2-40B4-BE49-F238E27FC236}">
                <a16:creationId xmlns:a16="http://schemas.microsoft.com/office/drawing/2014/main" id="{359B1D3A-B2BC-BD48-8C9B-7803AC023719}"/>
              </a:ext>
            </a:extLst>
          </p:cNvPr>
          <p:cNvSpPr/>
          <p:nvPr/>
        </p:nvSpPr>
        <p:spPr>
          <a:xfrm>
            <a:off x="151443" y="6191623"/>
            <a:ext cx="7026950" cy="2677656"/>
          </a:xfrm>
          <a:prstGeom prst="rect">
            <a:avLst/>
          </a:prstGeom>
        </p:spPr>
        <p:txBody>
          <a:bodyPr wrap="square">
            <a:spAutoFit/>
          </a:bodyPr>
          <a:lstStyle/>
          <a:p>
            <a:r>
              <a:rPr lang="en-US" sz="1400" dirty="0">
                <a:latin typeface="Helvetica" pitchFamily="2" charset="0"/>
              </a:rPr>
              <a:t>Supplemental Figure 7. (A)  Western blot of DDR2-expressing (shSCRM), DDR2-depleted (shDdr2), DDR2-depeleted and constitutive arginase-1 overexpressing (shDdr2 Arg1</a:t>
            </a:r>
            <a:r>
              <a:rPr lang="en-US" sz="1400" baseline="30000" dirty="0">
                <a:latin typeface="Helvetica" pitchFamily="2" charset="0"/>
              </a:rPr>
              <a:t>OE</a:t>
            </a:r>
            <a:r>
              <a:rPr lang="en-US" sz="1400" dirty="0">
                <a:latin typeface="Helvetica" pitchFamily="2" charset="0"/>
              </a:rPr>
              <a:t>) and DDR2-depleted empty vector control (shDdr2 EV) CAFs with the indicated antibodies and (B) Arginase activity assay of CAFs from the same experiment (n=3). (C) Procollagen1a1 assay measurement of conditioned media from Arg1-expressing (siCTRL) and Arg1-depleted (siArg1-1 and siArg1-2) CAFs (n=3). </a:t>
            </a:r>
          </a:p>
          <a:p>
            <a:r>
              <a:rPr lang="en-US" sz="1400" dirty="0">
                <a:latin typeface="Helvetica" pitchFamily="2" charset="0"/>
              </a:rPr>
              <a:t>(D) Western blot of Arg1-expressing (siCTRL) and Arg1-depleted (siArg1-1 and siArg1-2) with the indicated antibodies and arginase activity assay of CAFs from the same experiment (n=3 replicates for arginase activity assay). (E) Western blot of shSCRM and shDDR2 CAFs cultured on plastic or 1mg/ml polymerized collagen with the indicated antibodies. In all panels, student’s t-test was used for statistics ****p&lt;0.0001, ***p&lt;0.001, **p&lt;0.01, *p&lt;0.05.</a:t>
            </a:r>
          </a:p>
        </p:txBody>
      </p:sp>
      <p:sp>
        <p:nvSpPr>
          <p:cNvPr id="93" name="TextBox 92">
            <a:extLst>
              <a:ext uri="{FF2B5EF4-FFF2-40B4-BE49-F238E27FC236}">
                <a16:creationId xmlns:a16="http://schemas.microsoft.com/office/drawing/2014/main" id="{A5384FE8-0B7B-FE4B-84F2-4F5D5F96DD3B}"/>
              </a:ext>
            </a:extLst>
          </p:cNvPr>
          <p:cNvSpPr txBox="1"/>
          <p:nvPr/>
        </p:nvSpPr>
        <p:spPr>
          <a:xfrm>
            <a:off x="5015767" y="5252131"/>
            <a:ext cx="627095" cy="230832"/>
          </a:xfrm>
          <a:prstGeom prst="rect">
            <a:avLst/>
          </a:prstGeom>
          <a:noFill/>
        </p:spPr>
        <p:txBody>
          <a:bodyPr wrap="none" rtlCol="0">
            <a:spAutoFit/>
          </a:bodyPr>
          <a:lstStyle/>
          <a:p>
            <a:r>
              <a:rPr lang="en-US" sz="900" dirty="0">
                <a:latin typeface="Symbol" pitchFamily="2" charset="2"/>
                <a:cs typeface="Arial" panose="020B0604020202020204" pitchFamily="34" charset="0"/>
              </a:rPr>
              <a:t>b</a:t>
            </a:r>
            <a:r>
              <a:rPr lang="en-US" sz="900" dirty="0">
                <a:latin typeface="Helvetica" pitchFamily="2" charset="0"/>
                <a:cs typeface="Arial" panose="020B0604020202020204" pitchFamily="34" charset="0"/>
              </a:rPr>
              <a:t>-tubulin</a:t>
            </a:r>
          </a:p>
        </p:txBody>
      </p:sp>
      <p:sp>
        <p:nvSpPr>
          <p:cNvPr id="94" name="TextBox 93">
            <a:extLst>
              <a:ext uri="{FF2B5EF4-FFF2-40B4-BE49-F238E27FC236}">
                <a16:creationId xmlns:a16="http://schemas.microsoft.com/office/drawing/2014/main" id="{39689A7F-400C-A244-9D8B-2B8433506993}"/>
              </a:ext>
            </a:extLst>
          </p:cNvPr>
          <p:cNvSpPr txBox="1"/>
          <p:nvPr/>
        </p:nvSpPr>
        <p:spPr>
          <a:xfrm>
            <a:off x="5015767" y="4977553"/>
            <a:ext cx="498855" cy="230832"/>
          </a:xfrm>
          <a:prstGeom prst="rect">
            <a:avLst/>
          </a:prstGeom>
          <a:noFill/>
        </p:spPr>
        <p:txBody>
          <a:bodyPr wrap="none" rtlCol="0">
            <a:spAutoFit/>
          </a:bodyPr>
          <a:lstStyle/>
          <a:p>
            <a:r>
              <a:rPr lang="en-US" sz="900">
                <a:latin typeface="Helvetica" pitchFamily="2" charset="0"/>
                <a:cs typeface="Arial" panose="020B0604020202020204" pitchFamily="34" charset="0"/>
              </a:rPr>
              <a:t>DDR2</a:t>
            </a:r>
            <a:endParaRPr lang="en-US" sz="900" dirty="0">
              <a:latin typeface="Helvetica" pitchFamily="2" charset="0"/>
              <a:cs typeface="Arial" panose="020B0604020202020204" pitchFamily="34" charset="0"/>
            </a:endParaRPr>
          </a:p>
        </p:txBody>
      </p:sp>
    </p:spTree>
    <p:extLst>
      <p:ext uri="{BB962C8B-B14F-4D97-AF65-F5344CB8AC3E}">
        <p14:creationId xmlns:p14="http://schemas.microsoft.com/office/powerpoint/2010/main" val="280826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7ECE5AF-7347-E448-A42A-10626EAEB3FA}"/>
              </a:ext>
            </a:extLst>
          </p:cNvPr>
          <p:cNvSpPr txBox="1"/>
          <p:nvPr/>
        </p:nvSpPr>
        <p:spPr>
          <a:xfrm>
            <a:off x="2338775" y="19021"/>
            <a:ext cx="172675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Supplemental Figure 8</a:t>
            </a:r>
          </a:p>
        </p:txBody>
      </p:sp>
      <p:sp>
        <p:nvSpPr>
          <p:cNvPr id="9" name="TextBox 8">
            <a:extLst>
              <a:ext uri="{FF2B5EF4-FFF2-40B4-BE49-F238E27FC236}">
                <a16:creationId xmlns:a16="http://schemas.microsoft.com/office/drawing/2014/main" id="{73C395C4-6D3C-294C-A865-0A4CD89E735F}"/>
              </a:ext>
            </a:extLst>
          </p:cNvPr>
          <p:cNvSpPr txBox="1"/>
          <p:nvPr/>
        </p:nvSpPr>
        <p:spPr>
          <a:xfrm>
            <a:off x="105324" y="299154"/>
            <a:ext cx="203132" cy="258532"/>
          </a:xfrm>
          <a:prstGeom prst="rect">
            <a:avLst/>
          </a:prstGeom>
          <a:noFill/>
        </p:spPr>
        <p:txBody>
          <a:bodyPr wrap="square" rtlCol="0">
            <a:spAutoFit/>
          </a:bodyPr>
          <a:lstStyle/>
          <a:p>
            <a:r>
              <a:rPr lang="en-US" sz="1080" dirty="0">
                <a:latin typeface="Arial" panose="020B0604020202020204" pitchFamily="34" charset="0"/>
                <a:cs typeface="Arial" panose="020B0604020202020204" pitchFamily="34" charset="0"/>
              </a:rPr>
              <a:t>A</a:t>
            </a:r>
          </a:p>
        </p:txBody>
      </p:sp>
      <p:sp>
        <p:nvSpPr>
          <p:cNvPr id="13" name="TextBox 12">
            <a:extLst>
              <a:ext uri="{FF2B5EF4-FFF2-40B4-BE49-F238E27FC236}">
                <a16:creationId xmlns:a16="http://schemas.microsoft.com/office/drawing/2014/main" id="{1041E953-69B9-3C44-A9FF-DFDE1D88E868}"/>
              </a:ext>
            </a:extLst>
          </p:cNvPr>
          <p:cNvSpPr txBox="1"/>
          <p:nvPr/>
        </p:nvSpPr>
        <p:spPr>
          <a:xfrm>
            <a:off x="3493472" y="1111091"/>
            <a:ext cx="203132" cy="258532"/>
          </a:xfrm>
          <a:prstGeom prst="rect">
            <a:avLst/>
          </a:prstGeom>
          <a:noFill/>
        </p:spPr>
        <p:txBody>
          <a:bodyPr wrap="square" rtlCol="0">
            <a:spAutoFit/>
          </a:bodyPr>
          <a:lstStyle/>
          <a:p>
            <a:r>
              <a:rPr lang="en-US" sz="1080" dirty="0">
                <a:latin typeface="Arial" panose="020B0604020202020204" pitchFamily="34" charset="0"/>
                <a:cs typeface="Arial" panose="020B0604020202020204" pitchFamily="34" charset="0"/>
              </a:rPr>
              <a:t>D</a:t>
            </a:r>
          </a:p>
        </p:txBody>
      </p:sp>
      <p:sp>
        <p:nvSpPr>
          <p:cNvPr id="32" name="TextBox 31">
            <a:extLst>
              <a:ext uri="{FF2B5EF4-FFF2-40B4-BE49-F238E27FC236}">
                <a16:creationId xmlns:a16="http://schemas.microsoft.com/office/drawing/2014/main" id="{17E67FAE-F35C-7544-A3BE-FD72B0518898}"/>
              </a:ext>
            </a:extLst>
          </p:cNvPr>
          <p:cNvSpPr txBox="1"/>
          <p:nvPr/>
        </p:nvSpPr>
        <p:spPr>
          <a:xfrm>
            <a:off x="350295" y="374708"/>
            <a:ext cx="793807" cy="215444"/>
          </a:xfrm>
          <a:prstGeom prst="rect">
            <a:avLst/>
          </a:prstGeom>
          <a:noFill/>
        </p:spPr>
        <p:txBody>
          <a:bodyPr wrap="none" rtlCol="0">
            <a:spAutoFit/>
          </a:bodyPr>
          <a:lstStyle/>
          <a:p>
            <a:r>
              <a:rPr lang="en-US" sz="800" b="1" dirty="0">
                <a:latin typeface="Helvetica" pitchFamily="2" charset="0"/>
              </a:rPr>
              <a:t>shSCRM CM</a:t>
            </a:r>
            <a:endParaRPr lang="en-US" sz="800" b="1" baseline="30000" dirty="0">
              <a:latin typeface="Helvetica" pitchFamily="2" charset="0"/>
            </a:endParaRPr>
          </a:p>
        </p:txBody>
      </p:sp>
      <p:sp>
        <p:nvSpPr>
          <p:cNvPr id="33" name="TextBox 32">
            <a:extLst>
              <a:ext uri="{FF2B5EF4-FFF2-40B4-BE49-F238E27FC236}">
                <a16:creationId xmlns:a16="http://schemas.microsoft.com/office/drawing/2014/main" id="{50BC507E-8700-4746-A972-23BF96D591ED}"/>
              </a:ext>
            </a:extLst>
          </p:cNvPr>
          <p:cNvSpPr txBox="1"/>
          <p:nvPr/>
        </p:nvSpPr>
        <p:spPr>
          <a:xfrm>
            <a:off x="1089871" y="368744"/>
            <a:ext cx="771365" cy="215444"/>
          </a:xfrm>
          <a:prstGeom prst="rect">
            <a:avLst/>
          </a:prstGeom>
          <a:noFill/>
        </p:spPr>
        <p:txBody>
          <a:bodyPr wrap="none" rtlCol="0">
            <a:spAutoFit/>
          </a:bodyPr>
          <a:lstStyle/>
          <a:p>
            <a:r>
              <a:rPr lang="en-US" sz="800" b="1" dirty="0">
                <a:latin typeface="Helvetica" pitchFamily="2" charset="0"/>
              </a:rPr>
              <a:t>shDDR2 CM</a:t>
            </a:r>
            <a:endParaRPr lang="en-US" sz="800" b="1" baseline="30000" dirty="0">
              <a:latin typeface="Helvetica" pitchFamily="2" charset="0"/>
            </a:endParaRPr>
          </a:p>
        </p:txBody>
      </p:sp>
      <p:sp>
        <p:nvSpPr>
          <p:cNvPr id="34" name="TextBox 33">
            <a:extLst>
              <a:ext uri="{FF2B5EF4-FFF2-40B4-BE49-F238E27FC236}">
                <a16:creationId xmlns:a16="http://schemas.microsoft.com/office/drawing/2014/main" id="{2CDA3BA7-9316-D745-84BF-C1E6D7B1CCB3}"/>
              </a:ext>
            </a:extLst>
          </p:cNvPr>
          <p:cNvSpPr txBox="1"/>
          <p:nvPr/>
        </p:nvSpPr>
        <p:spPr>
          <a:xfrm>
            <a:off x="1811907" y="245993"/>
            <a:ext cx="694421" cy="338554"/>
          </a:xfrm>
          <a:prstGeom prst="rect">
            <a:avLst/>
          </a:prstGeom>
          <a:noFill/>
        </p:spPr>
        <p:txBody>
          <a:bodyPr wrap="none" rtlCol="0">
            <a:spAutoFit/>
          </a:bodyPr>
          <a:lstStyle/>
          <a:p>
            <a:pPr algn="ctr"/>
            <a:r>
              <a:rPr lang="en-US" sz="800" b="1" dirty="0">
                <a:latin typeface="Helvetica" pitchFamily="2" charset="0"/>
              </a:rPr>
              <a:t>shDDR2</a:t>
            </a:r>
          </a:p>
          <a:p>
            <a:pPr algn="ctr"/>
            <a:r>
              <a:rPr lang="en-US" sz="800" b="1" dirty="0">
                <a:latin typeface="Helvetica" pitchFamily="2" charset="0"/>
              </a:rPr>
              <a:t>Arg1</a:t>
            </a:r>
            <a:r>
              <a:rPr lang="en-US" sz="800" b="1" baseline="30000" dirty="0">
                <a:latin typeface="Helvetica" pitchFamily="2" charset="0"/>
              </a:rPr>
              <a:t>OE </a:t>
            </a:r>
            <a:r>
              <a:rPr lang="en-US" sz="800" b="1" dirty="0">
                <a:latin typeface="Helvetica" pitchFamily="2" charset="0"/>
              </a:rPr>
              <a:t>CM</a:t>
            </a:r>
          </a:p>
        </p:txBody>
      </p:sp>
      <p:sp>
        <p:nvSpPr>
          <p:cNvPr id="35" name="TextBox 34">
            <a:extLst>
              <a:ext uri="{FF2B5EF4-FFF2-40B4-BE49-F238E27FC236}">
                <a16:creationId xmlns:a16="http://schemas.microsoft.com/office/drawing/2014/main" id="{BBABC48E-ACDA-B54E-9967-7C91CDEE1E68}"/>
              </a:ext>
            </a:extLst>
          </p:cNvPr>
          <p:cNvSpPr txBox="1"/>
          <p:nvPr/>
        </p:nvSpPr>
        <p:spPr>
          <a:xfrm>
            <a:off x="2506328" y="248671"/>
            <a:ext cx="583813" cy="338554"/>
          </a:xfrm>
          <a:prstGeom prst="rect">
            <a:avLst/>
          </a:prstGeom>
          <a:noFill/>
        </p:spPr>
        <p:txBody>
          <a:bodyPr wrap="none" rtlCol="0">
            <a:spAutoFit/>
          </a:bodyPr>
          <a:lstStyle/>
          <a:p>
            <a:pPr algn="ctr"/>
            <a:r>
              <a:rPr lang="en-US" sz="800" b="1" dirty="0">
                <a:latin typeface="Helvetica" pitchFamily="2" charset="0"/>
              </a:rPr>
              <a:t>shDDR2</a:t>
            </a:r>
          </a:p>
          <a:p>
            <a:pPr algn="ctr"/>
            <a:r>
              <a:rPr lang="en-US" sz="800" b="1" dirty="0">
                <a:latin typeface="Helvetica" pitchFamily="2" charset="0"/>
              </a:rPr>
              <a:t>EV CM</a:t>
            </a:r>
          </a:p>
        </p:txBody>
      </p:sp>
      <p:sp>
        <p:nvSpPr>
          <p:cNvPr id="46" name="TextBox 45">
            <a:extLst>
              <a:ext uri="{FF2B5EF4-FFF2-40B4-BE49-F238E27FC236}">
                <a16:creationId xmlns:a16="http://schemas.microsoft.com/office/drawing/2014/main" id="{5610CBC8-1A54-D24A-A074-EEA10DB94B91}"/>
              </a:ext>
            </a:extLst>
          </p:cNvPr>
          <p:cNvSpPr txBox="1"/>
          <p:nvPr/>
        </p:nvSpPr>
        <p:spPr>
          <a:xfrm>
            <a:off x="44200" y="1177822"/>
            <a:ext cx="203132" cy="258532"/>
          </a:xfrm>
          <a:prstGeom prst="rect">
            <a:avLst/>
          </a:prstGeom>
          <a:noFill/>
        </p:spPr>
        <p:txBody>
          <a:bodyPr wrap="square" rtlCol="0">
            <a:spAutoFit/>
          </a:bodyPr>
          <a:lstStyle/>
          <a:p>
            <a:r>
              <a:rPr lang="en-US" sz="1080" dirty="0">
                <a:latin typeface="Arial" panose="020B0604020202020204" pitchFamily="34" charset="0"/>
                <a:cs typeface="Arial" panose="020B0604020202020204" pitchFamily="34" charset="0"/>
              </a:rPr>
              <a:t>B</a:t>
            </a:r>
          </a:p>
        </p:txBody>
      </p:sp>
      <p:grpSp>
        <p:nvGrpSpPr>
          <p:cNvPr id="55" name="Group 54">
            <a:extLst>
              <a:ext uri="{FF2B5EF4-FFF2-40B4-BE49-F238E27FC236}">
                <a16:creationId xmlns:a16="http://schemas.microsoft.com/office/drawing/2014/main" id="{3BBFD169-1D3C-3043-AB3A-EC2ED2F4D2CA}"/>
              </a:ext>
            </a:extLst>
          </p:cNvPr>
          <p:cNvGrpSpPr/>
          <p:nvPr/>
        </p:nvGrpSpPr>
        <p:grpSpPr>
          <a:xfrm>
            <a:off x="355054" y="1198746"/>
            <a:ext cx="1468196" cy="1156637"/>
            <a:chOff x="245831" y="1079011"/>
            <a:chExt cx="1468196" cy="1156637"/>
          </a:xfrm>
        </p:grpSpPr>
        <p:pic>
          <p:nvPicPr>
            <p:cNvPr id="16" name="Picture 15">
              <a:extLst>
                <a:ext uri="{FF2B5EF4-FFF2-40B4-BE49-F238E27FC236}">
                  <a16:creationId xmlns:a16="http://schemas.microsoft.com/office/drawing/2014/main" id="{D5B1D726-1818-5543-A017-9FAC3ACCB5B9}"/>
                </a:ext>
              </a:extLst>
            </p:cNvPr>
            <p:cNvPicPr>
              <a:picLocks noChangeAspect="1"/>
            </p:cNvPicPr>
            <p:nvPr/>
          </p:nvPicPr>
          <p:blipFill>
            <a:blip r:embed="rId3"/>
            <a:stretch>
              <a:fillRect/>
            </a:stretch>
          </p:blipFill>
          <p:spPr>
            <a:xfrm>
              <a:off x="387813" y="1264703"/>
              <a:ext cx="457200" cy="342900"/>
            </a:xfrm>
            <a:prstGeom prst="rect">
              <a:avLst/>
            </a:prstGeom>
          </p:spPr>
        </p:pic>
        <p:pic>
          <p:nvPicPr>
            <p:cNvPr id="50" name="Picture 49">
              <a:extLst>
                <a:ext uri="{FF2B5EF4-FFF2-40B4-BE49-F238E27FC236}">
                  <a16:creationId xmlns:a16="http://schemas.microsoft.com/office/drawing/2014/main" id="{ADF6B4A0-5DB8-6D43-B9D2-E3C8BDCFD2C3}"/>
                </a:ext>
              </a:extLst>
            </p:cNvPr>
            <p:cNvPicPr>
              <a:picLocks noChangeAspect="1"/>
            </p:cNvPicPr>
            <p:nvPr/>
          </p:nvPicPr>
          <p:blipFill>
            <a:blip r:embed="rId4"/>
            <a:stretch>
              <a:fillRect/>
            </a:stretch>
          </p:blipFill>
          <p:spPr>
            <a:xfrm>
              <a:off x="1079173" y="1280705"/>
              <a:ext cx="457200" cy="342900"/>
            </a:xfrm>
            <a:prstGeom prst="rect">
              <a:avLst/>
            </a:prstGeom>
          </p:spPr>
        </p:pic>
        <p:pic>
          <p:nvPicPr>
            <p:cNvPr id="52" name="Picture 51">
              <a:extLst>
                <a:ext uri="{FF2B5EF4-FFF2-40B4-BE49-F238E27FC236}">
                  <a16:creationId xmlns:a16="http://schemas.microsoft.com/office/drawing/2014/main" id="{6C268A84-F4CA-1049-A790-8DB5E61008F5}"/>
                </a:ext>
              </a:extLst>
            </p:cNvPr>
            <p:cNvPicPr>
              <a:picLocks noChangeAspect="1"/>
            </p:cNvPicPr>
            <p:nvPr/>
          </p:nvPicPr>
          <p:blipFill>
            <a:blip r:embed="rId5"/>
            <a:stretch>
              <a:fillRect/>
            </a:stretch>
          </p:blipFill>
          <p:spPr>
            <a:xfrm>
              <a:off x="366851" y="1892748"/>
              <a:ext cx="457200" cy="342900"/>
            </a:xfrm>
            <a:prstGeom prst="rect">
              <a:avLst/>
            </a:prstGeom>
          </p:spPr>
        </p:pic>
        <p:pic>
          <p:nvPicPr>
            <p:cNvPr id="54" name="Picture 53">
              <a:extLst>
                <a:ext uri="{FF2B5EF4-FFF2-40B4-BE49-F238E27FC236}">
                  <a16:creationId xmlns:a16="http://schemas.microsoft.com/office/drawing/2014/main" id="{006F1C23-ED9B-624F-9D3D-301B2E184DBD}"/>
                </a:ext>
              </a:extLst>
            </p:cNvPr>
            <p:cNvPicPr>
              <a:picLocks noChangeAspect="1"/>
            </p:cNvPicPr>
            <p:nvPr/>
          </p:nvPicPr>
          <p:blipFill>
            <a:blip r:embed="rId6"/>
            <a:stretch>
              <a:fillRect/>
            </a:stretch>
          </p:blipFill>
          <p:spPr>
            <a:xfrm>
              <a:off x="1052983" y="1875745"/>
              <a:ext cx="457200" cy="342900"/>
            </a:xfrm>
            <a:prstGeom prst="rect">
              <a:avLst/>
            </a:prstGeom>
          </p:spPr>
        </p:pic>
        <p:sp>
          <p:nvSpPr>
            <p:cNvPr id="56" name="TextBox 55">
              <a:extLst>
                <a:ext uri="{FF2B5EF4-FFF2-40B4-BE49-F238E27FC236}">
                  <a16:creationId xmlns:a16="http://schemas.microsoft.com/office/drawing/2014/main" id="{5000D544-1A03-4149-9EB7-FAF133799EF4}"/>
                </a:ext>
              </a:extLst>
            </p:cNvPr>
            <p:cNvSpPr txBox="1"/>
            <p:nvPr/>
          </p:nvSpPr>
          <p:spPr>
            <a:xfrm>
              <a:off x="245831" y="1086466"/>
              <a:ext cx="793807" cy="215444"/>
            </a:xfrm>
            <a:prstGeom prst="rect">
              <a:avLst/>
            </a:prstGeom>
            <a:noFill/>
          </p:spPr>
          <p:txBody>
            <a:bodyPr wrap="none" rtlCol="0">
              <a:spAutoFit/>
            </a:bodyPr>
            <a:lstStyle/>
            <a:p>
              <a:r>
                <a:rPr lang="en-US" sz="800" b="1" dirty="0">
                  <a:latin typeface="Helvetica" pitchFamily="2" charset="0"/>
                </a:rPr>
                <a:t>shSCRM CM</a:t>
              </a:r>
              <a:endParaRPr lang="en-US" sz="800" b="1" baseline="30000" dirty="0">
                <a:latin typeface="Helvetica" pitchFamily="2" charset="0"/>
              </a:endParaRPr>
            </a:p>
          </p:txBody>
        </p:sp>
        <p:sp>
          <p:nvSpPr>
            <p:cNvPr id="57" name="TextBox 56">
              <a:extLst>
                <a:ext uri="{FF2B5EF4-FFF2-40B4-BE49-F238E27FC236}">
                  <a16:creationId xmlns:a16="http://schemas.microsoft.com/office/drawing/2014/main" id="{7444F4F4-FA32-534C-A195-317B04E8EE6E}"/>
                </a:ext>
              </a:extLst>
            </p:cNvPr>
            <p:cNvSpPr txBox="1"/>
            <p:nvPr/>
          </p:nvSpPr>
          <p:spPr>
            <a:xfrm>
              <a:off x="942662" y="1079011"/>
              <a:ext cx="771365" cy="215444"/>
            </a:xfrm>
            <a:prstGeom prst="rect">
              <a:avLst/>
            </a:prstGeom>
            <a:noFill/>
          </p:spPr>
          <p:txBody>
            <a:bodyPr wrap="none" rtlCol="0">
              <a:spAutoFit/>
            </a:bodyPr>
            <a:lstStyle/>
            <a:p>
              <a:r>
                <a:rPr lang="en-US" sz="800" b="1" dirty="0">
                  <a:latin typeface="Helvetica" pitchFamily="2" charset="0"/>
                </a:rPr>
                <a:t>shDDR2 CM</a:t>
              </a:r>
              <a:endParaRPr lang="en-US" sz="800" b="1" baseline="30000" dirty="0">
                <a:latin typeface="Helvetica" pitchFamily="2" charset="0"/>
              </a:endParaRPr>
            </a:p>
          </p:txBody>
        </p:sp>
        <p:sp>
          <p:nvSpPr>
            <p:cNvPr id="58" name="TextBox 57">
              <a:extLst>
                <a:ext uri="{FF2B5EF4-FFF2-40B4-BE49-F238E27FC236}">
                  <a16:creationId xmlns:a16="http://schemas.microsoft.com/office/drawing/2014/main" id="{2361566C-F666-B146-802A-FD3F07570BB8}"/>
                </a:ext>
              </a:extLst>
            </p:cNvPr>
            <p:cNvSpPr txBox="1"/>
            <p:nvPr/>
          </p:nvSpPr>
          <p:spPr>
            <a:xfrm>
              <a:off x="248241" y="1567493"/>
              <a:ext cx="694421" cy="338554"/>
            </a:xfrm>
            <a:prstGeom prst="rect">
              <a:avLst/>
            </a:prstGeom>
            <a:noFill/>
          </p:spPr>
          <p:txBody>
            <a:bodyPr wrap="none" rtlCol="0">
              <a:spAutoFit/>
            </a:bodyPr>
            <a:lstStyle/>
            <a:p>
              <a:pPr algn="ctr"/>
              <a:r>
                <a:rPr lang="en-US" sz="800" b="1" dirty="0">
                  <a:latin typeface="Helvetica" pitchFamily="2" charset="0"/>
                </a:rPr>
                <a:t>shDDR2</a:t>
              </a:r>
            </a:p>
            <a:p>
              <a:pPr algn="ctr"/>
              <a:r>
                <a:rPr lang="en-US" sz="800" b="1" dirty="0">
                  <a:latin typeface="Helvetica" pitchFamily="2" charset="0"/>
                </a:rPr>
                <a:t>Arg1</a:t>
              </a:r>
              <a:r>
                <a:rPr lang="en-US" sz="800" b="1" baseline="30000" dirty="0">
                  <a:latin typeface="Helvetica" pitchFamily="2" charset="0"/>
                </a:rPr>
                <a:t>OE </a:t>
              </a:r>
              <a:r>
                <a:rPr lang="en-US" sz="800" b="1" dirty="0">
                  <a:latin typeface="Helvetica" pitchFamily="2" charset="0"/>
                </a:rPr>
                <a:t>CM</a:t>
              </a:r>
            </a:p>
          </p:txBody>
        </p:sp>
        <p:sp>
          <p:nvSpPr>
            <p:cNvPr id="59" name="TextBox 58">
              <a:extLst>
                <a:ext uri="{FF2B5EF4-FFF2-40B4-BE49-F238E27FC236}">
                  <a16:creationId xmlns:a16="http://schemas.microsoft.com/office/drawing/2014/main" id="{E193963E-3673-2547-9FE4-8CE09EE57362}"/>
                </a:ext>
              </a:extLst>
            </p:cNvPr>
            <p:cNvSpPr txBox="1"/>
            <p:nvPr/>
          </p:nvSpPr>
          <p:spPr>
            <a:xfrm>
              <a:off x="1015866" y="1582104"/>
              <a:ext cx="583813" cy="338554"/>
            </a:xfrm>
            <a:prstGeom prst="rect">
              <a:avLst/>
            </a:prstGeom>
            <a:noFill/>
          </p:spPr>
          <p:txBody>
            <a:bodyPr wrap="none" rtlCol="0">
              <a:spAutoFit/>
            </a:bodyPr>
            <a:lstStyle/>
            <a:p>
              <a:pPr algn="ctr"/>
              <a:r>
                <a:rPr lang="en-US" sz="800" b="1" dirty="0">
                  <a:latin typeface="Helvetica" pitchFamily="2" charset="0"/>
                </a:rPr>
                <a:t>shDDR2</a:t>
              </a:r>
            </a:p>
            <a:p>
              <a:pPr algn="ctr"/>
              <a:r>
                <a:rPr lang="en-US" sz="800" b="1" dirty="0">
                  <a:latin typeface="Helvetica" pitchFamily="2" charset="0"/>
                </a:rPr>
                <a:t>EV CM</a:t>
              </a:r>
            </a:p>
          </p:txBody>
        </p:sp>
      </p:grpSp>
      <p:sp>
        <p:nvSpPr>
          <p:cNvPr id="60" name="TextBox 59">
            <a:extLst>
              <a:ext uri="{FF2B5EF4-FFF2-40B4-BE49-F238E27FC236}">
                <a16:creationId xmlns:a16="http://schemas.microsoft.com/office/drawing/2014/main" id="{55F9C76D-2307-174F-9B2E-A53C797E9191}"/>
              </a:ext>
            </a:extLst>
          </p:cNvPr>
          <p:cNvSpPr txBox="1"/>
          <p:nvPr/>
        </p:nvSpPr>
        <p:spPr>
          <a:xfrm>
            <a:off x="-76434" y="680143"/>
            <a:ext cx="524503" cy="230832"/>
          </a:xfrm>
          <a:prstGeom prst="rect">
            <a:avLst/>
          </a:prstGeom>
          <a:noFill/>
        </p:spPr>
        <p:txBody>
          <a:bodyPr wrap="none" rtlCol="0">
            <a:spAutoFit/>
          </a:bodyPr>
          <a:lstStyle/>
          <a:p>
            <a:r>
              <a:rPr lang="en-US" sz="900" b="1" dirty="0">
                <a:latin typeface="Helvetica" pitchFamily="2" charset="0"/>
              </a:rPr>
              <a:t>Tyknu</a:t>
            </a:r>
            <a:endParaRPr lang="en-US" sz="900" b="1" baseline="30000" dirty="0">
              <a:latin typeface="Helvetica" pitchFamily="2" charset="0"/>
            </a:endParaRPr>
          </a:p>
        </p:txBody>
      </p:sp>
      <p:sp>
        <p:nvSpPr>
          <p:cNvPr id="61" name="TextBox 60">
            <a:extLst>
              <a:ext uri="{FF2B5EF4-FFF2-40B4-BE49-F238E27FC236}">
                <a16:creationId xmlns:a16="http://schemas.microsoft.com/office/drawing/2014/main" id="{F7F944BC-C339-6848-BC2D-F656C93BC622}"/>
              </a:ext>
            </a:extLst>
          </p:cNvPr>
          <p:cNvSpPr txBox="1"/>
          <p:nvPr/>
        </p:nvSpPr>
        <p:spPr>
          <a:xfrm>
            <a:off x="-77281" y="1436354"/>
            <a:ext cx="665567" cy="230832"/>
          </a:xfrm>
          <a:prstGeom prst="rect">
            <a:avLst/>
          </a:prstGeom>
          <a:noFill/>
        </p:spPr>
        <p:txBody>
          <a:bodyPr wrap="none" rtlCol="0">
            <a:spAutoFit/>
          </a:bodyPr>
          <a:lstStyle/>
          <a:p>
            <a:r>
              <a:rPr lang="en-US" sz="900" b="1" dirty="0">
                <a:latin typeface="Helvetica" pitchFamily="2" charset="0"/>
              </a:rPr>
              <a:t>OVCAR8</a:t>
            </a:r>
            <a:endParaRPr lang="en-US" sz="900" b="1" baseline="30000" dirty="0">
              <a:latin typeface="Helvetica" pitchFamily="2" charset="0"/>
            </a:endParaRPr>
          </a:p>
        </p:txBody>
      </p:sp>
      <p:pic>
        <p:nvPicPr>
          <p:cNvPr id="62" name="Picture 61">
            <a:extLst>
              <a:ext uri="{FF2B5EF4-FFF2-40B4-BE49-F238E27FC236}">
                <a16:creationId xmlns:a16="http://schemas.microsoft.com/office/drawing/2014/main" id="{F0FDF933-0379-334B-BE5A-BF125BF8DEC7}"/>
              </a:ext>
            </a:extLst>
          </p:cNvPr>
          <p:cNvPicPr>
            <a:picLocks noChangeAspect="1"/>
          </p:cNvPicPr>
          <p:nvPr/>
        </p:nvPicPr>
        <p:blipFill rotWithShape="1">
          <a:blip r:embed="rId7"/>
          <a:srcRect l="6857" t="14936" r="8142" b="11671"/>
          <a:stretch/>
        </p:blipFill>
        <p:spPr>
          <a:xfrm>
            <a:off x="2043971" y="1214413"/>
            <a:ext cx="1508872" cy="1074041"/>
          </a:xfrm>
          <a:prstGeom prst="rect">
            <a:avLst/>
          </a:prstGeom>
        </p:spPr>
      </p:pic>
      <p:sp>
        <p:nvSpPr>
          <p:cNvPr id="64" name="TextBox 63">
            <a:extLst>
              <a:ext uri="{FF2B5EF4-FFF2-40B4-BE49-F238E27FC236}">
                <a16:creationId xmlns:a16="http://schemas.microsoft.com/office/drawing/2014/main" id="{953E1E52-155A-B041-9666-54D3E5AEC34A}"/>
              </a:ext>
            </a:extLst>
          </p:cNvPr>
          <p:cNvSpPr txBox="1"/>
          <p:nvPr/>
        </p:nvSpPr>
        <p:spPr>
          <a:xfrm>
            <a:off x="2053771" y="2233887"/>
            <a:ext cx="551754" cy="200055"/>
          </a:xfrm>
          <a:prstGeom prst="rect">
            <a:avLst/>
          </a:prstGeom>
          <a:noFill/>
        </p:spPr>
        <p:txBody>
          <a:bodyPr wrap="none" rtlCol="0">
            <a:spAutoFit/>
          </a:bodyPr>
          <a:lstStyle/>
          <a:p>
            <a:r>
              <a:rPr lang="en-US" sz="700" b="1" dirty="0">
                <a:latin typeface="Helvetica" pitchFamily="2" charset="0"/>
              </a:rPr>
              <a:t>shSCRM</a:t>
            </a:r>
            <a:endParaRPr lang="en-US" sz="700" b="1" baseline="30000" dirty="0">
              <a:latin typeface="Helvetica" pitchFamily="2" charset="0"/>
            </a:endParaRPr>
          </a:p>
        </p:txBody>
      </p:sp>
      <p:sp>
        <p:nvSpPr>
          <p:cNvPr id="65" name="TextBox 64">
            <a:extLst>
              <a:ext uri="{FF2B5EF4-FFF2-40B4-BE49-F238E27FC236}">
                <a16:creationId xmlns:a16="http://schemas.microsoft.com/office/drawing/2014/main" id="{9B24BC3E-9C6C-C644-AC75-37CB6B14972D}"/>
              </a:ext>
            </a:extLst>
          </p:cNvPr>
          <p:cNvSpPr txBox="1"/>
          <p:nvPr/>
        </p:nvSpPr>
        <p:spPr>
          <a:xfrm>
            <a:off x="2440287" y="2234926"/>
            <a:ext cx="530915" cy="200055"/>
          </a:xfrm>
          <a:prstGeom prst="rect">
            <a:avLst/>
          </a:prstGeom>
          <a:noFill/>
        </p:spPr>
        <p:txBody>
          <a:bodyPr wrap="none" rtlCol="0">
            <a:spAutoFit/>
          </a:bodyPr>
          <a:lstStyle/>
          <a:p>
            <a:r>
              <a:rPr lang="en-US" sz="700" b="1" dirty="0">
                <a:latin typeface="Helvetica" pitchFamily="2" charset="0"/>
              </a:rPr>
              <a:t>shDDR2</a:t>
            </a:r>
            <a:endParaRPr lang="en-US" sz="700" b="1" baseline="30000" dirty="0">
              <a:latin typeface="Helvetica" pitchFamily="2" charset="0"/>
            </a:endParaRPr>
          </a:p>
        </p:txBody>
      </p:sp>
      <p:sp>
        <p:nvSpPr>
          <p:cNvPr id="66" name="TextBox 65">
            <a:extLst>
              <a:ext uri="{FF2B5EF4-FFF2-40B4-BE49-F238E27FC236}">
                <a16:creationId xmlns:a16="http://schemas.microsoft.com/office/drawing/2014/main" id="{BDD6DAC4-F1C1-214D-BDAC-4FA61E1B3875}"/>
              </a:ext>
            </a:extLst>
          </p:cNvPr>
          <p:cNvSpPr txBox="1"/>
          <p:nvPr/>
        </p:nvSpPr>
        <p:spPr>
          <a:xfrm>
            <a:off x="2798407" y="2230718"/>
            <a:ext cx="530915" cy="307777"/>
          </a:xfrm>
          <a:prstGeom prst="rect">
            <a:avLst/>
          </a:prstGeom>
          <a:noFill/>
        </p:spPr>
        <p:txBody>
          <a:bodyPr wrap="none" rtlCol="0">
            <a:spAutoFit/>
          </a:bodyPr>
          <a:lstStyle/>
          <a:p>
            <a:pPr algn="ctr"/>
            <a:r>
              <a:rPr lang="en-US" sz="700" b="1" dirty="0">
                <a:latin typeface="Helvetica" pitchFamily="2" charset="0"/>
              </a:rPr>
              <a:t>shDDR2</a:t>
            </a:r>
          </a:p>
          <a:p>
            <a:pPr algn="ctr"/>
            <a:r>
              <a:rPr lang="en-US" sz="700" b="1" dirty="0">
                <a:latin typeface="Helvetica" pitchFamily="2" charset="0"/>
              </a:rPr>
              <a:t>Arg1</a:t>
            </a:r>
            <a:r>
              <a:rPr lang="en-US" sz="700" b="1" baseline="30000" dirty="0">
                <a:latin typeface="Helvetica" pitchFamily="2" charset="0"/>
              </a:rPr>
              <a:t>OE</a:t>
            </a:r>
            <a:endParaRPr lang="en-US" sz="700" b="1" dirty="0">
              <a:latin typeface="Helvetica" pitchFamily="2" charset="0"/>
            </a:endParaRPr>
          </a:p>
        </p:txBody>
      </p:sp>
      <p:sp>
        <p:nvSpPr>
          <p:cNvPr id="67" name="TextBox 66">
            <a:extLst>
              <a:ext uri="{FF2B5EF4-FFF2-40B4-BE49-F238E27FC236}">
                <a16:creationId xmlns:a16="http://schemas.microsoft.com/office/drawing/2014/main" id="{B19AFD87-DB83-3843-903A-7647D5DE34FE}"/>
              </a:ext>
            </a:extLst>
          </p:cNvPr>
          <p:cNvSpPr txBox="1"/>
          <p:nvPr/>
        </p:nvSpPr>
        <p:spPr>
          <a:xfrm>
            <a:off x="3156527" y="2234926"/>
            <a:ext cx="530915" cy="307777"/>
          </a:xfrm>
          <a:prstGeom prst="rect">
            <a:avLst/>
          </a:prstGeom>
          <a:noFill/>
        </p:spPr>
        <p:txBody>
          <a:bodyPr wrap="none" rtlCol="0">
            <a:spAutoFit/>
          </a:bodyPr>
          <a:lstStyle/>
          <a:p>
            <a:pPr algn="ctr"/>
            <a:r>
              <a:rPr lang="en-US" sz="700" b="1" dirty="0">
                <a:latin typeface="Helvetica" pitchFamily="2" charset="0"/>
              </a:rPr>
              <a:t>shDDR2</a:t>
            </a:r>
          </a:p>
          <a:p>
            <a:pPr algn="ctr"/>
            <a:r>
              <a:rPr lang="en-US" sz="700" b="1" dirty="0">
                <a:latin typeface="Helvetica" pitchFamily="2" charset="0"/>
              </a:rPr>
              <a:t>EV</a:t>
            </a:r>
          </a:p>
        </p:txBody>
      </p:sp>
      <p:sp>
        <p:nvSpPr>
          <p:cNvPr id="68" name="TextBox 67">
            <a:extLst>
              <a:ext uri="{FF2B5EF4-FFF2-40B4-BE49-F238E27FC236}">
                <a16:creationId xmlns:a16="http://schemas.microsoft.com/office/drawing/2014/main" id="{A575C8BD-4A17-A54C-8B01-1AB9123B33A4}"/>
              </a:ext>
            </a:extLst>
          </p:cNvPr>
          <p:cNvSpPr txBox="1"/>
          <p:nvPr/>
        </p:nvSpPr>
        <p:spPr>
          <a:xfrm>
            <a:off x="1727432" y="1321494"/>
            <a:ext cx="430887" cy="935513"/>
          </a:xfrm>
          <a:prstGeom prst="rect">
            <a:avLst/>
          </a:prstGeom>
          <a:noFill/>
        </p:spPr>
        <p:txBody>
          <a:bodyPr vert="vert270" wrap="none" rtlCol="0">
            <a:spAutoFit/>
          </a:bodyPr>
          <a:lstStyle/>
          <a:p>
            <a:pPr algn="ctr"/>
            <a:r>
              <a:rPr lang="en-US" sz="800" b="1" dirty="0">
                <a:latin typeface="Helvetica" pitchFamily="2" charset="0"/>
              </a:rPr>
              <a:t>Relative invasion</a:t>
            </a:r>
          </a:p>
          <a:p>
            <a:pPr algn="ctr"/>
            <a:r>
              <a:rPr lang="en-US" sz="800" b="1" dirty="0">
                <a:latin typeface="Helvetica" pitchFamily="2" charset="0"/>
              </a:rPr>
              <a:t> Matrigel</a:t>
            </a:r>
            <a:endParaRPr lang="en-US" sz="800" b="1" baseline="30000" dirty="0">
              <a:latin typeface="Helvetica" pitchFamily="2" charset="0"/>
            </a:endParaRPr>
          </a:p>
        </p:txBody>
      </p:sp>
      <p:sp>
        <p:nvSpPr>
          <p:cNvPr id="69" name="TextBox 68">
            <a:extLst>
              <a:ext uri="{FF2B5EF4-FFF2-40B4-BE49-F238E27FC236}">
                <a16:creationId xmlns:a16="http://schemas.microsoft.com/office/drawing/2014/main" id="{BDCADCF3-9310-4443-BFDB-8F83B42A234A}"/>
              </a:ext>
            </a:extLst>
          </p:cNvPr>
          <p:cNvSpPr txBox="1"/>
          <p:nvPr/>
        </p:nvSpPr>
        <p:spPr>
          <a:xfrm>
            <a:off x="3493472" y="390740"/>
            <a:ext cx="165764" cy="258532"/>
          </a:xfrm>
          <a:prstGeom prst="rect">
            <a:avLst/>
          </a:prstGeom>
          <a:noFill/>
        </p:spPr>
        <p:txBody>
          <a:bodyPr wrap="square" rtlCol="0">
            <a:spAutoFit/>
          </a:bodyPr>
          <a:lstStyle/>
          <a:p>
            <a:r>
              <a:rPr lang="en-US" sz="1080" dirty="0">
                <a:latin typeface="Arial" panose="020B0604020202020204" pitchFamily="34" charset="0"/>
                <a:cs typeface="Arial" panose="020B0604020202020204" pitchFamily="34" charset="0"/>
              </a:rPr>
              <a:t>C</a:t>
            </a:r>
          </a:p>
        </p:txBody>
      </p:sp>
      <p:grpSp>
        <p:nvGrpSpPr>
          <p:cNvPr id="70" name="Group 69">
            <a:extLst>
              <a:ext uri="{FF2B5EF4-FFF2-40B4-BE49-F238E27FC236}">
                <a16:creationId xmlns:a16="http://schemas.microsoft.com/office/drawing/2014/main" id="{9E26D8A0-574B-B642-B27F-5FD5ACE968A9}"/>
              </a:ext>
            </a:extLst>
          </p:cNvPr>
          <p:cNvGrpSpPr/>
          <p:nvPr/>
        </p:nvGrpSpPr>
        <p:grpSpPr>
          <a:xfrm>
            <a:off x="3843834" y="341602"/>
            <a:ext cx="2052144" cy="690145"/>
            <a:chOff x="3367813" y="-794733"/>
            <a:chExt cx="2052144" cy="690145"/>
          </a:xfrm>
        </p:grpSpPr>
        <p:pic>
          <p:nvPicPr>
            <p:cNvPr id="71" name="Picture 70">
              <a:extLst>
                <a:ext uri="{FF2B5EF4-FFF2-40B4-BE49-F238E27FC236}">
                  <a16:creationId xmlns:a16="http://schemas.microsoft.com/office/drawing/2014/main" id="{1AF44091-85AD-0041-B237-2494255BF301}"/>
                </a:ext>
              </a:extLst>
            </p:cNvPr>
            <p:cNvPicPr>
              <a:picLocks noChangeAspect="1"/>
            </p:cNvPicPr>
            <p:nvPr/>
          </p:nvPicPr>
          <p:blipFill rotWithShape="1">
            <a:blip r:embed="rId8"/>
            <a:srcRect t="14728"/>
            <a:stretch/>
          </p:blipFill>
          <p:spPr>
            <a:xfrm>
              <a:off x="3367813" y="-641624"/>
              <a:ext cx="2019805" cy="537036"/>
            </a:xfrm>
            <a:prstGeom prst="rect">
              <a:avLst/>
            </a:prstGeom>
          </p:spPr>
        </p:pic>
        <p:sp>
          <p:nvSpPr>
            <p:cNvPr id="72" name="TextBox 71">
              <a:extLst>
                <a:ext uri="{FF2B5EF4-FFF2-40B4-BE49-F238E27FC236}">
                  <a16:creationId xmlns:a16="http://schemas.microsoft.com/office/drawing/2014/main" id="{42BF14DB-E567-B24B-BBF7-2DF5EF421BD2}"/>
                </a:ext>
              </a:extLst>
            </p:cNvPr>
            <p:cNvSpPr txBox="1"/>
            <p:nvPr/>
          </p:nvSpPr>
          <p:spPr>
            <a:xfrm>
              <a:off x="3379277" y="-790883"/>
              <a:ext cx="731290" cy="215444"/>
            </a:xfrm>
            <a:prstGeom prst="rect">
              <a:avLst/>
            </a:prstGeom>
            <a:noFill/>
          </p:spPr>
          <p:txBody>
            <a:bodyPr wrap="none" rtlCol="0">
              <a:spAutoFit/>
            </a:bodyPr>
            <a:lstStyle/>
            <a:p>
              <a:r>
                <a:rPr lang="en-US" sz="800" b="1" dirty="0">
                  <a:latin typeface="Helvetica" pitchFamily="2" charset="0"/>
                </a:rPr>
                <a:t>siCTRL CM</a:t>
              </a:r>
              <a:endParaRPr lang="en-US" sz="800" b="1" baseline="30000" dirty="0">
                <a:latin typeface="Helvetica" pitchFamily="2" charset="0"/>
              </a:endParaRPr>
            </a:p>
          </p:txBody>
        </p:sp>
        <p:sp>
          <p:nvSpPr>
            <p:cNvPr id="73" name="TextBox 72">
              <a:extLst>
                <a:ext uri="{FF2B5EF4-FFF2-40B4-BE49-F238E27FC236}">
                  <a16:creationId xmlns:a16="http://schemas.microsoft.com/office/drawing/2014/main" id="{B7FEAE0D-ECBB-D14C-AF96-C8030266660A}"/>
                </a:ext>
              </a:extLst>
            </p:cNvPr>
            <p:cNvSpPr txBox="1"/>
            <p:nvPr/>
          </p:nvSpPr>
          <p:spPr>
            <a:xfrm>
              <a:off x="3990772" y="-783428"/>
              <a:ext cx="784189" cy="215444"/>
            </a:xfrm>
            <a:prstGeom prst="rect">
              <a:avLst/>
            </a:prstGeom>
            <a:noFill/>
          </p:spPr>
          <p:txBody>
            <a:bodyPr wrap="none" rtlCol="0">
              <a:spAutoFit/>
            </a:bodyPr>
            <a:lstStyle/>
            <a:p>
              <a:r>
                <a:rPr lang="en-US" sz="800" b="1" dirty="0">
                  <a:latin typeface="Helvetica" pitchFamily="2" charset="0"/>
                </a:rPr>
                <a:t>siArg1-1 CM</a:t>
              </a:r>
              <a:endParaRPr lang="en-US" sz="800" b="1" baseline="30000" dirty="0">
                <a:latin typeface="Helvetica" pitchFamily="2" charset="0"/>
              </a:endParaRPr>
            </a:p>
          </p:txBody>
        </p:sp>
        <p:sp>
          <p:nvSpPr>
            <p:cNvPr id="74" name="TextBox 73">
              <a:extLst>
                <a:ext uri="{FF2B5EF4-FFF2-40B4-BE49-F238E27FC236}">
                  <a16:creationId xmlns:a16="http://schemas.microsoft.com/office/drawing/2014/main" id="{1A27E739-E8F5-894E-A216-9924F8BC4616}"/>
                </a:ext>
              </a:extLst>
            </p:cNvPr>
            <p:cNvSpPr txBox="1"/>
            <p:nvPr/>
          </p:nvSpPr>
          <p:spPr>
            <a:xfrm>
              <a:off x="4635768" y="-794733"/>
              <a:ext cx="784189" cy="215444"/>
            </a:xfrm>
            <a:prstGeom prst="rect">
              <a:avLst/>
            </a:prstGeom>
            <a:noFill/>
          </p:spPr>
          <p:txBody>
            <a:bodyPr wrap="none" rtlCol="0">
              <a:spAutoFit/>
            </a:bodyPr>
            <a:lstStyle/>
            <a:p>
              <a:r>
                <a:rPr lang="en-US" sz="800" b="1" dirty="0">
                  <a:latin typeface="Helvetica" pitchFamily="2" charset="0"/>
                </a:rPr>
                <a:t>siArg1-2 CM</a:t>
              </a:r>
              <a:endParaRPr lang="en-US" sz="800" b="1" baseline="30000" dirty="0">
                <a:latin typeface="Helvetica" pitchFamily="2" charset="0"/>
              </a:endParaRPr>
            </a:p>
          </p:txBody>
        </p:sp>
      </p:grpSp>
      <p:sp>
        <p:nvSpPr>
          <p:cNvPr id="75" name="TextBox 74">
            <a:extLst>
              <a:ext uri="{FF2B5EF4-FFF2-40B4-BE49-F238E27FC236}">
                <a16:creationId xmlns:a16="http://schemas.microsoft.com/office/drawing/2014/main" id="{EED44E02-34EB-4440-BA6E-064847C5E441}"/>
              </a:ext>
            </a:extLst>
          </p:cNvPr>
          <p:cNvSpPr txBox="1"/>
          <p:nvPr/>
        </p:nvSpPr>
        <p:spPr>
          <a:xfrm>
            <a:off x="3433595" y="644171"/>
            <a:ext cx="524503" cy="230832"/>
          </a:xfrm>
          <a:prstGeom prst="rect">
            <a:avLst/>
          </a:prstGeom>
          <a:noFill/>
        </p:spPr>
        <p:txBody>
          <a:bodyPr wrap="none" rtlCol="0">
            <a:spAutoFit/>
          </a:bodyPr>
          <a:lstStyle/>
          <a:p>
            <a:r>
              <a:rPr lang="en-US" sz="900" b="1" dirty="0">
                <a:latin typeface="Helvetica" pitchFamily="2" charset="0"/>
              </a:rPr>
              <a:t>Tyknu</a:t>
            </a:r>
            <a:endParaRPr lang="en-US" sz="900" b="1" baseline="30000" dirty="0">
              <a:latin typeface="Helvetica" pitchFamily="2" charset="0"/>
            </a:endParaRPr>
          </a:p>
        </p:txBody>
      </p:sp>
      <p:pic>
        <p:nvPicPr>
          <p:cNvPr id="77" name="Picture 76">
            <a:extLst>
              <a:ext uri="{FF2B5EF4-FFF2-40B4-BE49-F238E27FC236}">
                <a16:creationId xmlns:a16="http://schemas.microsoft.com/office/drawing/2014/main" id="{BA091EDE-598E-1744-8ED0-5B74C37768DB}"/>
              </a:ext>
            </a:extLst>
          </p:cNvPr>
          <p:cNvPicPr>
            <a:picLocks noChangeAspect="1"/>
          </p:cNvPicPr>
          <p:nvPr/>
        </p:nvPicPr>
        <p:blipFill>
          <a:blip r:embed="rId9"/>
          <a:stretch>
            <a:fillRect/>
          </a:stretch>
        </p:blipFill>
        <p:spPr>
          <a:xfrm>
            <a:off x="4159861" y="1477478"/>
            <a:ext cx="457200" cy="342900"/>
          </a:xfrm>
          <a:prstGeom prst="rect">
            <a:avLst/>
          </a:prstGeom>
        </p:spPr>
      </p:pic>
      <p:pic>
        <p:nvPicPr>
          <p:cNvPr id="79" name="Picture 78">
            <a:extLst>
              <a:ext uri="{FF2B5EF4-FFF2-40B4-BE49-F238E27FC236}">
                <a16:creationId xmlns:a16="http://schemas.microsoft.com/office/drawing/2014/main" id="{C28B8204-A590-104B-AF64-2CF4242C6495}"/>
              </a:ext>
            </a:extLst>
          </p:cNvPr>
          <p:cNvPicPr>
            <a:picLocks noChangeAspect="1"/>
          </p:cNvPicPr>
          <p:nvPr/>
        </p:nvPicPr>
        <p:blipFill>
          <a:blip r:embed="rId10"/>
          <a:stretch>
            <a:fillRect/>
          </a:stretch>
        </p:blipFill>
        <p:spPr>
          <a:xfrm>
            <a:off x="4746159" y="1495016"/>
            <a:ext cx="457200" cy="342900"/>
          </a:xfrm>
          <a:prstGeom prst="rect">
            <a:avLst/>
          </a:prstGeom>
        </p:spPr>
      </p:pic>
      <p:pic>
        <p:nvPicPr>
          <p:cNvPr id="81" name="Picture 80">
            <a:extLst>
              <a:ext uri="{FF2B5EF4-FFF2-40B4-BE49-F238E27FC236}">
                <a16:creationId xmlns:a16="http://schemas.microsoft.com/office/drawing/2014/main" id="{D1F49164-2AB4-844C-9AA3-2729FCC8D1AD}"/>
              </a:ext>
            </a:extLst>
          </p:cNvPr>
          <p:cNvPicPr>
            <a:picLocks noChangeAspect="1"/>
          </p:cNvPicPr>
          <p:nvPr/>
        </p:nvPicPr>
        <p:blipFill>
          <a:blip r:embed="rId11"/>
          <a:stretch>
            <a:fillRect/>
          </a:stretch>
        </p:blipFill>
        <p:spPr>
          <a:xfrm>
            <a:off x="4374785" y="2134969"/>
            <a:ext cx="457200" cy="342900"/>
          </a:xfrm>
          <a:prstGeom prst="rect">
            <a:avLst/>
          </a:prstGeom>
        </p:spPr>
      </p:pic>
      <p:sp>
        <p:nvSpPr>
          <p:cNvPr id="84" name="TextBox 83">
            <a:extLst>
              <a:ext uri="{FF2B5EF4-FFF2-40B4-BE49-F238E27FC236}">
                <a16:creationId xmlns:a16="http://schemas.microsoft.com/office/drawing/2014/main" id="{34BAEC76-F248-124F-A899-27654B644697}"/>
              </a:ext>
            </a:extLst>
          </p:cNvPr>
          <p:cNvSpPr txBox="1"/>
          <p:nvPr/>
        </p:nvSpPr>
        <p:spPr>
          <a:xfrm>
            <a:off x="3999694" y="1314415"/>
            <a:ext cx="731290" cy="215444"/>
          </a:xfrm>
          <a:prstGeom prst="rect">
            <a:avLst/>
          </a:prstGeom>
          <a:noFill/>
        </p:spPr>
        <p:txBody>
          <a:bodyPr wrap="none" rtlCol="0">
            <a:spAutoFit/>
          </a:bodyPr>
          <a:lstStyle/>
          <a:p>
            <a:r>
              <a:rPr lang="en-US" sz="800" b="1" dirty="0">
                <a:latin typeface="Helvetica" pitchFamily="2" charset="0"/>
              </a:rPr>
              <a:t>siCTRL CM</a:t>
            </a:r>
            <a:endParaRPr lang="en-US" sz="800" b="1" baseline="30000" dirty="0">
              <a:latin typeface="Helvetica" pitchFamily="2" charset="0"/>
            </a:endParaRPr>
          </a:p>
        </p:txBody>
      </p:sp>
      <p:sp>
        <p:nvSpPr>
          <p:cNvPr id="85" name="TextBox 84">
            <a:extLst>
              <a:ext uri="{FF2B5EF4-FFF2-40B4-BE49-F238E27FC236}">
                <a16:creationId xmlns:a16="http://schemas.microsoft.com/office/drawing/2014/main" id="{D09EDAFA-B7B3-6F45-94F0-DA4280D8E19F}"/>
              </a:ext>
            </a:extLst>
          </p:cNvPr>
          <p:cNvSpPr txBox="1"/>
          <p:nvPr/>
        </p:nvSpPr>
        <p:spPr>
          <a:xfrm>
            <a:off x="4582664" y="1307575"/>
            <a:ext cx="784189" cy="215444"/>
          </a:xfrm>
          <a:prstGeom prst="rect">
            <a:avLst/>
          </a:prstGeom>
          <a:noFill/>
        </p:spPr>
        <p:txBody>
          <a:bodyPr wrap="none" rtlCol="0">
            <a:spAutoFit/>
          </a:bodyPr>
          <a:lstStyle/>
          <a:p>
            <a:r>
              <a:rPr lang="en-US" sz="800" b="1" dirty="0">
                <a:latin typeface="Helvetica" pitchFamily="2" charset="0"/>
              </a:rPr>
              <a:t>siArg1-1 CM</a:t>
            </a:r>
            <a:endParaRPr lang="en-US" sz="800" b="1" baseline="30000" dirty="0">
              <a:latin typeface="Helvetica" pitchFamily="2" charset="0"/>
            </a:endParaRPr>
          </a:p>
        </p:txBody>
      </p:sp>
      <p:sp>
        <p:nvSpPr>
          <p:cNvPr id="86" name="TextBox 85">
            <a:extLst>
              <a:ext uri="{FF2B5EF4-FFF2-40B4-BE49-F238E27FC236}">
                <a16:creationId xmlns:a16="http://schemas.microsoft.com/office/drawing/2014/main" id="{E7AA4546-5B11-3348-8AAB-839790177679}"/>
              </a:ext>
            </a:extLst>
          </p:cNvPr>
          <p:cNvSpPr txBox="1"/>
          <p:nvPr/>
        </p:nvSpPr>
        <p:spPr>
          <a:xfrm>
            <a:off x="4224966" y="1862871"/>
            <a:ext cx="784189" cy="215444"/>
          </a:xfrm>
          <a:prstGeom prst="rect">
            <a:avLst/>
          </a:prstGeom>
          <a:noFill/>
        </p:spPr>
        <p:txBody>
          <a:bodyPr wrap="none" rtlCol="0">
            <a:spAutoFit/>
          </a:bodyPr>
          <a:lstStyle/>
          <a:p>
            <a:r>
              <a:rPr lang="en-US" sz="800" b="1" dirty="0">
                <a:latin typeface="Helvetica" pitchFamily="2" charset="0"/>
              </a:rPr>
              <a:t>siArg1-2 CM</a:t>
            </a:r>
            <a:endParaRPr lang="en-US" sz="800" b="1" baseline="30000" dirty="0">
              <a:latin typeface="Helvetica" pitchFamily="2" charset="0"/>
            </a:endParaRPr>
          </a:p>
        </p:txBody>
      </p:sp>
      <p:pic>
        <p:nvPicPr>
          <p:cNvPr id="82" name="Picture 81">
            <a:extLst>
              <a:ext uri="{FF2B5EF4-FFF2-40B4-BE49-F238E27FC236}">
                <a16:creationId xmlns:a16="http://schemas.microsoft.com/office/drawing/2014/main" id="{6EB65B77-4F39-CC4D-977A-C4C4D6F5422C}"/>
              </a:ext>
            </a:extLst>
          </p:cNvPr>
          <p:cNvPicPr>
            <a:picLocks noChangeAspect="1"/>
          </p:cNvPicPr>
          <p:nvPr/>
        </p:nvPicPr>
        <p:blipFill rotWithShape="1">
          <a:blip r:embed="rId12"/>
          <a:srcRect l="8546" r="7968" b="6482"/>
          <a:stretch/>
        </p:blipFill>
        <p:spPr>
          <a:xfrm>
            <a:off x="5584163" y="1104985"/>
            <a:ext cx="1546654" cy="1182310"/>
          </a:xfrm>
          <a:prstGeom prst="rect">
            <a:avLst/>
          </a:prstGeom>
        </p:spPr>
      </p:pic>
      <p:sp>
        <p:nvSpPr>
          <p:cNvPr id="91" name="TextBox 90">
            <a:extLst>
              <a:ext uri="{FF2B5EF4-FFF2-40B4-BE49-F238E27FC236}">
                <a16:creationId xmlns:a16="http://schemas.microsoft.com/office/drawing/2014/main" id="{40836356-74DC-CD42-9435-55494738A989}"/>
              </a:ext>
            </a:extLst>
          </p:cNvPr>
          <p:cNvSpPr txBox="1"/>
          <p:nvPr/>
        </p:nvSpPr>
        <p:spPr>
          <a:xfrm>
            <a:off x="5701114" y="2219710"/>
            <a:ext cx="497252" cy="200055"/>
          </a:xfrm>
          <a:prstGeom prst="rect">
            <a:avLst/>
          </a:prstGeom>
          <a:noFill/>
        </p:spPr>
        <p:txBody>
          <a:bodyPr wrap="none" rtlCol="0">
            <a:spAutoFit/>
          </a:bodyPr>
          <a:lstStyle/>
          <a:p>
            <a:r>
              <a:rPr lang="en-US" sz="700" b="1" dirty="0">
                <a:latin typeface="Helvetica" pitchFamily="2" charset="0"/>
              </a:rPr>
              <a:t>siCTRL</a:t>
            </a:r>
            <a:endParaRPr lang="en-US" sz="700" b="1" baseline="30000" dirty="0">
              <a:latin typeface="Helvetica" pitchFamily="2" charset="0"/>
            </a:endParaRPr>
          </a:p>
        </p:txBody>
      </p:sp>
      <p:sp>
        <p:nvSpPr>
          <p:cNvPr id="92" name="TextBox 91">
            <a:extLst>
              <a:ext uri="{FF2B5EF4-FFF2-40B4-BE49-F238E27FC236}">
                <a16:creationId xmlns:a16="http://schemas.microsoft.com/office/drawing/2014/main" id="{983D6D22-FBF4-CF46-99E0-DEFB17391BA1}"/>
              </a:ext>
            </a:extLst>
          </p:cNvPr>
          <p:cNvSpPr txBox="1"/>
          <p:nvPr/>
        </p:nvSpPr>
        <p:spPr>
          <a:xfrm>
            <a:off x="6151419" y="2230718"/>
            <a:ext cx="543739" cy="200055"/>
          </a:xfrm>
          <a:prstGeom prst="rect">
            <a:avLst/>
          </a:prstGeom>
          <a:noFill/>
        </p:spPr>
        <p:txBody>
          <a:bodyPr wrap="none" rtlCol="0">
            <a:spAutoFit/>
          </a:bodyPr>
          <a:lstStyle/>
          <a:p>
            <a:r>
              <a:rPr lang="en-US" sz="700" b="1" dirty="0">
                <a:latin typeface="Helvetica" pitchFamily="2" charset="0"/>
              </a:rPr>
              <a:t>siArg1-1</a:t>
            </a:r>
            <a:endParaRPr lang="en-US" sz="700" b="1" baseline="30000" dirty="0">
              <a:latin typeface="Helvetica" pitchFamily="2" charset="0"/>
            </a:endParaRPr>
          </a:p>
        </p:txBody>
      </p:sp>
      <p:sp>
        <p:nvSpPr>
          <p:cNvPr id="93" name="TextBox 92">
            <a:extLst>
              <a:ext uri="{FF2B5EF4-FFF2-40B4-BE49-F238E27FC236}">
                <a16:creationId xmlns:a16="http://schemas.microsoft.com/office/drawing/2014/main" id="{E170440A-BAB9-7F45-BD99-4B9281B33DD0}"/>
              </a:ext>
            </a:extLst>
          </p:cNvPr>
          <p:cNvSpPr txBox="1"/>
          <p:nvPr/>
        </p:nvSpPr>
        <p:spPr>
          <a:xfrm>
            <a:off x="6587078" y="2239756"/>
            <a:ext cx="543739" cy="200055"/>
          </a:xfrm>
          <a:prstGeom prst="rect">
            <a:avLst/>
          </a:prstGeom>
          <a:noFill/>
        </p:spPr>
        <p:txBody>
          <a:bodyPr wrap="none" rtlCol="0">
            <a:spAutoFit/>
          </a:bodyPr>
          <a:lstStyle/>
          <a:p>
            <a:r>
              <a:rPr lang="en-US" sz="700" b="1" dirty="0">
                <a:latin typeface="Helvetica" pitchFamily="2" charset="0"/>
              </a:rPr>
              <a:t>siArg1-2</a:t>
            </a:r>
            <a:endParaRPr lang="en-US" sz="700" b="1" baseline="30000" dirty="0">
              <a:latin typeface="Helvetica" pitchFamily="2" charset="0"/>
            </a:endParaRPr>
          </a:p>
        </p:txBody>
      </p:sp>
      <p:sp>
        <p:nvSpPr>
          <p:cNvPr id="95" name="TextBox 94">
            <a:extLst>
              <a:ext uri="{FF2B5EF4-FFF2-40B4-BE49-F238E27FC236}">
                <a16:creationId xmlns:a16="http://schemas.microsoft.com/office/drawing/2014/main" id="{56DDCCBB-E6FF-B343-9432-A9B971CDF93B}"/>
              </a:ext>
            </a:extLst>
          </p:cNvPr>
          <p:cNvSpPr txBox="1"/>
          <p:nvPr/>
        </p:nvSpPr>
        <p:spPr>
          <a:xfrm>
            <a:off x="4346798" y="1115668"/>
            <a:ext cx="665567" cy="230832"/>
          </a:xfrm>
          <a:prstGeom prst="rect">
            <a:avLst/>
          </a:prstGeom>
          <a:noFill/>
        </p:spPr>
        <p:txBody>
          <a:bodyPr wrap="none" rtlCol="0">
            <a:spAutoFit/>
          </a:bodyPr>
          <a:lstStyle/>
          <a:p>
            <a:r>
              <a:rPr lang="en-US" sz="900" b="1" dirty="0">
                <a:latin typeface="Helvetica" pitchFamily="2" charset="0"/>
              </a:rPr>
              <a:t>OVCAR8</a:t>
            </a:r>
            <a:endParaRPr lang="en-US" sz="900" b="1" baseline="30000" dirty="0">
              <a:latin typeface="Helvetica" pitchFamily="2" charset="0"/>
            </a:endParaRPr>
          </a:p>
        </p:txBody>
      </p:sp>
      <p:grpSp>
        <p:nvGrpSpPr>
          <p:cNvPr id="96" name="Group 95">
            <a:extLst>
              <a:ext uri="{FF2B5EF4-FFF2-40B4-BE49-F238E27FC236}">
                <a16:creationId xmlns:a16="http://schemas.microsoft.com/office/drawing/2014/main" id="{D608AE58-B2B1-824A-B7FD-12034B428646}"/>
              </a:ext>
            </a:extLst>
          </p:cNvPr>
          <p:cNvGrpSpPr/>
          <p:nvPr/>
        </p:nvGrpSpPr>
        <p:grpSpPr>
          <a:xfrm>
            <a:off x="314040" y="2682754"/>
            <a:ext cx="2020824" cy="837090"/>
            <a:chOff x="3798309" y="1577634"/>
            <a:chExt cx="2020824" cy="837090"/>
          </a:xfrm>
        </p:grpSpPr>
        <p:pic>
          <p:nvPicPr>
            <p:cNvPr id="97" name="Picture 96">
              <a:extLst>
                <a:ext uri="{FF2B5EF4-FFF2-40B4-BE49-F238E27FC236}">
                  <a16:creationId xmlns:a16="http://schemas.microsoft.com/office/drawing/2014/main" id="{D7F78F46-278F-BC47-94C1-756840C1FCD0}"/>
                </a:ext>
              </a:extLst>
            </p:cNvPr>
            <p:cNvPicPr>
              <a:picLocks noChangeAspect="1"/>
            </p:cNvPicPr>
            <p:nvPr/>
          </p:nvPicPr>
          <p:blipFill rotWithShape="1">
            <a:blip r:embed="rId13"/>
            <a:srcRect t="21585"/>
            <a:stretch/>
          </p:blipFill>
          <p:spPr>
            <a:xfrm>
              <a:off x="3798309" y="1880066"/>
              <a:ext cx="2020824" cy="534658"/>
            </a:xfrm>
            <a:prstGeom prst="rect">
              <a:avLst/>
            </a:prstGeom>
          </p:spPr>
        </p:pic>
        <p:sp>
          <p:nvSpPr>
            <p:cNvPr id="98" name="TextBox 97">
              <a:extLst>
                <a:ext uri="{FF2B5EF4-FFF2-40B4-BE49-F238E27FC236}">
                  <a16:creationId xmlns:a16="http://schemas.microsoft.com/office/drawing/2014/main" id="{D6F350EE-FB30-EA4F-A18F-8CBA3AABA0A4}"/>
                </a:ext>
              </a:extLst>
            </p:cNvPr>
            <p:cNvSpPr txBox="1"/>
            <p:nvPr/>
          </p:nvSpPr>
          <p:spPr>
            <a:xfrm>
              <a:off x="3839129" y="1655248"/>
              <a:ext cx="546945" cy="215444"/>
            </a:xfrm>
            <a:prstGeom prst="rect">
              <a:avLst/>
            </a:prstGeom>
            <a:noFill/>
          </p:spPr>
          <p:txBody>
            <a:bodyPr wrap="none" rtlCol="0">
              <a:spAutoFit/>
            </a:bodyPr>
            <a:lstStyle/>
            <a:p>
              <a:r>
                <a:rPr lang="en-US" sz="800" b="1" dirty="0">
                  <a:latin typeface="Helvetica" pitchFamily="2" charset="0"/>
                </a:rPr>
                <a:t>Vehicle</a:t>
              </a:r>
              <a:endParaRPr lang="en-US" sz="800" b="1" baseline="30000" dirty="0">
                <a:latin typeface="Helvetica" pitchFamily="2" charset="0"/>
              </a:endParaRPr>
            </a:p>
          </p:txBody>
        </p:sp>
        <p:sp>
          <p:nvSpPr>
            <p:cNvPr id="99" name="TextBox 98">
              <a:extLst>
                <a:ext uri="{FF2B5EF4-FFF2-40B4-BE49-F238E27FC236}">
                  <a16:creationId xmlns:a16="http://schemas.microsoft.com/office/drawing/2014/main" id="{D33B0350-575F-F64B-BDFF-4A46B7CFE1B9}"/>
                </a:ext>
              </a:extLst>
            </p:cNvPr>
            <p:cNvSpPr txBox="1"/>
            <p:nvPr/>
          </p:nvSpPr>
          <p:spPr>
            <a:xfrm>
              <a:off x="4546911" y="1577634"/>
              <a:ext cx="562975" cy="338554"/>
            </a:xfrm>
            <a:prstGeom prst="rect">
              <a:avLst/>
            </a:prstGeom>
            <a:noFill/>
          </p:spPr>
          <p:txBody>
            <a:bodyPr wrap="none" rtlCol="0">
              <a:spAutoFit/>
            </a:bodyPr>
            <a:lstStyle/>
            <a:p>
              <a:pPr algn="ctr"/>
              <a:r>
                <a:rPr lang="en-US" sz="800" b="1" dirty="0">
                  <a:latin typeface="Helvetica" pitchFamily="2" charset="0"/>
                </a:rPr>
                <a:t>10uM </a:t>
              </a:r>
            </a:p>
            <a:p>
              <a:pPr algn="ctr"/>
              <a:r>
                <a:rPr lang="en-US" sz="800" b="1" dirty="0">
                  <a:latin typeface="Helvetica" pitchFamily="2" charset="0"/>
                </a:rPr>
                <a:t>CB1158</a:t>
              </a:r>
              <a:endParaRPr lang="en-US" sz="800" b="1" baseline="30000" dirty="0">
                <a:latin typeface="Helvetica" pitchFamily="2" charset="0"/>
              </a:endParaRPr>
            </a:p>
          </p:txBody>
        </p:sp>
        <p:sp>
          <p:nvSpPr>
            <p:cNvPr id="100" name="TextBox 99">
              <a:extLst>
                <a:ext uri="{FF2B5EF4-FFF2-40B4-BE49-F238E27FC236}">
                  <a16:creationId xmlns:a16="http://schemas.microsoft.com/office/drawing/2014/main" id="{EDF56906-C9A7-1241-88AA-A8ACF01E695E}"/>
                </a:ext>
              </a:extLst>
            </p:cNvPr>
            <p:cNvSpPr txBox="1"/>
            <p:nvPr/>
          </p:nvSpPr>
          <p:spPr>
            <a:xfrm>
              <a:off x="5207390" y="1593440"/>
              <a:ext cx="562975" cy="338554"/>
            </a:xfrm>
            <a:prstGeom prst="rect">
              <a:avLst/>
            </a:prstGeom>
            <a:noFill/>
          </p:spPr>
          <p:txBody>
            <a:bodyPr wrap="none" rtlCol="0">
              <a:spAutoFit/>
            </a:bodyPr>
            <a:lstStyle/>
            <a:p>
              <a:pPr algn="ctr"/>
              <a:r>
                <a:rPr lang="en-US" sz="800" b="1" dirty="0">
                  <a:latin typeface="Helvetica" pitchFamily="2" charset="0"/>
                </a:rPr>
                <a:t>100uM </a:t>
              </a:r>
            </a:p>
            <a:p>
              <a:pPr algn="ctr"/>
              <a:r>
                <a:rPr lang="en-US" sz="800" b="1" dirty="0">
                  <a:latin typeface="Helvetica" pitchFamily="2" charset="0"/>
                </a:rPr>
                <a:t>CB1158</a:t>
              </a:r>
              <a:endParaRPr lang="en-US" sz="800" b="1" baseline="30000" dirty="0">
                <a:latin typeface="Helvetica" pitchFamily="2" charset="0"/>
              </a:endParaRPr>
            </a:p>
          </p:txBody>
        </p:sp>
      </p:grpSp>
      <p:sp>
        <p:nvSpPr>
          <p:cNvPr id="101" name="TextBox 100">
            <a:extLst>
              <a:ext uri="{FF2B5EF4-FFF2-40B4-BE49-F238E27FC236}">
                <a16:creationId xmlns:a16="http://schemas.microsoft.com/office/drawing/2014/main" id="{2AFFC71E-2EC2-9841-B37B-D48B0F2380ED}"/>
              </a:ext>
            </a:extLst>
          </p:cNvPr>
          <p:cNvSpPr txBox="1"/>
          <p:nvPr/>
        </p:nvSpPr>
        <p:spPr>
          <a:xfrm>
            <a:off x="-31972" y="2682754"/>
            <a:ext cx="165764" cy="258532"/>
          </a:xfrm>
          <a:prstGeom prst="rect">
            <a:avLst/>
          </a:prstGeom>
          <a:noFill/>
        </p:spPr>
        <p:txBody>
          <a:bodyPr wrap="square" rtlCol="0">
            <a:spAutoFit/>
          </a:bodyPr>
          <a:lstStyle/>
          <a:p>
            <a:r>
              <a:rPr lang="en-US" sz="1080" dirty="0">
                <a:latin typeface="Arial" panose="020B0604020202020204" pitchFamily="34" charset="0"/>
                <a:cs typeface="Arial" panose="020B0604020202020204" pitchFamily="34" charset="0"/>
              </a:rPr>
              <a:t>E</a:t>
            </a:r>
          </a:p>
        </p:txBody>
      </p:sp>
      <p:sp>
        <p:nvSpPr>
          <p:cNvPr id="102" name="TextBox 101">
            <a:extLst>
              <a:ext uri="{FF2B5EF4-FFF2-40B4-BE49-F238E27FC236}">
                <a16:creationId xmlns:a16="http://schemas.microsoft.com/office/drawing/2014/main" id="{380E0203-76AE-A74E-B7D3-5ED612BA0595}"/>
              </a:ext>
            </a:extLst>
          </p:cNvPr>
          <p:cNvSpPr txBox="1"/>
          <p:nvPr/>
        </p:nvSpPr>
        <p:spPr>
          <a:xfrm>
            <a:off x="-56093" y="3075828"/>
            <a:ext cx="524503" cy="230832"/>
          </a:xfrm>
          <a:prstGeom prst="rect">
            <a:avLst/>
          </a:prstGeom>
          <a:noFill/>
        </p:spPr>
        <p:txBody>
          <a:bodyPr wrap="none" rtlCol="0">
            <a:spAutoFit/>
          </a:bodyPr>
          <a:lstStyle/>
          <a:p>
            <a:r>
              <a:rPr lang="en-US" sz="900" b="1" dirty="0">
                <a:latin typeface="Helvetica" pitchFamily="2" charset="0"/>
              </a:rPr>
              <a:t>Tyknu</a:t>
            </a:r>
            <a:endParaRPr lang="en-US" sz="900" b="1" baseline="30000" dirty="0">
              <a:latin typeface="Helvetica" pitchFamily="2" charset="0"/>
            </a:endParaRPr>
          </a:p>
        </p:txBody>
      </p:sp>
      <p:pic>
        <p:nvPicPr>
          <p:cNvPr id="104" name="Picture 103">
            <a:extLst>
              <a:ext uri="{FF2B5EF4-FFF2-40B4-BE49-F238E27FC236}">
                <a16:creationId xmlns:a16="http://schemas.microsoft.com/office/drawing/2014/main" id="{AB527DCC-EF20-844D-BA23-A6EA996123FE}"/>
              </a:ext>
            </a:extLst>
          </p:cNvPr>
          <p:cNvPicPr>
            <a:picLocks noChangeAspect="1"/>
          </p:cNvPicPr>
          <p:nvPr/>
        </p:nvPicPr>
        <p:blipFill rotWithShape="1">
          <a:blip r:embed="rId14"/>
          <a:srcRect l="6874" t="13635" r="7113" b="7166"/>
          <a:stretch/>
        </p:blipFill>
        <p:spPr>
          <a:xfrm>
            <a:off x="2663215" y="2717524"/>
            <a:ext cx="1688017" cy="1256549"/>
          </a:xfrm>
          <a:prstGeom prst="rect">
            <a:avLst/>
          </a:prstGeom>
        </p:spPr>
      </p:pic>
      <p:sp>
        <p:nvSpPr>
          <p:cNvPr id="105" name="TextBox 104">
            <a:extLst>
              <a:ext uri="{FF2B5EF4-FFF2-40B4-BE49-F238E27FC236}">
                <a16:creationId xmlns:a16="http://schemas.microsoft.com/office/drawing/2014/main" id="{366DFF90-A5FF-E74D-A411-9659680A9562}"/>
              </a:ext>
            </a:extLst>
          </p:cNvPr>
          <p:cNvSpPr txBox="1"/>
          <p:nvPr/>
        </p:nvSpPr>
        <p:spPr>
          <a:xfrm>
            <a:off x="2872984" y="3889761"/>
            <a:ext cx="498855" cy="200055"/>
          </a:xfrm>
          <a:prstGeom prst="rect">
            <a:avLst/>
          </a:prstGeom>
          <a:noFill/>
        </p:spPr>
        <p:txBody>
          <a:bodyPr wrap="none" rtlCol="0">
            <a:spAutoFit/>
          </a:bodyPr>
          <a:lstStyle/>
          <a:p>
            <a:r>
              <a:rPr lang="en-US" sz="700" b="1" dirty="0">
                <a:latin typeface="Helvetica" pitchFamily="2" charset="0"/>
              </a:rPr>
              <a:t>Vehicle</a:t>
            </a:r>
            <a:endParaRPr lang="en-US" sz="700" b="1" baseline="30000" dirty="0">
              <a:latin typeface="Helvetica" pitchFamily="2" charset="0"/>
            </a:endParaRPr>
          </a:p>
        </p:txBody>
      </p:sp>
      <p:sp>
        <p:nvSpPr>
          <p:cNvPr id="106" name="TextBox 105">
            <a:extLst>
              <a:ext uri="{FF2B5EF4-FFF2-40B4-BE49-F238E27FC236}">
                <a16:creationId xmlns:a16="http://schemas.microsoft.com/office/drawing/2014/main" id="{89C8D7D2-E880-DD4C-9677-8871D1FF2F31}"/>
              </a:ext>
            </a:extLst>
          </p:cNvPr>
          <p:cNvSpPr txBox="1"/>
          <p:nvPr/>
        </p:nvSpPr>
        <p:spPr>
          <a:xfrm>
            <a:off x="3301132" y="3889799"/>
            <a:ext cx="511679" cy="307777"/>
          </a:xfrm>
          <a:prstGeom prst="rect">
            <a:avLst/>
          </a:prstGeom>
          <a:noFill/>
        </p:spPr>
        <p:txBody>
          <a:bodyPr wrap="none" rtlCol="0">
            <a:spAutoFit/>
          </a:bodyPr>
          <a:lstStyle/>
          <a:p>
            <a:pPr algn="ctr"/>
            <a:r>
              <a:rPr lang="en-US" sz="700" b="1" dirty="0">
                <a:latin typeface="Helvetica" pitchFamily="2" charset="0"/>
              </a:rPr>
              <a:t>10uM </a:t>
            </a:r>
          </a:p>
          <a:p>
            <a:pPr algn="ctr"/>
            <a:r>
              <a:rPr lang="en-US" sz="700" b="1" dirty="0">
                <a:latin typeface="Helvetica" pitchFamily="2" charset="0"/>
              </a:rPr>
              <a:t>CB1158</a:t>
            </a:r>
            <a:endParaRPr lang="en-US" sz="700" b="1" baseline="30000" dirty="0">
              <a:latin typeface="Helvetica" pitchFamily="2" charset="0"/>
            </a:endParaRPr>
          </a:p>
        </p:txBody>
      </p:sp>
      <p:sp>
        <p:nvSpPr>
          <p:cNvPr id="107" name="TextBox 106">
            <a:extLst>
              <a:ext uri="{FF2B5EF4-FFF2-40B4-BE49-F238E27FC236}">
                <a16:creationId xmlns:a16="http://schemas.microsoft.com/office/drawing/2014/main" id="{8620ED8C-D7F9-3F46-8CBB-068D916ACD38}"/>
              </a:ext>
            </a:extLst>
          </p:cNvPr>
          <p:cNvSpPr txBox="1"/>
          <p:nvPr/>
        </p:nvSpPr>
        <p:spPr>
          <a:xfrm>
            <a:off x="3769623" y="3883487"/>
            <a:ext cx="511679" cy="307777"/>
          </a:xfrm>
          <a:prstGeom prst="rect">
            <a:avLst/>
          </a:prstGeom>
          <a:noFill/>
        </p:spPr>
        <p:txBody>
          <a:bodyPr wrap="none" rtlCol="0">
            <a:spAutoFit/>
          </a:bodyPr>
          <a:lstStyle/>
          <a:p>
            <a:pPr algn="ctr"/>
            <a:r>
              <a:rPr lang="en-US" sz="700" b="1" dirty="0">
                <a:latin typeface="Helvetica" pitchFamily="2" charset="0"/>
              </a:rPr>
              <a:t>100uM </a:t>
            </a:r>
          </a:p>
          <a:p>
            <a:pPr algn="ctr"/>
            <a:r>
              <a:rPr lang="en-US" sz="700" b="1" dirty="0">
                <a:latin typeface="Helvetica" pitchFamily="2" charset="0"/>
              </a:rPr>
              <a:t>CB1158</a:t>
            </a:r>
            <a:endParaRPr lang="en-US" sz="700" b="1" baseline="30000" dirty="0">
              <a:latin typeface="Helvetica" pitchFamily="2" charset="0"/>
            </a:endParaRPr>
          </a:p>
        </p:txBody>
      </p:sp>
      <p:sp>
        <p:nvSpPr>
          <p:cNvPr id="108" name="TextBox 107">
            <a:extLst>
              <a:ext uri="{FF2B5EF4-FFF2-40B4-BE49-F238E27FC236}">
                <a16:creationId xmlns:a16="http://schemas.microsoft.com/office/drawing/2014/main" id="{EB8FB15C-94E4-5747-950B-7CE0B72720EA}"/>
              </a:ext>
            </a:extLst>
          </p:cNvPr>
          <p:cNvSpPr txBox="1"/>
          <p:nvPr/>
        </p:nvSpPr>
        <p:spPr>
          <a:xfrm>
            <a:off x="2312512" y="2735228"/>
            <a:ext cx="430887" cy="1126204"/>
          </a:xfrm>
          <a:prstGeom prst="rect">
            <a:avLst/>
          </a:prstGeom>
          <a:noFill/>
        </p:spPr>
        <p:txBody>
          <a:bodyPr vert="vert270" wrap="square" rtlCol="0">
            <a:spAutoFit/>
          </a:bodyPr>
          <a:lstStyle/>
          <a:p>
            <a:r>
              <a:rPr lang="en-US" sz="800" b="1" dirty="0">
                <a:latin typeface="Helvetica" pitchFamily="2" charset="0"/>
              </a:rPr>
              <a:t>Arginase activity</a:t>
            </a:r>
          </a:p>
          <a:p>
            <a:pPr algn="ctr"/>
            <a:r>
              <a:rPr lang="en-US" sz="800" b="1" dirty="0">
                <a:latin typeface="Helvetica" pitchFamily="2" charset="0"/>
              </a:rPr>
              <a:t>(units/L)</a:t>
            </a:r>
            <a:endParaRPr lang="en-US" sz="800" b="1" baseline="30000" dirty="0">
              <a:latin typeface="Helvetica" pitchFamily="2" charset="0"/>
            </a:endParaRPr>
          </a:p>
        </p:txBody>
      </p:sp>
      <p:pic>
        <p:nvPicPr>
          <p:cNvPr id="109" name="Picture 108">
            <a:extLst>
              <a:ext uri="{FF2B5EF4-FFF2-40B4-BE49-F238E27FC236}">
                <a16:creationId xmlns:a16="http://schemas.microsoft.com/office/drawing/2014/main" id="{10F48CE7-0B46-834B-BB3D-FB4B1D84B25E}"/>
              </a:ext>
            </a:extLst>
          </p:cNvPr>
          <p:cNvPicPr>
            <a:picLocks noChangeAspect="1"/>
          </p:cNvPicPr>
          <p:nvPr/>
        </p:nvPicPr>
        <p:blipFill>
          <a:blip r:embed="rId15"/>
          <a:stretch>
            <a:fillRect/>
          </a:stretch>
        </p:blipFill>
        <p:spPr>
          <a:xfrm>
            <a:off x="4450983" y="2985186"/>
            <a:ext cx="457200" cy="342900"/>
          </a:xfrm>
          <a:prstGeom prst="rect">
            <a:avLst/>
          </a:prstGeom>
        </p:spPr>
      </p:pic>
      <p:pic>
        <p:nvPicPr>
          <p:cNvPr id="111" name="Picture 110">
            <a:extLst>
              <a:ext uri="{FF2B5EF4-FFF2-40B4-BE49-F238E27FC236}">
                <a16:creationId xmlns:a16="http://schemas.microsoft.com/office/drawing/2014/main" id="{2B868AD2-334B-B94F-A0D0-E4D25A9E9F12}"/>
              </a:ext>
            </a:extLst>
          </p:cNvPr>
          <p:cNvPicPr>
            <a:picLocks noChangeAspect="1"/>
          </p:cNvPicPr>
          <p:nvPr/>
        </p:nvPicPr>
        <p:blipFill>
          <a:blip r:embed="rId16"/>
          <a:stretch>
            <a:fillRect/>
          </a:stretch>
        </p:blipFill>
        <p:spPr>
          <a:xfrm>
            <a:off x="4974758" y="2989574"/>
            <a:ext cx="457200" cy="342900"/>
          </a:xfrm>
          <a:prstGeom prst="rect">
            <a:avLst/>
          </a:prstGeom>
        </p:spPr>
      </p:pic>
      <p:pic>
        <p:nvPicPr>
          <p:cNvPr id="113" name="Picture 112">
            <a:extLst>
              <a:ext uri="{FF2B5EF4-FFF2-40B4-BE49-F238E27FC236}">
                <a16:creationId xmlns:a16="http://schemas.microsoft.com/office/drawing/2014/main" id="{57045CBA-57EA-F64F-B4BC-8F10B1A2618B}"/>
              </a:ext>
            </a:extLst>
          </p:cNvPr>
          <p:cNvPicPr>
            <a:picLocks noChangeAspect="1"/>
          </p:cNvPicPr>
          <p:nvPr/>
        </p:nvPicPr>
        <p:blipFill>
          <a:blip r:embed="rId17"/>
          <a:stretch>
            <a:fillRect/>
          </a:stretch>
        </p:blipFill>
        <p:spPr>
          <a:xfrm>
            <a:off x="4802004" y="3674026"/>
            <a:ext cx="457200" cy="342900"/>
          </a:xfrm>
          <a:prstGeom prst="rect">
            <a:avLst/>
          </a:prstGeom>
        </p:spPr>
      </p:pic>
      <p:sp>
        <p:nvSpPr>
          <p:cNvPr id="115" name="TextBox 114">
            <a:extLst>
              <a:ext uri="{FF2B5EF4-FFF2-40B4-BE49-F238E27FC236}">
                <a16:creationId xmlns:a16="http://schemas.microsoft.com/office/drawing/2014/main" id="{C7169692-98E0-B048-9AF6-F3E8FAA4770D}"/>
              </a:ext>
            </a:extLst>
          </p:cNvPr>
          <p:cNvSpPr txBox="1"/>
          <p:nvPr/>
        </p:nvSpPr>
        <p:spPr>
          <a:xfrm>
            <a:off x="4365037" y="2551842"/>
            <a:ext cx="665567" cy="230832"/>
          </a:xfrm>
          <a:prstGeom prst="rect">
            <a:avLst/>
          </a:prstGeom>
          <a:noFill/>
        </p:spPr>
        <p:txBody>
          <a:bodyPr wrap="none" rtlCol="0">
            <a:spAutoFit/>
          </a:bodyPr>
          <a:lstStyle/>
          <a:p>
            <a:r>
              <a:rPr lang="en-US" sz="900" b="1" dirty="0">
                <a:latin typeface="Helvetica" pitchFamily="2" charset="0"/>
              </a:rPr>
              <a:t>OVCAR8</a:t>
            </a:r>
            <a:endParaRPr lang="en-US" sz="900" b="1" baseline="30000" dirty="0">
              <a:latin typeface="Helvetica" pitchFamily="2" charset="0"/>
            </a:endParaRPr>
          </a:p>
        </p:txBody>
      </p:sp>
      <p:sp>
        <p:nvSpPr>
          <p:cNvPr id="116" name="TextBox 115">
            <a:extLst>
              <a:ext uri="{FF2B5EF4-FFF2-40B4-BE49-F238E27FC236}">
                <a16:creationId xmlns:a16="http://schemas.microsoft.com/office/drawing/2014/main" id="{7ACDEFAE-E0F5-5D4E-8642-1089E2EE5BEA}"/>
              </a:ext>
            </a:extLst>
          </p:cNvPr>
          <p:cNvSpPr txBox="1"/>
          <p:nvPr/>
        </p:nvSpPr>
        <p:spPr>
          <a:xfrm>
            <a:off x="4406110" y="2759388"/>
            <a:ext cx="546945" cy="215444"/>
          </a:xfrm>
          <a:prstGeom prst="rect">
            <a:avLst/>
          </a:prstGeom>
          <a:noFill/>
        </p:spPr>
        <p:txBody>
          <a:bodyPr wrap="none" rtlCol="0">
            <a:spAutoFit/>
          </a:bodyPr>
          <a:lstStyle/>
          <a:p>
            <a:r>
              <a:rPr lang="en-US" sz="800" b="1" dirty="0">
                <a:latin typeface="Helvetica" pitchFamily="2" charset="0"/>
              </a:rPr>
              <a:t>Vehicle</a:t>
            </a:r>
            <a:endParaRPr lang="en-US" sz="800" b="1" baseline="30000" dirty="0">
              <a:latin typeface="Helvetica" pitchFamily="2" charset="0"/>
            </a:endParaRPr>
          </a:p>
        </p:txBody>
      </p:sp>
      <p:sp>
        <p:nvSpPr>
          <p:cNvPr id="117" name="TextBox 116">
            <a:extLst>
              <a:ext uri="{FF2B5EF4-FFF2-40B4-BE49-F238E27FC236}">
                <a16:creationId xmlns:a16="http://schemas.microsoft.com/office/drawing/2014/main" id="{6BC1D1F3-3C7A-DB46-9738-6F0C58931922}"/>
              </a:ext>
            </a:extLst>
          </p:cNvPr>
          <p:cNvSpPr txBox="1"/>
          <p:nvPr/>
        </p:nvSpPr>
        <p:spPr>
          <a:xfrm>
            <a:off x="4888650" y="2647805"/>
            <a:ext cx="562975" cy="338554"/>
          </a:xfrm>
          <a:prstGeom prst="rect">
            <a:avLst/>
          </a:prstGeom>
          <a:noFill/>
        </p:spPr>
        <p:txBody>
          <a:bodyPr wrap="none" rtlCol="0">
            <a:spAutoFit/>
          </a:bodyPr>
          <a:lstStyle/>
          <a:p>
            <a:pPr algn="ctr"/>
            <a:r>
              <a:rPr lang="en-US" sz="800" b="1" dirty="0">
                <a:latin typeface="Helvetica" pitchFamily="2" charset="0"/>
              </a:rPr>
              <a:t>10uM </a:t>
            </a:r>
          </a:p>
          <a:p>
            <a:pPr algn="ctr"/>
            <a:r>
              <a:rPr lang="en-US" sz="800" b="1" dirty="0">
                <a:latin typeface="Helvetica" pitchFamily="2" charset="0"/>
              </a:rPr>
              <a:t>CB1158</a:t>
            </a:r>
            <a:endParaRPr lang="en-US" sz="800" b="1" baseline="30000" dirty="0">
              <a:latin typeface="Helvetica" pitchFamily="2" charset="0"/>
            </a:endParaRPr>
          </a:p>
        </p:txBody>
      </p:sp>
      <p:sp>
        <p:nvSpPr>
          <p:cNvPr id="118" name="TextBox 117">
            <a:extLst>
              <a:ext uri="{FF2B5EF4-FFF2-40B4-BE49-F238E27FC236}">
                <a16:creationId xmlns:a16="http://schemas.microsoft.com/office/drawing/2014/main" id="{5DA3F45F-9902-194E-B6B3-2AB4C8A03277}"/>
              </a:ext>
            </a:extLst>
          </p:cNvPr>
          <p:cNvSpPr txBox="1"/>
          <p:nvPr/>
        </p:nvSpPr>
        <p:spPr>
          <a:xfrm>
            <a:off x="4714268" y="3329042"/>
            <a:ext cx="562975" cy="338554"/>
          </a:xfrm>
          <a:prstGeom prst="rect">
            <a:avLst/>
          </a:prstGeom>
          <a:noFill/>
        </p:spPr>
        <p:txBody>
          <a:bodyPr wrap="none" rtlCol="0">
            <a:spAutoFit/>
          </a:bodyPr>
          <a:lstStyle/>
          <a:p>
            <a:pPr algn="ctr"/>
            <a:r>
              <a:rPr lang="en-US" sz="800" b="1" dirty="0">
                <a:latin typeface="Helvetica" pitchFamily="2" charset="0"/>
              </a:rPr>
              <a:t>100uM </a:t>
            </a:r>
          </a:p>
          <a:p>
            <a:pPr algn="ctr"/>
            <a:r>
              <a:rPr lang="en-US" sz="800" b="1" dirty="0">
                <a:latin typeface="Helvetica" pitchFamily="2" charset="0"/>
              </a:rPr>
              <a:t>CB1158</a:t>
            </a:r>
            <a:endParaRPr lang="en-US" sz="800" b="1" baseline="30000" dirty="0">
              <a:latin typeface="Helvetica" pitchFamily="2" charset="0"/>
            </a:endParaRPr>
          </a:p>
        </p:txBody>
      </p:sp>
      <p:sp>
        <p:nvSpPr>
          <p:cNvPr id="119" name="TextBox 118">
            <a:extLst>
              <a:ext uri="{FF2B5EF4-FFF2-40B4-BE49-F238E27FC236}">
                <a16:creationId xmlns:a16="http://schemas.microsoft.com/office/drawing/2014/main" id="{47032747-6405-764F-9E9C-A32734274E0B}"/>
              </a:ext>
            </a:extLst>
          </p:cNvPr>
          <p:cNvSpPr txBox="1"/>
          <p:nvPr/>
        </p:nvSpPr>
        <p:spPr>
          <a:xfrm>
            <a:off x="4025462" y="2583664"/>
            <a:ext cx="165764" cy="258532"/>
          </a:xfrm>
          <a:prstGeom prst="rect">
            <a:avLst/>
          </a:prstGeom>
          <a:noFill/>
        </p:spPr>
        <p:txBody>
          <a:bodyPr wrap="square" rtlCol="0">
            <a:spAutoFit/>
          </a:bodyPr>
          <a:lstStyle/>
          <a:p>
            <a:r>
              <a:rPr lang="en-US" sz="1080" dirty="0">
                <a:latin typeface="Arial" panose="020B0604020202020204" pitchFamily="34" charset="0"/>
                <a:cs typeface="Arial" panose="020B0604020202020204" pitchFamily="34" charset="0"/>
              </a:rPr>
              <a:t>F</a:t>
            </a:r>
          </a:p>
        </p:txBody>
      </p:sp>
      <p:pic>
        <p:nvPicPr>
          <p:cNvPr id="114" name="Picture 113">
            <a:extLst>
              <a:ext uri="{FF2B5EF4-FFF2-40B4-BE49-F238E27FC236}">
                <a16:creationId xmlns:a16="http://schemas.microsoft.com/office/drawing/2014/main" id="{C2F13364-6145-4443-9695-0921D9FE8C4E}"/>
              </a:ext>
            </a:extLst>
          </p:cNvPr>
          <p:cNvPicPr>
            <a:picLocks noChangeAspect="1"/>
          </p:cNvPicPr>
          <p:nvPr/>
        </p:nvPicPr>
        <p:blipFill rotWithShape="1">
          <a:blip r:embed="rId18"/>
          <a:srcRect l="8157" r="7077" b="13082"/>
          <a:stretch/>
        </p:blipFill>
        <p:spPr>
          <a:xfrm>
            <a:off x="5779906" y="2744860"/>
            <a:ext cx="1531416" cy="1138627"/>
          </a:xfrm>
          <a:prstGeom prst="rect">
            <a:avLst/>
          </a:prstGeom>
        </p:spPr>
      </p:pic>
      <p:sp>
        <p:nvSpPr>
          <p:cNvPr id="3" name="TextBox 2">
            <a:extLst>
              <a:ext uri="{FF2B5EF4-FFF2-40B4-BE49-F238E27FC236}">
                <a16:creationId xmlns:a16="http://schemas.microsoft.com/office/drawing/2014/main" id="{2D9716B1-D765-DA34-3B7F-9CD4FA264C91}"/>
              </a:ext>
            </a:extLst>
          </p:cNvPr>
          <p:cNvSpPr txBox="1"/>
          <p:nvPr/>
        </p:nvSpPr>
        <p:spPr>
          <a:xfrm>
            <a:off x="5271877" y="1377216"/>
            <a:ext cx="430887" cy="935513"/>
          </a:xfrm>
          <a:prstGeom prst="rect">
            <a:avLst/>
          </a:prstGeom>
          <a:noFill/>
        </p:spPr>
        <p:txBody>
          <a:bodyPr vert="vert270" wrap="none" rtlCol="0">
            <a:spAutoFit/>
          </a:bodyPr>
          <a:lstStyle/>
          <a:p>
            <a:pPr algn="ctr"/>
            <a:r>
              <a:rPr lang="en-US" sz="800" b="1" dirty="0">
                <a:latin typeface="Helvetica" pitchFamily="2" charset="0"/>
              </a:rPr>
              <a:t>Relative invasion</a:t>
            </a:r>
          </a:p>
          <a:p>
            <a:pPr algn="ctr"/>
            <a:r>
              <a:rPr lang="en-US" sz="800" b="1" dirty="0">
                <a:latin typeface="Helvetica" pitchFamily="2" charset="0"/>
              </a:rPr>
              <a:t> Matrigel</a:t>
            </a:r>
            <a:endParaRPr lang="en-US" sz="800" b="1" baseline="30000" dirty="0">
              <a:latin typeface="Helvetica" pitchFamily="2" charset="0"/>
            </a:endParaRPr>
          </a:p>
        </p:txBody>
      </p:sp>
      <p:sp>
        <p:nvSpPr>
          <p:cNvPr id="10" name="TextBox 9">
            <a:extLst>
              <a:ext uri="{FF2B5EF4-FFF2-40B4-BE49-F238E27FC236}">
                <a16:creationId xmlns:a16="http://schemas.microsoft.com/office/drawing/2014/main" id="{C2BA2E7F-2B28-FDEF-D9A6-AB4F7D6D1A35}"/>
              </a:ext>
            </a:extLst>
          </p:cNvPr>
          <p:cNvSpPr txBox="1"/>
          <p:nvPr/>
        </p:nvSpPr>
        <p:spPr>
          <a:xfrm>
            <a:off x="5816374" y="3830488"/>
            <a:ext cx="498855" cy="200055"/>
          </a:xfrm>
          <a:prstGeom prst="rect">
            <a:avLst/>
          </a:prstGeom>
          <a:noFill/>
        </p:spPr>
        <p:txBody>
          <a:bodyPr wrap="none" rtlCol="0">
            <a:spAutoFit/>
          </a:bodyPr>
          <a:lstStyle/>
          <a:p>
            <a:r>
              <a:rPr lang="en-US" sz="700" b="1" dirty="0">
                <a:latin typeface="Helvetica" pitchFamily="2" charset="0"/>
              </a:rPr>
              <a:t>Vehicle</a:t>
            </a:r>
            <a:endParaRPr lang="en-US" sz="700" b="1" baseline="30000" dirty="0">
              <a:latin typeface="Helvetica" pitchFamily="2" charset="0"/>
            </a:endParaRPr>
          </a:p>
        </p:txBody>
      </p:sp>
      <p:sp>
        <p:nvSpPr>
          <p:cNvPr id="11" name="TextBox 10">
            <a:extLst>
              <a:ext uri="{FF2B5EF4-FFF2-40B4-BE49-F238E27FC236}">
                <a16:creationId xmlns:a16="http://schemas.microsoft.com/office/drawing/2014/main" id="{0D75357C-592A-5F2F-2060-02B403586CEA}"/>
              </a:ext>
            </a:extLst>
          </p:cNvPr>
          <p:cNvSpPr txBox="1"/>
          <p:nvPr/>
        </p:nvSpPr>
        <p:spPr>
          <a:xfrm>
            <a:off x="6244522" y="3830526"/>
            <a:ext cx="511679" cy="307777"/>
          </a:xfrm>
          <a:prstGeom prst="rect">
            <a:avLst/>
          </a:prstGeom>
          <a:noFill/>
        </p:spPr>
        <p:txBody>
          <a:bodyPr wrap="none" rtlCol="0">
            <a:spAutoFit/>
          </a:bodyPr>
          <a:lstStyle/>
          <a:p>
            <a:pPr algn="ctr"/>
            <a:r>
              <a:rPr lang="en-US" sz="700" b="1" dirty="0">
                <a:latin typeface="Helvetica" pitchFamily="2" charset="0"/>
              </a:rPr>
              <a:t>10uM </a:t>
            </a:r>
          </a:p>
          <a:p>
            <a:pPr algn="ctr"/>
            <a:r>
              <a:rPr lang="en-US" sz="700" b="1" dirty="0">
                <a:latin typeface="Helvetica" pitchFamily="2" charset="0"/>
              </a:rPr>
              <a:t>CB1158</a:t>
            </a:r>
            <a:endParaRPr lang="en-US" sz="700" b="1" baseline="30000" dirty="0">
              <a:latin typeface="Helvetica" pitchFamily="2" charset="0"/>
            </a:endParaRPr>
          </a:p>
        </p:txBody>
      </p:sp>
      <p:sp>
        <p:nvSpPr>
          <p:cNvPr id="12" name="TextBox 11">
            <a:extLst>
              <a:ext uri="{FF2B5EF4-FFF2-40B4-BE49-F238E27FC236}">
                <a16:creationId xmlns:a16="http://schemas.microsoft.com/office/drawing/2014/main" id="{ED8E81E3-68AD-A848-86EB-02F2794CD953}"/>
              </a:ext>
            </a:extLst>
          </p:cNvPr>
          <p:cNvSpPr txBox="1"/>
          <p:nvPr/>
        </p:nvSpPr>
        <p:spPr>
          <a:xfrm>
            <a:off x="6713013" y="3824214"/>
            <a:ext cx="511679" cy="307777"/>
          </a:xfrm>
          <a:prstGeom prst="rect">
            <a:avLst/>
          </a:prstGeom>
          <a:noFill/>
        </p:spPr>
        <p:txBody>
          <a:bodyPr wrap="none" rtlCol="0">
            <a:spAutoFit/>
          </a:bodyPr>
          <a:lstStyle/>
          <a:p>
            <a:pPr algn="ctr"/>
            <a:r>
              <a:rPr lang="en-US" sz="700" b="1" dirty="0">
                <a:latin typeface="Helvetica" pitchFamily="2" charset="0"/>
              </a:rPr>
              <a:t>100uM </a:t>
            </a:r>
          </a:p>
          <a:p>
            <a:pPr algn="ctr"/>
            <a:r>
              <a:rPr lang="en-US" sz="700" b="1" dirty="0">
                <a:latin typeface="Helvetica" pitchFamily="2" charset="0"/>
              </a:rPr>
              <a:t>CB1158</a:t>
            </a:r>
            <a:endParaRPr lang="en-US" sz="700" b="1" baseline="30000" dirty="0">
              <a:latin typeface="Helvetica" pitchFamily="2" charset="0"/>
            </a:endParaRPr>
          </a:p>
        </p:txBody>
      </p:sp>
      <p:sp>
        <p:nvSpPr>
          <p:cNvPr id="14" name="TextBox 13">
            <a:extLst>
              <a:ext uri="{FF2B5EF4-FFF2-40B4-BE49-F238E27FC236}">
                <a16:creationId xmlns:a16="http://schemas.microsoft.com/office/drawing/2014/main" id="{11D526B3-A545-DE37-B14B-CE171016027A}"/>
              </a:ext>
            </a:extLst>
          </p:cNvPr>
          <p:cNvSpPr txBox="1"/>
          <p:nvPr/>
        </p:nvSpPr>
        <p:spPr>
          <a:xfrm>
            <a:off x="5448389" y="2932725"/>
            <a:ext cx="430887" cy="935513"/>
          </a:xfrm>
          <a:prstGeom prst="rect">
            <a:avLst/>
          </a:prstGeom>
          <a:noFill/>
        </p:spPr>
        <p:txBody>
          <a:bodyPr vert="vert270" wrap="none" rtlCol="0">
            <a:spAutoFit/>
          </a:bodyPr>
          <a:lstStyle/>
          <a:p>
            <a:pPr algn="ctr"/>
            <a:r>
              <a:rPr lang="en-US" sz="800" b="1" dirty="0">
                <a:latin typeface="Helvetica" pitchFamily="2" charset="0"/>
              </a:rPr>
              <a:t>Relative invasion</a:t>
            </a:r>
          </a:p>
          <a:p>
            <a:pPr algn="ctr"/>
            <a:r>
              <a:rPr lang="en-US" sz="800" b="1" dirty="0">
                <a:latin typeface="Helvetica" pitchFamily="2" charset="0"/>
              </a:rPr>
              <a:t> Matrigel</a:t>
            </a:r>
            <a:endParaRPr lang="en-US" sz="800" b="1" baseline="30000" dirty="0">
              <a:latin typeface="Helvetica" pitchFamily="2" charset="0"/>
            </a:endParaRPr>
          </a:p>
        </p:txBody>
      </p:sp>
      <p:grpSp>
        <p:nvGrpSpPr>
          <p:cNvPr id="15" name="Group 14">
            <a:extLst>
              <a:ext uri="{FF2B5EF4-FFF2-40B4-BE49-F238E27FC236}">
                <a16:creationId xmlns:a16="http://schemas.microsoft.com/office/drawing/2014/main" id="{CD8C721A-B851-0874-D94D-4B5DCE0F30F2}"/>
              </a:ext>
            </a:extLst>
          </p:cNvPr>
          <p:cNvGrpSpPr/>
          <p:nvPr/>
        </p:nvGrpSpPr>
        <p:grpSpPr>
          <a:xfrm>
            <a:off x="690450" y="4339538"/>
            <a:ext cx="5937571" cy="1187878"/>
            <a:chOff x="390494" y="4978610"/>
            <a:chExt cx="5937571" cy="1187878"/>
          </a:xfrm>
        </p:grpSpPr>
        <p:grpSp>
          <p:nvGrpSpPr>
            <p:cNvPr id="17" name="Group 16">
              <a:extLst>
                <a:ext uri="{FF2B5EF4-FFF2-40B4-BE49-F238E27FC236}">
                  <a16:creationId xmlns:a16="http://schemas.microsoft.com/office/drawing/2014/main" id="{A59644E6-B79E-EBDE-BB4C-910C21F0D4C4}"/>
                </a:ext>
              </a:extLst>
            </p:cNvPr>
            <p:cNvGrpSpPr/>
            <p:nvPr/>
          </p:nvGrpSpPr>
          <p:grpSpPr>
            <a:xfrm>
              <a:off x="390494" y="4978610"/>
              <a:ext cx="5937571" cy="1187878"/>
              <a:chOff x="91327" y="5021706"/>
              <a:chExt cx="6350367" cy="1260420"/>
            </a:xfrm>
          </p:grpSpPr>
          <p:pic>
            <p:nvPicPr>
              <p:cNvPr id="19" name="Picture 18">
                <a:extLst>
                  <a:ext uri="{FF2B5EF4-FFF2-40B4-BE49-F238E27FC236}">
                    <a16:creationId xmlns:a16="http://schemas.microsoft.com/office/drawing/2014/main" id="{0DBD4CDF-BE8C-5B21-B13D-83E10C0E2792}"/>
                  </a:ext>
                </a:extLst>
              </p:cNvPr>
              <p:cNvPicPr>
                <a:picLocks noChangeAspect="1"/>
              </p:cNvPicPr>
              <p:nvPr/>
            </p:nvPicPr>
            <p:blipFill>
              <a:blip r:embed="rId19"/>
              <a:stretch>
                <a:fillRect/>
              </a:stretch>
            </p:blipFill>
            <p:spPr>
              <a:xfrm>
                <a:off x="2648510" y="5364701"/>
                <a:ext cx="1219200" cy="914400"/>
              </a:xfrm>
              <a:prstGeom prst="rect">
                <a:avLst/>
              </a:prstGeom>
            </p:spPr>
          </p:pic>
          <p:pic>
            <p:nvPicPr>
              <p:cNvPr id="20" name="Picture 19">
                <a:extLst>
                  <a:ext uri="{FF2B5EF4-FFF2-40B4-BE49-F238E27FC236}">
                    <a16:creationId xmlns:a16="http://schemas.microsoft.com/office/drawing/2014/main" id="{8D032216-1A63-6409-4A05-6127FCAF003B}"/>
                  </a:ext>
                </a:extLst>
              </p:cNvPr>
              <p:cNvPicPr>
                <a:picLocks noChangeAspect="1"/>
              </p:cNvPicPr>
              <p:nvPr/>
            </p:nvPicPr>
            <p:blipFill>
              <a:blip r:embed="rId20"/>
              <a:stretch>
                <a:fillRect/>
              </a:stretch>
            </p:blipFill>
            <p:spPr>
              <a:xfrm>
                <a:off x="91327" y="5364701"/>
                <a:ext cx="1219200" cy="914400"/>
              </a:xfrm>
              <a:prstGeom prst="rect">
                <a:avLst/>
              </a:prstGeom>
            </p:spPr>
          </p:pic>
          <p:pic>
            <p:nvPicPr>
              <p:cNvPr id="21" name="Picture 20">
                <a:extLst>
                  <a:ext uri="{FF2B5EF4-FFF2-40B4-BE49-F238E27FC236}">
                    <a16:creationId xmlns:a16="http://schemas.microsoft.com/office/drawing/2014/main" id="{FDE1A00D-26EA-CBC2-FE6B-C770CF1A0574}"/>
                  </a:ext>
                </a:extLst>
              </p:cNvPr>
              <p:cNvPicPr>
                <a:picLocks noChangeAspect="1"/>
              </p:cNvPicPr>
              <p:nvPr/>
            </p:nvPicPr>
            <p:blipFill>
              <a:blip r:embed="rId21"/>
              <a:stretch>
                <a:fillRect/>
              </a:stretch>
            </p:blipFill>
            <p:spPr>
              <a:xfrm>
                <a:off x="1374961" y="5367726"/>
                <a:ext cx="1219200" cy="914400"/>
              </a:xfrm>
              <a:prstGeom prst="rect">
                <a:avLst/>
              </a:prstGeom>
            </p:spPr>
          </p:pic>
          <p:sp>
            <p:nvSpPr>
              <p:cNvPr id="22" name="TextBox 21">
                <a:extLst>
                  <a:ext uri="{FF2B5EF4-FFF2-40B4-BE49-F238E27FC236}">
                    <a16:creationId xmlns:a16="http://schemas.microsoft.com/office/drawing/2014/main" id="{9D2CF8A7-DA9A-6645-C115-F980DFD402C2}"/>
                  </a:ext>
                </a:extLst>
              </p:cNvPr>
              <p:cNvSpPr txBox="1"/>
              <p:nvPr/>
            </p:nvSpPr>
            <p:spPr>
              <a:xfrm>
                <a:off x="225950" y="5168664"/>
                <a:ext cx="931288" cy="244929"/>
              </a:xfrm>
              <a:prstGeom prst="rect">
                <a:avLst/>
              </a:prstGeom>
              <a:noFill/>
            </p:spPr>
            <p:txBody>
              <a:bodyPr wrap="none" rtlCol="0">
                <a:spAutoFit/>
              </a:bodyPr>
              <a:lstStyle/>
              <a:p>
                <a:r>
                  <a:rPr lang="en-US" sz="900" b="1" dirty="0">
                    <a:latin typeface="Helvetica" pitchFamily="2" charset="0"/>
                  </a:rPr>
                  <a:t>shSCRM CM</a:t>
                </a:r>
              </a:p>
            </p:txBody>
          </p:sp>
          <p:sp>
            <p:nvSpPr>
              <p:cNvPr id="23" name="TextBox 22">
                <a:extLst>
                  <a:ext uri="{FF2B5EF4-FFF2-40B4-BE49-F238E27FC236}">
                    <a16:creationId xmlns:a16="http://schemas.microsoft.com/office/drawing/2014/main" id="{28A2D39F-CC7F-EDB8-9144-E28AFCAEB9A5}"/>
                  </a:ext>
                </a:extLst>
              </p:cNvPr>
              <p:cNvSpPr txBox="1"/>
              <p:nvPr/>
            </p:nvSpPr>
            <p:spPr>
              <a:xfrm>
                <a:off x="1494544" y="5150693"/>
                <a:ext cx="903857" cy="244929"/>
              </a:xfrm>
              <a:prstGeom prst="rect">
                <a:avLst/>
              </a:prstGeom>
              <a:noFill/>
            </p:spPr>
            <p:txBody>
              <a:bodyPr wrap="none" rtlCol="0">
                <a:spAutoFit/>
              </a:bodyPr>
              <a:lstStyle/>
              <a:p>
                <a:r>
                  <a:rPr lang="en-US" sz="900" b="1" dirty="0">
                    <a:latin typeface="Helvetica" pitchFamily="2" charset="0"/>
                  </a:rPr>
                  <a:t>shDDR2 CM</a:t>
                </a:r>
              </a:p>
            </p:txBody>
          </p:sp>
          <p:sp>
            <p:nvSpPr>
              <p:cNvPr id="24" name="TextBox 23">
                <a:extLst>
                  <a:ext uri="{FF2B5EF4-FFF2-40B4-BE49-F238E27FC236}">
                    <a16:creationId xmlns:a16="http://schemas.microsoft.com/office/drawing/2014/main" id="{6FFCAD67-29B7-CD75-07D0-FFC8F293C0CC}"/>
                  </a:ext>
                </a:extLst>
              </p:cNvPr>
              <p:cNvSpPr txBox="1"/>
              <p:nvPr/>
            </p:nvSpPr>
            <p:spPr>
              <a:xfrm>
                <a:off x="2735707" y="5044974"/>
                <a:ext cx="1017010" cy="391887"/>
              </a:xfrm>
              <a:prstGeom prst="rect">
                <a:avLst/>
              </a:prstGeom>
              <a:noFill/>
            </p:spPr>
            <p:txBody>
              <a:bodyPr wrap="none" rtlCol="0">
                <a:spAutoFit/>
              </a:bodyPr>
              <a:lstStyle/>
              <a:p>
                <a:pPr algn="ctr"/>
                <a:r>
                  <a:rPr lang="en-US" sz="900" b="1" dirty="0">
                    <a:latin typeface="Helvetica" pitchFamily="2" charset="0"/>
                  </a:rPr>
                  <a:t>shDDR2 CM</a:t>
                </a:r>
              </a:p>
              <a:p>
                <a:pPr algn="ctr"/>
                <a:r>
                  <a:rPr lang="en-US" sz="900" b="1" dirty="0">
                    <a:latin typeface="Helvetica" pitchFamily="2" charset="0"/>
                  </a:rPr>
                  <a:t>+ 10uM spmd </a:t>
                </a:r>
              </a:p>
            </p:txBody>
          </p:sp>
          <p:sp>
            <p:nvSpPr>
              <p:cNvPr id="25" name="TextBox 24">
                <a:extLst>
                  <a:ext uri="{FF2B5EF4-FFF2-40B4-BE49-F238E27FC236}">
                    <a16:creationId xmlns:a16="http://schemas.microsoft.com/office/drawing/2014/main" id="{9108CD38-D452-D733-A320-6CB6557DAA51}"/>
                  </a:ext>
                </a:extLst>
              </p:cNvPr>
              <p:cNvSpPr txBox="1"/>
              <p:nvPr/>
            </p:nvSpPr>
            <p:spPr>
              <a:xfrm>
                <a:off x="4074541" y="5021706"/>
                <a:ext cx="903857" cy="391887"/>
              </a:xfrm>
              <a:prstGeom prst="rect">
                <a:avLst/>
              </a:prstGeom>
              <a:noFill/>
            </p:spPr>
            <p:txBody>
              <a:bodyPr wrap="none" rtlCol="0">
                <a:spAutoFit/>
              </a:bodyPr>
              <a:lstStyle/>
              <a:p>
                <a:pPr algn="ctr"/>
                <a:r>
                  <a:rPr lang="en-US" sz="900" b="1" dirty="0">
                    <a:latin typeface="Helvetica" pitchFamily="2" charset="0"/>
                  </a:rPr>
                  <a:t>shDDR2 CM</a:t>
                </a:r>
              </a:p>
              <a:p>
                <a:pPr algn="ctr"/>
                <a:r>
                  <a:rPr lang="en-US" sz="900" b="1" dirty="0">
                    <a:latin typeface="Helvetica" pitchFamily="2" charset="0"/>
                  </a:rPr>
                  <a:t>+ 10uM put</a:t>
                </a:r>
              </a:p>
            </p:txBody>
          </p:sp>
          <p:pic>
            <p:nvPicPr>
              <p:cNvPr id="26" name="Picture 25">
                <a:extLst>
                  <a:ext uri="{FF2B5EF4-FFF2-40B4-BE49-F238E27FC236}">
                    <a16:creationId xmlns:a16="http://schemas.microsoft.com/office/drawing/2014/main" id="{E0F4D96B-B62F-B009-24C2-8961BB9C3D30}"/>
                  </a:ext>
                </a:extLst>
              </p:cNvPr>
              <p:cNvPicPr>
                <a:picLocks noChangeAspect="1"/>
              </p:cNvPicPr>
              <p:nvPr/>
            </p:nvPicPr>
            <p:blipFill>
              <a:blip r:embed="rId22"/>
              <a:stretch>
                <a:fillRect/>
              </a:stretch>
            </p:blipFill>
            <p:spPr>
              <a:xfrm>
                <a:off x="5222494" y="5364701"/>
                <a:ext cx="1219200" cy="914400"/>
              </a:xfrm>
              <a:prstGeom prst="rect">
                <a:avLst/>
              </a:prstGeom>
            </p:spPr>
          </p:pic>
          <p:sp>
            <p:nvSpPr>
              <p:cNvPr id="27" name="TextBox 26">
                <a:extLst>
                  <a:ext uri="{FF2B5EF4-FFF2-40B4-BE49-F238E27FC236}">
                    <a16:creationId xmlns:a16="http://schemas.microsoft.com/office/drawing/2014/main" id="{3D190AB1-A980-DF9E-3C81-BEC41A282F74}"/>
                  </a:ext>
                </a:extLst>
              </p:cNvPr>
              <p:cNvSpPr txBox="1"/>
              <p:nvPr/>
            </p:nvSpPr>
            <p:spPr>
              <a:xfrm>
                <a:off x="5361533" y="5035898"/>
                <a:ext cx="903857" cy="391887"/>
              </a:xfrm>
              <a:prstGeom prst="rect">
                <a:avLst/>
              </a:prstGeom>
              <a:noFill/>
            </p:spPr>
            <p:txBody>
              <a:bodyPr wrap="none" rtlCol="0">
                <a:spAutoFit/>
              </a:bodyPr>
              <a:lstStyle/>
              <a:p>
                <a:pPr algn="ctr"/>
                <a:r>
                  <a:rPr lang="en-US" sz="900" b="1" dirty="0">
                    <a:latin typeface="Helvetica" pitchFamily="2" charset="0"/>
                  </a:rPr>
                  <a:t>shDDR2 CM</a:t>
                </a:r>
              </a:p>
              <a:p>
                <a:pPr algn="ctr"/>
                <a:r>
                  <a:rPr lang="en-US" sz="900" b="1" dirty="0">
                    <a:latin typeface="Helvetica" pitchFamily="2" charset="0"/>
                  </a:rPr>
                  <a:t>+ vehicle</a:t>
                </a:r>
              </a:p>
            </p:txBody>
          </p:sp>
        </p:grpSp>
        <p:pic>
          <p:nvPicPr>
            <p:cNvPr id="18" name="Picture 2" descr="https://lh4.googleusercontent.com/RCZJgHqsjdA6n8W94Eo9qPsNcGJsTKOqLImFKHVZdOyD-BqVtqIh_bWnWH5W20j44rmQXFKrxHeeokfA7WoZcI6ioO5FZRlV-LrfksdkVcV_zu6jPDuJ569WGISrkk6PwBH790yRy52v2ZTK3Zzq1pgEXA=s2048">
              <a:extLst>
                <a:ext uri="{FF2B5EF4-FFF2-40B4-BE49-F238E27FC236}">
                  <a16:creationId xmlns:a16="http://schemas.microsoft.com/office/drawing/2014/main" id="{873E090E-372F-FEB8-268B-F3AC10E530B1}"/>
                </a:ext>
              </a:extLst>
            </p:cNvPr>
            <p:cNvPicPr>
              <a:picLocks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972215" y="5304101"/>
              <a:ext cx="1143000" cy="859536"/>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TextBox 27">
            <a:extLst>
              <a:ext uri="{FF2B5EF4-FFF2-40B4-BE49-F238E27FC236}">
                <a16:creationId xmlns:a16="http://schemas.microsoft.com/office/drawing/2014/main" id="{5EAE2827-0D37-E6A2-C4B3-2C1FE554BE9B}"/>
              </a:ext>
            </a:extLst>
          </p:cNvPr>
          <p:cNvSpPr txBox="1"/>
          <p:nvPr/>
        </p:nvSpPr>
        <p:spPr>
          <a:xfrm>
            <a:off x="209306" y="4416867"/>
            <a:ext cx="165764" cy="258532"/>
          </a:xfrm>
          <a:prstGeom prst="rect">
            <a:avLst/>
          </a:prstGeom>
          <a:noFill/>
        </p:spPr>
        <p:txBody>
          <a:bodyPr wrap="square" rtlCol="0">
            <a:spAutoFit/>
          </a:bodyPr>
          <a:lstStyle/>
          <a:p>
            <a:r>
              <a:rPr lang="en-US" sz="1080" dirty="0">
                <a:latin typeface="Arial" panose="020B0604020202020204" pitchFamily="34" charset="0"/>
                <a:cs typeface="Arial" panose="020B0604020202020204" pitchFamily="34" charset="0"/>
              </a:rPr>
              <a:t>G</a:t>
            </a:r>
          </a:p>
        </p:txBody>
      </p:sp>
      <p:sp>
        <p:nvSpPr>
          <p:cNvPr id="29" name="TextBox 28">
            <a:extLst>
              <a:ext uri="{FF2B5EF4-FFF2-40B4-BE49-F238E27FC236}">
                <a16:creationId xmlns:a16="http://schemas.microsoft.com/office/drawing/2014/main" id="{D552588C-4203-C000-C7C7-E5283C41BB82}"/>
              </a:ext>
            </a:extLst>
          </p:cNvPr>
          <p:cNvSpPr txBox="1"/>
          <p:nvPr/>
        </p:nvSpPr>
        <p:spPr>
          <a:xfrm>
            <a:off x="165947" y="4978262"/>
            <a:ext cx="524503" cy="230832"/>
          </a:xfrm>
          <a:prstGeom prst="rect">
            <a:avLst/>
          </a:prstGeom>
          <a:noFill/>
        </p:spPr>
        <p:txBody>
          <a:bodyPr wrap="none" rtlCol="0">
            <a:spAutoFit/>
          </a:bodyPr>
          <a:lstStyle/>
          <a:p>
            <a:r>
              <a:rPr lang="en-US" sz="900" b="1" dirty="0">
                <a:latin typeface="Helvetica" pitchFamily="2" charset="0"/>
              </a:rPr>
              <a:t>Tyknu</a:t>
            </a:r>
            <a:endParaRPr lang="en-US" sz="900" b="1" baseline="30000" dirty="0">
              <a:latin typeface="Helvetica" pitchFamily="2" charset="0"/>
            </a:endParaRPr>
          </a:p>
        </p:txBody>
      </p:sp>
      <p:grpSp>
        <p:nvGrpSpPr>
          <p:cNvPr id="30" name="Group 29">
            <a:extLst>
              <a:ext uri="{FF2B5EF4-FFF2-40B4-BE49-F238E27FC236}">
                <a16:creationId xmlns:a16="http://schemas.microsoft.com/office/drawing/2014/main" id="{5AE59E96-C3C4-666E-999F-0791E17DF227}"/>
              </a:ext>
            </a:extLst>
          </p:cNvPr>
          <p:cNvGrpSpPr/>
          <p:nvPr/>
        </p:nvGrpSpPr>
        <p:grpSpPr>
          <a:xfrm>
            <a:off x="773234" y="5713299"/>
            <a:ext cx="5945420" cy="1108576"/>
            <a:chOff x="689675" y="1940684"/>
            <a:chExt cx="5945420" cy="1108576"/>
          </a:xfrm>
        </p:grpSpPr>
        <p:pic>
          <p:nvPicPr>
            <p:cNvPr id="31" name="Picture 30">
              <a:extLst>
                <a:ext uri="{FF2B5EF4-FFF2-40B4-BE49-F238E27FC236}">
                  <a16:creationId xmlns:a16="http://schemas.microsoft.com/office/drawing/2014/main" id="{0C1F5501-E8CF-9B44-2363-95EC4B9630E4}"/>
                </a:ext>
              </a:extLst>
            </p:cNvPr>
            <p:cNvPicPr>
              <a:picLocks noChangeAspect="1"/>
            </p:cNvPicPr>
            <p:nvPr/>
          </p:nvPicPr>
          <p:blipFill>
            <a:blip r:embed="rId24"/>
            <a:stretch>
              <a:fillRect/>
            </a:stretch>
          </p:blipFill>
          <p:spPr>
            <a:xfrm>
              <a:off x="689675" y="2192010"/>
              <a:ext cx="1143000" cy="857250"/>
            </a:xfrm>
            <a:prstGeom prst="rect">
              <a:avLst/>
            </a:prstGeom>
          </p:spPr>
        </p:pic>
        <p:pic>
          <p:nvPicPr>
            <p:cNvPr id="36" name="Picture 35">
              <a:extLst>
                <a:ext uri="{FF2B5EF4-FFF2-40B4-BE49-F238E27FC236}">
                  <a16:creationId xmlns:a16="http://schemas.microsoft.com/office/drawing/2014/main" id="{CECBEF65-70EA-220A-9FE0-4BAC24637705}"/>
                </a:ext>
              </a:extLst>
            </p:cNvPr>
            <p:cNvPicPr>
              <a:picLocks noChangeAspect="1"/>
            </p:cNvPicPr>
            <p:nvPr/>
          </p:nvPicPr>
          <p:blipFill>
            <a:blip r:embed="rId25"/>
            <a:stretch>
              <a:fillRect/>
            </a:stretch>
          </p:blipFill>
          <p:spPr>
            <a:xfrm>
              <a:off x="1897069" y="2192010"/>
              <a:ext cx="1143000" cy="857250"/>
            </a:xfrm>
            <a:prstGeom prst="rect">
              <a:avLst/>
            </a:prstGeom>
          </p:spPr>
        </p:pic>
        <p:pic>
          <p:nvPicPr>
            <p:cNvPr id="37" name="Picture 36">
              <a:extLst>
                <a:ext uri="{FF2B5EF4-FFF2-40B4-BE49-F238E27FC236}">
                  <a16:creationId xmlns:a16="http://schemas.microsoft.com/office/drawing/2014/main" id="{CB1A2270-63A0-9F13-6225-C1DEA6163238}"/>
                </a:ext>
              </a:extLst>
            </p:cNvPr>
            <p:cNvPicPr>
              <a:picLocks noChangeAspect="1"/>
            </p:cNvPicPr>
            <p:nvPr/>
          </p:nvPicPr>
          <p:blipFill>
            <a:blip r:embed="rId26"/>
            <a:stretch>
              <a:fillRect/>
            </a:stretch>
          </p:blipFill>
          <p:spPr>
            <a:xfrm>
              <a:off x="3090885" y="2166201"/>
              <a:ext cx="1143000" cy="857250"/>
            </a:xfrm>
            <a:prstGeom prst="rect">
              <a:avLst/>
            </a:prstGeom>
          </p:spPr>
        </p:pic>
        <p:pic>
          <p:nvPicPr>
            <p:cNvPr id="38" name="Picture 37">
              <a:extLst>
                <a:ext uri="{FF2B5EF4-FFF2-40B4-BE49-F238E27FC236}">
                  <a16:creationId xmlns:a16="http://schemas.microsoft.com/office/drawing/2014/main" id="{918E5FCB-9D98-5846-C658-390DCF1E46B1}"/>
                </a:ext>
              </a:extLst>
            </p:cNvPr>
            <p:cNvPicPr>
              <a:picLocks noChangeAspect="1"/>
            </p:cNvPicPr>
            <p:nvPr/>
          </p:nvPicPr>
          <p:blipFill>
            <a:blip r:embed="rId27"/>
            <a:stretch>
              <a:fillRect/>
            </a:stretch>
          </p:blipFill>
          <p:spPr>
            <a:xfrm>
              <a:off x="4298279" y="2166201"/>
              <a:ext cx="1143000" cy="857250"/>
            </a:xfrm>
            <a:prstGeom prst="rect">
              <a:avLst/>
            </a:prstGeom>
          </p:spPr>
        </p:pic>
        <p:pic>
          <p:nvPicPr>
            <p:cNvPr id="39" name="Picture 38">
              <a:extLst>
                <a:ext uri="{FF2B5EF4-FFF2-40B4-BE49-F238E27FC236}">
                  <a16:creationId xmlns:a16="http://schemas.microsoft.com/office/drawing/2014/main" id="{F4AF69C7-BE64-09BD-2F81-5EB3C6115CBE}"/>
                </a:ext>
              </a:extLst>
            </p:cNvPr>
            <p:cNvPicPr>
              <a:picLocks noChangeAspect="1"/>
            </p:cNvPicPr>
            <p:nvPr/>
          </p:nvPicPr>
          <p:blipFill>
            <a:blip r:embed="rId28"/>
            <a:stretch>
              <a:fillRect/>
            </a:stretch>
          </p:blipFill>
          <p:spPr>
            <a:xfrm>
              <a:off x="5492095" y="2166201"/>
              <a:ext cx="1143000" cy="857250"/>
            </a:xfrm>
            <a:prstGeom prst="rect">
              <a:avLst/>
            </a:prstGeom>
          </p:spPr>
        </p:pic>
        <p:sp>
          <p:nvSpPr>
            <p:cNvPr id="40" name="TextBox 39">
              <a:extLst>
                <a:ext uri="{FF2B5EF4-FFF2-40B4-BE49-F238E27FC236}">
                  <a16:creationId xmlns:a16="http://schemas.microsoft.com/office/drawing/2014/main" id="{9BE58826-8B28-BCDE-1AE0-8A17270C5A39}"/>
                </a:ext>
              </a:extLst>
            </p:cNvPr>
            <p:cNvSpPr txBox="1"/>
            <p:nvPr/>
          </p:nvSpPr>
          <p:spPr>
            <a:xfrm>
              <a:off x="825800" y="1957621"/>
              <a:ext cx="870751" cy="230832"/>
            </a:xfrm>
            <a:prstGeom prst="rect">
              <a:avLst/>
            </a:prstGeom>
            <a:noFill/>
          </p:spPr>
          <p:txBody>
            <a:bodyPr wrap="none" rtlCol="0">
              <a:spAutoFit/>
            </a:bodyPr>
            <a:lstStyle/>
            <a:p>
              <a:r>
                <a:rPr lang="en-US" sz="900" b="1" dirty="0">
                  <a:latin typeface="Helvetica" pitchFamily="2" charset="0"/>
                </a:rPr>
                <a:t>shSCRM CM</a:t>
              </a:r>
            </a:p>
          </p:txBody>
        </p:sp>
        <p:sp>
          <p:nvSpPr>
            <p:cNvPr id="41" name="TextBox 40">
              <a:extLst>
                <a:ext uri="{FF2B5EF4-FFF2-40B4-BE49-F238E27FC236}">
                  <a16:creationId xmlns:a16="http://schemas.microsoft.com/office/drawing/2014/main" id="{51C54BA3-7591-4D46-1D8B-EA8DDE4FD927}"/>
                </a:ext>
              </a:extLst>
            </p:cNvPr>
            <p:cNvSpPr txBox="1"/>
            <p:nvPr/>
          </p:nvSpPr>
          <p:spPr>
            <a:xfrm>
              <a:off x="2011931" y="1940684"/>
              <a:ext cx="845103" cy="230832"/>
            </a:xfrm>
            <a:prstGeom prst="rect">
              <a:avLst/>
            </a:prstGeom>
            <a:noFill/>
          </p:spPr>
          <p:txBody>
            <a:bodyPr wrap="none" rtlCol="0">
              <a:spAutoFit/>
            </a:bodyPr>
            <a:lstStyle/>
            <a:p>
              <a:r>
                <a:rPr lang="en-US" sz="900" b="1" dirty="0">
                  <a:latin typeface="Helvetica" pitchFamily="2" charset="0"/>
                </a:rPr>
                <a:t>shDDR2 CM</a:t>
              </a:r>
            </a:p>
          </p:txBody>
        </p:sp>
      </p:grpSp>
      <p:sp>
        <p:nvSpPr>
          <p:cNvPr id="42" name="TextBox 41">
            <a:extLst>
              <a:ext uri="{FF2B5EF4-FFF2-40B4-BE49-F238E27FC236}">
                <a16:creationId xmlns:a16="http://schemas.microsoft.com/office/drawing/2014/main" id="{41AAC0BD-9BEB-6AFF-D594-B00EF4163D46}"/>
              </a:ext>
            </a:extLst>
          </p:cNvPr>
          <p:cNvSpPr txBox="1"/>
          <p:nvPr/>
        </p:nvSpPr>
        <p:spPr>
          <a:xfrm>
            <a:off x="3223069" y="5637600"/>
            <a:ext cx="950901" cy="369332"/>
          </a:xfrm>
          <a:prstGeom prst="rect">
            <a:avLst/>
          </a:prstGeom>
          <a:noFill/>
        </p:spPr>
        <p:txBody>
          <a:bodyPr wrap="none" rtlCol="0">
            <a:spAutoFit/>
          </a:bodyPr>
          <a:lstStyle/>
          <a:p>
            <a:pPr algn="ctr"/>
            <a:r>
              <a:rPr lang="en-US" sz="900" b="1" dirty="0">
                <a:latin typeface="Helvetica" pitchFamily="2" charset="0"/>
              </a:rPr>
              <a:t>shDDR2 CM</a:t>
            </a:r>
          </a:p>
          <a:p>
            <a:pPr algn="ctr"/>
            <a:r>
              <a:rPr lang="en-US" sz="900" b="1" dirty="0">
                <a:latin typeface="Helvetica" pitchFamily="2" charset="0"/>
              </a:rPr>
              <a:t>+ 10uM spmd </a:t>
            </a:r>
          </a:p>
        </p:txBody>
      </p:sp>
      <p:sp>
        <p:nvSpPr>
          <p:cNvPr id="43" name="TextBox 42">
            <a:extLst>
              <a:ext uri="{FF2B5EF4-FFF2-40B4-BE49-F238E27FC236}">
                <a16:creationId xmlns:a16="http://schemas.microsoft.com/office/drawing/2014/main" id="{FDE77591-0FF7-1991-900E-3BD89EE19816}"/>
              </a:ext>
            </a:extLst>
          </p:cNvPr>
          <p:cNvSpPr txBox="1"/>
          <p:nvPr/>
        </p:nvSpPr>
        <p:spPr>
          <a:xfrm>
            <a:off x="4474874" y="5615671"/>
            <a:ext cx="845103" cy="369332"/>
          </a:xfrm>
          <a:prstGeom prst="rect">
            <a:avLst/>
          </a:prstGeom>
          <a:noFill/>
        </p:spPr>
        <p:txBody>
          <a:bodyPr wrap="none" rtlCol="0">
            <a:spAutoFit/>
          </a:bodyPr>
          <a:lstStyle/>
          <a:p>
            <a:pPr algn="ctr"/>
            <a:r>
              <a:rPr lang="en-US" sz="900" b="1" dirty="0">
                <a:latin typeface="Helvetica" pitchFamily="2" charset="0"/>
              </a:rPr>
              <a:t>shDDR2 CM</a:t>
            </a:r>
          </a:p>
          <a:p>
            <a:pPr algn="ctr"/>
            <a:r>
              <a:rPr lang="en-US" sz="900" b="1" dirty="0">
                <a:latin typeface="Helvetica" pitchFamily="2" charset="0"/>
              </a:rPr>
              <a:t>+ 10uM put</a:t>
            </a:r>
          </a:p>
        </p:txBody>
      </p:sp>
      <p:sp>
        <p:nvSpPr>
          <p:cNvPr id="44" name="TextBox 43">
            <a:extLst>
              <a:ext uri="{FF2B5EF4-FFF2-40B4-BE49-F238E27FC236}">
                <a16:creationId xmlns:a16="http://schemas.microsoft.com/office/drawing/2014/main" id="{AC7C88B0-78D5-91FF-26D4-6E977055B149}"/>
              </a:ext>
            </a:extLst>
          </p:cNvPr>
          <p:cNvSpPr txBox="1"/>
          <p:nvPr/>
        </p:nvSpPr>
        <p:spPr>
          <a:xfrm>
            <a:off x="5678207" y="5629046"/>
            <a:ext cx="845103" cy="369332"/>
          </a:xfrm>
          <a:prstGeom prst="rect">
            <a:avLst/>
          </a:prstGeom>
          <a:noFill/>
        </p:spPr>
        <p:txBody>
          <a:bodyPr wrap="none" rtlCol="0">
            <a:spAutoFit/>
          </a:bodyPr>
          <a:lstStyle/>
          <a:p>
            <a:pPr algn="ctr"/>
            <a:r>
              <a:rPr lang="en-US" sz="900" b="1" dirty="0">
                <a:latin typeface="Helvetica" pitchFamily="2" charset="0"/>
              </a:rPr>
              <a:t>shDDR2 CM</a:t>
            </a:r>
          </a:p>
          <a:p>
            <a:pPr algn="ctr"/>
            <a:r>
              <a:rPr lang="en-US" sz="900" b="1" dirty="0">
                <a:latin typeface="Helvetica" pitchFamily="2" charset="0"/>
              </a:rPr>
              <a:t>+ vehicle</a:t>
            </a:r>
          </a:p>
        </p:txBody>
      </p:sp>
      <p:sp>
        <p:nvSpPr>
          <p:cNvPr id="45" name="TextBox 44">
            <a:extLst>
              <a:ext uri="{FF2B5EF4-FFF2-40B4-BE49-F238E27FC236}">
                <a16:creationId xmlns:a16="http://schemas.microsoft.com/office/drawing/2014/main" id="{3251FAB7-1139-5EE0-7E81-29C9208AFC98}"/>
              </a:ext>
            </a:extLst>
          </p:cNvPr>
          <p:cNvSpPr txBox="1"/>
          <p:nvPr/>
        </p:nvSpPr>
        <p:spPr>
          <a:xfrm>
            <a:off x="216336" y="5737234"/>
            <a:ext cx="165764" cy="258532"/>
          </a:xfrm>
          <a:prstGeom prst="rect">
            <a:avLst/>
          </a:prstGeom>
          <a:noFill/>
        </p:spPr>
        <p:txBody>
          <a:bodyPr wrap="square" rtlCol="0">
            <a:spAutoFit/>
          </a:bodyPr>
          <a:lstStyle/>
          <a:p>
            <a:r>
              <a:rPr lang="en-US" sz="1080" dirty="0">
                <a:latin typeface="Arial" panose="020B0604020202020204" pitchFamily="34" charset="0"/>
                <a:cs typeface="Arial" panose="020B0604020202020204" pitchFamily="34" charset="0"/>
              </a:rPr>
              <a:t>H</a:t>
            </a:r>
          </a:p>
        </p:txBody>
      </p:sp>
      <p:sp>
        <p:nvSpPr>
          <p:cNvPr id="47" name="TextBox 46">
            <a:extLst>
              <a:ext uri="{FF2B5EF4-FFF2-40B4-BE49-F238E27FC236}">
                <a16:creationId xmlns:a16="http://schemas.microsoft.com/office/drawing/2014/main" id="{CAB7783E-5207-30B4-1077-AAF49692834F}"/>
              </a:ext>
            </a:extLst>
          </p:cNvPr>
          <p:cNvSpPr txBox="1"/>
          <p:nvPr/>
        </p:nvSpPr>
        <p:spPr>
          <a:xfrm>
            <a:off x="127498" y="6279688"/>
            <a:ext cx="665567" cy="230832"/>
          </a:xfrm>
          <a:prstGeom prst="rect">
            <a:avLst/>
          </a:prstGeom>
          <a:noFill/>
        </p:spPr>
        <p:txBody>
          <a:bodyPr wrap="none" rtlCol="0">
            <a:spAutoFit/>
          </a:bodyPr>
          <a:lstStyle/>
          <a:p>
            <a:r>
              <a:rPr lang="en-US" sz="900" b="1" dirty="0">
                <a:latin typeface="Helvetica" pitchFamily="2" charset="0"/>
              </a:rPr>
              <a:t>OVCAR8</a:t>
            </a:r>
            <a:endParaRPr lang="en-US" sz="900" b="1" baseline="30000" dirty="0">
              <a:latin typeface="Helvetica" pitchFamily="2" charset="0"/>
            </a:endParaRPr>
          </a:p>
        </p:txBody>
      </p:sp>
      <p:pic>
        <p:nvPicPr>
          <p:cNvPr id="48" name="Picture 47">
            <a:extLst>
              <a:ext uri="{FF2B5EF4-FFF2-40B4-BE49-F238E27FC236}">
                <a16:creationId xmlns:a16="http://schemas.microsoft.com/office/drawing/2014/main" id="{F525D582-DC50-D995-048B-FB661E4D2DC0}"/>
              </a:ext>
            </a:extLst>
          </p:cNvPr>
          <p:cNvPicPr>
            <a:picLocks noChangeAspect="1"/>
          </p:cNvPicPr>
          <p:nvPr/>
        </p:nvPicPr>
        <p:blipFill rotWithShape="1">
          <a:blip r:embed="rId29"/>
          <a:srcRect l="6868" r="6046" b="17144"/>
          <a:stretch/>
        </p:blipFill>
        <p:spPr>
          <a:xfrm>
            <a:off x="793065" y="7079988"/>
            <a:ext cx="2986062" cy="1626840"/>
          </a:xfrm>
          <a:prstGeom prst="rect">
            <a:avLst/>
          </a:prstGeom>
        </p:spPr>
      </p:pic>
      <p:sp>
        <p:nvSpPr>
          <p:cNvPr id="49" name="TextBox 48">
            <a:extLst>
              <a:ext uri="{FF2B5EF4-FFF2-40B4-BE49-F238E27FC236}">
                <a16:creationId xmlns:a16="http://schemas.microsoft.com/office/drawing/2014/main" id="{899DF526-72EC-FF8D-709C-15B02BBB9DEB}"/>
              </a:ext>
            </a:extLst>
          </p:cNvPr>
          <p:cNvSpPr txBox="1"/>
          <p:nvPr/>
        </p:nvSpPr>
        <p:spPr>
          <a:xfrm>
            <a:off x="1988640" y="6898515"/>
            <a:ext cx="665567" cy="230832"/>
          </a:xfrm>
          <a:prstGeom prst="rect">
            <a:avLst/>
          </a:prstGeom>
          <a:noFill/>
        </p:spPr>
        <p:txBody>
          <a:bodyPr wrap="none" rtlCol="0">
            <a:spAutoFit/>
          </a:bodyPr>
          <a:lstStyle/>
          <a:p>
            <a:r>
              <a:rPr lang="en-US" sz="900" b="1" dirty="0">
                <a:latin typeface="Helvetica" pitchFamily="2" charset="0"/>
              </a:rPr>
              <a:t>OVCAR8</a:t>
            </a:r>
            <a:endParaRPr lang="en-US" sz="900" b="1" baseline="30000" dirty="0">
              <a:latin typeface="Helvetica" pitchFamily="2" charset="0"/>
            </a:endParaRPr>
          </a:p>
        </p:txBody>
      </p:sp>
      <p:sp>
        <p:nvSpPr>
          <p:cNvPr id="51" name="TextBox 50">
            <a:extLst>
              <a:ext uri="{FF2B5EF4-FFF2-40B4-BE49-F238E27FC236}">
                <a16:creationId xmlns:a16="http://schemas.microsoft.com/office/drawing/2014/main" id="{A7A250C9-E60F-F3EF-A24D-C67A9CFD2554}"/>
              </a:ext>
            </a:extLst>
          </p:cNvPr>
          <p:cNvSpPr txBox="1"/>
          <p:nvPr/>
        </p:nvSpPr>
        <p:spPr>
          <a:xfrm>
            <a:off x="1039449" y="8659412"/>
            <a:ext cx="659155" cy="230832"/>
          </a:xfrm>
          <a:prstGeom prst="rect">
            <a:avLst/>
          </a:prstGeom>
          <a:noFill/>
        </p:spPr>
        <p:txBody>
          <a:bodyPr wrap="none" rtlCol="0">
            <a:spAutoFit/>
          </a:bodyPr>
          <a:lstStyle/>
          <a:p>
            <a:r>
              <a:rPr lang="en-US" sz="900" b="1" dirty="0">
                <a:latin typeface="Helvetica" pitchFamily="2" charset="0"/>
              </a:rPr>
              <a:t>shSCRM</a:t>
            </a:r>
            <a:endParaRPr lang="en-US" sz="900" b="1" baseline="30000" dirty="0">
              <a:latin typeface="Helvetica" pitchFamily="2" charset="0"/>
            </a:endParaRPr>
          </a:p>
        </p:txBody>
      </p:sp>
      <p:sp>
        <p:nvSpPr>
          <p:cNvPr id="53" name="TextBox 52">
            <a:extLst>
              <a:ext uri="{FF2B5EF4-FFF2-40B4-BE49-F238E27FC236}">
                <a16:creationId xmlns:a16="http://schemas.microsoft.com/office/drawing/2014/main" id="{578FC4FE-29E7-1F18-9C01-CDC7EDB06C22}"/>
              </a:ext>
            </a:extLst>
          </p:cNvPr>
          <p:cNvSpPr txBox="1"/>
          <p:nvPr/>
        </p:nvSpPr>
        <p:spPr>
          <a:xfrm>
            <a:off x="1599480" y="8657469"/>
            <a:ext cx="633507" cy="230832"/>
          </a:xfrm>
          <a:prstGeom prst="rect">
            <a:avLst/>
          </a:prstGeom>
          <a:noFill/>
        </p:spPr>
        <p:txBody>
          <a:bodyPr wrap="none" rtlCol="0">
            <a:spAutoFit/>
          </a:bodyPr>
          <a:lstStyle/>
          <a:p>
            <a:r>
              <a:rPr lang="en-US" sz="900" b="1" dirty="0">
                <a:latin typeface="Helvetica" pitchFamily="2" charset="0"/>
              </a:rPr>
              <a:t>shDDR2</a:t>
            </a:r>
            <a:endParaRPr lang="en-US" sz="900" b="1" baseline="30000" dirty="0">
              <a:latin typeface="Helvetica" pitchFamily="2" charset="0"/>
            </a:endParaRPr>
          </a:p>
        </p:txBody>
      </p:sp>
      <p:sp>
        <p:nvSpPr>
          <p:cNvPr id="63" name="TextBox 62">
            <a:extLst>
              <a:ext uri="{FF2B5EF4-FFF2-40B4-BE49-F238E27FC236}">
                <a16:creationId xmlns:a16="http://schemas.microsoft.com/office/drawing/2014/main" id="{2F7F9F11-F015-9954-9C77-68D36C21B6BD}"/>
              </a:ext>
            </a:extLst>
          </p:cNvPr>
          <p:cNvSpPr txBox="1"/>
          <p:nvPr/>
        </p:nvSpPr>
        <p:spPr>
          <a:xfrm>
            <a:off x="3095793" y="8657469"/>
            <a:ext cx="643125" cy="369332"/>
          </a:xfrm>
          <a:prstGeom prst="rect">
            <a:avLst/>
          </a:prstGeom>
          <a:noFill/>
        </p:spPr>
        <p:txBody>
          <a:bodyPr wrap="none" rtlCol="0">
            <a:spAutoFit/>
          </a:bodyPr>
          <a:lstStyle/>
          <a:p>
            <a:pPr algn="ctr"/>
            <a:r>
              <a:rPr lang="en-US" sz="900" b="1" dirty="0">
                <a:latin typeface="Helvetica" pitchFamily="2" charset="0"/>
              </a:rPr>
              <a:t>shDDR2</a:t>
            </a:r>
          </a:p>
          <a:p>
            <a:pPr algn="ctr"/>
            <a:r>
              <a:rPr lang="en-US" sz="900" b="1" dirty="0">
                <a:latin typeface="Helvetica" pitchFamily="2" charset="0"/>
              </a:rPr>
              <a:t>+vehicle</a:t>
            </a:r>
          </a:p>
        </p:txBody>
      </p:sp>
      <p:sp>
        <p:nvSpPr>
          <p:cNvPr id="76" name="TextBox 75">
            <a:extLst>
              <a:ext uri="{FF2B5EF4-FFF2-40B4-BE49-F238E27FC236}">
                <a16:creationId xmlns:a16="http://schemas.microsoft.com/office/drawing/2014/main" id="{D81EFB7F-D8E0-6C69-1896-01DC9495354E}"/>
              </a:ext>
            </a:extLst>
          </p:cNvPr>
          <p:cNvSpPr txBox="1"/>
          <p:nvPr/>
        </p:nvSpPr>
        <p:spPr>
          <a:xfrm>
            <a:off x="2111145" y="8658705"/>
            <a:ext cx="643125" cy="369332"/>
          </a:xfrm>
          <a:prstGeom prst="rect">
            <a:avLst/>
          </a:prstGeom>
          <a:noFill/>
        </p:spPr>
        <p:txBody>
          <a:bodyPr wrap="none" rtlCol="0">
            <a:spAutoFit/>
          </a:bodyPr>
          <a:lstStyle/>
          <a:p>
            <a:pPr algn="ctr"/>
            <a:r>
              <a:rPr lang="en-US" sz="900" b="1" dirty="0">
                <a:latin typeface="Helvetica" pitchFamily="2" charset="0"/>
              </a:rPr>
              <a:t>shDDR2</a:t>
            </a:r>
          </a:p>
          <a:p>
            <a:pPr algn="ctr"/>
            <a:r>
              <a:rPr lang="en-US" sz="900" b="1" dirty="0">
                <a:latin typeface="Helvetica" pitchFamily="2" charset="0"/>
              </a:rPr>
              <a:t>+spmd</a:t>
            </a:r>
          </a:p>
        </p:txBody>
      </p:sp>
      <p:sp>
        <p:nvSpPr>
          <p:cNvPr id="78" name="TextBox 77">
            <a:extLst>
              <a:ext uri="{FF2B5EF4-FFF2-40B4-BE49-F238E27FC236}">
                <a16:creationId xmlns:a16="http://schemas.microsoft.com/office/drawing/2014/main" id="{FB7078AA-37BF-2C9D-8F97-7D1128FD1438}"/>
              </a:ext>
            </a:extLst>
          </p:cNvPr>
          <p:cNvSpPr txBox="1"/>
          <p:nvPr/>
        </p:nvSpPr>
        <p:spPr>
          <a:xfrm>
            <a:off x="2603469" y="8658705"/>
            <a:ext cx="643125" cy="369332"/>
          </a:xfrm>
          <a:prstGeom prst="rect">
            <a:avLst/>
          </a:prstGeom>
          <a:noFill/>
        </p:spPr>
        <p:txBody>
          <a:bodyPr wrap="none" rtlCol="0">
            <a:spAutoFit/>
          </a:bodyPr>
          <a:lstStyle/>
          <a:p>
            <a:pPr algn="ctr"/>
            <a:r>
              <a:rPr lang="en-US" sz="900" b="1" dirty="0">
                <a:latin typeface="Helvetica" pitchFamily="2" charset="0"/>
              </a:rPr>
              <a:t>shDDR2</a:t>
            </a:r>
          </a:p>
          <a:p>
            <a:pPr algn="ctr"/>
            <a:r>
              <a:rPr lang="en-US" sz="900" b="1" dirty="0">
                <a:latin typeface="Helvetica" pitchFamily="2" charset="0"/>
              </a:rPr>
              <a:t>+put</a:t>
            </a:r>
          </a:p>
        </p:txBody>
      </p:sp>
      <p:sp>
        <p:nvSpPr>
          <p:cNvPr id="80" name="TextBox 79">
            <a:extLst>
              <a:ext uri="{FF2B5EF4-FFF2-40B4-BE49-F238E27FC236}">
                <a16:creationId xmlns:a16="http://schemas.microsoft.com/office/drawing/2014/main" id="{758AD41D-2E57-50B9-C17D-F49901FA49E4}"/>
              </a:ext>
            </a:extLst>
          </p:cNvPr>
          <p:cNvSpPr txBox="1"/>
          <p:nvPr/>
        </p:nvSpPr>
        <p:spPr>
          <a:xfrm>
            <a:off x="545522" y="7148081"/>
            <a:ext cx="323165" cy="1509388"/>
          </a:xfrm>
          <a:prstGeom prst="rect">
            <a:avLst/>
          </a:prstGeom>
          <a:noFill/>
        </p:spPr>
        <p:txBody>
          <a:bodyPr vert="vert270" wrap="none" rtlCol="0">
            <a:spAutoFit/>
          </a:bodyPr>
          <a:lstStyle/>
          <a:p>
            <a:r>
              <a:rPr lang="en-US" sz="900" b="1" dirty="0">
                <a:latin typeface="Helvetica" pitchFamily="2" charset="0"/>
              </a:rPr>
              <a:t>Relative invasion Matrigel</a:t>
            </a:r>
            <a:endParaRPr lang="en-US" sz="900" b="1" baseline="30000" dirty="0">
              <a:latin typeface="Helvetica" pitchFamily="2" charset="0"/>
            </a:endParaRPr>
          </a:p>
        </p:txBody>
      </p:sp>
      <p:grpSp>
        <p:nvGrpSpPr>
          <p:cNvPr id="110" name="Group 109">
            <a:extLst>
              <a:ext uri="{FF2B5EF4-FFF2-40B4-BE49-F238E27FC236}">
                <a16:creationId xmlns:a16="http://schemas.microsoft.com/office/drawing/2014/main" id="{232C1081-7453-A244-80AE-0760D971BA03}"/>
              </a:ext>
            </a:extLst>
          </p:cNvPr>
          <p:cNvGrpSpPr/>
          <p:nvPr/>
        </p:nvGrpSpPr>
        <p:grpSpPr>
          <a:xfrm>
            <a:off x="368333" y="543368"/>
            <a:ext cx="2761488" cy="543431"/>
            <a:chOff x="1492250" y="2622550"/>
            <a:chExt cx="2921000" cy="543431"/>
          </a:xfrm>
        </p:grpSpPr>
        <p:pic>
          <p:nvPicPr>
            <p:cNvPr id="112" name="Picture 111">
              <a:extLst>
                <a:ext uri="{FF2B5EF4-FFF2-40B4-BE49-F238E27FC236}">
                  <a16:creationId xmlns:a16="http://schemas.microsoft.com/office/drawing/2014/main" id="{FBD98DEF-2925-8945-8FAC-AC6F11E2F0F0}"/>
                </a:ext>
              </a:extLst>
            </p:cNvPr>
            <p:cNvPicPr>
              <a:picLocks/>
            </p:cNvPicPr>
            <p:nvPr/>
          </p:nvPicPr>
          <p:blipFill rotWithShape="1">
            <a:blip r:embed="rId30"/>
            <a:srcRect l="4861" t="5482"/>
            <a:stretch/>
          </p:blipFill>
          <p:spPr>
            <a:xfrm>
              <a:off x="1492250" y="2622550"/>
              <a:ext cx="685800" cy="521208"/>
            </a:xfrm>
            <a:prstGeom prst="rect">
              <a:avLst/>
            </a:prstGeom>
          </p:spPr>
        </p:pic>
        <p:pic>
          <p:nvPicPr>
            <p:cNvPr id="120" name="Picture 119">
              <a:extLst>
                <a:ext uri="{FF2B5EF4-FFF2-40B4-BE49-F238E27FC236}">
                  <a16:creationId xmlns:a16="http://schemas.microsoft.com/office/drawing/2014/main" id="{53672C78-8CE1-004E-9746-696073799911}"/>
                </a:ext>
              </a:extLst>
            </p:cNvPr>
            <p:cNvPicPr>
              <a:picLocks/>
            </p:cNvPicPr>
            <p:nvPr/>
          </p:nvPicPr>
          <p:blipFill rotWithShape="1">
            <a:blip r:embed="rId31"/>
            <a:srcRect l="2691" t="5247"/>
            <a:stretch/>
          </p:blipFill>
          <p:spPr>
            <a:xfrm>
              <a:off x="2228850" y="2622550"/>
              <a:ext cx="685800" cy="521208"/>
            </a:xfrm>
            <a:prstGeom prst="rect">
              <a:avLst/>
            </a:prstGeom>
          </p:spPr>
        </p:pic>
        <p:pic>
          <p:nvPicPr>
            <p:cNvPr id="121" name="Picture 120">
              <a:extLst>
                <a:ext uri="{FF2B5EF4-FFF2-40B4-BE49-F238E27FC236}">
                  <a16:creationId xmlns:a16="http://schemas.microsoft.com/office/drawing/2014/main" id="{FCAA9EF2-5FA7-9D4B-B4BD-8CF0192BD7D4}"/>
                </a:ext>
              </a:extLst>
            </p:cNvPr>
            <p:cNvPicPr>
              <a:picLocks/>
            </p:cNvPicPr>
            <p:nvPr/>
          </p:nvPicPr>
          <p:blipFill rotWithShape="1">
            <a:blip r:embed="rId32"/>
            <a:srcRect l="2741" t="4264"/>
            <a:stretch/>
          </p:blipFill>
          <p:spPr>
            <a:xfrm>
              <a:off x="2990850" y="2644773"/>
              <a:ext cx="685800" cy="521208"/>
            </a:xfrm>
            <a:prstGeom prst="rect">
              <a:avLst/>
            </a:prstGeom>
          </p:spPr>
        </p:pic>
        <p:pic>
          <p:nvPicPr>
            <p:cNvPr id="122" name="Picture 121">
              <a:extLst>
                <a:ext uri="{FF2B5EF4-FFF2-40B4-BE49-F238E27FC236}">
                  <a16:creationId xmlns:a16="http://schemas.microsoft.com/office/drawing/2014/main" id="{F4C07259-FE15-E946-AC9D-A4A24D7E5AF2}"/>
                </a:ext>
              </a:extLst>
            </p:cNvPr>
            <p:cNvPicPr>
              <a:picLocks/>
            </p:cNvPicPr>
            <p:nvPr/>
          </p:nvPicPr>
          <p:blipFill rotWithShape="1">
            <a:blip r:embed="rId33"/>
            <a:srcRect l="3516" t="4638"/>
            <a:stretch/>
          </p:blipFill>
          <p:spPr>
            <a:xfrm>
              <a:off x="3727450" y="2644773"/>
              <a:ext cx="685800" cy="521208"/>
            </a:xfrm>
            <a:prstGeom prst="rect">
              <a:avLst/>
            </a:prstGeom>
          </p:spPr>
        </p:pic>
      </p:grpSp>
    </p:spTree>
    <p:extLst>
      <p:ext uri="{BB962C8B-B14F-4D97-AF65-F5344CB8AC3E}">
        <p14:creationId xmlns:p14="http://schemas.microsoft.com/office/powerpoint/2010/main" val="1038847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15FD66-A8CF-2C48-8532-2B6D330C01F5}"/>
              </a:ext>
            </a:extLst>
          </p:cNvPr>
          <p:cNvSpPr/>
          <p:nvPr/>
        </p:nvSpPr>
        <p:spPr>
          <a:xfrm>
            <a:off x="141654" y="180536"/>
            <a:ext cx="7173546" cy="3539430"/>
          </a:xfrm>
          <a:prstGeom prst="rect">
            <a:avLst/>
          </a:prstGeom>
        </p:spPr>
        <p:txBody>
          <a:bodyPr wrap="square">
            <a:spAutoFit/>
          </a:bodyPr>
          <a:lstStyle/>
          <a:p>
            <a:r>
              <a:rPr lang="en-US" sz="1400" dirty="0">
                <a:latin typeface="Helvetica" pitchFamily="2" charset="0"/>
              </a:rPr>
              <a:t>Supplemental Figure 8. (A) Representative images of Matrigel invasion assay in Fig. 7C. (B) Representative images and analysis of Matrigel invasion assay of OVCAR8 using conditioned media (CM) from shSCRM, shDdr2, shDdr2 Arg1</a:t>
            </a:r>
            <a:r>
              <a:rPr lang="en-US" sz="1400" baseline="30000" dirty="0">
                <a:latin typeface="Helvetica" pitchFamily="2" charset="0"/>
              </a:rPr>
              <a:t>OE</a:t>
            </a:r>
            <a:r>
              <a:rPr lang="en-US" sz="1400" dirty="0">
                <a:latin typeface="Helvetica" pitchFamily="2" charset="0"/>
              </a:rPr>
              <a:t>, shDdr2 EV CAFs as chemoattractant. (C) Representative images of Matrigel assay in Fig. 7D. (D) Representative images and analysis of Matrigel invasion assay of OVCAR8 tumor cells using CM from siCTRL, siArg1-1 and siArg1-2 CAFs. (E) Representative images of Matrigel invasion assay in Fig. 7E and Arginase activity of CAFs from which CM was used for Matrigel invasion assay in Fig 7E and Suppl. Fig 6D. (F) Representative images and analysis of Matrigel invasion assay of OVCAR8 tumor cells using conditioned media from CAFs treated with PBS solvent control (Vehicle), 10uM or 100uM CB1158. (G) Representative images of Matrigel invasion assay in Fig. 7F. (H) Representative images and analysis of Matrigel invasion assay of OVCAR8 tumor cells using CAF conditioned media from WT control (shSCRM), DDR2-depleted (shDdr2), DDR2-depleted CM supplemented with 10𝝻M spermidine (shDdr2 + spmd), DDR2-depleted CM supplemented with 10𝝻M putrescine (shDdr2 + put) and solvent control (shDdr2 + PBS). In all panels, student’s t-test was used for statistics ****p&lt;0.0001, ***p&lt;0.001. </a:t>
            </a:r>
          </a:p>
        </p:txBody>
      </p:sp>
    </p:spTree>
    <p:extLst>
      <p:ext uri="{BB962C8B-B14F-4D97-AF65-F5344CB8AC3E}">
        <p14:creationId xmlns:p14="http://schemas.microsoft.com/office/powerpoint/2010/main" val="1715828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D02996-9450-9542-A8E5-4137F285F910}"/>
              </a:ext>
            </a:extLst>
          </p:cNvPr>
          <p:cNvPicPr>
            <a:picLocks noChangeAspect="1"/>
          </p:cNvPicPr>
          <p:nvPr/>
        </p:nvPicPr>
        <p:blipFill rotWithShape="1">
          <a:blip r:embed="rId3"/>
          <a:srcRect l="5119" t="12409" b="10638"/>
          <a:stretch/>
        </p:blipFill>
        <p:spPr>
          <a:xfrm>
            <a:off x="568410" y="903074"/>
            <a:ext cx="5035177" cy="3265271"/>
          </a:xfrm>
          <a:prstGeom prst="rect">
            <a:avLst/>
          </a:prstGeom>
        </p:spPr>
      </p:pic>
      <p:sp>
        <p:nvSpPr>
          <p:cNvPr id="3" name="TextBox 2">
            <a:extLst>
              <a:ext uri="{FF2B5EF4-FFF2-40B4-BE49-F238E27FC236}">
                <a16:creationId xmlns:a16="http://schemas.microsoft.com/office/drawing/2014/main" id="{117D1F6B-7F45-FE49-93F3-9B76AC7F508E}"/>
              </a:ext>
            </a:extLst>
          </p:cNvPr>
          <p:cNvSpPr txBox="1"/>
          <p:nvPr/>
        </p:nvSpPr>
        <p:spPr>
          <a:xfrm>
            <a:off x="1826377" y="99519"/>
            <a:ext cx="1726755"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Supplemental Figure 9</a:t>
            </a:r>
          </a:p>
        </p:txBody>
      </p:sp>
      <p:sp>
        <p:nvSpPr>
          <p:cNvPr id="10" name="TextBox 9">
            <a:extLst>
              <a:ext uri="{FF2B5EF4-FFF2-40B4-BE49-F238E27FC236}">
                <a16:creationId xmlns:a16="http://schemas.microsoft.com/office/drawing/2014/main" id="{3F1F284C-E0CB-2648-A90F-B30D1461AC16}"/>
              </a:ext>
            </a:extLst>
          </p:cNvPr>
          <p:cNvSpPr txBox="1"/>
          <p:nvPr/>
        </p:nvSpPr>
        <p:spPr>
          <a:xfrm>
            <a:off x="149972" y="644542"/>
            <a:ext cx="203132" cy="258532"/>
          </a:xfrm>
          <a:prstGeom prst="rect">
            <a:avLst/>
          </a:prstGeom>
          <a:noFill/>
        </p:spPr>
        <p:txBody>
          <a:bodyPr wrap="square" rtlCol="0">
            <a:spAutoFit/>
          </a:bodyPr>
          <a:lstStyle/>
          <a:p>
            <a:r>
              <a:rPr lang="en-US" sz="1080" dirty="0">
                <a:latin typeface="Arial" panose="020B0604020202020204" pitchFamily="34" charset="0"/>
                <a:cs typeface="Arial" panose="020B0604020202020204" pitchFamily="34" charset="0"/>
              </a:rPr>
              <a:t>A</a:t>
            </a:r>
          </a:p>
        </p:txBody>
      </p:sp>
      <p:sp>
        <p:nvSpPr>
          <p:cNvPr id="11" name="TextBox 10">
            <a:extLst>
              <a:ext uri="{FF2B5EF4-FFF2-40B4-BE49-F238E27FC236}">
                <a16:creationId xmlns:a16="http://schemas.microsoft.com/office/drawing/2014/main" id="{4D4720A2-E7E1-0C4F-A465-FF6C79780646}"/>
              </a:ext>
            </a:extLst>
          </p:cNvPr>
          <p:cNvSpPr txBox="1"/>
          <p:nvPr/>
        </p:nvSpPr>
        <p:spPr>
          <a:xfrm>
            <a:off x="315650" y="1641734"/>
            <a:ext cx="323165" cy="996427"/>
          </a:xfrm>
          <a:prstGeom prst="rect">
            <a:avLst/>
          </a:prstGeom>
          <a:noFill/>
        </p:spPr>
        <p:txBody>
          <a:bodyPr vert="vert270" wrap="none" rtlCol="0">
            <a:spAutoFit/>
          </a:bodyPr>
          <a:lstStyle/>
          <a:p>
            <a:r>
              <a:rPr lang="en-US" sz="900" b="1" dirty="0">
                <a:latin typeface="Helvetica" pitchFamily="2" charset="0"/>
              </a:rPr>
              <a:t>Percent Survival</a:t>
            </a:r>
            <a:endParaRPr lang="en-US" sz="900" b="1" baseline="30000" dirty="0">
              <a:latin typeface="Helvetica" pitchFamily="2" charset="0"/>
            </a:endParaRPr>
          </a:p>
        </p:txBody>
      </p:sp>
      <p:sp>
        <p:nvSpPr>
          <p:cNvPr id="12" name="TextBox 11">
            <a:extLst>
              <a:ext uri="{FF2B5EF4-FFF2-40B4-BE49-F238E27FC236}">
                <a16:creationId xmlns:a16="http://schemas.microsoft.com/office/drawing/2014/main" id="{99DDB331-78C9-5641-BBB6-F6CEB0F6964F}"/>
              </a:ext>
            </a:extLst>
          </p:cNvPr>
          <p:cNvSpPr txBox="1"/>
          <p:nvPr/>
        </p:nvSpPr>
        <p:spPr>
          <a:xfrm>
            <a:off x="2095309" y="4123538"/>
            <a:ext cx="1582484" cy="230832"/>
          </a:xfrm>
          <a:prstGeom prst="rect">
            <a:avLst/>
          </a:prstGeom>
          <a:noFill/>
        </p:spPr>
        <p:txBody>
          <a:bodyPr vert="horz" wrap="none" rtlCol="0">
            <a:spAutoFit/>
          </a:bodyPr>
          <a:lstStyle/>
          <a:p>
            <a:r>
              <a:rPr lang="en-US" sz="900" b="1" dirty="0">
                <a:latin typeface="Helvetica" pitchFamily="2" charset="0"/>
              </a:rPr>
              <a:t>Overall Survival (months)</a:t>
            </a:r>
            <a:endParaRPr lang="en-US" sz="900" b="1" baseline="30000" dirty="0">
              <a:latin typeface="Helvetica" pitchFamily="2" charset="0"/>
            </a:endParaRPr>
          </a:p>
        </p:txBody>
      </p:sp>
      <p:sp>
        <p:nvSpPr>
          <p:cNvPr id="13" name="Rectangle 12">
            <a:extLst>
              <a:ext uri="{FF2B5EF4-FFF2-40B4-BE49-F238E27FC236}">
                <a16:creationId xmlns:a16="http://schemas.microsoft.com/office/drawing/2014/main" id="{6C9BD1C8-9EEE-BC4F-AE2E-C68E176A6E7A}"/>
              </a:ext>
            </a:extLst>
          </p:cNvPr>
          <p:cNvSpPr/>
          <p:nvPr/>
        </p:nvSpPr>
        <p:spPr>
          <a:xfrm>
            <a:off x="329454" y="7498767"/>
            <a:ext cx="6985746" cy="1384995"/>
          </a:xfrm>
          <a:prstGeom prst="rect">
            <a:avLst/>
          </a:prstGeom>
        </p:spPr>
        <p:txBody>
          <a:bodyPr wrap="square">
            <a:spAutoFit/>
          </a:bodyPr>
          <a:lstStyle/>
          <a:p>
            <a:r>
              <a:rPr lang="en-US" sz="1400" dirty="0">
                <a:latin typeface="Helvetica" pitchFamily="2" charset="0"/>
              </a:rPr>
              <a:t>Supplemental Figure 9. (A) High stromal DDR2 and ARG1 expression in ovarian cancers correlates with poor overall survival. (A) Kaplan-Meier survival curves showing differences in overall survival between ovarian cancer patients based on stromal DDR2 and Arg1 expression. High Arg1/High DDR2 n=17 (green), Low Arg1/High DDR2 n=19 (blue), High Arg1/Low DDR2 n=13 (purple), Low Arg1/Low DDR2 (n=39) (red). (B) Multivariate analysis of data from patients included in Kaplan Meier curve.</a:t>
            </a:r>
            <a:endParaRPr lang="en-US" sz="1400" dirty="0"/>
          </a:p>
        </p:txBody>
      </p:sp>
      <p:sp>
        <p:nvSpPr>
          <p:cNvPr id="4" name="TextBox 3">
            <a:extLst>
              <a:ext uri="{FF2B5EF4-FFF2-40B4-BE49-F238E27FC236}">
                <a16:creationId xmlns:a16="http://schemas.microsoft.com/office/drawing/2014/main" id="{274CB8B7-2B83-224B-A3FF-76E307DC59F7}"/>
              </a:ext>
            </a:extLst>
          </p:cNvPr>
          <p:cNvSpPr txBox="1"/>
          <p:nvPr/>
        </p:nvSpPr>
        <p:spPr>
          <a:xfrm>
            <a:off x="840968" y="4695770"/>
            <a:ext cx="3948517" cy="230832"/>
          </a:xfrm>
          <a:prstGeom prst="rect">
            <a:avLst/>
          </a:prstGeom>
          <a:solidFill>
            <a:schemeClr val="bg1"/>
          </a:solidFill>
        </p:spPr>
        <p:txBody>
          <a:bodyPr wrap="none" rtlCol="0">
            <a:spAutoFit/>
          </a:bodyPr>
          <a:lstStyle/>
          <a:p>
            <a:r>
              <a:rPr lang="en-US" sz="900" dirty="0">
                <a:latin typeface="Helvetica" pitchFamily="2" charset="0"/>
              </a:rPr>
              <a:t>Multivariate analysis of data from patients included in Kaplan Meier curve </a:t>
            </a:r>
          </a:p>
        </p:txBody>
      </p:sp>
      <p:graphicFrame>
        <p:nvGraphicFramePr>
          <p:cNvPr id="5" name="Table 4">
            <a:extLst>
              <a:ext uri="{FF2B5EF4-FFF2-40B4-BE49-F238E27FC236}">
                <a16:creationId xmlns:a16="http://schemas.microsoft.com/office/drawing/2014/main" id="{957C2AAC-CBBF-8755-CF58-93802FBCF39F}"/>
              </a:ext>
            </a:extLst>
          </p:cNvPr>
          <p:cNvGraphicFramePr>
            <a:graphicFrameLocks noGrp="1"/>
          </p:cNvGraphicFramePr>
          <p:nvPr>
            <p:extLst>
              <p:ext uri="{D42A27DB-BD31-4B8C-83A1-F6EECF244321}">
                <p14:modId xmlns:p14="http://schemas.microsoft.com/office/powerpoint/2010/main" val="4247828069"/>
              </p:ext>
            </p:extLst>
          </p:nvPr>
        </p:nvGraphicFramePr>
        <p:xfrm>
          <a:off x="840968" y="4975656"/>
          <a:ext cx="3717738" cy="2032933"/>
        </p:xfrm>
        <a:graphic>
          <a:graphicData uri="http://schemas.openxmlformats.org/drawingml/2006/table">
            <a:tbl>
              <a:tblPr firstRow="1" bandRow="1">
                <a:tableStyleId>{7E9639D4-E3E2-4D34-9284-5A2195B3D0D7}</a:tableStyleId>
              </a:tblPr>
              <a:tblGrid>
                <a:gridCol w="1631491">
                  <a:extLst>
                    <a:ext uri="{9D8B030D-6E8A-4147-A177-3AD203B41FA5}">
                      <a16:colId xmlns:a16="http://schemas.microsoft.com/office/drawing/2014/main" val="234840607"/>
                    </a:ext>
                  </a:extLst>
                </a:gridCol>
                <a:gridCol w="1440789">
                  <a:extLst>
                    <a:ext uri="{9D8B030D-6E8A-4147-A177-3AD203B41FA5}">
                      <a16:colId xmlns:a16="http://schemas.microsoft.com/office/drawing/2014/main" val="1340100231"/>
                    </a:ext>
                  </a:extLst>
                </a:gridCol>
                <a:gridCol w="645458">
                  <a:extLst>
                    <a:ext uri="{9D8B030D-6E8A-4147-A177-3AD203B41FA5}">
                      <a16:colId xmlns:a16="http://schemas.microsoft.com/office/drawing/2014/main" val="3927343150"/>
                    </a:ext>
                  </a:extLst>
                </a:gridCol>
              </a:tblGrid>
              <a:tr h="290419">
                <a:tc>
                  <a:txBody>
                    <a:bodyPr/>
                    <a:lstStyle/>
                    <a:p>
                      <a:pPr algn="ctr"/>
                      <a:endParaRPr lang="en-US" sz="900" b="1" dirty="0">
                        <a:latin typeface="Helvetica" pitchFamily="2" charset="0"/>
                      </a:endParaRPr>
                    </a:p>
                  </a:txBody>
                  <a:tcPr>
                    <a:lnL w="6350" cap="flat" cmpd="sng" algn="ctr">
                      <a:noFill/>
                      <a:prstDash val="solid"/>
                      <a:miter lim="800000"/>
                    </a:lnL>
                    <a:lnR>
                      <a:noFill/>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HR, 95% CI</a:t>
                      </a:r>
                      <a:endParaRPr lang="en-US" sz="900" b="1" dirty="0">
                        <a:latin typeface="Helvetica" pitchFamily="2" charset="0"/>
                      </a:endParaRPr>
                    </a:p>
                  </a:txBody>
                  <a:tcPr>
                    <a:lnL>
                      <a:noFill/>
                    </a:lnL>
                    <a:lnR>
                      <a:noFill/>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P-value</a:t>
                      </a:r>
                      <a:endParaRPr lang="en-US" sz="900" b="1" dirty="0">
                        <a:latin typeface="Helvetica" pitchFamily="2" charset="0"/>
                      </a:endParaRPr>
                    </a:p>
                  </a:txBody>
                  <a:tcPr>
                    <a:lnL>
                      <a:noFill/>
                    </a:lnL>
                    <a:lnR w="6350" cap="flat" cmpd="sng" algn="ctr">
                      <a:noFill/>
                      <a:prstDash val="solid"/>
                      <a:miter lim="800000"/>
                    </a:lnR>
                    <a:lnT w="6350" cap="flat" cmpd="sng" algn="ctr">
                      <a:noFill/>
                      <a:prstDash val="solid"/>
                      <a:miter lim="800000"/>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9312231"/>
                  </a:ext>
                </a:extLst>
              </a:tr>
              <a:tr h="290419">
                <a:tc>
                  <a:txBody>
                    <a:bodyPr/>
                    <a:lstStyle/>
                    <a:p>
                      <a:pPr algn="ctr"/>
                      <a:r>
                        <a:rPr lang="en-US" sz="900" dirty="0">
                          <a:latin typeface="Helvetica" pitchFamily="2" charset="0"/>
                        </a:rPr>
                        <a:t>Stromal ARG1 high</a:t>
                      </a:r>
                    </a:p>
                  </a:txBody>
                  <a:tcP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3.84 (1.72-8.61)</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&lt;0.0001</a:t>
                      </a:r>
                    </a:p>
                  </a:txBody>
                  <a:tcP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81460979"/>
                  </a:ext>
                </a:extLst>
              </a:tr>
              <a:tr h="290419">
                <a:tc>
                  <a:txBody>
                    <a:bodyPr/>
                    <a:lstStyle/>
                    <a:p>
                      <a:pPr marL="0" marR="0" lvl="0" indent="0" algn="ctr" defTabSz="731520" rtl="0" eaLnBrk="1" fontAlgn="auto" latinLnBrk="0" hangingPunct="1">
                        <a:lnSpc>
                          <a:spcPct val="100000"/>
                        </a:lnSpc>
                        <a:spcBef>
                          <a:spcPts val="0"/>
                        </a:spcBef>
                        <a:spcAft>
                          <a:spcPts val="0"/>
                        </a:spcAft>
                        <a:buClrTx/>
                        <a:buSzTx/>
                        <a:buFontTx/>
                        <a:buNone/>
                        <a:tabLst/>
                        <a:defRPr/>
                      </a:pPr>
                      <a:r>
                        <a:rPr lang="en-US" sz="900" dirty="0">
                          <a:latin typeface="Helvetica" pitchFamily="2" charset="0"/>
                        </a:rPr>
                        <a:t>Stromal DDR2 high</a:t>
                      </a:r>
                    </a:p>
                  </a:txBody>
                  <a:tcP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2.2 (1.04-4.62)</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0.04</a:t>
                      </a:r>
                    </a:p>
                  </a:txBody>
                  <a:tcP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65271107"/>
                  </a:ext>
                </a:extLst>
              </a:tr>
              <a:tr h="290419">
                <a:tc>
                  <a:txBody>
                    <a:bodyPr/>
                    <a:lstStyle/>
                    <a:p>
                      <a:pPr marL="0" marR="0" lvl="0" indent="0" algn="ctr" defTabSz="731520" rtl="0" eaLnBrk="1" fontAlgn="auto" latinLnBrk="0" hangingPunct="1">
                        <a:lnSpc>
                          <a:spcPct val="100000"/>
                        </a:lnSpc>
                        <a:spcBef>
                          <a:spcPts val="0"/>
                        </a:spcBef>
                        <a:spcAft>
                          <a:spcPts val="0"/>
                        </a:spcAft>
                        <a:buClrTx/>
                        <a:buSzTx/>
                        <a:buFontTx/>
                        <a:buNone/>
                        <a:tabLst/>
                        <a:defRPr/>
                      </a:pPr>
                      <a:r>
                        <a:rPr lang="en-US" sz="900" dirty="0">
                          <a:latin typeface="Helvetica" pitchFamily="2" charset="0"/>
                        </a:rPr>
                        <a:t>Age </a:t>
                      </a:r>
                    </a:p>
                  </a:txBody>
                  <a:tcP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1.02 (1.00-1.05)</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0.07</a:t>
                      </a:r>
                    </a:p>
                  </a:txBody>
                  <a:tcP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21581884"/>
                  </a:ext>
                </a:extLst>
              </a:tr>
              <a:tr h="290419">
                <a:tc>
                  <a:txBody>
                    <a:bodyPr/>
                    <a:lstStyle/>
                    <a:p>
                      <a:pPr marL="0" marR="0" lvl="0" indent="0" algn="ctr" defTabSz="731520" rtl="0" eaLnBrk="1" fontAlgn="auto" latinLnBrk="0" hangingPunct="1">
                        <a:lnSpc>
                          <a:spcPct val="100000"/>
                        </a:lnSpc>
                        <a:spcBef>
                          <a:spcPts val="0"/>
                        </a:spcBef>
                        <a:spcAft>
                          <a:spcPts val="0"/>
                        </a:spcAft>
                        <a:buClrTx/>
                        <a:buSzTx/>
                        <a:buFontTx/>
                        <a:buNone/>
                        <a:tabLst/>
                        <a:defRPr/>
                      </a:pPr>
                      <a:r>
                        <a:rPr lang="en-US" sz="900" dirty="0">
                          <a:latin typeface="Helvetica" pitchFamily="2" charset="0"/>
                        </a:rPr>
                        <a:t>High-grade tumor</a:t>
                      </a:r>
                    </a:p>
                  </a:txBody>
                  <a:tcP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2.65 (0.6—11.18)</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0.20</a:t>
                      </a:r>
                    </a:p>
                  </a:txBody>
                  <a:tcP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04934234"/>
                  </a:ext>
                </a:extLst>
              </a:tr>
              <a:tr h="290419">
                <a:tc>
                  <a:txBody>
                    <a:bodyPr/>
                    <a:lstStyle/>
                    <a:p>
                      <a:pPr marL="0" marR="0" lvl="0" indent="0" algn="ctr" defTabSz="731520" rtl="0" eaLnBrk="1" fontAlgn="auto" latinLnBrk="0" hangingPunct="1">
                        <a:lnSpc>
                          <a:spcPct val="100000"/>
                        </a:lnSpc>
                        <a:spcBef>
                          <a:spcPts val="0"/>
                        </a:spcBef>
                        <a:spcAft>
                          <a:spcPts val="0"/>
                        </a:spcAft>
                        <a:buClrTx/>
                        <a:buSzTx/>
                        <a:buFontTx/>
                        <a:buNone/>
                        <a:tabLst/>
                        <a:defRPr/>
                      </a:pPr>
                      <a:r>
                        <a:rPr lang="en-US" sz="900" dirty="0">
                          <a:latin typeface="Helvetica" pitchFamily="2" charset="0"/>
                        </a:rPr>
                        <a:t>No residual disease</a:t>
                      </a:r>
                    </a:p>
                  </a:txBody>
                  <a:tcP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1.72 (0.94-3.14)</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0.08</a:t>
                      </a:r>
                    </a:p>
                  </a:txBody>
                  <a:tcP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88430459"/>
                  </a:ext>
                </a:extLst>
              </a:tr>
              <a:tr h="290419">
                <a:tc>
                  <a:txBody>
                    <a:bodyPr/>
                    <a:lstStyle/>
                    <a:p>
                      <a:pPr marL="0" marR="0" lvl="0" indent="0" algn="ctr" defTabSz="731520" rtl="0" eaLnBrk="1" fontAlgn="auto" latinLnBrk="0" hangingPunct="1">
                        <a:lnSpc>
                          <a:spcPct val="100000"/>
                        </a:lnSpc>
                        <a:spcBef>
                          <a:spcPts val="0"/>
                        </a:spcBef>
                        <a:spcAft>
                          <a:spcPts val="0"/>
                        </a:spcAft>
                        <a:buClrTx/>
                        <a:buSzTx/>
                        <a:buFontTx/>
                        <a:buNone/>
                        <a:tabLst/>
                        <a:defRPr/>
                      </a:pPr>
                      <a:r>
                        <a:rPr lang="en-US" sz="900" dirty="0">
                          <a:latin typeface="Helvetica" pitchFamily="2" charset="0"/>
                        </a:rPr>
                        <a:t>Advanced stage </a:t>
                      </a:r>
                    </a:p>
                  </a:txBody>
                  <a:tcP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2.72 (1.05-7.03)</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900" dirty="0">
                          <a:latin typeface="Helvetica" pitchFamily="2" charset="0"/>
                        </a:rPr>
                        <a:t>0.04</a:t>
                      </a:r>
                    </a:p>
                  </a:txBody>
                  <a:tcP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5187735"/>
                  </a:ext>
                </a:extLst>
              </a:tr>
            </a:tbl>
          </a:graphicData>
        </a:graphic>
      </p:graphicFrame>
      <p:sp>
        <p:nvSpPr>
          <p:cNvPr id="6" name="TextBox 5">
            <a:extLst>
              <a:ext uri="{FF2B5EF4-FFF2-40B4-BE49-F238E27FC236}">
                <a16:creationId xmlns:a16="http://schemas.microsoft.com/office/drawing/2014/main" id="{775CB3CF-B11F-25F5-2061-69FFD33DCBF8}"/>
              </a:ext>
            </a:extLst>
          </p:cNvPr>
          <p:cNvSpPr txBox="1"/>
          <p:nvPr/>
        </p:nvSpPr>
        <p:spPr>
          <a:xfrm>
            <a:off x="200806" y="4717124"/>
            <a:ext cx="203132" cy="258532"/>
          </a:xfrm>
          <a:prstGeom prst="rect">
            <a:avLst/>
          </a:prstGeom>
          <a:noFill/>
        </p:spPr>
        <p:txBody>
          <a:bodyPr wrap="square" rtlCol="0">
            <a:spAutoFit/>
          </a:bodyPr>
          <a:lstStyle/>
          <a:p>
            <a:r>
              <a:rPr lang="en-US" sz="1080" dirty="0">
                <a:latin typeface="Arial" panose="020B0604020202020204" pitchFamily="34" charset="0"/>
                <a:cs typeface="Arial" panose="020B0604020202020204" pitchFamily="34" charset="0"/>
              </a:rPr>
              <a:t>B</a:t>
            </a:r>
          </a:p>
        </p:txBody>
      </p:sp>
      <p:sp>
        <p:nvSpPr>
          <p:cNvPr id="7" name="TextBox 6">
            <a:extLst>
              <a:ext uri="{FF2B5EF4-FFF2-40B4-BE49-F238E27FC236}">
                <a16:creationId xmlns:a16="http://schemas.microsoft.com/office/drawing/2014/main" id="{B0BA7F1F-A33C-D1C4-2A14-422CA5CBD601}"/>
              </a:ext>
            </a:extLst>
          </p:cNvPr>
          <p:cNvSpPr txBox="1"/>
          <p:nvPr/>
        </p:nvSpPr>
        <p:spPr>
          <a:xfrm>
            <a:off x="2023173" y="717049"/>
            <a:ext cx="243688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ARG1/DDR2 Stromal Expression</a:t>
            </a:r>
          </a:p>
        </p:txBody>
      </p:sp>
    </p:spTree>
    <p:extLst>
      <p:ext uri="{BB962C8B-B14F-4D97-AF65-F5344CB8AC3E}">
        <p14:creationId xmlns:p14="http://schemas.microsoft.com/office/powerpoint/2010/main" val="19162868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133803</TotalTime>
  <Words>2135</Words>
  <Application>Microsoft Macintosh PowerPoint</Application>
  <PresentationFormat>Custom</PresentationFormat>
  <Paragraphs>515</Paragraphs>
  <Slides>12</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Calibri Light</vt:lpstr>
      <vt:lpstr>Courier</vt:lpstr>
      <vt:lpstr>Helvetica</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Akinjiyan, Favour</dc:creator>
  <cp:lastModifiedBy>Akinjiyan, Favour</cp:lastModifiedBy>
  <cp:revision>543</cp:revision>
  <cp:lastPrinted>2022-10-21T03:21:24Z</cp:lastPrinted>
  <dcterms:created xsi:type="dcterms:W3CDTF">2022-10-20T22:21:13Z</dcterms:created>
  <dcterms:modified xsi:type="dcterms:W3CDTF">2023-10-23T15:53:11Z</dcterms:modified>
</cp:coreProperties>
</file>