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"/>
  </p:notesMasterIdLst>
  <p:sldIdLst>
    <p:sldId id="258" r:id="rId2"/>
  </p:sldIdLst>
  <p:sldSz cx="6858000" cy="9906000" type="A4"/>
  <p:notesSz cx="6858000" cy="9144000"/>
  <p:custDataLst>
    <p:tags r:id="rId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66" userDrawn="1">
          <p15:clr>
            <a:srgbClr val="A4A3A4"/>
          </p15:clr>
        </p15:guide>
        <p15:guide id="2" pos="209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" initials="D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2F55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8" autoAdjust="0"/>
    <p:restoredTop sz="93691" autoAdjust="0"/>
  </p:normalViewPr>
  <p:slideViewPr>
    <p:cSldViewPr snapToGrid="0" showGuides="1">
      <p:cViewPr varScale="1">
        <p:scale>
          <a:sx n="66" d="100"/>
          <a:sy n="66" d="100"/>
        </p:scale>
        <p:origin x="2979" y="89"/>
      </p:cViewPr>
      <p:guideLst>
        <p:guide orient="horz" pos="4866"/>
        <p:guide pos="20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tags" Target="tags/tag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B7184-90F2-4ED7-A72D-97AA4586F969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4C94A3-A220-415D-B1EE-F56A4A40F1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tiff"/><Relationship Id="rId26" Type="http://schemas.openxmlformats.org/officeDocument/2006/relationships/image" Target="../media/image22.tiff"/><Relationship Id="rId3" Type="http://schemas.openxmlformats.org/officeDocument/2006/relationships/image" Target="../media/image2.png"/><Relationship Id="rId21" Type="http://schemas.openxmlformats.org/officeDocument/2006/relationships/image" Target="../media/image19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1.tiff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microsoft.com/office/2007/relationships/hdphoto" Target="../media/hdphoto1.wdp"/><Relationship Id="rId29" Type="http://schemas.openxmlformats.org/officeDocument/2006/relationships/image" Target="../media/image25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microsoft.com/office/2007/relationships/hdphoto" Target="../media/hdphoto3.wdp"/><Relationship Id="rId32" Type="http://schemas.openxmlformats.org/officeDocument/2006/relationships/image" Target="../media/image28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0.png"/><Relationship Id="rId28" Type="http://schemas.openxmlformats.org/officeDocument/2006/relationships/image" Target="../media/image2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27.tiff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microsoft.com/office/2007/relationships/hdphoto" Target="../media/hdphoto2.wdp"/><Relationship Id="rId27" Type="http://schemas.openxmlformats.org/officeDocument/2006/relationships/image" Target="../media/image23.png"/><Relationship Id="rId30" Type="http://schemas.openxmlformats.org/officeDocument/2006/relationships/image" Target="../media/image26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D122C6F5-419C-55B6-4A02-B0810A220E65}"/>
              </a:ext>
            </a:extLst>
          </p:cNvPr>
          <p:cNvGrpSpPr/>
          <p:nvPr/>
        </p:nvGrpSpPr>
        <p:grpSpPr>
          <a:xfrm>
            <a:off x="391886" y="427259"/>
            <a:ext cx="5787459" cy="6803709"/>
            <a:chOff x="391886" y="56419"/>
            <a:chExt cx="5787459" cy="6803709"/>
          </a:xfrm>
        </p:grpSpPr>
        <p:sp>
          <p:nvSpPr>
            <p:cNvPr id="57" name="文本框 56"/>
            <p:cNvSpPr txBox="1"/>
            <p:nvPr/>
          </p:nvSpPr>
          <p:spPr>
            <a:xfrm>
              <a:off x="661338" y="247691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391886" y="1922374"/>
              <a:ext cx="3331759" cy="2227056"/>
              <a:chOff x="112562" y="895588"/>
              <a:chExt cx="3331759" cy="2227056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112562" y="895588"/>
                <a:ext cx="3042648" cy="2227056"/>
                <a:chOff x="1044160" y="852045"/>
                <a:chExt cx="3042648" cy="2227056"/>
              </a:xfrm>
            </p:grpSpPr>
            <p:grpSp>
              <p:nvGrpSpPr>
                <p:cNvPr id="61" name="组合 60"/>
                <p:cNvGrpSpPr/>
                <p:nvPr/>
              </p:nvGrpSpPr>
              <p:grpSpPr>
                <a:xfrm>
                  <a:off x="1825887" y="1057468"/>
                  <a:ext cx="2260921" cy="2021633"/>
                  <a:chOff x="1752906" y="-171331"/>
                  <a:chExt cx="8482475" cy="7673344"/>
                </a:xfrm>
              </p:grpSpPr>
              <p:grpSp>
                <p:nvGrpSpPr>
                  <p:cNvPr id="66" name="组合 65"/>
                  <p:cNvGrpSpPr/>
                  <p:nvPr/>
                </p:nvGrpSpPr>
                <p:grpSpPr>
                  <a:xfrm>
                    <a:off x="1760902" y="-171331"/>
                    <a:ext cx="8474479" cy="2570403"/>
                    <a:chOff x="754876" y="1057383"/>
                    <a:chExt cx="10420338" cy="3529172"/>
                  </a:xfrm>
                </p:grpSpPr>
                <p:pic>
                  <p:nvPicPr>
                    <p:cNvPr id="80" name="图片 79"/>
                    <p:cNvPicPr preferRelativeResize="0"/>
                    <p:nvPr/>
                  </p:nvPicPr>
                  <p:blipFill rotWithShape="1">
                    <a:blip r:embed="rId2"/>
                    <a:srcRect l="25696"/>
                    <a:stretch>
                      <a:fillRect/>
                    </a:stretch>
                  </p:blipFill>
                  <p:spPr>
                    <a:xfrm rot="16200000">
                      <a:off x="2119498" y="1778554"/>
                      <a:ext cx="3528001" cy="2088001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81" name="图片 80"/>
                    <p:cNvPicPr preferRelativeResize="0"/>
                    <p:nvPr/>
                  </p:nvPicPr>
                  <p:blipFill rotWithShape="1">
                    <a:blip r:embed="rId3"/>
                    <a:srcRect l="21111"/>
                    <a:stretch>
                      <a:fillRect/>
                    </a:stretch>
                  </p:blipFill>
                  <p:spPr>
                    <a:xfrm rot="16200000">
                      <a:off x="4208780" y="1778552"/>
                      <a:ext cx="3528000" cy="2088001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82" name="图片 81"/>
                    <p:cNvPicPr preferRelativeResize="0"/>
                    <p:nvPr/>
                  </p:nvPicPr>
                  <p:blipFill rotWithShape="1">
                    <a:blip r:embed="rId4"/>
                    <a:srcRect l="18939" r="415"/>
                    <a:stretch>
                      <a:fillRect/>
                    </a:stretch>
                  </p:blipFill>
                  <p:spPr>
                    <a:xfrm rot="16200000">
                      <a:off x="8366630" y="1777967"/>
                      <a:ext cx="3529168" cy="2088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83" name="图片 82"/>
                    <p:cNvPicPr preferRelativeResize="0"/>
                    <p:nvPr/>
                  </p:nvPicPr>
                  <p:blipFill rotWithShape="1">
                    <a:blip r:embed="rId5"/>
                    <a:srcRect l="22215"/>
                    <a:stretch>
                      <a:fillRect/>
                    </a:stretch>
                  </p:blipFill>
                  <p:spPr>
                    <a:xfrm rot="16200000">
                      <a:off x="34876" y="1778554"/>
                      <a:ext cx="3528000" cy="2088000"/>
                    </a:xfrm>
                    <a:prstGeom prst="rect">
                      <a:avLst/>
                    </a:prstGeom>
                  </p:spPr>
                </p:pic>
              </p:grpSp>
              <p:grpSp>
                <p:nvGrpSpPr>
                  <p:cNvPr id="67" name="组合 66"/>
                  <p:cNvGrpSpPr/>
                  <p:nvPr/>
                </p:nvGrpSpPr>
                <p:grpSpPr>
                  <a:xfrm>
                    <a:off x="1752906" y="2477729"/>
                    <a:ext cx="8474480" cy="2497394"/>
                    <a:chOff x="531532" y="897692"/>
                    <a:chExt cx="10440001" cy="3528003"/>
                  </a:xfrm>
                </p:grpSpPr>
                <p:pic>
                  <p:nvPicPr>
                    <p:cNvPr id="75" name="图片 74"/>
                    <p:cNvPicPr preferRelativeResize="0"/>
                    <p:nvPr/>
                  </p:nvPicPr>
                  <p:blipFill rotWithShape="1">
                    <a:blip r:embed="rId6"/>
                    <a:srcRect l="22689"/>
                    <a:stretch>
                      <a:fillRect/>
                    </a:stretch>
                  </p:blipFill>
                  <p:spPr>
                    <a:xfrm rot="16200000">
                      <a:off x="-188468" y="1617695"/>
                      <a:ext cx="3528000" cy="2088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76" name="图片 75"/>
                    <p:cNvPicPr preferRelativeResize="0"/>
                    <p:nvPr/>
                  </p:nvPicPr>
                  <p:blipFill rotWithShape="1">
                    <a:blip r:embed="rId7"/>
                    <a:srcRect l="27132"/>
                    <a:stretch>
                      <a:fillRect/>
                    </a:stretch>
                  </p:blipFill>
                  <p:spPr>
                    <a:xfrm rot="16200000">
                      <a:off x="1899533" y="1617693"/>
                      <a:ext cx="3528001" cy="2088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77" name="图片 76"/>
                    <p:cNvPicPr preferRelativeResize="0"/>
                    <p:nvPr/>
                  </p:nvPicPr>
                  <p:blipFill rotWithShape="1">
                    <a:blip r:embed="rId8"/>
                    <a:srcRect l="20301"/>
                    <a:stretch>
                      <a:fillRect/>
                    </a:stretch>
                  </p:blipFill>
                  <p:spPr>
                    <a:xfrm rot="16200000">
                      <a:off x="3987533" y="1617692"/>
                      <a:ext cx="3528000" cy="2088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78" name="图片 77"/>
                    <p:cNvPicPr preferRelativeResize="0"/>
                    <p:nvPr/>
                  </p:nvPicPr>
                  <p:blipFill rotWithShape="1">
                    <a:blip r:embed="rId9"/>
                    <a:srcRect l="20624"/>
                    <a:stretch>
                      <a:fillRect/>
                    </a:stretch>
                  </p:blipFill>
                  <p:spPr>
                    <a:xfrm rot="16200000">
                      <a:off x="6075533" y="1617692"/>
                      <a:ext cx="3528000" cy="2088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79" name="图片 78"/>
                    <p:cNvPicPr preferRelativeResize="0"/>
                    <p:nvPr/>
                  </p:nvPicPr>
                  <p:blipFill rotWithShape="1">
                    <a:blip r:embed="rId10"/>
                    <a:srcRect l="22750"/>
                    <a:stretch>
                      <a:fillRect/>
                    </a:stretch>
                  </p:blipFill>
                  <p:spPr>
                    <a:xfrm rot="16200000">
                      <a:off x="8163533" y="1617692"/>
                      <a:ext cx="3528000" cy="2088000"/>
                    </a:xfrm>
                    <a:prstGeom prst="rect">
                      <a:avLst/>
                    </a:prstGeom>
                  </p:spPr>
                </p:pic>
              </p:grpSp>
              <p:grpSp>
                <p:nvGrpSpPr>
                  <p:cNvPr id="68" name="组合 67"/>
                  <p:cNvGrpSpPr/>
                  <p:nvPr/>
                </p:nvGrpSpPr>
                <p:grpSpPr>
                  <a:xfrm>
                    <a:off x="1752907" y="5053777"/>
                    <a:ext cx="8474480" cy="2448236"/>
                    <a:chOff x="723334" y="1043997"/>
                    <a:chExt cx="10440005" cy="3528002"/>
                  </a:xfrm>
                </p:grpSpPr>
                <p:pic>
                  <p:nvPicPr>
                    <p:cNvPr id="70" name="图片 69"/>
                    <p:cNvPicPr preferRelativeResize="0"/>
                    <p:nvPr/>
                  </p:nvPicPr>
                  <p:blipFill rotWithShape="1">
                    <a:blip r:embed="rId11"/>
                    <a:srcRect l="25654"/>
                    <a:stretch>
                      <a:fillRect/>
                    </a:stretch>
                  </p:blipFill>
                  <p:spPr>
                    <a:xfrm rot="16200000">
                      <a:off x="3334" y="1763999"/>
                      <a:ext cx="3528000" cy="2088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71" name="图片 70"/>
                    <p:cNvPicPr preferRelativeResize="0"/>
                    <p:nvPr/>
                  </p:nvPicPr>
                  <p:blipFill rotWithShape="1">
                    <a:blip r:embed="rId12"/>
                    <a:srcRect l="17496"/>
                    <a:stretch>
                      <a:fillRect/>
                    </a:stretch>
                  </p:blipFill>
                  <p:spPr>
                    <a:xfrm rot="16200000">
                      <a:off x="2091335" y="1763999"/>
                      <a:ext cx="3528000" cy="2088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72" name="图片 71"/>
                    <p:cNvPicPr preferRelativeResize="0"/>
                    <p:nvPr/>
                  </p:nvPicPr>
                  <p:blipFill rotWithShape="1">
                    <a:blip r:embed="rId13"/>
                    <a:srcRect l="13557"/>
                    <a:stretch>
                      <a:fillRect/>
                    </a:stretch>
                  </p:blipFill>
                  <p:spPr>
                    <a:xfrm rot="16200000">
                      <a:off x="6267339" y="1763998"/>
                      <a:ext cx="3528000" cy="2088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73" name="图片 72"/>
                    <p:cNvPicPr preferRelativeResize="0"/>
                    <p:nvPr/>
                  </p:nvPicPr>
                  <p:blipFill rotWithShape="1">
                    <a:blip r:embed="rId14"/>
                    <a:srcRect l="13861"/>
                    <a:stretch>
                      <a:fillRect/>
                    </a:stretch>
                  </p:blipFill>
                  <p:spPr>
                    <a:xfrm rot="16200000">
                      <a:off x="8355339" y="1763997"/>
                      <a:ext cx="3528000" cy="2088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74" name="图片 73"/>
                    <p:cNvPicPr preferRelativeResize="0"/>
                    <p:nvPr/>
                  </p:nvPicPr>
                  <p:blipFill rotWithShape="1">
                    <a:blip r:embed="rId15"/>
                    <a:srcRect l="22956"/>
                    <a:stretch>
                      <a:fillRect/>
                    </a:stretch>
                  </p:blipFill>
                  <p:spPr>
                    <a:xfrm rot="16200000">
                      <a:off x="4179337" y="1763998"/>
                      <a:ext cx="3528000" cy="2088000"/>
                    </a:xfrm>
                    <a:prstGeom prst="rect">
                      <a:avLst/>
                    </a:prstGeom>
                  </p:spPr>
                </p:pic>
              </p:grpSp>
              <p:pic>
                <p:nvPicPr>
                  <p:cNvPr id="69" name="图片 68"/>
                  <p:cNvPicPr preferRelativeResize="0"/>
                  <p:nvPr/>
                </p:nvPicPr>
                <p:blipFill rotWithShape="1">
                  <a:blip r:embed="rId16"/>
                  <a:srcRect l="22491"/>
                  <a:stretch>
                    <a:fillRect/>
                  </a:stretch>
                </p:blipFill>
                <p:spPr>
                  <a:xfrm rot="16200000">
                    <a:off x="6411588" y="264270"/>
                    <a:ext cx="2570400" cy="1699200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62" name="文本框 61"/>
                <p:cNvSpPr txBox="1"/>
                <p:nvPr/>
              </p:nvSpPr>
              <p:spPr>
                <a:xfrm>
                  <a:off x="1044160" y="1967798"/>
                  <a:ext cx="830569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non-BCSCs-</a:t>
                  </a:r>
                </a:p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Exos</a:t>
                  </a:r>
                </a:p>
              </p:txBody>
            </p:sp>
            <p:sp>
              <p:nvSpPr>
                <p:cNvPr id="63" name="文本框 62"/>
                <p:cNvSpPr txBox="1"/>
                <p:nvPr/>
              </p:nvSpPr>
              <p:spPr>
                <a:xfrm>
                  <a:off x="1044160" y="2648869"/>
                  <a:ext cx="832601" cy="22030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BCSCs-Exos</a:t>
                  </a:r>
                </a:p>
              </p:txBody>
            </p:sp>
            <p:sp>
              <p:nvSpPr>
                <p:cNvPr id="64" name="文本框 63"/>
                <p:cNvSpPr txBox="1"/>
                <p:nvPr/>
              </p:nvSpPr>
              <p:spPr>
                <a:xfrm>
                  <a:off x="2611118" y="852045"/>
                  <a:ext cx="818017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4T1 (7 weeks)</a:t>
                  </a:r>
                </a:p>
              </p:txBody>
            </p:sp>
            <p:sp>
              <p:nvSpPr>
                <p:cNvPr id="65" name="文本框 64"/>
                <p:cNvSpPr txBox="1"/>
                <p:nvPr/>
              </p:nvSpPr>
              <p:spPr>
                <a:xfrm>
                  <a:off x="1382921" y="1312211"/>
                  <a:ext cx="493840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PBS</a:t>
                  </a:r>
                </a:p>
              </p:txBody>
            </p:sp>
          </p:grpSp>
          <p:pic>
            <p:nvPicPr>
              <p:cNvPr id="60" name="图片 59"/>
              <p:cNvPicPr>
                <a:picLocks noChangeAspect="1"/>
              </p:cNvPicPr>
              <p:nvPr/>
            </p:nvPicPr>
            <p:blipFill rotWithShape="1">
              <a:blip r:embed="rId17"/>
              <a:srcRect l="80377" r="5719"/>
              <a:stretch>
                <a:fillRect/>
              </a:stretch>
            </p:blipFill>
            <p:spPr>
              <a:xfrm>
                <a:off x="3150123" y="1101010"/>
                <a:ext cx="294198" cy="2021634"/>
              </a:xfrm>
              <a:prstGeom prst="rect">
                <a:avLst/>
              </a:prstGeom>
            </p:spPr>
          </p:pic>
        </p:grpSp>
        <p:sp>
          <p:nvSpPr>
            <p:cNvPr id="85" name="文本框 84"/>
            <p:cNvSpPr txBox="1"/>
            <p:nvPr/>
          </p:nvSpPr>
          <p:spPr>
            <a:xfrm>
              <a:off x="651765" y="1819235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7" name="图片 86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191" y="2085259"/>
              <a:ext cx="1546839" cy="2652318"/>
            </a:xfrm>
            <a:prstGeom prst="rect">
              <a:avLst/>
            </a:prstGeom>
          </p:spPr>
        </p:pic>
        <p:grpSp>
          <p:nvGrpSpPr>
            <p:cNvPr id="100" name="组合 99"/>
            <p:cNvGrpSpPr/>
            <p:nvPr/>
          </p:nvGrpSpPr>
          <p:grpSpPr>
            <a:xfrm>
              <a:off x="695730" y="4538684"/>
              <a:ext cx="3214553" cy="1387828"/>
              <a:chOff x="1231683" y="3062864"/>
              <a:chExt cx="3426276" cy="1346776"/>
            </a:xfrm>
          </p:grpSpPr>
          <p:pic>
            <p:nvPicPr>
              <p:cNvPr id="88" name="图片 87"/>
              <p:cNvPicPr preferRelativeResize="0"/>
              <p:nvPr/>
            </p:nvPicPr>
            <p:blipFill rotWithShape="1">
              <a:blip r:embed="rId19"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backgroundRemoval t="5083" b="100000" l="6061" r="75394">
                            <a14:foregroundMark x1="61515" y1="87589" x2="61515" y2="87589"/>
                            <a14:foregroundMark x1="60424" y1="73995" x2="60424" y2="73995"/>
                            <a14:foregroundMark x1="64606" y1="71040" x2="64606" y2="71040"/>
                            <a14:foregroundMark x1="66545" y1="68440" x2="66545" y2="68440"/>
                            <a14:foregroundMark x1="69818" y1="51064" x2="69818" y2="51064"/>
                            <a14:foregroundMark x1="69515" y1="55674" x2="69515" y2="55674"/>
                            <a14:foregroundMark x1="68606" y1="46809" x2="68606" y2="46809"/>
                            <a14:foregroundMark x1="68485" y1="45035" x2="68485" y2="45035"/>
                            <a14:foregroundMark x1="68848" y1="50827" x2="68848" y2="50827"/>
                            <a14:foregroundMark x1="68970" y1="48936" x2="68970" y2="48936"/>
                            <a14:foregroundMark x1="69515" y1="56383" x2="69515" y2="56383"/>
                            <a14:foregroundMark x1="69697" y1="58747" x2="69697" y2="58747"/>
                            <a14:foregroundMark x1="69697" y1="58747" x2="69697" y2="58747"/>
                            <a14:foregroundMark x1="69515" y1="57447" x2="69515" y2="57447"/>
                            <a14:foregroundMark x1="69394" y1="54846" x2="69394" y2="54846"/>
                            <a14:foregroundMark x1="69273" y1="54019" x2="69273" y2="54019"/>
                            <a14:foregroundMark x1="69273" y1="53191" x2="69273" y2="53191"/>
                            <a14:foregroundMark x1="61879" y1="70804" x2="61879" y2="70804"/>
                            <a14:foregroundMark x1="64121" y1="72695" x2="64121" y2="72695"/>
                            <a14:foregroundMark x1="45394" y1="15957" x2="45394" y2="15957"/>
                            <a14:foregroundMark x1="44606" y1="13475" x2="44606" y2="13475"/>
                            <a14:foregroundMark x1="41455" y1="8983" x2="41455" y2="8983"/>
                            <a14:foregroundMark x1="41030" y1="7683" x2="41030" y2="7683"/>
                            <a14:foregroundMark x1="39697" y1="7447" x2="39697" y2="7447"/>
                          </a14:backgroundRemoval>
                        </a14:imgEffect>
                        <a14:imgEffect>
                          <a14:brightnessContrast contrast="40000"/>
                        </a14:imgEffect>
                      </a14:imgLayer>
                    </a14:imgProps>
                  </a:ext>
                </a:extLst>
              </a:blip>
              <a:srcRect l="11945" t="5303" r="28679"/>
              <a:stretch>
                <a:fillRect/>
              </a:stretch>
            </p:blipFill>
            <p:spPr>
              <a:xfrm>
                <a:off x="1231683" y="3480840"/>
                <a:ext cx="1101600" cy="92880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</p:pic>
          <p:pic>
            <p:nvPicPr>
              <p:cNvPr id="89" name="图片 88"/>
              <p:cNvPicPr/>
              <p:nvPr/>
            </p:nvPicPr>
            <p:blipFill rotWithShape="1"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0" b="90071" l="0" r="53576">
                            <a14:foregroundMark x1="37091" y1="36170" x2="37091" y2="36170"/>
                            <a14:foregroundMark x1="35697" y1="15485" x2="35697" y2="15485"/>
                            <a14:foregroundMark x1="22303" y1="44444" x2="22303" y2="44444"/>
                            <a14:foregroundMark x1="10909" y1="52482" x2="10909" y2="52482"/>
                            <a14:foregroundMark x1="2242" y1="46809" x2="2242" y2="46809"/>
                            <a14:foregroundMark x1="1152" y1="47163" x2="1152" y2="47163"/>
                            <a14:foregroundMark x1="3212" y1="51891" x2="3212" y2="51891"/>
                            <a14:foregroundMark x1="16061" y1="74823" x2="16061" y2="74823"/>
                            <a14:foregroundMark x1="6667" y1="67967" x2="6667" y2="67967"/>
                            <a14:foregroundMark x1="7576" y1="69031" x2="7576" y2="69031"/>
                            <a14:foregroundMark x1="5697" y1="67967" x2="5697" y2="67967"/>
                            <a14:foregroundMark x1="25758" y1="79078" x2="25758" y2="79078"/>
                            <a14:foregroundMark x1="24485" y1="63121" x2="24485" y2="63121"/>
                            <a14:foregroundMark x1="35879" y1="58629" x2="35879" y2="58629"/>
                            <a14:foregroundMark x1="40242" y1="54255" x2="40242" y2="54255"/>
                            <a14:foregroundMark x1="36364" y1="56501" x2="36364" y2="56501"/>
                            <a14:foregroundMark x1="37515" y1="56738" x2="37515" y2="56738"/>
                            <a14:foregroundMark x1="36121" y1="55319" x2="36121" y2="55319"/>
                          </a14:backgroundRemoval>
                        </a14:imgEffect>
                        <a14:imgEffect>
                          <a14:brightnessContrast contrast="40000"/>
                        </a14:imgEffect>
                      </a14:imgLayer>
                    </a14:imgProps>
                  </a:ext>
                </a:extLst>
              </a:blip>
              <a:srcRect l="471" t="2953" r="56473" b="12415"/>
              <a:stretch>
                <a:fillRect/>
              </a:stretch>
            </p:blipFill>
            <p:spPr>
              <a:xfrm>
                <a:off x="2394021" y="3480840"/>
                <a:ext cx="1101600" cy="92880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</p:pic>
          <p:pic>
            <p:nvPicPr>
              <p:cNvPr id="90" name="图片 89"/>
              <p:cNvPicPr/>
              <p:nvPr/>
            </p:nvPicPr>
            <p:blipFill rotWithShape="1">
              <a:blip r:embed="rId23">
                <a:extLst>
                  <a:ext uri="{BEBA8EAE-BF5A-486C-A8C5-ECC9F3942E4B}">
                    <a14:imgProps xmlns:a14="http://schemas.microsoft.com/office/drawing/2010/main">
                      <a14:imgLayer r:embed="rId24">
                        <a14:imgEffect>
                          <a14:backgroundRemoval t="0" b="91235" l="47690" r="92142">
                            <a14:foregroundMark x1="81224" y1="56042" x2="81224" y2="56042"/>
                            <a14:foregroundMark x1="55069" y1="45153" x2="55069" y2="45153"/>
                            <a14:foregroundMark x1="62208" y1="43161" x2="62208" y2="43161"/>
                            <a14:foregroundMark x1="66767" y1="77556" x2="66767" y2="77556"/>
                          </a14:backgroundRemoval>
                        </a14:imgEffect>
                        <a14:imgEffect>
                          <a14:brightnessContrast contrast="40000"/>
                        </a14:imgEffect>
                      </a14:imgLayer>
                    </a14:imgProps>
                  </a:ext>
                </a:extLst>
              </a:blip>
              <a:srcRect l="53798" t="13009" r="11360" b="20853"/>
              <a:stretch>
                <a:fillRect/>
              </a:stretch>
            </p:blipFill>
            <p:spPr>
              <a:xfrm>
                <a:off x="3556359" y="3480840"/>
                <a:ext cx="1101600" cy="92880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</p:pic>
          <p:sp>
            <p:nvSpPr>
              <p:cNvPr id="91" name="文本框 90"/>
              <p:cNvSpPr txBox="1"/>
              <p:nvPr/>
            </p:nvSpPr>
            <p:spPr>
              <a:xfrm>
                <a:off x="3645487" y="3290440"/>
                <a:ext cx="1012472" cy="231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BCSCs-Exos</a:t>
                </a:r>
              </a:p>
            </p:txBody>
          </p:sp>
          <p:cxnSp>
            <p:nvCxnSpPr>
              <p:cNvPr id="92" name="直接连接符 91"/>
              <p:cNvCxnSpPr/>
              <p:nvPr/>
            </p:nvCxnSpPr>
            <p:spPr>
              <a:xfrm>
                <a:off x="4528584" y="4373461"/>
                <a:ext cx="97813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3" name="直接连接符 92"/>
              <p:cNvCxnSpPr/>
              <p:nvPr/>
            </p:nvCxnSpPr>
            <p:spPr>
              <a:xfrm>
                <a:off x="3371256" y="4373461"/>
                <a:ext cx="97813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4" name="直接连接符 93"/>
              <p:cNvCxnSpPr/>
              <p:nvPr/>
            </p:nvCxnSpPr>
            <p:spPr>
              <a:xfrm>
                <a:off x="2199943" y="4379425"/>
                <a:ext cx="97813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95" name="文本框 94"/>
              <p:cNvSpPr txBox="1"/>
              <p:nvPr/>
            </p:nvSpPr>
            <p:spPr>
              <a:xfrm>
                <a:off x="2417555" y="3290440"/>
                <a:ext cx="1130165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non-BCSCs-Exos</a:t>
                </a:r>
              </a:p>
            </p:txBody>
          </p:sp>
          <p:sp>
            <p:nvSpPr>
              <p:cNvPr id="96" name="文本框 95"/>
              <p:cNvSpPr txBox="1"/>
              <p:nvPr/>
            </p:nvSpPr>
            <p:spPr>
              <a:xfrm>
                <a:off x="1527345" y="3285393"/>
                <a:ext cx="531069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PBS</a:t>
                </a:r>
              </a:p>
            </p:txBody>
          </p:sp>
          <p:cxnSp>
            <p:nvCxnSpPr>
              <p:cNvPr id="97" name="直接连接符 96"/>
              <p:cNvCxnSpPr/>
              <p:nvPr/>
            </p:nvCxnSpPr>
            <p:spPr>
              <a:xfrm flipV="1">
                <a:off x="1732478" y="3288323"/>
                <a:ext cx="2353331" cy="289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99" name="文本框 98"/>
              <p:cNvSpPr txBox="1"/>
              <p:nvPr/>
            </p:nvSpPr>
            <p:spPr>
              <a:xfrm>
                <a:off x="2493530" y="3062864"/>
                <a:ext cx="81801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4T1-Lung</a:t>
                </a:r>
              </a:p>
            </p:txBody>
          </p:sp>
        </p:grp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3163" y="4396669"/>
              <a:ext cx="1295580" cy="2463459"/>
            </a:xfrm>
            <a:prstGeom prst="rect">
              <a:avLst/>
            </a:prstGeom>
          </p:spPr>
        </p:pic>
        <p:sp>
          <p:nvSpPr>
            <p:cNvPr id="2" name="文本框 1"/>
            <p:cNvSpPr txBox="1"/>
            <p:nvPr/>
          </p:nvSpPr>
          <p:spPr>
            <a:xfrm>
              <a:off x="3788903" y="1819235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6546" y="209418"/>
              <a:ext cx="2602799" cy="16526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655755" y="4511189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3791904" y="4511189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F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FCECFB54-BECB-67EC-6279-6567EFE16080}"/>
                </a:ext>
              </a:extLst>
            </p:cNvPr>
            <p:cNvGrpSpPr/>
            <p:nvPr/>
          </p:nvGrpSpPr>
          <p:grpSpPr>
            <a:xfrm>
              <a:off x="827821" y="56419"/>
              <a:ext cx="2564638" cy="1770289"/>
              <a:chOff x="762521" y="-11222"/>
              <a:chExt cx="2564638" cy="1770289"/>
            </a:xfrm>
          </p:grpSpPr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822BC7FE-EBD4-55D3-2BA4-7D8E5B99E75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/>
              <a:srcRect l="10103" b="27088"/>
              <a:stretch/>
            </p:blipFill>
            <p:spPr>
              <a:xfrm>
                <a:off x="966818" y="374191"/>
                <a:ext cx="1142664" cy="1189931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E7E01874-8590-8F75-95B3-310008A5FB5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/>
              <a:srcRect l="10103" b="27277"/>
              <a:stretch/>
            </p:blipFill>
            <p:spPr>
              <a:xfrm>
                <a:off x="2124318" y="374048"/>
                <a:ext cx="1142665" cy="1186842"/>
              </a:xfrm>
              <a:prstGeom prst="rect">
                <a:avLst/>
              </a:prstGeom>
            </p:spPr>
          </p:pic>
          <p:grpSp>
            <p:nvGrpSpPr>
              <p:cNvPr id="14" name="组合 22">
                <a:extLst>
                  <a:ext uri="{FF2B5EF4-FFF2-40B4-BE49-F238E27FC236}">
                    <a16:creationId xmlns:a16="http://schemas.microsoft.com/office/drawing/2014/main" id="{99298BC8-6FD4-C41B-E506-9217DCFCA0CE}"/>
                  </a:ext>
                </a:extLst>
              </p:cNvPr>
              <p:cNvGrpSpPr/>
              <p:nvPr/>
            </p:nvGrpSpPr>
            <p:grpSpPr>
              <a:xfrm>
                <a:off x="762521" y="-11222"/>
                <a:ext cx="2564638" cy="1770289"/>
                <a:chOff x="144282" y="4520952"/>
                <a:chExt cx="2564638" cy="1770289"/>
              </a:xfrm>
            </p:grpSpPr>
            <p:grpSp>
              <p:nvGrpSpPr>
                <p:cNvPr id="15" name="组合 18">
                  <a:extLst>
                    <a:ext uri="{FF2B5EF4-FFF2-40B4-BE49-F238E27FC236}">
                      <a16:creationId xmlns:a16="http://schemas.microsoft.com/office/drawing/2014/main" id="{115E8320-4B33-6C1F-D3C7-2962F5F7A8F5}"/>
                    </a:ext>
                  </a:extLst>
                </p:cNvPr>
                <p:cNvGrpSpPr/>
                <p:nvPr/>
              </p:nvGrpSpPr>
              <p:grpSpPr>
                <a:xfrm>
                  <a:off x="332656" y="4808984"/>
                  <a:ext cx="2376264" cy="1482257"/>
                  <a:chOff x="332656" y="4808984"/>
                  <a:chExt cx="2376264" cy="1482257"/>
                </a:xfrm>
              </p:grpSpPr>
              <p:cxnSp>
                <p:nvCxnSpPr>
                  <p:cNvPr id="20" name="直接箭头连接符 10">
                    <a:extLst>
                      <a:ext uri="{FF2B5EF4-FFF2-40B4-BE49-F238E27FC236}">
                        <a16:creationId xmlns:a16="http://schemas.microsoft.com/office/drawing/2014/main" id="{4280F5B0-C4AB-A957-BD85-2725CA3225BB}"/>
                      </a:ext>
                    </a:extLst>
                  </p:cNvPr>
                  <p:cNvCxnSpPr/>
                  <p:nvPr/>
                </p:nvCxnSpPr>
                <p:spPr>
                  <a:xfrm>
                    <a:off x="332656" y="6110137"/>
                    <a:ext cx="2376264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直接箭头连接符 11">
                    <a:extLst>
                      <a:ext uri="{FF2B5EF4-FFF2-40B4-BE49-F238E27FC236}">
                        <a16:creationId xmlns:a16="http://schemas.microsoft.com/office/drawing/2014/main" id="{0BA37AD2-61E2-5FAA-BD0A-81DBB0C7FEB5}"/>
                      </a:ext>
                    </a:extLst>
                  </p:cNvPr>
                  <p:cNvCxnSpPr/>
                  <p:nvPr/>
                </p:nvCxnSpPr>
                <p:spPr>
                  <a:xfrm flipH="1" flipV="1">
                    <a:off x="332656" y="4808984"/>
                    <a:ext cx="1" cy="1301154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2" name="文本框 13">
                    <a:extLst>
                      <a:ext uri="{FF2B5EF4-FFF2-40B4-BE49-F238E27FC236}">
                        <a16:creationId xmlns:a16="http://schemas.microsoft.com/office/drawing/2014/main" id="{92DE4E74-B10F-6160-2BFB-CD0FC353EABD}"/>
                      </a:ext>
                    </a:extLst>
                  </p:cNvPr>
                  <p:cNvSpPr txBox="1"/>
                  <p:nvPr/>
                </p:nvSpPr>
                <p:spPr>
                  <a:xfrm>
                    <a:off x="1124744" y="6075797"/>
                    <a:ext cx="1224136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800" b="1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CD24-PE</a:t>
                    </a:r>
                    <a:endParaRPr lang="zh-CN" altLang="en-US" sz="800" b="1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6" name="文本框 14">
                  <a:extLst>
                    <a:ext uri="{FF2B5EF4-FFF2-40B4-BE49-F238E27FC236}">
                      <a16:creationId xmlns:a16="http://schemas.microsoft.com/office/drawing/2014/main" id="{FA6FC6B8-1C16-FAF9-2282-15E6E97931DC}"/>
                    </a:ext>
                  </a:extLst>
                </p:cNvPr>
                <p:cNvSpPr txBox="1"/>
                <p:nvPr/>
              </p:nvSpPr>
              <p:spPr>
                <a:xfrm rot="16200000">
                  <a:off x="-360064" y="5025298"/>
                  <a:ext cx="1224136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CD44-APC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7" name="文本框 19">
                  <a:extLst>
                    <a:ext uri="{FF2B5EF4-FFF2-40B4-BE49-F238E27FC236}">
                      <a16:creationId xmlns:a16="http://schemas.microsoft.com/office/drawing/2014/main" id="{35ED659C-401F-86EE-8FF0-D207AAA4DBA9}"/>
                    </a:ext>
                  </a:extLst>
                </p:cNvPr>
                <p:cNvSpPr txBox="1"/>
                <p:nvPr/>
              </p:nvSpPr>
              <p:spPr>
                <a:xfrm>
                  <a:off x="1092729" y="4660723"/>
                  <a:ext cx="936104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MDA-MB-231 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8" name="文本框 20">
                  <a:extLst>
                    <a:ext uri="{FF2B5EF4-FFF2-40B4-BE49-F238E27FC236}">
                      <a16:creationId xmlns:a16="http://schemas.microsoft.com/office/drawing/2014/main" id="{354EEEB6-CB52-B7EB-407C-7AC0BDB4702F}"/>
                    </a:ext>
                  </a:extLst>
                </p:cNvPr>
                <p:cNvSpPr txBox="1"/>
                <p:nvPr/>
              </p:nvSpPr>
              <p:spPr>
                <a:xfrm>
                  <a:off x="642221" y="4789168"/>
                  <a:ext cx="684554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7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non-BCSCs </a:t>
                  </a:r>
                  <a:endParaRPr lang="zh-CN" altLang="en-US" sz="7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3" name="文本框 20">
                <a:extLst>
                  <a:ext uri="{FF2B5EF4-FFF2-40B4-BE49-F238E27FC236}">
                    <a16:creationId xmlns:a16="http://schemas.microsoft.com/office/drawing/2014/main" id="{8904DF10-9B7F-7D44-534A-E6B4C29F6FF9}"/>
                  </a:ext>
                </a:extLst>
              </p:cNvPr>
              <p:cNvSpPr txBox="1"/>
              <p:nvPr/>
            </p:nvSpPr>
            <p:spPr>
              <a:xfrm>
                <a:off x="2523525" y="256994"/>
                <a:ext cx="64198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BCSCs 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5" name="文本框 84">
              <a:extLst>
                <a:ext uri="{FF2B5EF4-FFF2-40B4-BE49-F238E27FC236}">
                  <a16:creationId xmlns:a16="http://schemas.microsoft.com/office/drawing/2014/main" id="{1ECEC561-962F-A0CB-1B55-402BD58C5A37}"/>
                </a:ext>
              </a:extLst>
            </p:cNvPr>
            <p:cNvSpPr txBox="1"/>
            <p:nvPr/>
          </p:nvSpPr>
          <p:spPr>
            <a:xfrm>
              <a:off x="3392459" y="247690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" name="文本框 7">
            <a:extLst>
              <a:ext uri="{FF2B5EF4-FFF2-40B4-BE49-F238E27FC236}">
                <a16:creationId xmlns:a16="http://schemas.microsoft.com/office/drawing/2014/main" id="{494717C4-61D3-BDB3-D37E-EF9302361802}"/>
              </a:ext>
            </a:extLst>
          </p:cNvPr>
          <p:cNvSpPr txBox="1"/>
          <p:nvPr/>
        </p:nvSpPr>
        <p:spPr>
          <a:xfrm>
            <a:off x="681267" y="6731256"/>
            <a:ext cx="3005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5AF8CFE1-9582-6526-5D67-BB1EF4483A49}"/>
              </a:ext>
            </a:extLst>
          </p:cNvPr>
          <p:cNvGrpSpPr/>
          <p:nvPr/>
        </p:nvGrpSpPr>
        <p:grpSpPr>
          <a:xfrm>
            <a:off x="360603" y="8534528"/>
            <a:ext cx="1929065" cy="1091861"/>
            <a:chOff x="4792769" y="2388681"/>
            <a:chExt cx="1929065" cy="1091861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A71B988F-B43C-0636-9646-EDA2CACA20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729" t="49184" r="41998" b="47906"/>
            <a:stretch/>
          </p:blipFill>
          <p:spPr>
            <a:xfrm>
              <a:off x="5625890" y="2892737"/>
              <a:ext cx="997200" cy="205910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71CF066-5932-455F-73B5-F25DDAB6FC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458" t="67661" r="38532" b="27752"/>
            <a:stretch/>
          </p:blipFill>
          <p:spPr>
            <a:xfrm>
              <a:off x="5628431" y="2640709"/>
              <a:ext cx="996156" cy="216024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B710F032-4E66-FB00-1E20-5D02890C54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791" t="61181" r="40787" b="33964"/>
            <a:stretch/>
          </p:blipFill>
          <p:spPr>
            <a:xfrm>
              <a:off x="5627330" y="2388681"/>
              <a:ext cx="997200" cy="21887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E59597A1-F71A-DFD9-996B-854E35D12F87}"/>
                </a:ext>
              </a:extLst>
            </p:cNvPr>
            <p:cNvGrpSpPr/>
            <p:nvPr/>
          </p:nvGrpSpPr>
          <p:grpSpPr>
            <a:xfrm>
              <a:off x="4792769" y="2406268"/>
              <a:ext cx="1929065" cy="1074274"/>
              <a:chOff x="4239208" y="5668433"/>
              <a:chExt cx="1902060" cy="1070946"/>
            </a:xfrm>
          </p:grpSpPr>
          <p:grpSp>
            <p:nvGrpSpPr>
              <p:cNvPr id="28" name="组合 27">
                <a:extLst>
                  <a:ext uri="{FF2B5EF4-FFF2-40B4-BE49-F238E27FC236}">
                    <a16:creationId xmlns:a16="http://schemas.microsoft.com/office/drawing/2014/main" id="{5048DABA-9F86-836A-6F94-6922D09E9A9C}"/>
                  </a:ext>
                </a:extLst>
              </p:cNvPr>
              <p:cNvGrpSpPr/>
              <p:nvPr/>
            </p:nvGrpSpPr>
            <p:grpSpPr>
              <a:xfrm>
                <a:off x="4239208" y="5668433"/>
                <a:ext cx="858990" cy="688789"/>
                <a:chOff x="147175" y="8893618"/>
                <a:chExt cx="858990" cy="688789"/>
              </a:xfrm>
            </p:grpSpPr>
            <p:sp>
              <p:nvSpPr>
                <p:cNvPr id="32" name="文本框 31">
                  <a:extLst>
                    <a:ext uri="{FF2B5EF4-FFF2-40B4-BE49-F238E27FC236}">
                      <a16:creationId xmlns:a16="http://schemas.microsoft.com/office/drawing/2014/main" id="{61990203-3DF8-AA59-FD12-A7758D4E283F}"/>
                    </a:ext>
                  </a:extLst>
                </p:cNvPr>
                <p:cNvSpPr txBox="1"/>
                <p:nvPr/>
              </p:nvSpPr>
              <p:spPr>
                <a:xfrm>
                  <a:off x="155141" y="8893618"/>
                  <a:ext cx="851024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Slug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3" name="文本框 32">
                  <a:extLst>
                    <a:ext uri="{FF2B5EF4-FFF2-40B4-BE49-F238E27FC236}">
                      <a16:creationId xmlns:a16="http://schemas.microsoft.com/office/drawing/2014/main" id="{89DBE69C-DBBB-7F4A-C2A2-478A4E33DCBD}"/>
                    </a:ext>
                  </a:extLst>
                </p:cNvPr>
                <p:cNvSpPr txBox="1"/>
                <p:nvPr/>
              </p:nvSpPr>
              <p:spPr>
                <a:xfrm>
                  <a:off x="155141" y="9142371"/>
                  <a:ext cx="851024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E-cadherin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4" name="文本框 33">
                  <a:extLst>
                    <a:ext uri="{FF2B5EF4-FFF2-40B4-BE49-F238E27FC236}">
                      <a16:creationId xmlns:a16="http://schemas.microsoft.com/office/drawing/2014/main" id="{4BDE0FBA-2160-CF21-9485-47086D37E35B}"/>
                    </a:ext>
                  </a:extLst>
                </p:cNvPr>
                <p:cNvSpPr txBox="1"/>
                <p:nvPr/>
              </p:nvSpPr>
              <p:spPr>
                <a:xfrm>
                  <a:off x="147175" y="9366963"/>
                  <a:ext cx="851024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β-actin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id="{4CF24F84-F350-F6EC-28A0-AF01A82A1295}"/>
                  </a:ext>
                </a:extLst>
              </p:cNvPr>
              <p:cNvSpPr txBox="1"/>
              <p:nvPr/>
            </p:nvSpPr>
            <p:spPr>
              <a:xfrm rot="19395015">
                <a:off x="4880984" y="6402571"/>
                <a:ext cx="59755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PBS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文本框 29">
                <a:extLst>
                  <a:ext uri="{FF2B5EF4-FFF2-40B4-BE49-F238E27FC236}">
                    <a16:creationId xmlns:a16="http://schemas.microsoft.com/office/drawing/2014/main" id="{B3323226-A1CB-80AF-9CE3-50A32AE0E139}"/>
                  </a:ext>
                </a:extLst>
              </p:cNvPr>
              <p:cNvSpPr txBox="1"/>
              <p:nvPr/>
            </p:nvSpPr>
            <p:spPr>
              <a:xfrm rot="19136657">
                <a:off x="5119594" y="6431602"/>
                <a:ext cx="63897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non-BCSC</a:t>
                </a:r>
              </a:p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-Exos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id="{F4A97AA4-720E-AF8A-592E-5DA80F292974}"/>
                  </a:ext>
                </a:extLst>
              </p:cNvPr>
              <p:cNvSpPr txBox="1"/>
              <p:nvPr/>
            </p:nvSpPr>
            <p:spPr>
              <a:xfrm rot="19129341">
                <a:off x="5508247" y="6358137"/>
                <a:ext cx="6330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BCSC</a:t>
                </a:r>
              </a:p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-Exos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6" name="文本框 35">
            <a:extLst>
              <a:ext uri="{FF2B5EF4-FFF2-40B4-BE49-F238E27FC236}">
                <a16:creationId xmlns:a16="http://schemas.microsoft.com/office/drawing/2014/main" id="{8DA3D9EC-DBAD-EFE3-F430-FCF02ABC6EC9}"/>
              </a:ext>
            </a:extLst>
          </p:cNvPr>
          <p:cNvSpPr txBox="1"/>
          <p:nvPr/>
        </p:nvSpPr>
        <p:spPr>
          <a:xfrm>
            <a:off x="674604" y="8216864"/>
            <a:ext cx="3005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41267" y="6844545"/>
            <a:ext cx="4298297" cy="149526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gyYjA4MmE2MTRlZTZlZGFjNzJmZDZjODcwZGU2NGIifQ==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781</TotalTime>
  <Words>36</Words>
  <Application>Microsoft Office PowerPoint</Application>
  <PresentationFormat>A4 纸张(210x297 毫米)</PresentationFormat>
  <Paragraphs>30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Arial</vt:lpstr>
      <vt:lpstr>Calibri</vt:lpstr>
      <vt:lpstr>Calibri Light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</dc:creator>
  <cp:lastModifiedBy>Yang Tao</cp:lastModifiedBy>
  <cp:revision>121</cp:revision>
  <dcterms:created xsi:type="dcterms:W3CDTF">2023-03-08T23:45:00Z</dcterms:created>
  <dcterms:modified xsi:type="dcterms:W3CDTF">2024-11-19T00:52:30Z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58F21DC10FB84B8EAA81AA60198C3FF3_12</vt:lpwstr>
  </property>
  <property fmtid="{D5CDD505-2E9C-101B-9397-08002B2CF9AE}" pid="3" name="KSOProductBuildVer">
    <vt:lpwstr>2052-12.1.0.15712</vt:lpwstr>
  </property>
</Properties>
</file>