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74" r:id="rId3"/>
    <p:sldId id="267" r:id="rId4"/>
    <p:sldId id="276" r:id="rId5"/>
    <p:sldId id="270" r:id="rId6"/>
    <p:sldId id="277" r:id="rId7"/>
  </p:sldIdLst>
  <p:sldSz cx="6858000" cy="9144000" type="letter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9BF3B5-B799-49C0-BBF0-69B8BF2E0AA5}" v="15" dt="2024-12-17T13:36:52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ang Boon Koh" userId="9a967bd3-10ba-4e66-a1b5-c82b8e64aeae" providerId="ADAL" clId="{689BF3B5-B799-49C0-BBF0-69B8BF2E0AA5}"/>
    <pc:docChg chg="undo redo custSel addSld delSld modSld">
      <pc:chgData name="Siang Boon Koh" userId="9a967bd3-10ba-4e66-a1b5-c82b8e64aeae" providerId="ADAL" clId="{689BF3B5-B799-49C0-BBF0-69B8BF2E0AA5}" dt="2024-12-17T13:36:52.703" v="43" actId="1076"/>
      <pc:docMkLst>
        <pc:docMk/>
      </pc:docMkLst>
      <pc:sldChg chg="del">
        <pc:chgData name="Siang Boon Koh" userId="9a967bd3-10ba-4e66-a1b5-c82b8e64aeae" providerId="ADAL" clId="{689BF3B5-B799-49C0-BBF0-69B8BF2E0AA5}" dt="2024-12-17T09:58:56.318" v="0" actId="47"/>
        <pc:sldMkLst>
          <pc:docMk/>
          <pc:sldMk cId="2549877475" sldId="256"/>
        </pc:sldMkLst>
      </pc:sldChg>
      <pc:sldChg chg="del">
        <pc:chgData name="Siang Boon Koh" userId="9a967bd3-10ba-4e66-a1b5-c82b8e64aeae" providerId="ADAL" clId="{689BF3B5-B799-49C0-BBF0-69B8BF2E0AA5}" dt="2024-12-17T09:59:03.417" v="2" actId="47"/>
        <pc:sldMkLst>
          <pc:docMk/>
          <pc:sldMk cId="4016705398" sldId="266"/>
        </pc:sldMkLst>
      </pc:sldChg>
      <pc:sldChg chg="del">
        <pc:chgData name="Siang Boon Koh" userId="9a967bd3-10ba-4e66-a1b5-c82b8e64aeae" providerId="ADAL" clId="{689BF3B5-B799-49C0-BBF0-69B8BF2E0AA5}" dt="2024-12-17T09:59:13.513" v="5" actId="47"/>
        <pc:sldMkLst>
          <pc:docMk/>
          <pc:sldMk cId="876388366" sldId="268"/>
        </pc:sldMkLst>
      </pc:sldChg>
      <pc:sldChg chg="del">
        <pc:chgData name="Siang Boon Koh" userId="9a967bd3-10ba-4e66-a1b5-c82b8e64aeae" providerId="ADAL" clId="{689BF3B5-B799-49C0-BBF0-69B8BF2E0AA5}" dt="2024-12-17T09:59:07.573" v="4" actId="47"/>
        <pc:sldMkLst>
          <pc:docMk/>
          <pc:sldMk cId="2654411033" sldId="269"/>
        </pc:sldMkLst>
      </pc:sldChg>
      <pc:sldChg chg="modSp mod">
        <pc:chgData name="Siang Boon Koh" userId="9a967bd3-10ba-4e66-a1b5-c82b8e64aeae" providerId="ADAL" clId="{689BF3B5-B799-49C0-BBF0-69B8BF2E0AA5}" dt="2024-12-17T09:59:49.997" v="11" actId="20577"/>
        <pc:sldMkLst>
          <pc:docMk/>
          <pc:sldMk cId="3637582930" sldId="270"/>
        </pc:sldMkLst>
        <pc:spChg chg="mod">
          <ac:chgData name="Siang Boon Koh" userId="9a967bd3-10ba-4e66-a1b5-c82b8e64aeae" providerId="ADAL" clId="{689BF3B5-B799-49C0-BBF0-69B8BF2E0AA5}" dt="2024-12-17T09:59:49.997" v="11" actId="20577"/>
          <ac:spMkLst>
            <pc:docMk/>
            <pc:sldMk cId="3637582930" sldId="270"/>
            <ac:spMk id="11" creationId="{1017FC21-5C44-438D-950A-022F84A15901}"/>
          </ac:spMkLst>
        </pc:spChg>
      </pc:sldChg>
      <pc:sldChg chg="del">
        <pc:chgData name="Siang Boon Koh" userId="9a967bd3-10ba-4e66-a1b5-c82b8e64aeae" providerId="ADAL" clId="{689BF3B5-B799-49C0-BBF0-69B8BF2E0AA5}" dt="2024-12-17T09:59:15.797" v="6" actId="47"/>
        <pc:sldMkLst>
          <pc:docMk/>
          <pc:sldMk cId="959511840" sldId="271"/>
        </pc:sldMkLst>
      </pc:sldChg>
      <pc:sldChg chg="add del">
        <pc:chgData name="Siang Boon Koh" userId="9a967bd3-10ba-4e66-a1b5-c82b8e64aeae" providerId="ADAL" clId="{689BF3B5-B799-49C0-BBF0-69B8BF2E0AA5}" dt="2024-12-17T09:59:52.742" v="13" actId="47"/>
        <pc:sldMkLst>
          <pc:docMk/>
          <pc:sldMk cId="1362082425" sldId="272"/>
        </pc:sldMkLst>
      </pc:sldChg>
      <pc:sldChg chg="del">
        <pc:chgData name="Siang Boon Koh" userId="9a967bd3-10ba-4e66-a1b5-c82b8e64aeae" providerId="ADAL" clId="{689BF3B5-B799-49C0-BBF0-69B8BF2E0AA5}" dt="2024-12-17T09:58:59.337" v="1" actId="47"/>
        <pc:sldMkLst>
          <pc:docMk/>
          <pc:sldMk cId="3067217907" sldId="273"/>
        </pc:sldMkLst>
      </pc:sldChg>
      <pc:sldChg chg="del">
        <pc:chgData name="Siang Boon Koh" userId="9a967bd3-10ba-4e66-a1b5-c82b8e64aeae" providerId="ADAL" clId="{689BF3B5-B799-49C0-BBF0-69B8BF2E0AA5}" dt="2024-12-17T09:59:04.799" v="3" actId="47"/>
        <pc:sldMkLst>
          <pc:docMk/>
          <pc:sldMk cId="607241094" sldId="275"/>
        </pc:sldMkLst>
      </pc:sldChg>
      <pc:sldChg chg="addSp delSp modSp mod">
        <pc:chgData name="Siang Boon Koh" userId="9a967bd3-10ba-4e66-a1b5-c82b8e64aeae" providerId="ADAL" clId="{689BF3B5-B799-49C0-BBF0-69B8BF2E0AA5}" dt="2024-12-17T13:36:52.703" v="43" actId="1076"/>
        <pc:sldMkLst>
          <pc:docMk/>
          <pc:sldMk cId="2863185189" sldId="276"/>
        </pc:sldMkLst>
        <pc:spChg chg="mod">
          <ac:chgData name="Siang Boon Koh" userId="9a967bd3-10ba-4e66-a1b5-c82b8e64aeae" providerId="ADAL" clId="{689BF3B5-B799-49C0-BBF0-69B8BF2E0AA5}" dt="2024-12-17T13:36:06.358" v="29" actId="20577"/>
          <ac:spMkLst>
            <pc:docMk/>
            <pc:sldMk cId="2863185189" sldId="276"/>
            <ac:spMk id="7" creationId="{3B6CD9F6-14D8-BCC9-21E2-EDAD64D6C7A9}"/>
          </ac:spMkLst>
        </pc:spChg>
        <pc:spChg chg="mod">
          <ac:chgData name="Siang Boon Koh" userId="9a967bd3-10ba-4e66-a1b5-c82b8e64aeae" providerId="ADAL" clId="{689BF3B5-B799-49C0-BBF0-69B8BF2E0AA5}" dt="2024-12-17T10:00:00.320" v="27" actId="20577"/>
          <ac:spMkLst>
            <pc:docMk/>
            <pc:sldMk cId="2863185189" sldId="276"/>
            <ac:spMk id="11" creationId="{1017FC21-5C44-438D-950A-022F84A15901}"/>
          </ac:spMkLst>
        </pc:spChg>
        <pc:spChg chg="mod">
          <ac:chgData name="Siang Boon Koh" userId="9a967bd3-10ba-4e66-a1b5-c82b8e64aeae" providerId="ADAL" clId="{689BF3B5-B799-49C0-BBF0-69B8BF2E0AA5}" dt="2024-12-17T13:36:46.567" v="41" actId="1076"/>
          <ac:spMkLst>
            <pc:docMk/>
            <pc:sldMk cId="2863185189" sldId="276"/>
            <ac:spMk id="12" creationId="{D2D6A6FD-718D-4637-9E40-72EFFD28404A}"/>
          </ac:spMkLst>
        </pc:spChg>
        <pc:spChg chg="mod">
          <ac:chgData name="Siang Boon Koh" userId="9a967bd3-10ba-4e66-a1b5-c82b8e64aeae" providerId="ADAL" clId="{689BF3B5-B799-49C0-BBF0-69B8BF2E0AA5}" dt="2024-12-17T13:36:46.567" v="41" actId="1076"/>
          <ac:spMkLst>
            <pc:docMk/>
            <pc:sldMk cId="2863185189" sldId="276"/>
            <ac:spMk id="13" creationId="{CB220AF3-49D3-CA19-6092-DF76FAE90D9B}"/>
          </ac:spMkLst>
        </pc:spChg>
        <pc:spChg chg="del">
          <ac:chgData name="Siang Boon Koh" userId="9a967bd3-10ba-4e66-a1b5-c82b8e64aeae" providerId="ADAL" clId="{689BF3B5-B799-49C0-BBF0-69B8BF2E0AA5}" dt="2024-12-17T13:25:36.872" v="28" actId="478"/>
          <ac:spMkLst>
            <pc:docMk/>
            <pc:sldMk cId="2863185189" sldId="276"/>
            <ac:spMk id="15" creationId="{7720A50F-7585-BD22-1883-8BDF0BCB1FAE}"/>
          </ac:spMkLst>
        </pc:spChg>
        <pc:spChg chg="del">
          <ac:chgData name="Siang Boon Koh" userId="9a967bd3-10ba-4e66-a1b5-c82b8e64aeae" providerId="ADAL" clId="{689BF3B5-B799-49C0-BBF0-69B8BF2E0AA5}" dt="2024-12-17T13:25:36.872" v="28" actId="478"/>
          <ac:spMkLst>
            <pc:docMk/>
            <pc:sldMk cId="2863185189" sldId="276"/>
            <ac:spMk id="23" creationId="{CA2C24F2-4FA7-1FBC-EBD4-5888B6890426}"/>
          </ac:spMkLst>
        </pc:spChg>
        <pc:spChg chg="del">
          <ac:chgData name="Siang Boon Koh" userId="9a967bd3-10ba-4e66-a1b5-c82b8e64aeae" providerId="ADAL" clId="{689BF3B5-B799-49C0-BBF0-69B8BF2E0AA5}" dt="2024-12-17T13:25:36.872" v="28" actId="478"/>
          <ac:spMkLst>
            <pc:docMk/>
            <pc:sldMk cId="2863185189" sldId="276"/>
            <ac:spMk id="24" creationId="{7BBD7E9D-5A71-5ADD-7817-8C7413C2B766}"/>
          </ac:spMkLst>
        </pc:spChg>
        <pc:spChg chg="del">
          <ac:chgData name="Siang Boon Koh" userId="9a967bd3-10ba-4e66-a1b5-c82b8e64aeae" providerId="ADAL" clId="{689BF3B5-B799-49C0-BBF0-69B8BF2E0AA5}" dt="2024-12-17T13:25:36.872" v="28" actId="478"/>
          <ac:spMkLst>
            <pc:docMk/>
            <pc:sldMk cId="2863185189" sldId="276"/>
            <ac:spMk id="25" creationId="{C7D3B6F3-CF71-AA4E-DDD1-9C57FE3BF471}"/>
          </ac:spMkLst>
        </pc:spChg>
        <pc:picChg chg="mod">
          <ac:chgData name="Siang Boon Koh" userId="9a967bd3-10ba-4e66-a1b5-c82b8e64aeae" providerId="ADAL" clId="{689BF3B5-B799-49C0-BBF0-69B8BF2E0AA5}" dt="2024-12-17T13:36:46.567" v="41" actId="1076"/>
          <ac:picMkLst>
            <pc:docMk/>
            <pc:sldMk cId="2863185189" sldId="276"/>
            <ac:picMk id="3" creationId="{6E789DBA-3A1C-13F2-1779-F1BB8160808E}"/>
          </ac:picMkLst>
        </pc:picChg>
        <pc:picChg chg="del mod modCrop">
          <ac:chgData name="Siang Boon Koh" userId="9a967bd3-10ba-4e66-a1b5-c82b8e64aeae" providerId="ADAL" clId="{689BF3B5-B799-49C0-BBF0-69B8BF2E0AA5}" dt="2024-12-17T13:36:35.668" v="36" actId="21"/>
          <ac:picMkLst>
            <pc:docMk/>
            <pc:sldMk cId="2863185189" sldId="276"/>
            <ac:picMk id="5" creationId="{772A90D1-F1EB-233D-67F3-A4F98D3B211D}"/>
          </ac:picMkLst>
        </pc:picChg>
        <pc:picChg chg="add mod">
          <ac:chgData name="Siang Boon Koh" userId="9a967bd3-10ba-4e66-a1b5-c82b8e64aeae" providerId="ADAL" clId="{689BF3B5-B799-49C0-BBF0-69B8BF2E0AA5}" dt="2024-12-17T13:36:52.703" v="43" actId="1076"/>
          <ac:picMkLst>
            <pc:docMk/>
            <pc:sldMk cId="2863185189" sldId="276"/>
            <ac:picMk id="14" creationId="{2CABF2B9-8C92-6C07-8983-EF5A3C83337D}"/>
          </ac:picMkLst>
        </pc:picChg>
      </pc:sldChg>
      <pc:sldChg chg="modSp mod">
        <pc:chgData name="Siang Boon Koh" userId="9a967bd3-10ba-4e66-a1b5-c82b8e64aeae" providerId="ADAL" clId="{689BF3B5-B799-49C0-BBF0-69B8BF2E0AA5}" dt="2024-12-17T09:59:49.313" v="10" actId="20577"/>
        <pc:sldMkLst>
          <pc:docMk/>
          <pc:sldMk cId="2628765015" sldId="277"/>
        </pc:sldMkLst>
        <pc:spChg chg="mod">
          <ac:chgData name="Siang Boon Koh" userId="9a967bd3-10ba-4e66-a1b5-c82b8e64aeae" providerId="ADAL" clId="{689BF3B5-B799-49C0-BBF0-69B8BF2E0AA5}" dt="2024-12-17T09:59:49.313" v="10" actId="20577"/>
          <ac:spMkLst>
            <pc:docMk/>
            <pc:sldMk cId="2628765015" sldId="277"/>
            <ac:spMk id="11" creationId="{1017FC21-5C44-438D-950A-022F84A159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53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6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0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6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4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4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45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30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8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4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27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AC8C8-DE3A-4231-BCB6-3BD12F78D68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97558-FFCE-4955-9584-9846FD856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0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9E45CA-51A6-FA48-DC33-7F9BA3406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657" y="3516164"/>
            <a:ext cx="1590527" cy="1925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C551F-2B44-962E-2651-2B7F9EE7975D}"/>
              </a:ext>
            </a:extLst>
          </p:cNvPr>
          <p:cNvSpPr txBox="1"/>
          <p:nvPr/>
        </p:nvSpPr>
        <p:spPr>
          <a:xfrm>
            <a:off x="0" y="0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Figure S1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9B5801-F30E-7227-269A-234468C82C21}"/>
              </a:ext>
            </a:extLst>
          </p:cNvPr>
          <p:cNvSpPr txBox="1"/>
          <p:nvPr/>
        </p:nvSpPr>
        <p:spPr>
          <a:xfrm>
            <a:off x="352329" y="3448172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65766D-0756-A076-1833-4C13EDC30630}"/>
              </a:ext>
            </a:extLst>
          </p:cNvPr>
          <p:cNvSpPr txBox="1"/>
          <p:nvPr/>
        </p:nvSpPr>
        <p:spPr>
          <a:xfrm>
            <a:off x="795869" y="2405295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24180C-F603-2100-ECFE-C838D89D1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094" y="2657680"/>
            <a:ext cx="4695090" cy="6396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E7EA2C-0B8B-76D3-2E61-1C8218890BDA}"/>
              </a:ext>
            </a:extLst>
          </p:cNvPr>
          <p:cNvSpPr txBox="1"/>
          <p:nvPr/>
        </p:nvSpPr>
        <p:spPr>
          <a:xfrm>
            <a:off x="3988675" y="3452204"/>
            <a:ext cx="5100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(D)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0467B4-C4DB-2182-A051-3B04581AE2B1}"/>
              </a:ext>
            </a:extLst>
          </p:cNvPr>
          <p:cNvGrpSpPr/>
          <p:nvPr/>
        </p:nvGrpSpPr>
        <p:grpSpPr>
          <a:xfrm>
            <a:off x="1502181" y="575877"/>
            <a:ext cx="2228684" cy="1818538"/>
            <a:chOff x="6378380" y="427542"/>
            <a:chExt cx="2228684" cy="181853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4DDF488-EDE3-A681-A3F9-56061AF69A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 l="4666" t="16451" b="9170"/>
            <a:stretch/>
          </p:blipFill>
          <p:spPr>
            <a:xfrm>
              <a:off x="6841473" y="542198"/>
              <a:ext cx="1677407" cy="1295258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62F87A1-94F5-4F84-5C6C-2F1F4F3A521A}"/>
                </a:ext>
              </a:extLst>
            </p:cNvPr>
            <p:cNvSpPr/>
            <p:nvPr/>
          </p:nvSpPr>
          <p:spPr>
            <a:xfrm>
              <a:off x="6895853" y="588655"/>
              <a:ext cx="1015161" cy="879471"/>
            </a:xfrm>
            <a:custGeom>
              <a:avLst/>
              <a:gdLst>
                <a:gd name="connsiteX0" fmla="*/ 2122714 w 2728686"/>
                <a:gd name="connsiteY0" fmla="*/ 264885 h 1943767"/>
                <a:gd name="connsiteX1" fmla="*/ 2100943 w 2728686"/>
                <a:gd name="connsiteY1" fmla="*/ 239485 h 1943767"/>
                <a:gd name="connsiteX2" fmla="*/ 2079171 w 2728686"/>
                <a:gd name="connsiteY2" fmla="*/ 224971 h 1943767"/>
                <a:gd name="connsiteX3" fmla="*/ 2061028 w 2728686"/>
                <a:gd name="connsiteY3" fmla="*/ 199571 h 1943767"/>
                <a:gd name="connsiteX4" fmla="*/ 2050143 w 2728686"/>
                <a:gd name="connsiteY4" fmla="*/ 192314 h 1943767"/>
                <a:gd name="connsiteX5" fmla="*/ 2032000 w 2728686"/>
                <a:gd name="connsiteY5" fmla="*/ 174171 h 1943767"/>
                <a:gd name="connsiteX6" fmla="*/ 1999343 w 2728686"/>
                <a:gd name="connsiteY6" fmla="*/ 145143 h 1943767"/>
                <a:gd name="connsiteX7" fmla="*/ 1984828 w 2728686"/>
                <a:gd name="connsiteY7" fmla="*/ 130628 h 1943767"/>
                <a:gd name="connsiteX8" fmla="*/ 1970314 w 2728686"/>
                <a:gd name="connsiteY8" fmla="*/ 112485 h 1943767"/>
                <a:gd name="connsiteX9" fmla="*/ 1959428 w 2728686"/>
                <a:gd name="connsiteY9" fmla="*/ 105228 h 1943767"/>
                <a:gd name="connsiteX10" fmla="*/ 1937657 w 2728686"/>
                <a:gd name="connsiteY10" fmla="*/ 87085 h 1943767"/>
                <a:gd name="connsiteX11" fmla="*/ 1930400 w 2728686"/>
                <a:gd name="connsiteY11" fmla="*/ 76200 h 1943767"/>
                <a:gd name="connsiteX12" fmla="*/ 1915886 w 2728686"/>
                <a:gd name="connsiteY12" fmla="*/ 65314 h 1943767"/>
                <a:gd name="connsiteX13" fmla="*/ 1908628 w 2728686"/>
                <a:gd name="connsiteY13" fmla="*/ 54428 h 1943767"/>
                <a:gd name="connsiteX14" fmla="*/ 1897743 w 2728686"/>
                <a:gd name="connsiteY14" fmla="*/ 47171 h 1943767"/>
                <a:gd name="connsiteX15" fmla="*/ 1886857 w 2728686"/>
                <a:gd name="connsiteY15" fmla="*/ 36285 h 1943767"/>
                <a:gd name="connsiteX16" fmla="*/ 1875971 w 2728686"/>
                <a:gd name="connsiteY16" fmla="*/ 32657 h 1943767"/>
                <a:gd name="connsiteX17" fmla="*/ 1861457 w 2728686"/>
                <a:gd name="connsiteY17" fmla="*/ 25400 h 1943767"/>
                <a:gd name="connsiteX18" fmla="*/ 1850571 w 2728686"/>
                <a:gd name="connsiteY18" fmla="*/ 14514 h 1943767"/>
                <a:gd name="connsiteX19" fmla="*/ 1825171 w 2728686"/>
                <a:gd name="connsiteY19" fmla="*/ 7257 h 1943767"/>
                <a:gd name="connsiteX20" fmla="*/ 1792514 w 2728686"/>
                <a:gd name="connsiteY20" fmla="*/ 0 h 1943767"/>
                <a:gd name="connsiteX21" fmla="*/ 1705428 w 2728686"/>
                <a:gd name="connsiteY21" fmla="*/ 3628 h 1943767"/>
                <a:gd name="connsiteX22" fmla="*/ 1651000 w 2728686"/>
                <a:gd name="connsiteY22" fmla="*/ 7257 h 1943767"/>
                <a:gd name="connsiteX23" fmla="*/ 1621971 w 2728686"/>
                <a:gd name="connsiteY23" fmla="*/ 14514 h 1943767"/>
                <a:gd name="connsiteX24" fmla="*/ 1611086 w 2728686"/>
                <a:gd name="connsiteY24" fmla="*/ 29028 h 1943767"/>
                <a:gd name="connsiteX25" fmla="*/ 1582057 w 2728686"/>
                <a:gd name="connsiteY25" fmla="*/ 43543 h 1943767"/>
                <a:gd name="connsiteX26" fmla="*/ 1567543 w 2728686"/>
                <a:gd name="connsiteY26" fmla="*/ 65314 h 1943767"/>
                <a:gd name="connsiteX27" fmla="*/ 1545771 w 2728686"/>
                <a:gd name="connsiteY27" fmla="*/ 83457 h 1943767"/>
                <a:gd name="connsiteX28" fmla="*/ 1534886 w 2728686"/>
                <a:gd name="connsiteY28" fmla="*/ 79828 h 1943767"/>
                <a:gd name="connsiteX29" fmla="*/ 1476828 w 2728686"/>
                <a:gd name="connsiteY29" fmla="*/ 87085 h 1943767"/>
                <a:gd name="connsiteX30" fmla="*/ 1455057 w 2728686"/>
                <a:gd name="connsiteY30" fmla="*/ 101600 h 1943767"/>
                <a:gd name="connsiteX31" fmla="*/ 1433286 w 2728686"/>
                <a:gd name="connsiteY31" fmla="*/ 116114 h 1943767"/>
                <a:gd name="connsiteX32" fmla="*/ 1426028 w 2728686"/>
                <a:gd name="connsiteY32" fmla="*/ 127000 h 1943767"/>
                <a:gd name="connsiteX33" fmla="*/ 1415143 w 2728686"/>
                <a:gd name="connsiteY33" fmla="*/ 130628 h 1943767"/>
                <a:gd name="connsiteX34" fmla="*/ 1404257 w 2728686"/>
                <a:gd name="connsiteY34" fmla="*/ 137885 h 1943767"/>
                <a:gd name="connsiteX35" fmla="*/ 1375228 w 2728686"/>
                <a:gd name="connsiteY35" fmla="*/ 163285 h 1943767"/>
                <a:gd name="connsiteX36" fmla="*/ 1364343 w 2728686"/>
                <a:gd name="connsiteY36" fmla="*/ 185057 h 1943767"/>
                <a:gd name="connsiteX37" fmla="*/ 1360714 w 2728686"/>
                <a:gd name="connsiteY37" fmla="*/ 195943 h 1943767"/>
                <a:gd name="connsiteX38" fmla="*/ 1346200 w 2728686"/>
                <a:gd name="connsiteY38" fmla="*/ 217714 h 1943767"/>
                <a:gd name="connsiteX39" fmla="*/ 1335314 w 2728686"/>
                <a:gd name="connsiteY39" fmla="*/ 239485 h 1943767"/>
                <a:gd name="connsiteX40" fmla="*/ 1324428 w 2728686"/>
                <a:gd name="connsiteY40" fmla="*/ 246743 h 1943767"/>
                <a:gd name="connsiteX41" fmla="*/ 1313543 w 2728686"/>
                <a:gd name="connsiteY41" fmla="*/ 272143 h 1943767"/>
                <a:gd name="connsiteX42" fmla="*/ 1299028 w 2728686"/>
                <a:gd name="connsiteY42" fmla="*/ 293914 h 1943767"/>
                <a:gd name="connsiteX43" fmla="*/ 1291771 w 2728686"/>
                <a:gd name="connsiteY43" fmla="*/ 308428 h 1943767"/>
                <a:gd name="connsiteX44" fmla="*/ 1280886 w 2728686"/>
                <a:gd name="connsiteY44" fmla="*/ 348343 h 1943767"/>
                <a:gd name="connsiteX45" fmla="*/ 1277257 w 2728686"/>
                <a:gd name="connsiteY45" fmla="*/ 362857 h 1943767"/>
                <a:gd name="connsiteX46" fmla="*/ 1273628 w 2728686"/>
                <a:gd name="connsiteY46" fmla="*/ 373743 h 1943767"/>
                <a:gd name="connsiteX47" fmla="*/ 1270000 w 2728686"/>
                <a:gd name="connsiteY47" fmla="*/ 391885 h 1943767"/>
                <a:gd name="connsiteX48" fmla="*/ 1262743 w 2728686"/>
                <a:gd name="connsiteY48" fmla="*/ 442685 h 1943767"/>
                <a:gd name="connsiteX49" fmla="*/ 1255486 w 2728686"/>
                <a:gd name="connsiteY49" fmla="*/ 449943 h 1943767"/>
                <a:gd name="connsiteX50" fmla="*/ 1244600 w 2728686"/>
                <a:gd name="connsiteY50" fmla="*/ 464457 h 1943767"/>
                <a:gd name="connsiteX51" fmla="*/ 1226457 w 2728686"/>
                <a:gd name="connsiteY51" fmla="*/ 486228 h 1943767"/>
                <a:gd name="connsiteX52" fmla="*/ 1215571 w 2728686"/>
                <a:gd name="connsiteY52" fmla="*/ 522514 h 1943767"/>
                <a:gd name="connsiteX53" fmla="*/ 1208314 w 2728686"/>
                <a:gd name="connsiteY53" fmla="*/ 544285 h 1943767"/>
                <a:gd name="connsiteX54" fmla="*/ 1204686 w 2728686"/>
                <a:gd name="connsiteY54" fmla="*/ 566057 h 1943767"/>
                <a:gd name="connsiteX55" fmla="*/ 1201057 w 2728686"/>
                <a:gd name="connsiteY55" fmla="*/ 645885 h 1943767"/>
                <a:gd name="connsiteX56" fmla="*/ 1193800 w 2728686"/>
                <a:gd name="connsiteY56" fmla="*/ 667657 h 1943767"/>
                <a:gd name="connsiteX57" fmla="*/ 1190171 w 2728686"/>
                <a:gd name="connsiteY57" fmla="*/ 678543 h 1943767"/>
                <a:gd name="connsiteX58" fmla="*/ 1186543 w 2728686"/>
                <a:gd name="connsiteY58" fmla="*/ 689428 h 1943767"/>
                <a:gd name="connsiteX59" fmla="*/ 1175657 w 2728686"/>
                <a:gd name="connsiteY59" fmla="*/ 700314 h 1943767"/>
                <a:gd name="connsiteX60" fmla="*/ 1168400 w 2728686"/>
                <a:gd name="connsiteY60" fmla="*/ 711200 h 1943767"/>
                <a:gd name="connsiteX61" fmla="*/ 1157514 w 2728686"/>
                <a:gd name="connsiteY61" fmla="*/ 718457 h 1943767"/>
                <a:gd name="connsiteX62" fmla="*/ 1132114 w 2728686"/>
                <a:gd name="connsiteY62" fmla="*/ 736600 h 1943767"/>
                <a:gd name="connsiteX63" fmla="*/ 1124857 w 2728686"/>
                <a:gd name="connsiteY63" fmla="*/ 747485 h 1943767"/>
                <a:gd name="connsiteX64" fmla="*/ 1113971 w 2728686"/>
                <a:gd name="connsiteY64" fmla="*/ 765628 h 1943767"/>
                <a:gd name="connsiteX65" fmla="*/ 1103086 w 2728686"/>
                <a:gd name="connsiteY65" fmla="*/ 769257 h 1943767"/>
                <a:gd name="connsiteX66" fmla="*/ 1092200 w 2728686"/>
                <a:gd name="connsiteY66" fmla="*/ 776514 h 1943767"/>
                <a:gd name="connsiteX67" fmla="*/ 1088571 w 2728686"/>
                <a:gd name="connsiteY67" fmla="*/ 787400 h 1943767"/>
                <a:gd name="connsiteX68" fmla="*/ 1077686 w 2728686"/>
                <a:gd name="connsiteY68" fmla="*/ 794657 h 1943767"/>
                <a:gd name="connsiteX69" fmla="*/ 1070428 w 2728686"/>
                <a:gd name="connsiteY69" fmla="*/ 805543 h 1943767"/>
                <a:gd name="connsiteX70" fmla="*/ 1066800 w 2728686"/>
                <a:gd name="connsiteY70" fmla="*/ 820057 h 1943767"/>
                <a:gd name="connsiteX71" fmla="*/ 1045028 w 2728686"/>
                <a:gd name="connsiteY71" fmla="*/ 834571 h 1943767"/>
                <a:gd name="connsiteX72" fmla="*/ 1008743 w 2728686"/>
                <a:gd name="connsiteY72" fmla="*/ 830943 h 1943767"/>
                <a:gd name="connsiteX73" fmla="*/ 994228 w 2728686"/>
                <a:gd name="connsiteY73" fmla="*/ 816428 h 1943767"/>
                <a:gd name="connsiteX74" fmla="*/ 972457 w 2728686"/>
                <a:gd name="connsiteY74" fmla="*/ 794657 h 1943767"/>
                <a:gd name="connsiteX75" fmla="*/ 947057 w 2728686"/>
                <a:gd name="connsiteY75" fmla="*/ 769257 h 1943767"/>
                <a:gd name="connsiteX76" fmla="*/ 932543 w 2728686"/>
                <a:gd name="connsiteY76" fmla="*/ 758371 h 1943767"/>
                <a:gd name="connsiteX77" fmla="*/ 921657 w 2728686"/>
                <a:gd name="connsiteY77" fmla="*/ 751114 h 1943767"/>
                <a:gd name="connsiteX78" fmla="*/ 914400 w 2728686"/>
                <a:gd name="connsiteY78" fmla="*/ 740228 h 1943767"/>
                <a:gd name="connsiteX79" fmla="*/ 903514 w 2728686"/>
                <a:gd name="connsiteY79" fmla="*/ 729343 h 1943767"/>
                <a:gd name="connsiteX80" fmla="*/ 892628 w 2728686"/>
                <a:gd name="connsiteY80" fmla="*/ 714828 h 1943767"/>
                <a:gd name="connsiteX81" fmla="*/ 881743 w 2728686"/>
                <a:gd name="connsiteY81" fmla="*/ 711200 h 1943767"/>
                <a:gd name="connsiteX82" fmla="*/ 863600 w 2728686"/>
                <a:gd name="connsiteY82" fmla="*/ 693057 h 1943767"/>
                <a:gd name="connsiteX83" fmla="*/ 827314 w 2728686"/>
                <a:gd name="connsiteY83" fmla="*/ 664028 h 1943767"/>
                <a:gd name="connsiteX84" fmla="*/ 812800 w 2728686"/>
                <a:gd name="connsiteY84" fmla="*/ 642257 h 1943767"/>
                <a:gd name="connsiteX85" fmla="*/ 783771 w 2728686"/>
                <a:gd name="connsiteY85" fmla="*/ 613228 h 1943767"/>
                <a:gd name="connsiteX86" fmla="*/ 758371 w 2728686"/>
                <a:gd name="connsiteY86" fmla="*/ 580571 h 1943767"/>
                <a:gd name="connsiteX87" fmla="*/ 751114 w 2728686"/>
                <a:gd name="connsiteY87" fmla="*/ 569685 h 1943767"/>
                <a:gd name="connsiteX88" fmla="*/ 740228 w 2728686"/>
                <a:gd name="connsiteY88" fmla="*/ 555171 h 1943767"/>
                <a:gd name="connsiteX89" fmla="*/ 729343 w 2728686"/>
                <a:gd name="connsiteY89" fmla="*/ 547914 h 1943767"/>
                <a:gd name="connsiteX90" fmla="*/ 711200 w 2728686"/>
                <a:gd name="connsiteY90" fmla="*/ 533400 h 1943767"/>
                <a:gd name="connsiteX91" fmla="*/ 700314 w 2728686"/>
                <a:gd name="connsiteY91" fmla="*/ 526143 h 1943767"/>
                <a:gd name="connsiteX92" fmla="*/ 638628 w 2728686"/>
                <a:gd name="connsiteY92" fmla="*/ 515257 h 1943767"/>
                <a:gd name="connsiteX93" fmla="*/ 620486 w 2728686"/>
                <a:gd name="connsiteY93" fmla="*/ 518885 h 1943767"/>
                <a:gd name="connsiteX94" fmla="*/ 616857 w 2728686"/>
                <a:gd name="connsiteY94" fmla="*/ 529771 h 1943767"/>
                <a:gd name="connsiteX95" fmla="*/ 602343 w 2728686"/>
                <a:gd name="connsiteY95" fmla="*/ 540657 h 1943767"/>
                <a:gd name="connsiteX96" fmla="*/ 580571 w 2728686"/>
                <a:gd name="connsiteY96" fmla="*/ 547914 h 1943767"/>
                <a:gd name="connsiteX97" fmla="*/ 558800 w 2728686"/>
                <a:gd name="connsiteY97" fmla="*/ 566057 h 1943767"/>
                <a:gd name="connsiteX98" fmla="*/ 544286 w 2728686"/>
                <a:gd name="connsiteY98" fmla="*/ 576943 h 1943767"/>
                <a:gd name="connsiteX99" fmla="*/ 526143 w 2728686"/>
                <a:gd name="connsiteY99" fmla="*/ 584200 h 1943767"/>
                <a:gd name="connsiteX100" fmla="*/ 504371 w 2728686"/>
                <a:gd name="connsiteY100" fmla="*/ 595085 h 1943767"/>
                <a:gd name="connsiteX101" fmla="*/ 486228 w 2728686"/>
                <a:gd name="connsiteY101" fmla="*/ 613228 h 1943767"/>
                <a:gd name="connsiteX102" fmla="*/ 460828 w 2728686"/>
                <a:gd name="connsiteY102" fmla="*/ 627743 h 1943767"/>
                <a:gd name="connsiteX103" fmla="*/ 424543 w 2728686"/>
                <a:gd name="connsiteY103" fmla="*/ 653143 h 1943767"/>
                <a:gd name="connsiteX104" fmla="*/ 402771 w 2728686"/>
                <a:gd name="connsiteY104" fmla="*/ 667657 h 1943767"/>
                <a:gd name="connsiteX105" fmla="*/ 391886 w 2728686"/>
                <a:gd name="connsiteY105" fmla="*/ 678543 h 1943767"/>
                <a:gd name="connsiteX106" fmla="*/ 370114 w 2728686"/>
                <a:gd name="connsiteY106" fmla="*/ 693057 h 1943767"/>
                <a:gd name="connsiteX107" fmla="*/ 359228 w 2728686"/>
                <a:gd name="connsiteY107" fmla="*/ 700314 h 1943767"/>
                <a:gd name="connsiteX108" fmla="*/ 348343 w 2728686"/>
                <a:gd name="connsiteY108" fmla="*/ 707571 h 1943767"/>
                <a:gd name="connsiteX109" fmla="*/ 322943 w 2728686"/>
                <a:gd name="connsiteY109" fmla="*/ 714828 h 1943767"/>
                <a:gd name="connsiteX110" fmla="*/ 243114 w 2728686"/>
                <a:gd name="connsiteY110" fmla="*/ 707571 h 1943767"/>
                <a:gd name="connsiteX111" fmla="*/ 224971 w 2728686"/>
                <a:gd name="connsiteY111" fmla="*/ 703943 h 1943767"/>
                <a:gd name="connsiteX112" fmla="*/ 203200 w 2728686"/>
                <a:gd name="connsiteY112" fmla="*/ 693057 h 1943767"/>
                <a:gd name="connsiteX113" fmla="*/ 170543 w 2728686"/>
                <a:gd name="connsiteY113" fmla="*/ 689428 h 1943767"/>
                <a:gd name="connsiteX114" fmla="*/ 116114 w 2728686"/>
                <a:gd name="connsiteY114" fmla="*/ 674914 h 1943767"/>
                <a:gd name="connsiteX115" fmla="*/ 87086 w 2728686"/>
                <a:gd name="connsiteY115" fmla="*/ 678543 h 1943767"/>
                <a:gd name="connsiteX116" fmla="*/ 76200 w 2728686"/>
                <a:gd name="connsiteY116" fmla="*/ 689428 h 1943767"/>
                <a:gd name="connsiteX117" fmla="*/ 54428 w 2728686"/>
                <a:gd name="connsiteY117" fmla="*/ 725714 h 1943767"/>
                <a:gd name="connsiteX118" fmla="*/ 39914 w 2728686"/>
                <a:gd name="connsiteY118" fmla="*/ 743857 h 1943767"/>
                <a:gd name="connsiteX119" fmla="*/ 25400 w 2728686"/>
                <a:gd name="connsiteY119" fmla="*/ 780143 h 1943767"/>
                <a:gd name="connsiteX120" fmla="*/ 18143 w 2728686"/>
                <a:gd name="connsiteY120" fmla="*/ 812800 h 1943767"/>
                <a:gd name="connsiteX121" fmla="*/ 14514 w 2728686"/>
                <a:gd name="connsiteY121" fmla="*/ 852714 h 1943767"/>
                <a:gd name="connsiteX122" fmla="*/ 7257 w 2728686"/>
                <a:gd name="connsiteY122" fmla="*/ 867228 h 1943767"/>
                <a:gd name="connsiteX123" fmla="*/ 0 w 2728686"/>
                <a:gd name="connsiteY123" fmla="*/ 903514 h 1943767"/>
                <a:gd name="connsiteX124" fmla="*/ 3628 w 2728686"/>
                <a:gd name="connsiteY124" fmla="*/ 972457 h 1943767"/>
                <a:gd name="connsiteX125" fmla="*/ 10886 w 2728686"/>
                <a:gd name="connsiteY125" fmla="*/ 994228 h 1943767"/>
                <a:gd name="connsiteX126" fmla="*/ 21771 w 2728686"/>
                <a:gd name="connsiteY126" fmla="*/ 1005114 h 1943767"/>
                <a:gd name="connsiteX127" fmla="*/ 25400 w 2728686"/>
                <a:gd name="connsiteY127" fmla="*/ 1019628 h 1943767"/>
                <a:gd name="connsiteX128" fmla="*/ 47171 w 2728686"/>
                <a:gd name="connsiteY128" fmla="*/ 1034143 h 1943767"/>
                <a:gd name="connsiteX129" fmla="*/ 61686 w 2728686"/>
                <a:gd name="connsiteY129" fmla="*/ 1041400 h 1943767"/>
                <a:gd name="connsiteX130" fmla="*/ 76200 w 2728686"/>
                <a:gd name="connsiteY130" fmla="*/ 1059543 h 1943767"/>
                <a:gd name="connsiteX131" fmla="*/ 83457 w 2728686"/>
                <a:gd name="connsiteY131" fmla="*/ 1070428 h 1943767"/>
                <a:gd name="connsiteX132" fmla="*/ 94343 w 2728686"/>
                <a:gd name="connsiteY132" fmla="*/ 1077685 h 1943767"/>
                <a:gd name="connsiteX133" fmla="*/ 112486 w 2728686"/>
                <a:gd name="connsiteY133" fmla="*/ 1103085 h 1943767"/>
                <a:gd name="connsiteX134" fmla="*/ 127000 w 2728686"/>
                <a:gd name="connsiteY134" fmla="*/ 1124857 h 1943767"/>
                <a:gd name="connsiteX135" fmla="*/ 130628 w 2728686"/>
                <a:gd name="connsiteY135" fmla="*/ 1143000 h 1943767"/>
                <a:gd name="connsiteX136" fmla="*/ 137886 w 2728686"/>
                <a:gd name="connsiteY136" fmla="*/ 1150257 h 1943767"/>
                <a:gd name="connsiteX137" fmla="*/ 145143 w 2728686"/>
                <a:gd name="connsiteY137" fmla="*/ 1161143 h 1943767"/>
                <a:gd name="connsiteX138" fmla="*/ 156028 w 2728686"/>
                <a:gd name="connsiteY138" fmla="*/ 1172028 h 1943767"/>
                <a:gd name="connsiteX139" fmla="*/ 163286 w 2728686"/>
                <a:gd name="connsiteY139" fmla="*/ 1182914 h 1943767"/>
                <a:gd name="connsiteX140" fmla="*/ 174171 w 2728686"/>
                <a:gd name="connsiteY140" fmla="*/ 1190171 h 1943767"/>
                <a:gd name="connsiteX141" fmla="*/ 177800 w 2728686"/>
                <a:gd name="connsiteY141" fmla="*/ 1201057 h 1943767"/>
                <a:gd name="connsiteX142" fmla="*/ 199571 w 2728686"/>
                <a:gd name="connsiteY142" fmla="*/ 1222828 h 1943767"/>
                <a:gd name="connsiteX143" fmla="*/ 217714 w 2728686"/>
                <a:gd name="connsiteY143" fmla="*/ 1255485 h 1943767"/>
                <a:gd name="connsiteX144" fmla="*/ 239486 w 2728686"/>
                <a:gd name="connsiteY144" fmla="*/ 1262743 h 1943767"/>
                <a:gd name="connsiteX145" fmla="*/ 250371 w 2728686"/>
                <a:gd name="connsiteY145" fmla="*/ 1270000 h 1943767"/>
                <a:gd name="connsiteX146" fmla="*/ 279400 w 2728686"/>
                <a:gd name="connsiteY146" fmla="*/ 1273628 h 1943767"/>
                <a:gd name="connsiteX147" fmla="*/ 355600 w 2728686"/>
                <a:gd name="connsiteY147" fmla="*/ 1273628 h 1943767"/>
                <a:gd name="connsiteX148" fmla="*/ 384628 w 2728686"/>
                <a:gd name="connsiteY148" fmla="*/ 1266371 h 1943767"/>
                <a:gd name="connsiteX149" fmla="*/ 395514 w 2728686"/>
                <a:gd name="connsiteY149" fmla="*/ 1259114 h 1943767"/>
                <a:gd name="connsiteX150" fmla="*/ 406400 w 2728686"/>
                <a:gd name="connsiteY150" fmla="*/ 1248228 h 1943767"/>
                <a:gd name="connsiteX151" fmla="*/ 428171 w 2728686"/>
                <a:gd name="connsiteY151" fmla="*/ 1240971 h 1943767"/>
                <a:gd name="connsiteX152" fmla="*/ 449943 w 2728686"/>
                <a:gd name="connsiteY152" fmla="*/ 1244600 h 1943767"/>
                <a:gd name="connsiteX153" fmla="*/ 442686 w 2728686"/>
                <a:gd name="connsiteY153" fmla="*/ 1302657 h 1943767"/>
                <a:gd name="connsiteX154" fmla="*/ 431800 w 2728686"/>
                <a:gd name="connsiteY154" fmla="*/ 1335314 h 1943767"/>
                <a:gd name="connsiteX155" fmla="*/ 428171 w 2728686"/>
                <a:gd name="connsiteY155" fmla="*/ 1346200 h 1943767"/>
                <a:gd name="connsiteX156" fmla="*/ 424543 w 2728686"/>
                <a:gd name="connsiteY156" fmla="*/ 1357085 h 1943767"/>
                <a:gd name="connsiteX157" fmla="*/ 417286 w 2728686"/>
                <a:gd name="connsiteY157" fmla="*/ 1364343 h 1943767"/>
                <a:gd name="connsiteX158" fmla="*/ 413657 w 2728686"/>
                <a:gd name="connsiteY158" fmla="*/ 1375228 h 1943767"/>
                <a:gd name="connsiteX159" fmla="*/ 410028 w 2728686"/>
                <a:gd name="connsiteY159" fmla="*/ 1389743 h 1943767"/>
                <a:gd name="connsiteX160" fmla="*/ 402771 w 2728686"/>
                <a:gd name="connsiteY160" fmla="*/ 1404257 h 1943767"/>
                <a:gd name="connsiteX161" fmla="*/ 388257 w 2728686"/>
                <a:gd name="connsiteY161" fmla="*/ 1426028 h 1943767"/>
                <a:gd name="connsiteX162" fmla="*/ 373743 w 2728686"/>
                <a:gd name="connsiteY162" fmla="*/ 1465943 h 1943767"/>
                <a:gd name="connsiteX163" fmla="*/ 362857 w 2728686"/>
                <a:gd name="connsiteY163" fmla="*/ 1502228 h 1943767"/>
                <a:gd name="connsiteX164" fmla="*/ 359228 w 2728686"/>
                <a:gd name="connsiteY164" fmla="*/ 1513114 h 1943767"/>
                <a:gd name="connsiteX165" fmla="*/ 351971 w 2728686"/>
                <a:gd name="connsiteY165" fmla="*/ 1524000 h 1943767"/>
                <a:gd name="connsiteX166" fmla="*/ 344714 w 2728686"/>
                <a:gd name="connsiteY166" fmla="*/ 1545771 h 1943767"/>
                <a:gd name="connsiteX167" fmla="*/ 337457 w 2728686"/>
                <a:gd name="connsiteY167" fmla="*/ 1567543 h 1943767"/>
                <a:gd name="connsiteX168" fmla="*/ 326571 w 2728686"/>
                <a:gd name="connsiteY168" fmla="*/ 1582057 h 1943767"/>
                <a:gd name="connsiteX169" fmla="*/ 315686 w 2728686"/>
                <a:gd name="connsiteY169" fmla="*/ 1589314 h 1943767"/>
                <a:gd name="connsiteX170" fmla="*/ 297543 w 2728686"/>
                <a:gd name="connsiteY170" fmla="*/ 1607457 h 1943767"/>
                <a:gd name="connsiteX171" fmla="*/ 286657 w 2728686"/>
                <a:gd name="connsiteY171" fmla="*/ 1618343 h 1943767"/>
                <a:gd name="connsiteX172" fmla="*/ 283028 w 2728686"/>
                <a:gd name="connsiteY172" fmla="*/ 1629228 h 1943767"/>
                <a:gd name="connsiteX173" fmla="*/ 264886 w 2728686"/>
                <a:gd name="connsiteY173" fmla="*/ 1651000 h 1943767"/>
                <a:gd name="connsiteX174" fmla="*/ 257628 w 2728686"/>
                <a:gd name="connsiteY174" fmla="*/ 1672771 h 1943767"/>
                <a:gd name="connsiteX175" fmla="*/ 250371 w 2728686"/>
                <a:gd name="connsiteY175" fmla="*/ 1694543 h 1943767"/>
                <a:gd name="connsiteX176" fmla="*/ 246743 w 2728686"/>
                <a:gd name="connsiteY176" fmla="*/ 1705428 h 1943767"/>
                <a:gd name="connsiteX177" fmla="*/ 257628 w 2728686"/>
                <a:gd name="connsiteY177" fmla="*/ 1767114 h 1943767"/>
                <a:gd name="connsiteX178" fmla="*/ 264886 w 2728686"/>
                <a:gd name="connsiteY178" fmla="*/ 1774371 h 1943767"/>
                <a:gd name="connsiteX179" fmla="*/ 272143 w 2728686"/>
                <a:gd name="connsiteY179" fmla="*/ 1807028 h 1943767"/>
                <a:gd name="connsiteX180" fmla="*/ 290286 w 2728686"/>
                <a:gd name="connsiteY180" fmla="*/ 1825171 h 1943767"/>
                <a:gd name="connsiteX181" fmla="*/ 304800 w 2728686"/>
                <a:gd name="connsiteY181" fmla="*/ 1843314 h 1943767"/>
                <a:gd name="connsiteX182" fmla="*/ 319314 w 2728686"/>
                <a:gd name="connsiteY182" fmla="*/ 1865085 h 1943767"/>
                <a:gd name="connsiteX183" fmla="*/ 341086 w 2728686"/>
                <a:gd name="connsiteY183" fmla="*/ 1875971 h 1943767"/>
                <a:gd name="connsiteX184" fmla="*/ 399143 w 2728686"/>
                <a:gd name="connsiteY184" fmla="*/ 1868714 h 1943767"/>
                <a:gd name="connsiteX185" fmla="*/ 420914 w 2728686"/>
                <a:gd name="connsiteY185" fmla="*/ 1861457 h 1943767"/>
                <a:gd name="connsiteX186" fmla="*/ 442686 w 2728686"/>
                <a:gd name="connsiteY186" fmla="*/ 1846943 h 1943767"/>
                <a:gd name="connsiteX187" fmla="*/ 464457 w 2728686"/>
                <a:gd name="connsiteY187" fmla="*/ 1839685 h 1943767"/>
                <a:gd name="connsiteX188" fmla="*/ 486228 w 2728686"/>
                <a:gd name="connsiteY188" fmla="*/ 1825171 h 1943767"/>
                <a:gd name="connsiteX189" fmla="*/ 504371 w 2728686"/>
                <a:gd name="connsiteY189" fmla="*/ 1810657 h 1943767"/>
                <a:gd name="connsiteX190" fmla="*/ 515257 w 2728686"/>
                <a:gd name="connsiteY190" fmla="*/ 1807028 h 1943767"/>
                <a:gd name="connsiteX191" fmla="*/ 526143 w 2728686"/>
                <a:gd name="connsiteY191" fmla="*/ 1799771 h 1943767"/>
                <a:gd name="connsiteX192" fmla="*/ 537028 w 2728686"/>
                <a:gd name="connsiteY192" fmla="*/ 1796143 h 1943767"/>
                <a:gd name="connsiteX193" fmla="*/ 573314 w 2728686"/>
                <a:gd name="connsiteY193" fmla="*/ 1788885 h 1943767"/>
                <a:gd name="connsiteX194" fmla="*/ 631371 w 2728686"/>
                <a:gd name="connsiteY194" fmla="*/ 1792514 h 1943767"/>
                <a:gd name="connsiteX195" fmla="*/ 649514 w 2728686"/>
                <a:gd name="connsiteY195" fmla="*/ 1796143 h 1943767"/>
                <a:gd name="connsiteX196" fmla="*/ 678543 w 2728686"/>
                <a:gd name="connsiteY196" fmla="*/ 1799771 h 1943767"/>
                <a:gd name="connsiteX197" fmla="*/ 689428 w 2728686"/>
                <a:gd name="connsiteY197" fmla="*/ 1803400 h 1943767"/>
                <a:gd name="connsiteX198" fmla="*/ 696686 w 2728686"/>
                <a:gd name="connsiteY198" fmla="*/ 1810657 h 1943767"/>
                <a:gd name="connsiteX199" fmla="*/ 718457 w 2728686"/>
                <a:gd name="connsiteY199" fmla="*/ 1825171 h 1943767"/>
                <a:gd name="connsiteX200" fmla="*/ 729343 w 2728686"/>
                <a:gd name="connsiteY200" fmla="*/ 1832428 h 1943767"/>
                <a:gd name="connsiteX201" fmla="*/ 740228 w 2728686"/>
                <a:gd name="connsiteY201" fmla="*/ 1854200 h 1943767"/>
                <a:gd name="connsiteX202" fmla="*/ 747486 w 2728686"/>
                <a:gd name="connsiteY202" fmla="*/ 1861457 h 1943767"/>
                <a:gd name="connsiteX203" fmla="*/ 754743 w 2728686"/>
                <a:gd name="connsiteY203" fmla="*/ 1872343 h 1943767"/>
                <a:gd name="connsiteX204" fmla="*/ 765628 w 2728686"/>
                <a:gd name="connsiteY204" fmla="*/ 1879600 h 1943767"/>
                <a:gd name="connsiteX205" fmla="*/ 772886 w 2728686"/>
                <a:gd name="connsiteY205" fmla="*/ 1886857 h 1943767"/>
                <a:gd name="connsiteX206" fmla="*/ 794657 w 2728686"/>
                <a:gd name="connsiteY206" fmla="*/ 1894114 h 1943767"/>
                <a:gd name="connsiteX207" fmla="*/ 805543 w 2728686"/>
                <a:gd name="connsiteY207" fmla="*/ 1897743 h 1943767"/>
                <a:gd name="connsiteX208" fmla="*/ 816428 w 2728686"/>
                <a:gd name="connsiteY208" fmla="*/ 1901371 h 1943767"/>
                <a:gd name="connsiteX209" fmla="*/ 838200 w 2728686"/>
                <a:gd name="connsiteY209" fmla="*/ 1912257 h 1943767"/>
                <a:gd name="connsiteX210" fmla="*/ 849086 w 2728686"/>
                <a:gd name="connsiteY210" fmla="*/ 1923143 h 1943767"/>
                <a:gd name="connsiteX211" fmla="*/ 870857 w 2728686"/>
                <a:gd name="connsiteY211" fmla="*/ 1934028 h 1943767"/>
                <a:gd name="connsiteX212" fmla="*/ 910771 w 2728686"/>
                <a:gd name="connsiteY212" fmla="*/ 1937657 h 1943767"/>
                <a:gd name="connsiteX213" fmla="*/ 914400 w 2728686"/>
                <a:gd name="connsiteY213" fmla="*/ 1926771 h 1943767"/>
                <a:gd name="connsiteX214" fmla="*/ 918028 w 2728686"/>
                <a:gd name="connsiteY214" fmla="*/ 1897743 h 1943767"/>
                <a:gd name="connsiteX215" fmla="*/ 936171 w 2728686"/>
                <a:gd name="connsiteY215" fmla="*/ 1865085 h 1943767"/>
                <a:gd name="connsiteX216" fmla="*/ 943428 w 2728686"/>
                <a:gd name="connsiteY216" fmla="*/ 1843314 h 1943767"/>
                <a:gd name="connsiteX217" fmla="*/ 947057 w 2728686"/>
                <a:gd name="connsiteY217" fmla="*/ 1832428 h 1943767"/>
                <a:gd name="connsiteX218" fmla="*/ 954314 w 2728686"/>
                <a:gd name="connsiteY218" fmla="*/ 1821543 h 1943767"/>
                <a:gd name="connsiteX219" fmla="*/ 957943 w 2728686"/>
                <a:gd name="connsiteY219" fmla="*/ 1810657 h 1943767"/>
                <a:gd name="connsiteX220" fmla="*/ 968828 w 2728686"/>
                <a:gd name="connsiteY220" fmla="*/ 1807028 h 1943767"/>
                <a:gd name="connsiteX221" fmla="*/ 997857 w 2728686"/>
                <a:gd name="connsiteY221" fmla="*/ 1785257 h 1943767"/>
                <a:gd name="connsiteX222" fmla="*/ 1019628 w 2728686"/>
                <a:gd name="connsiteY222" fmla="*/ 1778000 h 1943767"/>
                <a:gd name="connsiteX223" fmla="*/ 1030514 w 2728686"/>
                <a:gd name="connsiteY223" fmla="*/ 1774371 h 1943767"/>
                <a:gd name="connsiteX224" fmla="*/ 1041400 w 2728686"/>
                <a:gd name="connsiteY224" fmla="*/ 1770743 h 1943767"/>
                <a:gd name="connsiteX225" fmla="*/ 1139371 w 2728686"/>
                <a:gd name="connsiteY225" fmla="*/ 1774371 h 1943767"/>
                <a:gd name="connsiteX226" fmla="*/ 1164771 w 2728686"/>
                <a:gd name="connsiteY226" fmla="*/ 1778000 h 1943767"/>
                <a:gd name="connsiteX227" fmla="*/ 1190171 w 2728686"/>
                <a:gd name="connsiteY227" fmla="*/ 1774371 h 1943767"/>
                <a:gd name="connsiteX228" fmla="*/ 1230086 w 2728686"/>
                <a:gd name="connsiteY228" fmla="*/ 1770743 h 1943767"/>
                <a:gd name="connsiteX229" fmla="*/ 1262743 w 2728686"/>
                <a:gd name="connsiteY229" fmla="*/ 1759857 h 1943767"/>
                <a:gd name="connsiteX230" fmla="*/ 1273628 w 2728686"/>
                <a:gd name="connsiteY230" fmla="*/ 1756228 h 1943767"/>
                <a:gd name="connsiteX231" fmla="*/ 1284514 w 2728686"/>
                <a:gd name="connsiteY231" fmla="*/ 1752600 h 1943767"/>
                <a:gd name="connsiteX232" fmla="*/ 1357086 w 2728686"/>
                <a:gd name="connsiteY232" fmla="*/ 1756228 h 1943767"/>
                <a:gd name="connsiteX233" fmla="*/ 1367971 w 2728686"/>
                <a:gd name="connsiteY233" fmla="*/ 1759857 h 1943767"/>
                <a:gd name="connsiteX234" fmla="*/ 1429657 w 2728686"/>
                <a:gd name="connsiteY234" fmla="*/ 1763485 h 1943767"/>
                <a:gd name="connsiteX235" fmla="*/ 1444171 w 2728686"/>
                <a:gd name="connsiteY235" fmla="*/ 1767114 h 1943767"/>
                <a:gd name="connsiteX236" fmla="*/ 1455057 w 2728686"/>
                <a:gd name="connsiteY236" fmla="*/ 1770743 h 1943767"/>
                <a:gd name="connsiteX237" fmla="*/ 1491343 w 2728686"/>
                <a:gd name="connsiteY237" fmla="*/ 1774371 h 1943767"/>
                <a:gd name="connsiteX238" fmla="*/ 1513114 w 2728686"/>
                <a:gd name="connsiteY238" fmla="*/ 1770743 h 1943767"/>
                <a:gd name="connsiteX239" fmla="*/ 1534886 w 2728686"/>
                <a:gd name="connsiteY239" fmla="*/ 1759857 h 1943767"/>
                <a:gd name="connsiteX240" fmla="*/ 1556657 w 2728686"/>
                <a:gd name="connsiteY240" fmla="*/ 1738085 h 1943767"/>
                <a:gd name="connsiteX241" fmla="*/ 1571171 w 2728686"/>
                <a:gd name="connsiteY241" fmla="*/ 1716314 h 1943767"/>
                <a:gd name="connsiteX242" fmla="*/ 1574800 w 2728686"/>
                <a:gd name="connsiteY242" fmla="*/ 1705428 h 1943767"/>
                <a:gd name="connsiteX243" fmla="*/ 1589314 w 2728686"/>
                <a:gd name="connsiteY243" fmla="*/ 1687285 h 1943767"/>
                <a:gd name="connsiteX244" fmla="*/ 1603828 w 2728686"/>
                <a:gd name="connsiteY244" fmla="*/ 1680028 h 1943767"/>
                <a:gd name="connsiteX245" fmla="*/ 1705428 w 2728686"/>
                <a:gd name="connsiteY245" fmla="*/ 1672771 h 1943767"/>
                <a:gd name="connsiteX246" fmla="*/ 1778000 w 2728686"/>
                <a:gd name="connsiteY246" fmla="*/ 1680028 h 1943767"/>
                <a:gd name="connsiteX247" fmla="*/ 1788886 w 2728686"/>
                <a:gd name="connsiteY247" fmla="*/ 1687285 h 1943767"/>
                <a:gd name="connsiteX248" fmla="*/ 1810657 w 2728686"/>
                <a:gd name="connsiteY248" fmla="*/ 1680028 h 1943767"/>
                <a:gd name="connsiteX249" fmla="*/ 1832428 w 2728686"/>
                <a:gd name="connsiteY249" fmla="*/ 1669143 h 1943767"/>
                <a:gd name="connsiteX250" fmla="*/ 1846943 w 2728686"/>
                <a:gd name="connsiteY250" fmla="*/ 1672771 h 1943767"/>
                <a:gd name="connsiteX251" fmla="*/ 1868714 w 2728686"/>
                <a:gd name="connsiteY251" fmla="*/ 1680028 h 1943767"/>
                <a:gd name="connsiteX252" fmla="*/ 1879600 w 2728686"/>
                <a:gd name="connsiteY252" fmla="*/ 1687285 h 1943767"/>
                <a:gd name="connsiteX253" fmla="*/ 1894114 w 2728686"/>
                <a:gd name="connsiteY253" fmla="*/ 1705428 h 1943767"/>
                <a:gd name="connsiteX254" fmla="*/ 1915886 w 2728686"/>
                <a:gd name="connsiteY254" fmla="*/ 1712685 h 1943767"/>
                <a:gd name="connsiteX255" fmla="*/ 1948543 w 2728686"/>
                <a:gd name="connsiteY255" fmla="*/ 1723571 h 1943767"/>
                <a:gd name="connsiteX256" fmla="*/ 2079171 w 2728686"/>
                <a:gd name="connsiteY256" fmla="*/ 1719943 h 1943767"/>
                <a:gd name="connsiteX257" fmla="*/ 2108200 w 2728686"/>
                <a:gd name="connsiteY257" fmla="*/ 1712685 h 1943767"/>
                <a:gd name="connsiteX258" fmla="*/ 2119086 w 2728686"/>
                <a:gd name="connsiteY258" fmla="*/ 1701800 h 1943767"/>
                <a:gd name="connsiteX259" fmla="*/ 2133600 w 2728686"/>
                <a:gd name="connsiteY259" fmla="*/ 1694543 h 1943767"/>
                <a:gd name="connsiteX260" fmla="*/ 2140857 w 2728686"/>
                <a:gd name="connsiteY260" fmla="*/ 1687285 h 1943767"/>
                <a:gd name="connsiteX261" fmla="*/ 2184400 w 2728686"/>
                <a:gd name="connsiteY261" fmla="*/ 1665514 h 1943767"/>
                <a:gd name="connsiteX262" fmla="*/ 2213428 w 2728686"/>
                <a:gd name="connsiteY262" fmla="*/ 1661885 h 1943767"/>
                <a:gd name="connsiteX263" fmla="*/ 2235200 w 2728686"/>
                <a:gd name="connsiteY263" fmla="*/ 1647371 h 1943767"/>
                <a:gd name="connsiteX264" fmla="*/ 2256971 w 2728686"/>
                <a:gd name="connsiteY264" fmla="*/ 1632857 h 1943767"/>
                <a:gd name="connsiteX265" fmla="*/ 2282371 w 2728686"/>
                <a:gd name="connsiteY265" fmla="*/ 1621971 h 1943767"/>
                <a:gd name="connsiteX266" fmla="*/ 2293257 w 2728686"/>
                <a:gd name="connsiteY266" fmla="*/ 1614714 h 1943767"/>
                <a:gd name="connsiteX267" fmla="*/ 2383971 w 2728686"/>
                <a:gd name="connsiteY267" fmla="*/ 1603828 h 1943767"/>
                <a:gd name="connsiteX268" fmla="*/ 2416628 w 2728686"/>
                <a:gd name="connsiteY268" fmla="*/ 1596571 h 1943767"/>
                <a:gd name="connsiteX269" fmla="*/ 2445657 w 2728686"/>
                <a:gd name="connsiteY269" fmla="*/ 1585685 h 1943767"/>
                <a:gd name="connsiteX270" fmla="*/ 2467428 w 2728686"/>
                <a:gd name="connsiteY270" fmla="*/ 1571171 h 1943767"/>
                <a:gd name="connsiteX271" fmla="*/ 2485571 w 2728686"/>
                <a:gd name="connsiteY271" fmla="*/ 1553028 h 1943767"/>
                <a:gd name="connsiteX272" fmla="*/ 2496457 w 2728686"/>
                <a:gd name="connsiteY272" fmla="*/ 1545771 h 1943767"/>
                <a:gd name="connsiteX273" fmla="*/ 2518228 w 2728686"/>
                <a:gd name="connsiteY273" fmla="*/ 1531257 h 1943767"/>
                <a:gd name="connsiteX274" fmla="*/ 2525486 w 2728686"/>
                <a:gd name="connsiteY274" fmla="*/ 1524000 h 1943767"/>
                <a:gd name="connsiteX275" fmla="*/ 2536371 w 2728686"/>
                <a:gd name="connsiteY275" fmla="*/ 1516743 h 1943767"/>
                <a:gd name="connsiteX276" fmla="*/ 2550886 w 2728686"/>
                <a:gd name="connsiteY276" fmla="*/ 1498600 h 1943767"/>
                <a:gd name="connsiteX277" fmla="*/ 2569028 w 2728686"/>
                <a:gd name="connsiteY277" fmla="*/ 1480457 h 1943767"/>
                <a:gd name="connsiteX278" fmla="*/ 2576286 w 2728686"/>
                <a:gd name="connsiteY278" fmla="*/ 1473200 h 1943767"/>
                <a:gd name="connsiteX279" fmla="*/ 2598057 w 2728686"/>
                <a:gd name="connsiteY279" fmla="*/ 1465943 h 1943767"/>
                <a:gd name="connsiteX280" fmla="*/ 2692400 w 2728686"/>
                <a:gd name="connsiteY280" fmla="*/ 1469571 h 1943767"/>
                <a:gd name="connsiteX281" fmla="*/ 2710543 w 2728686"/>
                <a:gd name="connsiteY281" fmla="*/ 1465943 h 1943767"/>
                <a:gd name="connsiteX282" fmla="*/ 2725057 w 2728686"/>
                <a:gd name="connsiteY282" fmla="*/ 1444171 h 1943767"/>
                <a:gd name="connsiteX283" fmla="*/ 2728686 w 2728686"/>
                <a:gd name="connsiteY283" fmla="*/ 1360714 h 1943767"/>
                <a:gd name="connsiteX284" fmla="*/ 2725057 w 2728686"/>
                <a:gd name="connsiteY284" fmla="*/ 1346200 h 1943767"/>
                <a:gd name="connsiteX285" fmla="*/ 2714171 w 2728686"/>
                <a:gd name="connsiteY285" fmla="*/ 1324428 h 1943767"/>
                <a:gd name="connsiteX286" fmla="*/ 2703286 w 2728686"/>
                <a:gd name="connsiteY286" fmla="*/ 1317171 h 1943767"/>
                <a:gd name="connsiteX287" fmla="*/ 2696028 w 2728686"/>
                <a:gd name="connsiteY287" fmla="*/ 1309914 h 1943767"/>
                <a:gd name="connsiteX288" fmla="*/ 2616200 w 2728686"/>
                <a:gd name="connsiteY288" fmla="*/ 1299028 h 1943767"/>
                <a:gd name="connsiteX289" fmla="*/ 2583543 w 2728686"/>
                <a:gd name="connsiteY289" fmla="*/ 1302657 h 1943767"/>
                <a:gd name="connsiteX290" fmla="*/ 2558143 w 2728686"/>
                <a:gd name="connsiteY290" fmla="*/ 1280885 h 1943767"/>
                <a:gd name="connsiteX291" fmla="*/ 2547257 w 2728686"/>
                <a:gd name="connsiteY291" fmla="*/ 1277257 h 1943767"/>
                <a:gd name="connsiteX292" fmla="*/ 2536371 w 2728686"/>
                <a:gd name="connsiteY292" fmla="*/ 1262743 h 1943767"/>
                <a:gd name="connsiteX293" fmla="*/ 2525486 w 2728686"/>
                <a:gd name="connsiteY293" fmla="*/ 1259114 h 1943767"/>
                <a:gd name="connsiteX294" fmla="*/ 2518228 w 2728686"/>
                <a:gd name="connsiteY294" fmla="*/ 1248228 h 1943767"/>
                <a:gd name="connsiteX295" fmla="*/ 2507343 w 2728686"/>
                <a:gd name="connsiteY295" fmla="*/ 1237343 h 1943767"/>
                <a:gd name="connsiteX296" fmla="*/ 2500086 w 2728686"/>
                <a:gd name="connsiteY296" fmla="*/ 1226457 h 1943767"/>
                <a:gd name="connsiteX297" fmla="*/ 2489200 w 2728686"/>
                <a:gd name="connsiteY297" fmla="*/ 1219200 h 1943767"/>
                <a:gd name="connsiteX298" fmla="*/ 2478314 w 2728686"/>
                <a:gd name="connsiteY298" fmla="*/ 1208314 h 1943767"/>
                <a:gd name="connsiteX299" fmla="*/ 2456543 w 2728686"/>
                <a:gd name="connsiteY299" fmla="*/ 1193800 h 1943767"/>
                <a:gd name="connsiteX300" fmla="*/ 2427514 w 2728686"/>
                <a:gd name="connsiteY300" fmla="*/ 1153885 h 1943767"/>
                <a:gd name="connsiteX301" fmla="*/ 2405743 w 2728686"/>
                <a:gd name="connsiteY301" fmla="*/ 1139371 h 1943767"/>
                <a:gd name="connsiteX302" fmla="*/ 2394857 w 2728686"/>
                <a:gd name="connsiteY302" fmla="*/ 1132114 h 1943767"/>
                <a:gd name="connsiteX303" fmla="*/ 2373086 w 2728686"/>
                <a:gd name="connsiteY303" fmla="*/ 1124857 h 1943767"/>
                <a:gd name="connsiteX304" fmla="*/ 2325914 w 2728686"/>
                <a:gd name="connsiteY304" fmla="*/ 1117600 h 1943767"/>
                <a:gd name="connsiteX305" fmla="*/ 2260600 w 2728686"/>
                <a:gd name="connsiteY305" fmla="*/ 1121228 h 1943767"/>
                <a:gd name="connsiteX306" fmla="*/ 2213428 w 2728686"/>
                <a:gd name="connsiteY306" fmla="*/ 1128485 h 1943767"/>
                <a:gd name="connsiteX307" fmla="*/ 2191657 w 2728686"/>
                <a:gd name="connsiteY307" fmla="*/ 1139371 h 1943767"/>
                <a:gd name="connsiteX308" fmla="*/ 2169886 w 2728686"/>
                <a:gd name="connsiteY308" fmla="*/ 1150257 h 1943767"/>
                <a:gd name="connsiteX309" fmla="*/ 2140857 w 2728686"/>
                <a:gd name="connsiteY309" fmla="*/ 1172028 h 1943767"/>
                <a:gd name="connsiteX310" fmla="*/ 2129971 w 2728686"/>
                <a:gd name="connsiteY310" fmla="*/ 1179285 h 1943767"/>
                <a:gd name="connsiteX311" fmla="*/ 2090057 w 2728686"/>
                <a:gd name="connsiteY311" fmla="*/ 1175657 h 1943767"/>
                <a:gd name="connsiteX312" fmla="*/ 2075543 w 2728686"/>
                <a:gd name="connsiteY312" fmla="*/ 1157514 h 1943767"/>
                <a:gd name="connsiteX313" fmla="*/ 2064657 w 2728686"/>
                <a:gd name="connsiteY313" fmla="*/ 1150257 h 1943767"/>
                <a:gd name="connsiteX314" fmla="*/ 2046514 w 2728686"/>
                <a:gd name="connsiteY314" fmla="*/ 1128485 h 1943767"/>
                <a:gd name="connsiteX315" fmla="*/ 2035628 w 2728686"/>
                <a:gd name="connsiteY315" fmla="*/ 1117600 h 1943767"/>
                <a:gd name="connsiteX316" fmla="*/ 2021114 w 2728686"/>
                <a:gd name="connsiteY316" fmla="*/ 1099457 h 1943767"/>
                <a:gd name="connsiteX317" fmla="*/ 2013857 w 2728686"/>
                <a:gd name="connsiteY317" fmla="*/ 1077685 h 1943767"/>
                <a:gd name="connsiteX318" fmla="*/ 1988457 w 2728686"/>
                <a:gd name="connsiteY318" fmla="*/ 1055914 h 1943767"/>
                <a:gd name="connsiteX319" fmla="*/ 1981200 w 2728686"/>
                <a:gd name="connsiteY319" fmla="*/ 1045028 h 1943767"/>
                <a:gd name="connsiteX320" fmla="*/ 1959428 w 2728686"/>
                <a:gd name="connsiteY320" fmla="*/ 1030514 h 1943767"/>
                <a:gd name="connsiteX321" fmla="*/ 1948543 w 2728686"/>
                <a:gd name="connsiteY321" fmla="*/ 1023257 h 1943767"/>
                <a:gd name="connsiteX322" fmla="*/ 1937657 w 2728686"/>
                <a:gd name="connsiteY322" fmla="*/ 1016000 h 1943767"/>
                <a:gd name="connsiteX323" fmla="*/ 1926771 w 2728686"/>
                <a:gd name="connsiteY323" fmla="*/ 1008743 h 1943767"/>
                <a:gd name="connsiteX324" fmla="*/ 1908628 w 2728686"/>
                <a:gd name="connsiteY324" fmla="*/ 997857 h 1943767"/>
                <a:gd name="connsiteX325" fmla="*/ 1886857 w 2728686"/>
                <a:gd name="connsiteY325" fmla="*/ 994228 h 1943767"/>
                <a:gd name="connsiteX326" fmla="*/ 1803400 w 2728686"/>
                <a:gd name="connsiteY326" fmla="*/ 986971 h 1943767"/>
                <a:gd name="connsiteX327" fmla="*/ 1770743 w 2728686"/>
                <a:gd name="connsiteY327" fmla="*/ 968828 h 1943767"/>
                <a:gd name="connsiteX328" fmla="*/ 1774371 w 2728686"/>
                <a:gd name="connsiteY328" fmla="*/ 928914 h 1943767"/>
                <a:gd name="connsiteX329" fmla="*/ 1796143 w 2728686"/>
                <a:gd name="connsiteY329" fmla="*/ 914400 h 1943767"/>
                <a:gd name="connsiteX330" fmla="*/ 1803400 w 2728686"/>
                <a:gd name="connsiteY330" fmla="*/ 903514 h 1943767"/>
                <a:gd name="connsiteX331" fmla="*/ 1814286 w 2728686"/>
                <a:gd name="connsiteY331" fmla="*/ 892628 h 1943767"/>
                <a:gd name="connsiteX332" fmla="*/ 1817914 w 2728686"/>
                <a:gd name="connsiteY332" fmla="*/ 881743 h 1943767"/>
                <a:gd name="connsiteX333" fmla="*/ 1828800 w 2728686"/>
                <a:gd name="connsiteY333" fmla="*/ 874485 h 1943767"/>
                <a:gd name="connsiteX334" fmla="*/ 1839686 w 2728686"/>
                <a:gd name="connsiteY334" fmla="*/ 863600 h 1943767"/>
                <a:gd name="connsiteX335" fmla="*/ 1850571 w 2728686"/>
                <a:gd name="connsiteY335" fmla="*/ 856343 h 1943767"/>
                <a:gd name="connsiteX336" fmla="*/ 1865086 w 2728686"/>
                <a:gd name="connsiteY336" fmla="*/ 841828 h 1943767"/>
                <a:gd name="connsiteX337" fmla="*/ 1890486 w 2728686"/>
                <a:gd name="connsiteY337" fmla="*/ 823685 h 1943767"/>
                <a:gd name="connsiteX338" fmla="*/ 1915886 w 2728686"/>
                <a:gd name="connsiteY338" fmla="*/ 801914 h 1943767"/>
                <a:gd name="connsiteX339" fmla="*/ 1926771 w 2728686"/>
                <a:gd name="connsiteY339" fmla="*/ 776514 h 1943767"/>
                <a:gd name="connsiteX340" fmla="*/ 1934028 w 2728686"/>
                <a:gd name="connsiteY340" fmla="*/ 736600 h 1943767"/>
                <a:gd name="connsiteX341" fmla="*/ 1930400 w 2728686"/>
                <a:gd name="connsiteY341" fmla="*/ 642257 h 1943767"/>
                <a:gd name="connsiteX342" fmla="*/ 1926771 w 2728686"/>
                <a:gd name="connsiteY342" fmla="*/ 631371 h 1943767"/>
                <a:gd name="connsiteX343" fmla="*/ 1915886 w 2728686"/>
                <a:gd name="connsiteY343" fmla="*/ 620485 h 1943767"/>
                <a:gd name="connsiteX344" fmla="*/ 1908628 w 2728686"/>
                <a:gd name="connsiteY344" fmla="*/ 576943 h 1943767"/>
                <a:gd name="connsiteX345" fmla="*/ 1905000 w 2728686"/>
                <a:gd name="connsiteY345" fmla="*/ 562428 h 1943767"/>
                <a:gd name="connsiteX346" fmla="*/ 1897743 w 2728686"/>
                <a:gd name="connsiteY346" fmla="*/ 551543 h 1943767"/>
                <a:gd name="connsiteX347" fmla="*/ 1890486 w 2728686"/>
                <a:gd name="connsiteY347" fmla="*/ 529771 h 1943767"/>
                <a:gd name="connsiteX348" fmla="*/ 1883228 w 2728686"/>
                <a:gd name="connsiteY348" fmla="*/ 508000 h 1943767"/>
                <a:gd name="connsiteX349" fmla="*/ 1879600 w 2728686"/>
                <a:gd name="connsiteY349" fmla="*/ 497114 h 1943767"/>
                <a:gd name="connsiteX350" fmla="*/ 1883228 w 2728686"/>
                <a:gd name="connsiteY350" fmla="*/ 453571 h 1943767"/>
                <a:gd name="connsiteX351" fmla="*/ 1890486 w 2728686"/>
                <a:gd name="connsiteY351" fmla="*/ 446314 h 1943767"/>
                <a:gd name="connsiteX352" fmla="*/ 1897743 w 2728686"/>
                <a:gd name="connsiteY352" fmla="*/ 435428 h 1943767"/>
                <a:gd name="connsiteX353" fmla="*/ 1937657 w 2728686"/>
                <a:gd name="connsiteY353" fmla="*/ 424543 h 1943767"/>
                <a:gd name="connsiteX354" fmla="*/ 2039257 w 2728686"/>
                <a:gd name="connsiteY354" fmla="*/ 420914 h 1943767"/>
                <a:gd name="connsiteX355" fmla="*/ 2079171 w 2728686"/>
                <a:gd name="connsiteY355" fmla="*/ 417285 h 1943767"/>
                <a:gd name="connsiteX356" fmla="*/ 2090057 w 2728686"/>
                <a:gd name="connsiteY356" fmla="*/ 413657 h 1943767"/>
                <a:gd name="connsiteX357" fmla="*/ 2104571 w 2728686"/>
                <a:gd name="connsiteY357" fmla="*/ 410028 h 1943767"/>
                <a:gd name="connsiteX358" fmla="*/ 2126343 w 2728686"/>
                <a:gd name="connsiteY358" fmla="*/ 391885 h 1943767"/>
                <a:gd name="connsiteX359" fmla="*/ 2133600 w 2728686"/>
                <a:gd name="connsiteY359" fmla="*/ 370114 h 1943767"/>
                <a:gd name="connsiteX360" fmla="*/ 2144486 w 2728686"/>
                <a:gd name="connsiteY360" fmla="*/ 348343 h 1943767"/>
                <a:gd name="connsiteX361" fmla="*/ 2133600 w 2728686"/>
                <a:gd name="connsiteY361" fmla="*/ 286657 h 1943767"/>
                <a:gd name="connsiteX362" fmla="*/ 2129971 w 2728686"/>
                <a:gd name="connsiteY362" fmla="*/ 275771 h 1943767"/>
                <a:gd name="connsiteX363" fmla="*/ 2122714 w 2728686"/>
                <a:gd name="connsiteY363" fmla="*/ 264885 h 194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</a:cxnLst>
              <a:rect l="l" t="t" r="r" b="b"/>
              <a:pathLst>
                <a:path w="2728686" h="1943767">
                  <a:moveTo>
                    <a:pt x="2122714" y="264885"/>
                  </a:moveTo>
                  <a:cubicBezTo>
                    <a:pt x="2117876" y="258837"/>
                    <a:pt x="2107306" y="244257"/>
                    <a:pt x="2100943" y="239485"/>
                  </a:cubicBezTo>
                  <a:cubicBezTo>
                    <a:pt x="2093965" y="234252"/>
                    <a:pt x="2079171" y="224971"/>
                    <a:pt x="2079171" y="224971"/>
                  </a:cubicBezTo>
                  <a:cubicBezTo>
                    <a:pt x="2075049" y="218787"/>
                    <a:pt x="2065532" y="204075"/>
                    <a:pt x="2061028" y="199571"/>
                  </a:cubicBezTo>
                  <a:cubicBezTo>
                    <a:pt x="2057944" y="196487"/>
                    <a:pt x="2053771" y="194733"/>
                    <a:pt x="2050143" y="192314"/>
                  </a:cubicBezTo>
                  <a:cubicBezTo>
                    <a:pt x="2035190" y="169884"/>
                    <a:pt x="2051792" y="191763"/>
                    <a:pt x="2032000" y="174171"/>
                  </a:cubicBezTo>
                  <a:cubicBezTo>
                    <a:pt x="1994713" y="141029"/>
                    <a:pt x="2024049" y="161615"/>
                    <a:pt x="1999343" y="145143"/>
                  </a:cubicBezTo>
                  <a:cubicBezTo>
                    <a:pt x="1990956" y="119984"/>
                    <a:pt x="2002891" y="146111"/>
                    <a:pt x="1984828" y="130628"/>
                  </a:cubicBezTo>
                  <a:cubicBezTo>
                    <a:pt x="1978948" y="125588"/>
                    <a:pt x="1975790" y="117961"/>
                    <a:pt x="1970314" y="112485"/>
                  </a:cubicBezTo>
                  <a:cubicBezTo>
                    <a:pt x="1967230" y="109401"/>
                    <a:pt x="1963057" y="107647"/>
                    <a:pt x="1959428" y="105228"/>
                  </a:cubicBezTo>
                  <a:cubicBezTo>
                    <a:pt x="1941748" y="78709"/>
                    <a:pt x="1965278" y="110103"/>
                    <a:pt x="1937657" y="87085"/>
                  </a:cubicBezTo>
                  <a:cubicBezTo>
                    <a:pt x="1934307" y="84293"/>
                    <a:pt x="1933484" y="79284"/>
                    <a:pt x="1930400" y="76200"/>
                  </a:cubicBezTo>
                  <a:cubicBezTo>
                    <a:pt x="1926124" y="71924"/>
                    <a:pt x="1920162" y="69590"/>
                    <a:pt x="1915886" y="65314"/>
                  </a:cubicBezTo>
                  <a:cubicBezTo>
                    <a:pt x="1912802" y="62230"/>
                    <a:pt x="1911712" y="57512"/>
                    <a:pt x="1908628" y="54428"/>
                  </a:cubicBezTo>
                  <a:cubicBezTo>
                    <a:pt x="1905544" y="51344"/>
                    <a:pt x="1901093" y="49963"/>
                    <a:pt x="1897743" y="47171"/>
                  </a:cubicBezTo>
                  <a:cubicBezTo>
                    <a:pt x="1893801" y="43886"/>
                    <a:pt x="1891127" y="39131"/>
                    <a:pt x="1886857" y="36285"/>
                  </a:cubicBezTo>
                  <a:cubicBezTo>
                    <a:pt x="1883674" y="34163"/>
                    <a:pt x="1879487" y="34164"/>
                    <a:pt x="1875971" y="32657"/>
                  </a:cubicBezTo>
                  <a:cubicBezTo>
                    <a:pt x="1870999" y="30526"/>
                    <a:pt x="1865859" y="28544"/>
                    <a:pt x="1861457" y="25400"/>
                  </a:cubicBezTo>
                  <a:cubicBezTo>
                    <a:pt x="1857281" y="22417"/>
                    <a:pt x="1854841" y="17361"/>
                    <a:pt x="1850571" y="14514"/>
                  </a:cubicBezTo>
                  <a:cubicBezTo>
                    <a:pt x="1847305" y="12336"/>
                    <a:pt x="1827293" y="7863"/>
                    <a:pt x="1825171" y="7257"/>
                  </a:cubicBezTo>
                  <a:cubicBezTo>
                    <a:pt x="1800152" y="109"/>
                    <a:pt x="1831821" y="6550"/>
                    <a:pt x="1792514" y="0"/>
                  </a:cubicBezTo>
                  <a:lnTo>
                    <a:pt x="1705428" y="3628"/>
                  </a:lnTo>
                  <a:cubicBezTo>
                    <a:pt x="1687269" y="4559"/>
                    <a:pt x="1669030" y="4905"/>
                    <a:pt x="1651000" y="7257"/>
                  </a:cubicBezTo>
                  <a:cubicBezTo>
                    <a:pt x="1641110" y="8547"/>
                    <a:pt x="1621971" y="14514"/>
                    <a:pt x="1621971" y="14514"/>
                  </a:cubicBezTo>
                  <a:cubicBezTo>
                    <a:pt x="1618343" y="19352"/>
                    <a:pt x="1615977" y="25471"/>
                    <a:pt x="1611086" y="29028"/>
                  </a:cubicBezTo>
                  <a:cubicBezTo>
                    <a:pt x="1602337" y="35391"/>
                    <a:pt x="1582057" y="43543"/>
                    <a:pt x="1582057" y="43543"/>
                  </a:cubicBezTo>
                  <a:cubicBezTo>
                    <a:pt x="1577219" y="50800"/>
                    <a:pt x="1574800" y="60476"/>
                    <a:pt x="1567543" y="65314"/>
                  </a:cubicBezTo>
                  <a:cubicBezTo>
                    <a:pt x="1552387" y="75417"/>
                    <a:pt x="1559741" y="69487"/>
                    <a:pt x="1545771" y="83457"/>
                  </a:cubicBezTo>
                  <a:cubicBezTo>
                    <a:pt x="1542143" y="82247"/>
                    <a:pt x="1538711" y="79828"/>
                    <a:pt x="1534886" y="79828"/>
                  </a:cubicBezTo>
                  <a:cubicBezTo>
                    <a:pt x="1495670" y="79828"/>
                    <a:pt x="1499821" y="79422"/>
                    <a:pt x="1476828" y="87085"/>
                  </a:cubicBezTo>
                  <a:cubicBezTo>
                    <a:pt x="1462969" y="100946"/>
                    <a:pt x="1477023" y="88420"/>
                    <a:pt x="1455057" y="101600"/>
                  </a:cubicBezTo>
                  <a:cubicBezTo>
                    <a:pt x="1447578" y="106087"/>
                    <a:pt x="1433286" y="116114"/>
                    <a:pt x="1433286" y="116114"/>
                  </a:cubicBezTo>
                  <a:cubicBezTo>
                    <a:pt x="1430867" y="119743"/>
                    <a:pt x="1429434" y="124276"/>
                    <a:pt x="1426028" y="127000"/>
                  </a:cubicBezTo>
                  <a:cubicBezTo>
                    <a:pt x="1423041" y="129389"/>
                    <a:pt x="1418564" y="128918"/>
                    <a:pt x="1415143" y="130628"/>
                  </a:cubicBezTo>
                  <a:cubicBezTo>
                    <a:pt x="1411242" y="132578"/>
                    <a:pt x="1407539" y="135013"/>
                    <a:pt x="1404257" y="137885"/>
                  </a:cubicBezTo>
                  <a:cubicBezTo>
                    <a:pt x="1370294" y="167602"/>
                    <a:pt x="1399725" y="146955"/>
                    <a:pt x="1375228" y="163285"/>
                  </a:cubicBezTo>
                  <a:cubicBezTo>
                    <a:pt x="1366111" y="190640"/>
                    <a:pt x="1378408" y="156928"/>
                    <a:pt x="1364343" y="185057"/>
                  </a:cubicBezTo>
                  <a:cubicBezTo>
                    <a:pt x="1362632" y="188478"/>
                    <a:pt x="1362572" y="192599"/>
                    <a:pt x="1360714" y="195943"/>
                  </a:cubicBezTo>
                  <a:cubicBezTo>
                    <a:pt x="1356478" y="203567"/>
                    <a:pt x="1348958" y="209440"/>
                    <a:pt x="1346200" y="217714"/>
                  </a:cubicBezTo>
                  <a:cubicBezTo>
                    <a:pt x="1343249" y="226568"/>
                    <a:pt x="1342348" y="232451"/>
                    <a:pt x="1335314" y="239485"/>
                  </a:cubicBezTo>
                  <a:cubicBezTo>
                    <a:pt x="1332230" y="242569"/>
                    <a:pt x="1328057" y="244324"/>
                    <a:pt x="1324428" y="246743"/>
                  </a:cubicBezTo>
                  <a:cubicBezTo>
                    <a:pt x="1318469" y="270581"/>
                    <a:pt x="1324679" y="252654"/>
                    <a:pt x="1313543" y="272143"/>
                  </a:cubicBezTo>
                  <a:cubicBezTo>
                    <a:pt x="1301828" y="292645"/>
                    <a:pt x="1311963" y="280981"/>
                    <a:pt x="1299028" y="293914"/>
                  </a:cubicBezTo>
                  <a:cubicBezTo>
                    <a:pt x="1296609" y="298752"/>
                    <a:pt x="1293902" y="303456"/>
                    <a:pt x="1291771" y="308428"/>
                  </a:cubicBezTo>
                  <a:cubicBezTo>
                    <a:pt x="1287704" y="317919"/>
                    <a:pt x="1281993" y="343916"/>
                    <a:pt x="1280886" y="348343"/>
                  </a:cubicBezTo>
                  <a:cubicBezTo>
                    <a:pt x="1279676" y="353181"/>
                    <a:pt x="1278834" y="358126"/>
                    <a:pt x="1277257" y="362857"/>
                  </a:cubicBezTo>
                  <a:cubicBezTo>
                    <a:pt x="1276047" y="366486"/>
                    <a:pt x="1274556" y="370032"/>
                    <a:pt x="1273628" y="373743"/>
                  </a:cubicBezTo>
                  <a:cubicBezTo>
                    <a:pt x="1272132" y="379726"/>
                    <a:pt x="1271209" y="385838"/>
                    <a:pt x="1270000" y="391885"/>
                  </a:cubicBezTo>
                  <a:cubicBezTo>
                    <a:pt x="1269944" y="392498"/>
                    <a:pt x="1269473" y="431467"/>
                    <a:pt x="1262743" y="442685"/>
                  </a:cubicBezTo>
                  <a:cubicBezTo>
                    <a:pt x="1260983" y="445619"/>
                    <a:pt x="1257676" y="447315"/>
                    <a:pt x="1255486" y="449943"/>
                  </a:cubicBezTo>
                  <a:cubicBezTo>
                    <a:pt x="1251614" y="454589"/>
                    <a:pt x="1248536" y="459865"/>
                    <a:pt x="1244600" y="464457"/>
                  </a:cubicBezTo>
                  <a:cubicBezTo>
                    <a:pt x="1236714" y="473657"/>
                    <a:pt x="1231391" y="475126"/>
                    <a:pt x="1226457" y="486228"/>
                  </a:cubicBezTo>
                  <a:cubicBezTo>
                    <a:pt x="1218566" y="503984"/>
                    <a:pt x="1220441" y="506281"/>
                    <a:pt x="1215571" y="522514"/>
                  </a:cubicBezTo>
                  <a:cubicBezTo>
                    <a:pt x="1213373" y="529841"/>
                    <a:pt x="1208314" y="544285"/>
                    <a:pt x="1208314" y="544285"/>
                  </a:cubicBezTo>
                  <a:cubicBezTo>
                    <a:pt x="1207105" y="551542"/>
                    <a:pt x="1205210" y="558718"/>
                    <a:pt x="1204686" y="566057"/>
                  </a:cubicBezTo>
                  <a:cubicBezTo>
                    <a:pt x="1202788" y="592626"/>
                    <a:pt x="1203895" y="619400"/>
                    <a:pt x="1201057" y="645885"/>
                  </a:cubicBezTo>
                  <a:cubicBezTo>
                    <a:pt x="1200242" y="653491"/>
                    <a:pt x="1196219" y="660400"/>
                    <a:pt x="1193800" y="667657"/>
                  </a:cubicBezTo>
                  <a:lnTo>
                    <a:pt x="1190171" y="678543"/>
                  </a:lnTo>
                  <a:cubicBezTo>
                    <a:pt x="1188962" y="682171"/>
                    <a:pt x="1189247" y="686724"/>
                    <a:pt x="1186543" y="689428"/>
                  </a:cubicBezTo>
                  <a:cubicBezTo>
                    <a:pt x="1182914" y="693057"/>
                    <a:pt x="1178942" y="696372"/>
                    <a:pt x="1175657" y="700314"/>
                  </a:cubicBezTo>
                  <a:cubicBezTo>
                    <a:pt x="1172865" y="703664"/>
                    <a:pt x="1171484" y="708116"/>
                    <a:pt x="1168400" y="711200"/>
                  </a:cubicBezTo>
                  <a:cubicBezTo>
                    <a:pt x="1165316" y="714284"/>
                    <a:pt x="1161063" y="715922"/>
                    <a:pt x="1157514" y="718457"/>
                  </a:cubicBezTo>
                  <a:cubicBezTo>
                    <a:pt x="1126009" y="740961"/>
                    <a:pt x="1157769" y="719497"/>
                    <a:pt x="1132114" y="736600"/>
                  </a:cubicBezTo>
                  <a:cubicBezTo>
                    <a:pt x="1129695" y="740228"/>
                    <a:pt x="1127168" y="743787"/>
                    <a:pt x="1124857" y="747485"/>
                  </a:cubicBezTo>
                  <a:cubicBezTo>
                    <a:pt x="1121119" y="753466"/>
                    <a:pt x="1118958" y="760641"/>
                    <a:pt x="1113971" y="765628"/>
                  </a:cubicBezTo>
                  <a:cubicBezTo>
                    <a:pt x="1111267" y="768333"/>
                    <a:pt x="1106507" y="767546"/>
                    <a:pt x="1103086" y="769257"/>
                  </a:cubicBezTo>
                  <a:cubicBezTo>
                    <a:pt x="1099185" y="771207"/>
                    <a:pt x="1095829" y="774095"/>
                    <a:pt x="1092200" y="776514"/>
                  </a:cubicBezTo>
                  <a:cubicBezTo>
                    <a:pt x="1090990" y="780143"/>
                    <a:pt x="1090960" y="784413"/>
                    <a:pt x="1088571" y="787400"/>
                  </a:cubicBezTo>
                  <a:cubicBezTo>
                    <a:pt x="1085847" y="790805"/>
                    <a:pt x="1080770" y="791573"/>
                    <a:pt x="1077686" y="794657"/>
                  </a:cubicBezTo>
                  <a:cubicBezTo>
                    <a:pt x="1074602" y="797741"/>
                    <a:pt x="1072847" y="801914"/>
                    <a:pt x="1070428" y="805543"/>
                  </a:cubicBezTo>
                  <a:cubicBezTo>
                    <a:pt x="1069219" y="810381"/>
                    <a:pt x="1070084" y="816304"/>
                    <a:pt x="1066800" y="820057"/>
                  </a:cubicBezTo>
                  <a:cubicBezTo>
                    <a:pt x="1061056" y="826621"/>
                    <a:pt x="1045028" y="834571"/>
                    <a:pt x="1045028" y="834571"/>
                  </a:cubicBezTo>
                  <a:cubicBezTo>
                    <a:pt x="1032933" y="833362"/>
                    <a:pt x="1020190" y="835031"/>
                    <a:pt x="1008743" y="830943"/>
                  </a:cubicBezTo>
                  <a:cubicBezTo>
                    <a:pt x="1002299" y="828642"/>
                    <a:pt x="998734" y="821577"/>
                    <a:pt x="994228" y="816428"/>
                  </a:cubicBezTo>
                  <a:cubicBezTo>
                    <a:pt x="975325" y="794824"/>
                    <a:pt x="992270" y="807865"/>
                    <a:pt x="972457" y="794657"/>
                  </a:cubicBezTo>
                  <a:cubicBezTo>
                    <a:pt x="955821" y="769702"/>
                    <a:pt x="966218" y="775643"/>
                    <a:pt x="947057" y="769257"/>
                  </a:cubicBezTo>
                  <a:cubicBezTo>
                    <a:pt x="942219" y="765628"/>
                    <a:pt x="937464" y="761886"/>
                    <a:pt x="932543" y="758371"/>
                  </a:cubicBezTo>
                  <a:cubicBezTo>
                    <a:pt x="928994" y="755836"/>
                    <a:pt x="924741" y="754198"/>
                    <a:pt x="921657" y="751114"/>
                  </a:cubicBezTo>
                  <a:cubicBezTo>
                    <a:pt x="918573" y="748030"/>
                    <a:pt x="917192" y="743578"/>
                    <a:pt x="914400" y="740228"/>
                  </a:cubicBezTo>
                  <a:cubicBezTo>
                    <a:pt x="911115" y="736286"/>
                    <a:pt x="906854" y="733239"/>
                    <a:pt x="903514" y="729343"/>
                  </a:cubicBezTo>
                  <a:cubicBezTo>
                    <a:pt x="899578" y="724751"/>
                    <a:pt x="897274" y="718700"/>
                    <a:pt x="892628" y="714828"/>
                  </a:cubicBezTo>
                  <a:cubicBezTo>
                    <a:pt x="889690" y="712380"/>
                    <a:pt x="885371" y="712409"/>
                    <a:pt x="881743" y="711200"/>
                  </a:cubicBezTo>
                  <a:cubicBezTo>
                    <a:pt x="866789" y="688768"/>
                    <a:pt x="883393" y="710650"/>
                    <a:pt x="863600" y="693057"/>
                  </a:cubicBezTo>
                  <a:cubicBezTo>
                    <a:pt x="830689" y="663803"/>
                    <a:pt x="854863" y="677802"/>
                    <a:pt x="827314" y="664028"/>
                  </a:cubicBezTo>
                  <a:cubicBezTo>
                    <a:pt x="822476" y="656771"/>
                    <a:pt x="818967" y="648424"/>
                    <a:pt x="812800" y="642257"/>
                  </a:cubicBezTo>
                  <a:lnTo>
                    <a:pt x="783771" y="613228"/>
                  </a:lnTo>
                  <a:cubicBezTo>
                    <a:pt x="763136" y="571957"/>
                    <a:pt x="784628" y="606828"/>
                    <a:pt x="758371" y="580571"/>
                  </a:cubicBezTo>
                  <a:cubicBezTo>
                    <a:pt x="755287" y="577487"/>
                    <a:pt x="753649" y="573234"/>
                    <a:pt x="751114" y="569685"/>
                  </a:cubicBezTo>
                  <a:cubicBezTo>
                    <a:pt x="747599" y="564764"/>
                    <a:pt x="744504" y="559447"/>
                    <a:pt x="740228" y="555171"/>
                  </a:cubicBezTo>
                  <a:cubicBezTo>
                    <a:pt x="737144" y="552087"/>
                    <a:pt x="732971" y="550333"/>
                    <a:pt x="729343" y="547914"/>
                  </a:cubicBezTo>
                  <a:cubicBezTo>
                    <a:pt x="717110" y="529563"/>
                    <a:pt x="728727" y="542163"/>
                    <a:pt x="711200" y="533400"/>
                  </a:cubicBezTo>
                  <a:cubicBezTo>
                    <a:pt x="707299" y="531450"/>
                    <a:pt x="704299" y="527914"/>
                    <a:pt x="700314" y="526143"/>
                  </a:cubicBezTo>
                  <a:cubicBezTo>
                    <a:pt x="676691" y="515643"/>
                    <a:pt x="667261" y="517860"/>
                    <a:pt x="638628" y="515257"/>
                  </a:cubicBezTo>
                  <a:cubicBezTo>
                    <a:pt x="632581" y="516466"/>
                    <a:pt x="625617" y="515464"/>
                    <a:pt x="620486" y="518885"/>
                  </a:cubicBezTo>
                  <a:cubicBezTo>
                    <a:pt x="617303" y="521007"/>
                    <a:pt x="619306" y="526833"/>
                    <a:pt x="616857" y="529771"/>
                  </a:cubicBezTo>
                  <a:cubicBezTo>
                    <a:pt x="612985" y="534417"/>
                    <a:pt x="607752" y="537952"/>
                    <a:pt x="602343" y="540657"/>
                  </a:cubicBezTo>
                  <a:cubicBezTo>
                    <a:pt x="595501" y="544078"/>
                    <a:pt x="580571" y="547914"/>
                    <a:pt x="580571" y="547914"/>
                  </a:cubicBezTo>
                  <a:cubicBezTo>
                    <a:pt x="563629" y="564858"/>
                    <a:pt x="576483" y="553426"/>
                    <a:pt x="558800" y="566057"/>
                  </a:cubicBezTo>
                  <a:cubicBezTo>
                    <a:pt x="553879" y="569572"/>
                    <a:pt x="549573" y="574006"/>
                    <a:pt x="544286" y="576943"/>
                  </a:cubicBezTo>
                  <a:cubicBezTo>
                    <a:pt x="538592" y="580106"/>
                    <a:pt x="531969" y="581287"/>
                    <a:pt x="526143" y="584200"/>
                  </a:cubicBezTo>
                  <a:cubicBezTo>
                    <a:pt x="498011" y="598266"/>
                    <a:pt x="531729" y="585967"/>
                    <a:pt x="504371" y="595085"/>
                  </a:cubicBezTo>
                  <a:cubicBezTo>
                    <a:pt x="498323" y="601133"/>
                    <a:pt x="493878" y="609403"/>
                    <a:pt x="486228" y="613228"/>
                  </a:cubicBezTo>
                  <a:cubicBezTo>
                    <a:pt x="478715" y="616984"/>
                    <a:pt x="467424" y="621879"/>
                    <a:pt x="460828" y="627743"/>
                  </a:cubicBezTo>
                  <a:cubicBezTo>
                    <a:pt x="431132" y="654140"/>
                    <a:pt x="451151" y="646490"/>
                    <a:pt x="424543" y="653143"/>
                  </a:cubicBezTo>
                  <a:cubicBezTo>
                    <a:pt x="417286" y="657981"/>
                    <a:pt x="408938" y="661489"/>
                    <a:pt x="402771" y="667657"/>
                  </a:cubicBezTo>
                  <a:cubicBezTo>
                    <a:pt x="399143" y="671286"/>
                    <a:pt x="395937" y="675393"/>
                    <a:pt x="391886" y="678543"/>
                  </a:cubicBezTo>
                  <a:cubicBezTo>
                    <a:pt x="385001" y="683898"/>
                    <a:pt x="377371" y="688219"/>
                    <a:pt x="370114" y="693057"/>
                  </a:cubicBezTo>
                  <a:lnTo>
                    <a:pt x="359228" y="700314"/>
                  </a:lnTo>
                  <a:cubicBezTo>
                    <a:pt x="355600" y="702733"/>
                    <a:pt x="352574" y="706513"/>
                    <a:pt x="348343" y="707571"/>
                  </a:cubicBezTo>
                  <a:cubicBezTo>
                    <a:pt x="330118" y="712128"/>
                    <a:pt x="338559" y="709623"/>
                    <a:pt x="322943" y="714828"/>
                  </a:cubicBezTo>
                  <a:cubicBezTo>
                    <a:pt x="290348" y="712500"/>
                    <a:pt x="272943" y="712160"/>
                    <a:pt x="243114" y="707571"/>
                  </a:cubicBezTo>
                  <a:cubicBezTo>
                    <a:pt x="237018" y="706633"/>
                    <a:pt x="231019" y="705152"/>
                    <a:pt x="224971" y="703943"/>
                  </a:cubicBezTo>
                  <a:cubicBezTo>
                    <a:pt x="217714" y="700314"/>
                    <a:pt x="211040" y="695148"/>
                    <a:pt x="203200" y="693057"/>
                  </a:cubicBezTo>
                  <a:cubicBezTo>
                    <a:pt x="192617" y="690235"/>
                    <a:pt x="181302" y="691477"/>
                    <a:pt x="170543" y="689428"/>
                  </a:cubicBezTo>
                  <a:cubicBezTo>
                    <a:pt x="142969" y="684176"/>
                    <a:pt x="136162" y="681597"/>
                    <a:pt x="116114" y="674914"/>
                  </a:cubicBezTo>
                  <a:cubicBezTo>
                    <a:pt x="106438" y="676124"/>
                    <a:pt x="96250" y="675211"/>
                    <a:pt x="87086" y="678543"/>
                  </a:cubicBezTo>
                  <a:cubicBezTo>
                    <a:pt x="82263" y="680297"/>
                    <a:pt x="79485" y="685486"/>
                    <a:pt x="76200" y="689428"/>
                  </a:cubicBezTo>
                  <a:cubicBezTo>
                    <a:pt x="69990" y="696880"/>
                    <a:pt x="56671" y="722350"/>
                    <a:pt x="54428" y="725714"/>
                  </a:cubicBezTo>
                  <a:cubicBezTo>
                    <a:pt x="50132" y="732158"/>
                    <a:pt x="43558" y="737023"/>
                    <a:pt x="39914" y="743857"/>
                  </a:cubicBezTo>
                  <a:cubicBezTo>
                    <a:pt x="33784" y="755352"/>
                    <a:pt x="27955" y="767369"/>
                    <a:pt x="25400" y="780143"/>
                  </a:cubicBezTo>
                  <a:cubicBezTo>
                    <a:pt x="20793" y="803175"/>
                    <a:pt x="23266" y="792302"/>
                    <a:pt x="18143" y="812800"/>
                  </a:cubicBezTo>
                  <a:cubicBezTo>
                    <a:pt x="16933" y="826105"/>
                    <a:pt x="17134" y="839614"/>
                    <a:pt x="14514" y="852714"/>
                  </a:cubicBezTo>
                  <a:cubicBezTo>
                    <a:pt x="13453" y="858018"/>
                    <a:pt x="8743" y="862027"/>
                    <a:pt x="7257" y="867228"/>
                  </a:cubicBezTo>
                  <a:cubicBezTo>
                    <a:pt x="3868" y="879088"/>
                    <a:pt x="2419" y="891419"/>
                    <a:pt x="0" y="903514"/>
                  </a:cubicBezTo>
                  <a:cubicBezTo>
                    <a:pt x="1209" y="926495"/>
                    <a:pt x="886" y="949608"/>
                    <a:pt x="3628" y="972457"/>
                  </a:cubicBezTo>
                  <a:cubicBezTo>
                    <a:pt x="4539" y="980052"/>
                    <a:pt x="5477" y="988819"/>
                    <a:pt x="10886" y="994228"/>
                  </a:cubicBezTo>
                  <a:lnTo>
                    <a:pt x="21771" y="1005114"/>
                  </a:lnTo>
                  <a:cubicBezTo>
                    <a:pt x="22981" y="1009952"/>
                    <a:pt x="22926" y="1015298"/>
                    <a:pt x="25400" y="1019628"/>
                  </a:cubicBezTo>
                  <a:cubicBezTo>
                    <a:pt x="32800" y="1032577"/>
                    <a:pt x="36032" y="1029369"/>
                    <a:pt x="47171" y="1034143"/>
                  </a:cubicBezTo>
                  <a:cubicBezTo>
                    <a:pt x="52143" y="1036274"/>
                    <a:pt x="56848" y="1038981"/>
                    <a:pt x="61686" y="1041400"/>
                  </a:cubicBezTo>
                  <a:cubicBezTo>
                    <a:pt x="84021" y="1074901"/>
                    <a:pt x="55519" y="1033691"/>
                    <a:pt x="76200" y="1059543"/>
                  </a:cubicBezTo>
                  <a:cubicBezTo>
                    <a:pt x="78924" y="1062948"/>
                    <a:pt x="80373" y="1067345"/>
                    <a:pt x="83457" y="1070428"/>
                  </a:cubicBezTo>
                  <a:cubicBezTo>
                    <a:pt x="86541" y="1073512"/>
                    <a:pt x="90714" y="1075266"/>
                    <a:pt x="94343" y="1077685"/>
                  </a:cubicBezTo>
                  <a:cubicBezTo>
                    <a:pt x="117937" y="1113077"/>
                    <a:pt x="80981" y="1058077"/>
                    <a:pt x="112486" y="1103085"/>
                  </a:cubicBezTo>
                  <a:cubicBezTo>
                    <a:pt x="117488" y="1110230"/>
                    <a:pt x="127000" y="1124857"/>
                    <a:pt x="127000" y="1124857"/>
                  </a:cubicBezTo>
                  <a:cubicBezTo>
                    <a:pt x="128209" y="1130905"/>
                    <a:pt x="128198" y="1137331"/>
                    <a:pt x="130628" y="1143000"/>
                  </a:cubicBezTo>
                  <a:cubicBezTo>
                    <a:pt x="131976" y="1146145"/>
                    <a:pt x="135749" y="1147586"/>
                    <a:pt x="137886" y="1150257"/>
                  </a:cubicBezTo>
                  <a:cubicBezTo>
                    <a:pt x="140610" y="1153662"/>
                    <a:pt x="142351" y="1157793"/>
                    <a:pt x="145143" y="1161143"/>
                  </a:cubicBezTo>
                  <a:cubicBezTo>
                    <a:pt x="148428" y="1165085"/>
                    <a:pt x="152743" y="1168086"/>
                    <a:pt x="156028" y="1172028"/>
                  </a:cubicBezTo>
                  <a:cubicBezTo>
                    <a:pt x="158820" y="1175378"/>
                    <a:pt x="160202" y="1179830"/>
                    <a:pt x="163286" y="1182914"/>
                  </a:cubicBezTo>
                  <a:cubicBezTo>
                    <a:pt x="166370" y="1185998"/>
                    <a:pt x="170543" y="1187752"/>
                    <a:pt x="174171" y="1190171"/>
                  </a:cubicBezTo>
                  <a:cubicBezTo>
                    <a:pt x="175381" y="1193800"/>
                    <a:pt x="175452" y="1198038"/>
                    <a:pt x="177800" y="1201057"/>
                  </a:cubicBezTo>
                  <a:cubicBezTo>
                    <a:pt x="184101" y="1209158"/>
                    <a:pt x="199571" y="1222828"/>
                    <a:pt x="199571" y="1222828"/>
                  </a:cubicBezTo>
                  <a:cubicBezTo>
                    <a:pt x="202766" y="1232413"/>
                    <a:pt x="208357" y="1252366"/>
                    <a:pt x="217714" y="1255485"/>
                  </a:cubicBezTo>
                  <a:cubicBezTo>
                    <a:pt x="224971" y="1257904"/>
                    <a:pt x="233121" y="1258499"/>
                    <a:pt x="239486" y="1262743"/>
                  </a:cubicBezTo>
                  <a:cubicBezTo>
                    <a:pt x="243114" y="1265162"/>
                    <a:pt x="246164" y="1268853"/>
                    <a:pt x="250371" y="1270000"/>
                  </a:cubicBezTo>
                  <a:cubicBezTo>
                    <a:pt x="259779" y="1272566"/>
                    <a:pt x="269724" y="1272419"/>
                    <a:pt x="279400" y="1273628"/>
                  </a:cubicBezTo>
                  <a:cubicBezTo>
                    <a:pt x="312378" y="1281874"/>
                    <a:pt x="295208" y="1279118"/>
                    <a:pt x="355600" y="1273628"/>
                  </a:cubicBezTo>
                  <a:cubicBezTo>
                    <a:pt x="360666" y="1273167"/>
                    <a:pt x="378328" y="1269521"/>
                    <a:pt x="384628" y="1266371"/>
                  </a:cubicBezTo>
                  <a:cubicBezTo>
                    <a:pt x="388529" y="1264421"/>
                    <a:pt x="392164" y="1261906"/>
                    <a:pt x="395514" y="1259114"/>
                  </a:cubicBezTo>
                  <a:cubicBezTo>
                    <a:pt x="399456" y="1255829"/>
                    <a:pt x="401914" y="1250720"/>
                    <a:pt x="406400" y="1248228"/>
                  </a:cubicBezTo>
                  <a:cubicBezTo>
                    <a:pt x="413087" y="1244513"/>
                    <a:pt x="428171" y="1240971"/>
                    <a:pt x="428171" y="1240971"/>
                  </a:cubicBezTo>
                  <a:lnTo>
                    <a:pt x="449943" y="1244600"/>
                  </a:lnTo>
                  <a:cubicBezTo>
                    <a:pt x="454410" y="1263584"/>
                    <a:pt x="448854" y="1284155"/>
                    <a:pt x="442686" y="1302657"/>
                  </a:cubicBezTo>
                  <a:lnTo>
                    <a:pt x="431800" y="1335314"/>
                  </a:lnTo>
                  <a:lnTo>
                    <a:pt x="428171" y="1346200"/>
                  </a:lnTo>
                  <a:cubicBezTo>
                    <a:pt x="426962" y="1349828"/>
                    <a:pt x="427247" y="1354380"/>
                    <a:pt x="424543" y="1357085"/>
                  </a:cubicBezTo>
                  <a:lnTo>
                    <a:pt x="417286" y="1364343"/>
                  </a:lnTo>
                  <a:cubicBezTo>
                    <a:pt x="416076" y="1367971"/>
                    <a:pt x="414708" y="1371551"/>
                    <a:pt x="413657" y="1375228"/>
                  </a:cubicBezTo>
                  <a:cubicBezTo>
                    <a:pt x="412287" y="1380023"/>
                    <a:pt x="411779" y="1385073"/>
                    <a:pt x="410028" y="1389743"/>
                  </a:cubicBezTo>
                  <a:cubicBezTo>
                    <a:pt x="408129" y="1394808"/>
                    <a:pt x="405554" y="1399619"/>
                    <a:pt x="402771" y="1404257"/>
                  </a:cubicBezTo>
                  <a:cubicBezTo>
                    <a:pt x="398284" y="1411736"/>
                    <a:pt x="388257" y="1426028"/>
                    <a:pt x="388257" y="1426028"/>
                  </a:cubicBezTo>
                  <a:cubicBezTo>
                    <a:pt x="379942" y="1459288"/>
                    <a:pt x="386532" y="1446758"/>
                    <a:pt x="373743" y="1465943"/>
                  </a:cubicBezTo>
                  <a:cubicBezTo>
                    <a:pt x="368259" y="1487876"/>
                    <a:pt x="371690" y="1475729"/>
                    <a:pt x="362857" y="1502228"/>
                  </a:cubicBezTo>
                  <a:cubicBezTo>
                    <a:pt x="361647" y="1505857"/>
                    <a:pt x="361350" y="1509931"/>
                    <a:pt x="359228" y="1513114"/>
                  </a:cubicBezTo>
                  <a:lnTo>
                    <a:pt x="351971" y="1524000"/>
                  </a:lnTo>
                  <a:lnTo>
                    <a:pt x="344714" y="1545771"/>
                  </a:lnTo>
                  <a:cubicBezTo>
                    <a:pt x="344713" y="1545775"/>
                    <a:pt x="337459" y="1567540"/>
                    <a:pt x="337457" y="1567543"/>
                  </a:cubicBezTo>
                  <a:cubicBezTo>
                    <a:pt x="333828" y="1572381"/>
                    <a:pt x="330847" y="1577781"/>
                    <a:pt x="326571" y="1582057"/>
                  </a:cubicBezTo>
                  <a:cubicBezTo>
                    <a:pt x="323487" y="1585141"/>
                    <a:pt x="318968" y="1586442"/>
                    <a:pt x="315686" y="1589314"/>
                  </a:cubicBezTo>
                  <a:cubicBezTo>
                    <a:pt x="309249" y="1594946"/>
                    <a:pt x="303591" y="1601409"/>
                    <a:pt x="297543" y="1607457"/>
                  </a:cubicBezTo>
                  <a:lnTo>
                    <a:pt x="286657" y="1618343"/>
                  </a:lnTo>
                  <a:cubicBezTo>
                    <a:pt x="285447" y="1621971"/>
                    <a:pt x="285150" y="1626046"/>
                    <a:pt x="283028" y="1629228"/>
                  </a:cubicBezTo>
                  <a:cubicBezTo>
                    <a:pt x="271634" y="1646319"/>
                    <a:pt x="272801" y="1633192"/>
                    <a:pt x="264886" y="1651000"/>
                  </a:cubicBezTo>
                  <a:cubicBezTo>
                    <a:pt x="261779" y="1657990"/>
                    <a:pt x="260047" y="1665514"/>
                    <a:pt x="257628" y="1672771"/>
                  </a:cubicBezTo>
                  <a:lnTo>
                    <a:pt x="250371" y="1694543"/>
                  </a:lnTo>
                  <a:lnTo>
                    <a:pt x="246743" y="1705428"/>
                  </a:lnTo>
                  <a:cubicBezTo>
                    <a:pt x="247053" y="1708843"/>
                    <a:pt x="248442" y="1757930"/>
                    <a:pt x="257628" y="1767114"/>
                  </a:cubicBezTo>
                  <a:lnTo>
                    <a:pt x="264886" y="1774371"/>
                  </a:lnTo>
                  <a:cubicBezTo>
                    <a:pt x="265053" y="1775373"/>
                    <a:pt x="268313" y="1801922"/>
                    <a:pt x="272143" y="1807028"/>
                  </a:cubicBezTo>
                  <a:cubicBezTo>
                    <a:pt x="277275" y="1813870"/>
                    <a:pt x="290286" y="1825171"/>
                    <a:pt x="290286" y="1825171"/>
                  </a:cubicBezTo>
                  <a:cubicBezTo>
                    <a:pt x="298456" y="1849685"/>
                    <a:pt x="287125" y="1823115"/>
                    <a:pt x="304800" y="1843314"/>
                  </a:cubicBezTo>
                  <a:cubicBezTo>
                    <a:pt x="310543" y="1849878"/>
                    <a:pt x="311040" y="1862327"/>
                    <a:pt x="319314" y="1865085"/>
                  </a:cubicBezTo>
                  <a:cubicBezTo>
                    <a:pt x="334337" y="1870093"/>
                    <a:pt x="327017" y="1866592"/>
                    <a:pt x="341086" y="1875971"/>
                  </a:cubicBezTo>
                  <a:cubicBezTo>
                    <a:pt x="360080" y="1874245"/>
                    <a:pt x="380393" y="1873828"/>
                    <a:pt x="399143" y="1868714"/>
                  </a:cubicBezTo>
                  <a:cubicBezTo>
                    <a:pt x="406523" y="1866701"/>
                    <a:pt x="420914" y="1861457"/>
                    <a:pt x="420914" y="1861457"/>
                  </a:cubicBezTo>
                  <a:cubicBezTo>
                    <a:pt x="428171" y="1856619"/>
                    <a:pt x="434412" y="1849702"/>
                    <a:pt x="442686" y="1846943"/>
                  </a:cubicBezTo>
                  <a:cubicBezTo>
                    <a:pt x="449943" y="1844524"/>
                    <a:pt x="458092" y="1843928"/>
                    <a:pt x="464457" y="1839685"/>
                  </a:cubicBezTo>
                  <a:cubicBezTo>
                    <a:pt x="471714" y="1834847"/>
                    <a:pt x="480060" y="1831338"/>
                    <a:pt x="486228" y="1825171"/>
                  </a:cubicBezTo>
                  <a:cubicBezTo>
                    <a:pt x="492977" y="1818423"/>
                    <a:pt x="495218" y="1815234"/>
                    <a:pt x="504371" y="1810657"/>
                  </a:cubicBezTo>
                  <a:cubicBezTo>
                    <a:pt x="507792" y="1808946"/>
                    <a:pt x="511836" y="1808739"/>
                    <a:pt x="515257" y="1807028"/>
                  </a:cubicBezTo>
                  <a:cubicBezTo>
                    <a:pt x="519158" y="1805078"/>
                    <a:pt x="522242" y="1801721"/>
                    <a:pt x="526143" y="1799771"/>
                  </a:cubicBezTo>
                  <a:cubicBezTo>
                    <a:pt x="529564" y="1798061"/>
                    <a:pt x="533301" y="1797003"/>
                    <a:pt x="537028" y="1796143"/>
                  </a:cubicBezTo>
                  <a:cubicBezTo>
                    <a:pt x="549047" y="1793369"/>
                    <a:pt x="573314" y="1788885"/>
                    <a:pt x="573314" y="1788885"/>
                  </a:cubicBezTo>
                  <a:cubicBezTo>
                    <a:pt x="592666" y="1790095"/>
                    <a:pt x="612068" y="1790675"/>
                    <a:pt x="631371" y="1792514"/>
                  </a:cubicBezTo>
                  <a:cubicBezTo>
                    <a:pt x="637511" y="1793099"/>
                    <a:pt x="643418" y="1795205"/>
                    <a:pt x="649514" y="1796143"/>
                  </a:cubicBezTo>
                  <a:cubicBezTo>
                    <a:pt x="659152" y="1797626"/>
                    <a:pt x="668867" y="1798562"/>
                    <a:pt x="678543" y="1799771"/>
                  </a:cubicBezTo>
                  <a:cubicBezTo>
                    <a:pt x="682171" y="1800981"/>
                    <a:pt x="686148" y="1801432"/>
                    <a:pt x="689428" y="1803400"/>
                  </a:cubicBezTo>
                  <a:cubicBezTo>
                    <a:pt x="692362" y="1805160"/>
                    <a:pt x="693949" y="1808604"/>
                    <a:pt x="696686" y="1810657"/>
                  </a:cubicBezTo>
                  <a:cubicBezTo>
                    <a:pt x="703664" y="1815890"/>
                    <a:pt x="711200" y="1820333"/>
                    <a:pt x="718457" y="1825171"/>
                  </a:cubicBezTo>
                  <a:lnTo>
                    <a:pt x="729343" y="1832428"/>
                  </a:lnTo>
                  <a:cubicBezTo>
                    <a:pt x="733175" y="1843925"/>
                    <a:pt x="732189" y="1844152"/>
                    <a:pt x="740228" y="1854200"/>
                  </a:cubicBezTo>
                  <a:cubicBezTo>
                    <a:pt x="742365" y="1856871"/>
                    <a:pt x="745349" y="1858786"/>
                    <a:pt x="747486" y="1861457"/>
                  </a:cubicBezTo>
                  <a:cubicBezTo>
                    <a:pt x="750210" y="1864862"/>
                    <a:pt x="751659" y="1869259"/>
                    <a:pt x="754743" y="1872343"/>
                  </a:cubicBezTo>
                  <a:cubicBezTo>
                    <a:pt x="757826" y="1875427"/>
                    <a:pt x="762223" y="1876876"/>
                    <a:pt x="765628" y="1879600"/>
                  </a:cubicBezTo>
                  <a:cubicBezTo>
                    <a:pt x="768300" y="1881737"/>
                    <a:pt x="769826" y="1885327"/>
                    <a:pt x="772886" y="1886857"/>
                  </a:cubicBezTo>
                  <a:cubicBezTo>
                    <a:pt x="779728" y="1890278"/>
                    <a:pt x="787400" y="1891695"/>
                    <a:pt x="794657" y="1894114"/>
                  </a:cubicBezTo>
                  <a:lnTo>
                    <a:pt x="805543" y="1897743"/>
                  </a:lnTo>
                  <a:lnTo>
                    <a:pt x="816428" y="1901371"/>
                  </a:lnTo>
                  <a:cubicBezTo>
                    <a:pt x="836391" y="1921332"/>
                    <a:pt x="806987" y="1894420"/>
                    <a:pt x="838200" y="1912257"/>
                  </a:cubicBezTo>
                  <a:cubicBezTo>
                    <a:pt x="842656" y="1914803"/>
                    <a:pt x="845144" y="1919858"/>
                    <a:pt x="849086" y="1923143"/>
                  </a:cubicBezTo>
                  <a:cubicBezTo>
                    <a:pt x="858465" y="1930959"/>
                    <a:pt x="859946" y="1930392"/>
                    <a:pt x="870857" y="1934028"/>
                  </a:cubicBezTo>
                  <a:cubicBezTo>
                    <a:pt x="885568" y="1943835"/>
                    <a:pt x="887006" y="1948219"/>
                    <a:pt x="910771" y="1937657"/>
                  </a:cubicBezTo>
                  <a:cubicBezTo>
                    <a:pt x="914266" y="1936104"/>
                    <a:pt x="913190" y="1930400"/>
                    <a:pt x="914400" y="1926771"/>
                  </a:cubicBezTo>
                  <a:cubicBezTo>
                    <a:pt x="915609" y="1917095"/>
                    <a:pt x="916284" y="1907337"/>
                    <a:pt x="918028" y="1897743"/>
                  </a:cubicBezTo>
                  <a:cubicBezTo>
                    <a:pt x="922404" y="1873674"/>
                    <a:pt x="924121" y="1901234"/>
                    <a:pt x="936171" y="1865085"/>
                  </a:cubicBezTo>
                  <a:lnTo>
                    <a:pt x="943428" y="1843314"/>
                  </a:lnTo>
                  <a:cubicBezTo>
                    <a:pt x="944638" y="1839685"/>
                    <a:pt x="944935" y="1835611"/>
                    <a:pt x="947057" y="1832428"/>
                  </a:cubicBezTo>
                  <a:cubicBezTo>
                    <a:pt x="949476" y="1828800"/>
                    <a:pt x="952364" y="1825443"/>
                    <a:pt x="954314" y="1821543"/>
                  </a:cubicBezTo>
                  <a:cubicBezTo>
                    <a:pt x="956025" y="1818122"/>
                    <a:pt x="955238" y="1813362"/>
                    <a:pt x="957943" y="1810657"/>
                  </a:cubicBezTo>
                  <a:cubicBezTo>
                    <a:pt x="960647" y="1807952"/>
                    <a:pt x="965200" y="1808238"/>
                    <a:pt x="968828" y="1807028"/>
                  </a:cubicBezTo>
                  <a:cubicBezTo>
                    <a:pt x="977424" y="1798433"/>
                    <a:pt x="985551" y="1789359"/>
                    <a:pt x="997857" y="1785257"/>
                  </a:cubicBezTo>
                  <a:lnTo>
                    <a:pt x="1019628" y="1778000"/>
                  </a:lnTo>
                  <a:lnTo>
                    <a:pt x="1030514" y="1774371"/>
                  </a:lnTo>
                  <a:lnTo>
                    <a:pt x="1041400" y="1770743"/>
                  </a:lnTo>
                  <a:cubicBezTo>
                    <a:pt x="1074057" y="1771952"/>
                    <a:pt x="1106748" y="1772452"/>
                    <a:pt x="1139371" y="1774371"/>
                  </a:cubicBezTo>
                  <a:cubicBezTo>
                    <a:pt x="1147909" y="1774873"/>
                    <a:pt x="1156218" y="1778000"/>
                    <a:pt x="1164771" y="1778000"/>
                  </a:cubicBezTo>
                  <a:cubicBezTo>
                    <a:pt x="1173324" y="1778000"/>
                    <a:pt x="1181671" y="1775315"/>
                    <a:pt x="1190171" y="1774371"/>
                  </a:cubicBezTo>
                  <a:cubicBezTo>
                    <a:pt x="1203449" y="1772896"/>
                    <a:pt x="1216781" y="1771952"/>
                    <a:pt x="1230086" y="1770743"/>
                  </a:cubicBezTo>
                  <a:lnTo>
                    <a:pt x="1262743" y="1759857"/>
                  </a:lnTo>
                  <a:lnTo>
                    <a:pt x="1273628" y="1756228"/>
                  </a:lnTo>
                  <a:lnTo>
                    <a:pt x="1284514" y="1752600"/>
                  </a:lnTo>
                  <a:cubicBezTo>
                    <a:pt x="1308705" y="1753809"/>
                    <a:pt x="1332956" y="1754130"/>
                    <a:pt x="1357086" y="1756228"/>
                  </a:cubicBezTo>
                  <a:cubicBezTo>
                    <a:pt x="1360896" y="1756559"/>
                    <a:pt x="1364165" y="1759476"/>
                    <a:pt x="1367971" y="1759857"/>
                  </a:cubicBezTo>
                  <a:cubicBezTo>
                    <a:pt x="1388466" y="1761907"/>
                    <a:pt x="1409095" y="1762276"/>
                    <a:pt x="1429657" y="1763485"/>
                  </a:cubicBezTo>
                  <a:cubicBezTo>
                    <a:pt x="1434495" y="1764695"/>
                    <a:pt x="1439376" y="1765744"/>
                    <a:pt x="1444171" y="1767114"/>
                  </a:cubicBezTo>
                  <a:cubicBezTo>
                    <a:pt x="1447849" y="1768165"/>
                    <a:pt x="1451276" y="1770161"/>
                    <a:pt x="1455057" y="1770743"/>
                  </a:cubicBezTo>
                  <a:cubicBezTo>
                    <a:pt x="1467071" y="1772591"/>
                    <a:pt x="1479248" y="1773162"/>
                    <a:pt x="1491343" y="1774371"/>
                  </a:cubicBezTo>
                  <a:cubicBezTo>
                    <a:pt x="1498600" y="1773162"/>
                    <a:pt x="1505932" y="1772339"/>
                    <a:pt x="1513114" y="1770743"/>
                  </a:cubicBezTo>
                  <a:cubicBezTo>
                    <a:pt x="1521519" y="1768875"/>
                    <a:pt x="1528363" y="1765655"/>
                    <a:pt x="1534886" y="1759857"/>
                  </a:cubicBezTo>
                  <a:cubicBezTo>
                    <a:pt x="1542557" y="1753038"/>
                    <a:pt x="1550964" y="1746624"/>
                    <a:pt x="1556657" y="1738085"/>
                  </a:cubicBezTo>
                  <a:cubicBezTo>
                    <a:pt x="1561495" y="1730828"/>
                    <a:pt x="1568413" y="1724588"/>
                    <a:pt x="1571171" y="1716314"/>
                  </a:cubicBezTo>
                  <a:cubicBezTo>
                    <a:pt x="1572381" y="1712685"/>
                    <a:pt x="1573089" y="1708849"/>
                    <a:pt x="1574800" y="1705428"/>
                  </a:cubicBezTo>
                  <a:cubicBezTo>
                    <a:pt x="1577225" y="1700578"/>
                    <a:pt x="1584253" y="1690659"/>
                    <a:pt x="1589314" y="1687285"/>
                  </a:cubicBezTo>
                  <a:cubicBezTo>
                    <a:pt x="1593815" y="1684284"/>
                    <a:pt x="1598856" y="1682159"/>
                    <a:pt x="1603828" y="1680028"/>
                  </a:cubicBezTo>
                  <a:cubicBezTo>
                    <a:pt x="1633715" y="1667220"/>
                    <a:pt x="1687709" y="1673480"/>
                    <a:pt x="1705428" y="1672771"/>
                  </a:cubicBezTo>
                  <a:cubicBezTo>
                    <a:pt x="1705806" y="1672796"/>
                    <a:pt x="1762447" y="1674196"/>
                    <a:pt x="1778000" y="1680028"/>
                  </a:cubicBezTo>
                  <a:cubicBezTo>
                    <a:pt x="1782083" y="1681559"/>
                    <a:pt x="1785257" y="1684866"/>
                    <a:pt x="1788886" y="1687285"/>
                  </a:cubicBezTo>
                  <a:cubicBezTo>
                    <a:pt x="1796143" y="1684866"/>
                    <a:pt x="1804292" y="1684271"/>
                    <a:pt x="1810657" y="1680028"/>
                  </a:cubicBezTo>
                  <a:cubicBezTo>
                    <a:pt x="1824725" y="1670650"/>
                    <a:pt x="1817406" y="1674150"/>
                    <a:pt x="1832428" y="1669143"/>
                  </a:cubicBezTo>
                  <a:cubicBezTo>
                    <a:pt x="1837266" y="1670352"/>
                    <a:pt x="1842166" y="1671338"/>
                    <a:pt x="1846943" y="1672771"/>
                  </a:cubicBezTo>
                  <a:cubicBezTo>
                    <a:pt x="1854270" y="1674969"/>
                    <a:pt x="1868714" y="1680028"/>
                    <a:pt x="1868714" y="1680028"/>
                  </a:cubicBezTo>
                  <a:cubicBezTo>
                    <a:pt x="1872343" y="1682447"/>
                    <a:pt x="1876876" y="1683880"/>
                    <a:pt x="1879600" y="1687285"/>
                  </a:cubicBezTo>
                  <a:cubicBezTo>
                    <a:pt x="1892083" y="1702889"/>
                    <a:pt x="1871521" y="1695387"/>
                    <a:pt x="1894114" y="1705428"/>
                  </a:cubicBezTo>
                  <a:cubicBezTo>
                    <a:pt x="1901105" y="1708535"/>
                    <a:pt x="1915886" y="1712685"/>
                    <a:pt x="1915886" y="1712685"/>
                  </a:cubicBezTo>
                  <a:cubicBezTo>
                    <a:pt x="1927546" y="1724346"/>
                    <a:pt x="1923867" y="1723571"/>
                    <a:pt x="1948543" y="1723571"/>
                  </a:cubicBezTo>
                  <a:cubicBezTo>
                    <a:pt x="1992102" y="1723571"/>
                    <a:pt x="2035628" y="1721152"/>
                    <a:pt x="2079171" y="1719943"/>
                  </a:cubicBezTo>
                  <a:cubicBezTo>
                    <a:pt x="2081790" y="1719419"/>
                    <a:pt x="2103417" y="1715873"/>
                    <a:pt x="2108200" y="1712685"/>
                  </a:cubicBezTo>
                  <a:cubicBezTo>
                    <a:pt x="2112470" y="1709839"/>
                    <a:pt x="2114910" y="1704783"/>
                    <a:pt x="2119086" y="1701800"/>
                  </a:cubicBezTo>
                  <a:cubicBezTo>
                    <a:pt x="2123488" y="1698656"/>
                    <a:pt x="2128762" y="1696962"/>
                    <a:pt x="2133600" y="1694543"/>
                  </a:cubicBezTo>
                  <a:cubicBezTo>
                    <a:pt x="2136019" y="1692124"/>
                    <a:pt x="2138120" y="1689338"/>
                    <a:pt x="2140857" y="1687285"/>
                  </a:cubicBezTo>
                  <a:cubicBezTo>
                    <a:pt x="2153823" y="1677560"/>
                    <a:pt x="2167659" y="1667607"/>
                    <a:pt x="2184400" y="1665514"/>
                  </a:cubicBezTo>
                  <a:lnTo>
                    <a:pt x="2213428" y="1661885"/>
                  </a:lnTo>
                  <a:cubicBezTo>
                    <a:pt x="2220685" y="1657047"/>
                    <a:pt x="2229033" y="1653538"/>
                    <a:pt x="2235200" y="1647371"/>
                  </a:cubicBezTo>
                  <a:cubicBezTo>
                    <a:pt x="2248790" y="1633781"/>
                    <a:pt x="2241218" y="1638108"/>
                    <a:pt x="2256971" y="1632857"/>
                  </a:cubicBezTo>
                  <a:cubicBezTo>
                    <a:pt x="2284301" y="1614638"/>
                    <a:pt x="2249567" y="1636030"/>
                    <a:pt x="2282371" y="1621971"/>
                  </a:cubicBezTo>
                  <a:cubicBezTo>
                    <a:pt x="2286379" y="1620253"/>
                    <a:pt x="2289089" y="1615996"/>
                    <a:pt x="2293257" y="1614714"/>
                  </a:cubicBezTo>
                  <a:cubicBezTo>
                    <a:pt x="2323193" y="1605503"/>
                    <a:pt x="2352880" y="1605901"/>
                    <a:pt x="2383971" y="1603828"/>
                  </a:cubicBezTo>
                  <a:cubicBezTo>
                    <a:pt x="2392339" y="1602434"/>
                    <a:pt x="2407692" y="1601039"/>
                    <a:pt x="2416628" y="1596571"/>
                  </a:cubicBezTo>
                  <a:cubicBezTo>
                    <a:pt x="2441542" y="1584114"/>
                    <a:pt x="2410657" y="1592686"/>
                    <a:pt x="2445657" y="1585685"/>
                  </a:cubicBezTo>
                  <a:cubicBezTo>
                    <a:pt x="2452914" y="1580847"/>
                    <a:pt x="2461261" y="1577338"/>
                    <a:pt x="2467428" y="1571171"/>
                  </a:cubicBezTo>
                  <a:cubicBezTo>
                    <a:pt x="2473476" y="1565123"/>
                    <a:pt x="2478455" y="1557772"/>
                    <a:pt x="2485571" y="1553028"/>
                  </a:cubicBezTo>
                  <a:cubicBezTo>
                    <a:pt x="2489200" y="1550609"/>
                    <a:pt x="2493107" y="1548563"/>
                    <a:pt x="2496457" y="1545771"/>
                  </a:cubicBezTo>
                  <a:cubicBezTo>
                    <a:pt x="2514578" y="1530671"/>
                    <a:pt x="2499098" y="1537633"/>
                    <a:pt x="2518228" y="1531257"/>
                  </a:cubicBezTo>
                  <a:cubicBezTo>
                    <a:pt x="2520647" y="1528838"/>
                    <a:pt x="2522814" y="1526137"/>
                    <a:pt x="2525486" y="1524000"/>
                  </a:cubicBezTo>
                  <a:cubicBezTo>
                    <a:pt x="2528891" y="1521276"/>
                    <a:pt x="2533647" y="1520148"/>
                    <a:pt x="2536371" y="1516743"/>
                  </a:cubicBezTo>
                  <a:cubicBezTo>
                    <a:pt x="2556399" y="1491707"/>
                    <a:pt x="2519692" y="1519395"/>
                    <a:pt x="2550886" y="1498600"/>
                  </a:cubicBezTo>
                  <a:cubicBezTo>
                    <a:pt x="2563325" y="1479941"/>
                    <a:pt x="2551751" y="1494278"/>
                    <a:pt x="2569028" y="1480457"/>
                  </a:cubicBezTo>
                  <a:cubicBezTo>
                    <a:pt x="2571700" y="1478320"/>
                    <a:pt x="2573226" y="1474730"/>
                    <a:pt x="2576286" y="1473200"/>
                  </a:cubicBezTo>
                  <a:cubicBezTo>
                    <a:pt x="2583128" y="1469779"/>
                    <a:pt x="2598057" y="1465943"/>
                    <a:pt x="2598057" y="1465943"/>
                  </a:cubicBezTo>
                  <a:cubicBezTo>
                    <a:pt x="2629505" y="1467152"/>
                    <a:pt x="2660929" y="1469571"/>
                    <a:pt x="2692400" y="1469571"/>
                  </a:cubicBezTo>
                  <a:cubicBezTo>
                    <a:pt x="2698567" y="1469571"/>
                    <a:pt x="2705675" y="1469729"/>
                    <a:pt x="2710543" y="1465943"/>
                  </a:cubicBezTo>
                  <a:cubicBezTo>
                    <a:pt x="2717428" y="1460588"/>
                    <a:pt x="2725057" y="1444171"/>
                    <a:pt x="2725057" y="1444171"/>
                  </a:cubicBezTo>
                  <a:cubicBezTo>
                    <a:pt x="2726267" y="1416352"/>
                    <a:pt x="2728686" y="1388559"/>
                    <a:pt x="2728686" y="1360714"/>
                  </a:cubicBezTo>
                  <a:cubicBezTo>
                    <a:pt x="2728686" y="1355727"/>
                    <a:pt x="2726427" y="1350995"/>
                    <a:pt x="2725057" y="1346200"/>
                  </a:cubicBezTo>
                  <a:cubicBezTo>
                    <a:pt x="2722696" y="1337937"/>
                    <a:pt x="2720532" y="1330789"/>
                    <a:pt x="2714171" y="1324428"/>
                  </a:cubicBezTo>
                  <a:cubicBezTo>
                    <a:pt x="2711088" y="1321344"/>
                    <a:pt x="2706691" y="1319895"/>
                    <a:pt x="2703286" y="1317171"/>
                  </a:cubicBezTo>
                  <a:cubicBezTo>
                    <a:pt x="2700614" y="1315034"/>
                    <a:pt x="2699088" y="1311444"/>
                    <a:pt x="2696028" y="1309914"/>
                  </a:cubicBezTo>
                  <a:cubicBezTo>
                    <a:pt x="2671163" y="1297482"/>
                    <a:pt x="2643108" y="1300710"/>
                    <a:pt x="2616200" y="1299028"/>
                  </a:cubicBezTo>
                  <a:cubicBezTo>
                    <a:pt x="2605314" y="1300238"/>
                    <a:pt x="2594463" y="1303497"/>
                    <a:pt x="2583543" y="1302657"/>
                  </a:cubicBezTo>
                  <a:cubicBezTo>
                    <a:pt x="2566405" y="1301339"/>
                    <a:pt x="2569158" y="1290064"/>
                    <a:pt x="2558143" y="1280885"/>
                  </a:cubicBezTo>
                  <a:cubicBezTo>
                    <a:pt x="2555205" y="1278436"/>
                    <a:pt x="2550886" y="1278466"/>
                    <a:pt x="2547257" y="1277257"/>
                  </a:cubicBezTo>
                  <a:cubicBezTo>
                    <a:pt x="2543628" y="1272419"/>
                    <a:pt x="2541017" y="1266615"/>
                    <a:pt x="2536371" y="1262743"/>
                  </a:cubicBezTo>
                  <a:cubicBezTo>
                    <a:pt x="2533433" y="1260294"/>
                    <a:pt x="2528473" y="1261503"/>
                    <a:pt x="2525486" y="1259114"/>
                  </a:cubicBezTo>
                  <a:cubicBezTo>
                    <a:pt x="2522081" y="1256389"/>
                    <a:pt x="2521020" y="1251578"/>
                    <a:pt x="2518228" y="1248228"/>
                  </a:cubicBezTo>
                  <a:cubicBezTo>
                    <a:pt x="2514943" y="1244286"/>
                    <a:pt x="2510628" y="1241285"/>
                    <a:pt x="2507343" y="1237343"/>
                  </a:cubicBezTo>
                  <a:cubicBezTo>
                    <a:pt x="2504551" y="1233993"/>
                    <a:pt x="2503170" y="1229541"/>
                    <a:pt x="2500086" y="1226457"/>
                  </a:cubicBezTo>
                  <a:cubicBezTo>
                    <a:pt x="2497002" y="1223373"/>
                    <a:pt x="2492550" y="1221992"/>
                    <a:pt x="2489200" y="1219200"/>
                  </a:cubicBezTo>
                  <a:cubicBezTo>
                    <a:pt x="2485258" y="1215915"/>
                    <a:pt x="2482365" y="1211465"/>
                    <a:pt x="2478314" y="1208314"/>
                  </a:cubicBezTo>
                  <a:cubicBezTo>
                    <a:pt x="2471429" y="1202959"/>
                    <a:pt x="2456543" y="1193800"/>
                    <a:pt x="2456543" y="1193800"/>
                  </a:cubicBezTo>
                  <a:cubicBezTo>
                    <a:pt x="2449611" y="1183401"/>
                    <a:pt x="2432394" y="1157138"/>
                    <a:pt x="2427514" y="1153885"/>
                  </a:cubicBezTo>
                  <a:lnTo>
                    <a:pt x="2405743" y="1139371"/>
                  </a:lnTo>
                  <a:cubicBezTo>
                    <a:pt x="2402114" y="1136952"/>
                    <a:pt x="2398994" y="1133493"/>
                    <a:pt x="2394857" y="1132114"/>
                  </a:cubicBezTo>
                  <a:cubicBezTo>
                    <a:pt x="2387600" y="1129695"/>
                    <a:pt x="2380676" y="1125806"/>
                    <a:pt x="2373086" y="1124857"/>
                  </a:cubicBezTo>
                  <a:cubicBezTo>
                    <a:pt x="2337937" y="1120463"/>
                    <a:pt x="2353619" y="1123140"/>
                    <a:pt x="2325914" y="1117600"/>
                  </a:cubicBezTo>
                  <a:lnTo>
                    <a:pt x="2260600" y="1121228"/>
                  </a:lnTo>
                  <a:cubicBezTo>
                    <a:pt x="2224885" y="1123779"/>
                    <a:pt x="2234469" y="1121473"/>
                    <a:pt x="2213428" y="1128485"/>
                  </a:cubicBezTo>
                  <a:cubicBezTo>
                    <a:pt x="2182248" y="1149276"/>
                    <a:pt x="2221690" y="1124356"/>
                    <a:pt x="2191657" y="1139371"/>
                  </a:cubicBezTo>
                  <a:cubicBezTo>
                    <a:pt x="2163510" y="1153443"/>
                    <a:pt x="2197255" y="1141132"/>
                    <a:pt x="2169886" y="1150257"/>
                  </a:cubicBezTo>
                  <a:cubicBezTo>
                    <a:pt x="2156461" y="1163681"/>
                    <a:pt x="2165474" y="1155617"/>
                    <a:pt x="2140857" y="1172028"/>
                  </a:cubicBezTo>
                  <a:lnTo>
                    <a:pt x="2129971" y="1179285"/>
                  </a:lnTo>
                  <a:cubicBezTo>
                    <a:pt x="2116666" y="1178076"/>
                    <a:pt x="2103120" y="1178456"/>
                    <a:pt x="2090057" y="1175657"/>
                  </a:cubicBezTo>
                  <a:cubicBezTo>
                    <a:pt x="2072485" y="1171892"/>
                    <a:pt x="2083623" y="1167614"/>
                    <a:pt x="2075543" y="1157514"/>
                  </a:cubicBezTo>
                  <a:cubicBezTo>
                    <a:pt x="2072819" y="1154109"/>
                    <a:pt x="2068007" y="1153049"/>
                    <a:pt x="2064657" y="1150257"/>
                  </a:cubicBezTo>
                  <a:cubicBezTo>
                    <a:pt x="2047307" y="1135799"/>
                    <a:pt x="2059490" y="1144056"/>
                    <a:pt x="2046514" y="1128485"/>
                  </a:cubicBezTo>
                  <a:cubicBezTo>
                    <a:pt x="2043229" y="1124543"/>
                    <a:pt x="2039257" y="1121228"/>
                    <a:pt x="2035628" y="1117600"/>
                  </a:cubicBezTo>
                  <a:cubicBezTo>
                    <a:pt x="2022398" y="1077903"/>
                    <a:pt x="2044558" y="1136968"/>
                    <a:pt x="2021114" y="1099457"/>
                  </a:cubicBezTo>
                  <a:cubicBezTo>
                    <a:pt x="2017060" y="1092970"/>
                    <a:pt x="2020222" y="1081928"/>
                    <a:pt x="2013857" y="1077685"/>
                  </a:cubicBezTo>
                  <a:cubicBezTo>
                    <a:pt x="2001017" y="1069125"/>
                    <a:pt x="2000189" y="1069601"/>
                    <a:pt x="1988457" y="1055914"/>
                  </a:cubicBezTo>
                  <a:cubicBezTo>
                    <a:pt x="1985619" y="1052603"/>
                    <a:pt x="1984482" y="1047900"/>
                    <a:pt x="1981200" y="1045028"/>
                  </a:cubicBezTo>
                  <a:cubicBezTo>
                    <a:pt x="1974636" y="1039285"/>
                    <a:pt x="1966685" y="1035352"/>
                    <a:pt x="1959428" y="1030514"/>
                  </a:cubicBezTo>
                  <a:lnTo>
                    <a:pt x="1948543" y="1023257"/>
                  </a:lnTo>
                  <a:lnTo>
                    <a:pt x="1937657" y="1016000"/>
                  </a:lnTo>
                  <a:cubicBezTo>
                    <a:pt x="1934028" y="1013581"/>
                    <a:pt x="1929855" y="1011827"/>
                    <a:pt x="1926771" y="1008743"/>
                  </a:cubicBezTo>
                  <a:cubicBezTo>
                    <a:pt x="1918614" y="1000585"/>
                    <a:pt x="1920742" y="1000549"/>
                    <a:pt x="1908628" y="997857"/>
                  </a:cubicBezTo>
                  <a:cubicBezTo>
                    <a:pt x="1901446" y="996261"/>
                    <a:pt x="1894129" y="995347"/>
                    <a:pt x="1886857" y="994228"/>
                  </a:cubicBezTo>
                  <a:cubicBezTo>
                    <a:pt x="1847637" y="988194"/>
                    <a:pt x="1857806" y="990372"/>
                    <a:pt x="1803400" y="986971"/>
                  </a:cubicBezTo>
                  <a:cubicBezTo>
                    <a:pt x="1776760" y="978091"/>
                    <a:pt x="1787037" y="985124"/>
                    <a:pt x="1770743" y="968828"/>
                  </a:cubicBezTo>
                  <a:cubicBezTo>
                    <a:pt x="1771952" y="955523"/>
                    <a:pt x="1768721" y="941020"/>
                    <a:pt x="1774371" y="928914"/>
                  </a:cubicBezTo>
                  <a:cubicBezTo>
                    <a:pt x="1778059" y="921010"/>
                    <a:pt x="1796143" y="914400"/>
                    <a:pt x="1796143" y="914400"/>
                  </a:cubicBezTo>
                  <a:cubicBezTo>
                    <a:pt x="1798562" y="910771"/>
                    <a:pt x="1800608" y="906864"/>
                    <a:pt x="1803400" y="903514"/>
                  </a:cubicBezTo>
                  <a:cubicBezTo>
                    <a:pt x="1806685" y="899572"/>
                    <a:pt x="1811439" y="896898"/>
                    <a:pt x="1814286" y="892628"/>
                  </a:cubicBezTo>
                  <a:cubicBezTo>
                    <a:pt x="1816407" y="889446"/>
                    <a:pt x="1815525" y="884730"/>
                    <a:pt x="1817914" y="881743"/>
                  </a:cubicBezTo>
                  <a:cubicBezTo>
                    <a:pt x="1820638" y="878337"/>
                    <a:pt x="1825450" y="877277"/>
                    <a:pt x="1828800" y="874485"/>
                  </a:cubicBezTo>
                  <a:cubicBezTo>
                    <a:pt x="1832742" y="871200"/>
                    <a:pt x="1835744" y="866885"/>
                    <a:pt x="1839686" y="863600"/>
                  </a:cubicBezTo>
                  <a:cubicBezTo>
                    <a:pt x="1843036" y="860808"/>
                    <a:pt x="1847260" y="859181"/>
                    <a:pt x="1850571" y="856343"/>
                  </a:cubicBezTo>
                  <a:cubicBezTo>
                    <a:pt x="1855766" y="851890"/>
                    <a:pt x="1858966" y="844888"/>
                    <a:pt x="1865086" y="841828"/>
                  </a:cubicBezTo>
                  <a:cubicBezTo>
                    <a:pt x="1891941" y="828400"/>
                    <a:pt x="1868421" y="842073"/>
                    <a:pt x="1890486" y="823685"/>
                  </a:cubicBezTo>
                  <a:cubicBezTo>
                    <a:pt x="1923650" y="796047"/>
                    <a:pt x="1872263" y="845534"/>
                    <a:pt x="1915886" y="801914"/>
                  </a:cubicBezTo>
                  <a:cubicBezTo>
                    <a:pt x="1921081" y="791524"/>
                    <a:pt x="1924101" y="787196"/>
                    <a:pt x="1926771" y="776514"/>
                  </a:cubicBezTo>
                  <a:cubicBezTo>
                    <a:pt x="1929310" y="766359"/>
                    <a:pt x="1932408" y="746320"/>
                    <a:pt x="1934028" y="736600"/>
                  </a:cubicBezTo>
                  <a:cubicBezTo>
                    <a:pt x="1932819" y="705152"/>
                    <a:pt x="1932565" y="673653"/>
                    <a:pt x="1930400" y="642257"/>
                  </a:cubicBezTo>
                  <a:cubicBezTo>
                    <a:pt x="1930137" y="638441"/>
                    <a:pt x="1928893" y="634554"/>
                    <a:pt x="1926771" y="631371"/>
                  </a:cubicBezTo>
                  <a:cubicBezTo>
                    <a:pt x="1923925" y="627101"/>
                    <a:pt x="1919514" y="624114"/>
                    <a:pt x="1915886" y="620485"/>
                  </a:cubicBezTo>
                  <a:cubicBezTo>
                    <a:pt x="1913467" y="605971"/>
                    <a:pt x="1912196" y="591218"/>
                    <a:pt x="1908628" y="576943"/>
                  </a:cubicBezTo>
                  <a:cubicBezTo>
                    <a:pt x="1907419" y="572105"/>
                    <a:pt x="1906964" y="567012"/>
                    <a:pt x="1905000" y="562428"/>
                  </a:cubicBezTo>
                  <a:cubicBezTo>
                    <a:pt x="1903282" y="558420"/>
                    <a:pt x="1899514" y="555528"/>
                    <a:pt x="1897743" y="551543"/>
                  </a:cubicBezTo>
                  <a:cubicBezTo>
                    <a:pt x="1894636" y="544552"/>
                    <a:pt x="1892905" y="537028"/>
                    <a:pt x="1890486" y="529771"/>
                  </a:cubicBezTo>
                  <a:lnTo>
                    <a:pt x="1883228" y="508000"/>
                  </a:lnTo>
                  <a:lnTo>
                    <a:pt x="1879600" y="497114"/>
                  </a:lnTo>
                  <a:cubicBezTo>
                    <a:pt x="1880809" y="482600"/>
                    <a:pt x="1880176" y="467812"/>
                    <a:pt x="1883228" y="453571"/>
                  </a:cubicBezTo>
                  <a:cubicBezTo>
                    <a:pt x="1883945" y="450226"/>
                    <a:pt x="1888349" y="448985"/>
                    <a:pt x="1890486" y="446314"/>
                  </a:cubicBezTo>
                  <a:cubicBezTo>
                    <a:pt x="1893210" y="442909"/>
                    <a:pt x="1894045" y="437739"/>
                    <a:pt x="1897743" y="435428"/>
                  </a:cubicBezTo>
                  <a:cubicBezTo>
                    <a:pt x="1903237" y="431994"/>
                    <a:pt x="1929854" y="425016"/>
                    <a:pt x="1937657" y="424543"/>
                  </a:cubicBezTo>
                  <a:cubicBezTo>
                    <a:pt x="1971483" y="422493"/>
                    <a:pt x="2005390" y="422124"/>
                    <a:pt x="2039257" y="420914"/>
                  </a:cubicBezTo>
                  <a:cubicBezTo>
                    <a:pt x="2052562" y="419704"/>
                    <a:pt x="2065946" y="419174"/>
                    <a:pt x="2079171" y="417285"/>
                  </a:cubicBezTo>
                  <a:cubicBezTo>
                    <a:pt x="2082957" y="416744"/>
                    <a:pt x="2086379" y="414708"/>
                    <a:pt x="2090057" y="413657"/>
                  </a:cubicBezTo>
                  <a:cubicBezTo>
                    <a:pt x="2094852" y="412287"/>
                    <a:pt x="2099733" y="411238"/>
                    <a:pt x="2104571" y="410028"/>
                  </a:cubicBezTo>
                  <a:cubicBezTo>
                    <a:pt x="2111347" y="405511"/>
                    <a:pt x="2122234" y="399281"/>
                    <a:pt x="2126343" y="391885"/>
                  </a:cubicBezTo>
                  <a:cubicBezTo>
                    <a:pt x="2130058" y="385198"/>
                    <a:pt x="2129357" y="376479"/>
                    <a:pt x="2133600" y="370114"/>
                  </a:cubicBezTo>
                  <a:cubicBezTo>
                    <a:pt x="2142978" y="356046"/>
                    <a:pt x="2139478" y="363365"/>
                    <a:pt x="2144486" y="348343"/>
                  </a:cubicBezTo>
                  <a:cubicBezTo>
                    <a:pt x="2140165" y="300812"/>
                    <a:pt x="2145082" y="321101"/>
                    <a:pt x="2133600" y="286657"/>
                  </a:cubicBezTo>
                  <a:cubicBezTo>
                    <a:pt x="2132390" y="283028"/>
                    <a:pt x="2133154" y="277893"/>
                    <a:pt x="2129971" y="275771"/>
                  </a:cubicBezTo>
                  <a:cubicBezTo>
                    <a:pt x="2118080" y="267843"/>
                    <a:pt x="2127552" y="270933"/>
                    <a:pt x="2122714" y="264885"/>
                  </a:cubicBezTo>
                  <a:close/>
                </a:path>
              </a:pathLst>
            </a:custGeom>
            <a:noFill/>
            <a:ln w="19050" cap="flat">
              <a:solidFill>
                <a:schemeClr val="accent6">
                  <a:lumMod val="50000"/>
                </a:schemeClr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37F007-ED39-6659-3864-4FB5E9B70C82}"/>
                </a:ext>
              </a:extLst>
            </p:cNvPr>
            <p:cNvSpPr txBox="1"/>
            <p:nvPr/>
          </p:nvSpPr>
          <p:spPr>
            <a:xfrm>
              <a:off x="6570675" y="521009"/>
              <a:ext cx="354372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2FF9DB-7345-5EB9-984C-C17052AF6402}"/>
                </a:ext>
              </a:extLst>
            </p:cNvPr>
            <p:cNvSpPr txBox="1"/>
            <p:nvPr/>
          </p:nvSpPr>
          <p:spPr>
            <a:xfrm>
              <a:off x="6570675" y="723282"/>
              <a:ext cx="354372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762251-D970-BB89-152C-A5713A0D5E1E}"/>
                </a:ext>
              </a:extLst>
            </p:cNvPr>
            <p:cNvSpPr txBox="1"/>
            <p:nvPr/>
          </p:nvSpPr>
          <p:spPr>
            <a:xfrm>
              <a:off x="6570675" y="925554"/>
              <a:ext cx="354372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C10F8C-C251-32F1-A584-64B00F16D606}"/>
                </a:ext>
              </a:extLst>
            </p:cNvPr>
            <p:cNvSpPr txBox="1"/>
            <p:nvPr/>
          </p:nvSpPr>
          <p:spPr>
            <a:xfrm>
              <a:off x="6638823" y="1127827"/>
              <a:ext cx="286224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DA5759-84FD-3A31-58EE-BD240E031960}"/>
                </a:ext>
              </a:extLst>
            </p:cNvPr>
            <p:cNvSpPr txBox="1"/>
            <p:nvPr/>
          </p:nvSpPr>
          <p:spPr>
            <a:xfrm>
              <a:off x="6530921" y="1532373"/>
              <a:ext cx="394126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-20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623A96-E2DA-8F8E-3DCD-159D3BEE16E7}"/>
                </a:ext>
              </a:extLst>
            </p:cNvPr>
            <p:cNvSpPr txBox="1"/>
            <p:nvPr/>
          </p:nvSpPr>
          <p:spPr>
            <a:xfrm>
              <a:off x="6530921" y="1330099"/>
              <a:ext cx="394126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-10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D2E8A9-8949-FC03-FACF-3C529C784541}"/>
                </a:ext>
              </a:extLst>
            </p:cNvPr>
            <p:cNvSpPr txBox="1"/>
            <p:nvPr/>
          </p:nvSpPr>
          <p:spPr>
            <a:xfrm>
              <a:off x="8193537" y="1826471"/>
              <a:ext cx="354372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F6C1D0-CAC1-8C0F-11D6-8DD6C4F385B7}"/>
                </a:ext>
              </a:extLst>
            </p:cNvPr>
            <p:cNvSpPr txBox="1"/>
            <p:nvPr/>
          </p:nvSpPr>
          <p:spPr>
            <a:xfrm>
              <a:off x="7848401" y="1826471"/>
              <a:ext cx="354372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3705BF-B730-FA01-F72D-A70AA10F0E78}"/>
                </a:ext>
              </a:extLst>
            </p:cNvPr>
            <p:cNvSpPr txBox="1"/>
            <p:nvPr/>
          </p:nvSpPr>
          <p:spPr>
            <a:xfrm>
              <a:off x="7548602" y="1826471"/>
              <a:ext cx="286224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73C9B1-09A5-4369-4C90-D3F1ACA964B3}"/>
                </a:ext>
              </a:extLst>
            </p:cNvPr>
            <p:cNvSpPr txBox="1"/>
            <p:nvPr/>
          </p:nvSpPr>
          <p:spPr>
            <a:xfrm>
              <a:off x="6801630" y="1826471"/>
              <a:ext cx="394126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-20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A10B08-AE36-9DE7-761C-0DD035A55E46}"/>
                </a:ext>
              </a:extLst>
            </p:cNvPr>
            <p:cNvSpPr txBox="1"/>
            <p:nvPr/>
          </p:nvSpPr>
          <p:spPr>
            <a:xfrm>
              <a:off x="7145927" y="1826471"/>
              <a:ext cx="394126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-10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01F429-A9C8-F305-D2F4-07675A237DD6}"/>
                </a:ext>
              </a:extLst>
            </p:cNvPr>
            <p:cNvSpPr txBox="1"/>
            <p:nvPr/>
          </p:nvSpPr>
          <p:spPr>
            <a:xfrm>
              <a:off x="7266408" y="2008168"/>
              <a:ext cx="950672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Component 1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B10877-8819-461F-4E7A-D8F40E705B97}"/>
                </a:ext>
              </a:extLst>
            </p:cNvPr>
            <p:cNvSpPr txBox="1"/>
            <p:nvPr/>
          </p:nvSpPr>
          <p:spPr>
            <a:xfrm rot="16200000">
              <a:off x="6061099" y="1036255"/>
              <a:ext cx="888984" cy="254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Component 2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0CF490E-609C-2EF9-94BC-6986613F83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 l="19179" t="2011" r="66730" b="91340"/>
            <a:stretch/>
          </p:blipFill>
          <p:spPr>
            <a:xfrm>
              <a:off x="7819469" y="626517"/>
              <a:ext cx="694351" cy="8359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464607-A094-90FE-B9DE-17D36A5BB00E}"/>
                </a:ext>
              </a:extLst>
            </p:cNvPr>
            <p:cNvSpPr txBox="1"/>
            <p:nvPr/>
          </p:nvSpPr>
          <p:spPr>
            <a:xfrm>
              <a:off x="7869592" y="427542"/>
              <a:ext cx="685650" cy="2379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latin typeface="Arial" panose="020B0604020202020204" pitchFamily="34" charset="0"/>
                  <a:cs typeface="Arial" panose="020B0604020202020204" pitchFamily="34" charset="0"/>
                </a:rPr>
                <a:t>RASAL2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502DB74-FAC9-2B64-AC32-EB5B9611420F}"/>
                </a:ext>
              </a:extLst>
            </p:cNvPr>
            <p:cNvSpPr txBox="1"/>
            <p:nvPr/>
          </p:nvSpPr>
          <p:spPr>
            <a:xfrm>
              <a:off x="8347343" y="665455"/>
              <a:ext cx="259721" cy="18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0D58F0-28EF-E969-9AEA-124F749975DD}"/>
                </a:ext>
              </a:extLst>
            </p:cNvPr>
            <p:cNvSpPr txBox="1"/>
            <p:nvPr/>
          </p:nvSpPr>
          <p:spPr>
            <a:xfrm>
              <a:off x="8151956" y="665455"/>
              <a:ext cx="259721" cy="18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834BD1D-233C-C4B7-FDF2-3F88424F0998}"/>
                </a:ext>
              </a:extLst>
            </p:cNvPr>
            <p:cNvSpPr txBox="1"/>
            <p:nvPr/>
          </p:nvSpPr>
          <p:spPr>
            <a:xfrm>
              <a:off x="7954390" y="665455"/>
              <a:ext cx="259721" cy="18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94E3C9-CEBC-B082-A346-ECA5BE89B745}"/>
                </a:ext>
              </a:extLst>
            </p:cNvPr>
            <p:cNvSpPr txBox="1"/>
            <p:nvPr/>
          </p:nvSpPr>
          <p:spPr>
            <a:xfrm>
              <a:off x="7781153" y="665455"/>
              <a:ext cx="259721" cy="186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C9C1A1D-F937-14D1-3CBD-8FBA58E66D32}"/>
                </a:ext>
              </a:extLst>
            </p:cNvPr>
            <p:cNvCxnSpPr>
              <a:cxnSpLocks/>
            </p:cNvCxnSpPr>
            <p:nvPr/>
          </p:nvCxnSpPr>
          <p:spPr>
            <a:xfrm>
              <a:off x="6857539" y="545202"/>
              <a:ext cx="0" cy="125887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A739190-FEB4-BD58-6506-3E045FFCA9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49625" y="1811113"/>
              <a:ext cx="167246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183583B-C281-1969-7657-B455B20B76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89305" y="1808018"/>
              <a:ext cx="0" cy="581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B593A18-B8D8-0567-80D1-87366C33FC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26752" y="1811113"/>
              <a:ext cx="0" cy="581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3FBB0FF-E0B6-C069-677B-51A80BB282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64199" y="1811113"/>
              <a:ext cx="0" cy="581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E6A42B4-0103-BB68-F221-1E6A485E34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96558" y="1811113"/>
              <a:ext cx="0" cy="581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17CF773-F28C-5E67-AA30-A3BFB68A7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31971" y="1811113"/>
              <a:ext cx="0" cy="581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8DB4FE-2C0E-36AC-7852-4320B6C8F7BB}"/>
                </a:ext>
              </a:extLst>
            </p:cNvPr>
            <p:cNvCxnSpPr>
              <a:cxnSpLocks/>
            </p:cNvCxnSpPr>
            <p:nvPr/>
          </p:nvCxnSpPr>
          <p:spPr>
            <a:xfrm>
              <a:off x="6802581" y="1644071"/>
              <a:ext cx="549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CD513D5-8473-BB75-3267-273D24231BC8}"/>
                </a:ext>
              </a:extLst>
            </p:cNvPr>
            <p:cNvCxnSpPr>
              <a:cxnSpLocks/>
            </p:cNvCxnSpPr>
            <p:nvPr/>
          </p:nvCxnSpPr>
          <p:spPr>
            <a:xfrm>
              <a:off x="6802581" y="1441797"/>
              <a:ext cx="549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B4562E0-0FE3-EDED-560C-A907741AD164}"/>
                </a:ext>
              </a:extLst>
            </p:cNvPr>
            <p:cNvCxnSpPr>
              <a:cxnSpLocks/>
            </p:cNvCxnSpPr>
            <p:nvPr/>
          </p:nvCxnSpPr>
          <p:spPr>
            <a:xfrm>
              <a:off x="6802581" y="1239525"/>
              <a:ext cx="549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86CACFC-A98A-8901-210E-BCFC2BCAEC09}"/>
                </a:ext>
              </a:extLst>
            </p:cNvPr>
            <p:cNvCxnSpPr>
              <a:cxnSpLocks/>
            </p:cNvCxnSpPr>
            <p:nvPr/>
          </p:nvCxnSpPr>
          <p:spPr>
            <a:xfrm>
              <a:off x="6802581" y="1037252"/>
              <a:ext cx="549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8CE2248-C83C-4A6F-88F3-515337C9F2A9}"/>
                </a:ext>
              </a:extLst>
            </p:cNvPr>
            <p:cNvCxnSpPr>
              <a:cxnSpLocks/>
            </p:cNvCxnSpPr>
            <p:nvPr/>
          </p:nvCxnSpPr>
          <p:spPr>
            <a:xfrm>
              <a:off x="6802580" y="846420"/>
              <a:ext cx="549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E6B4B0F-2BF4-0F47-082F-A2085F8F584E}"/>
                </a:ext>
              </a:extLst>
            </p:cNvPr>
            <p:cNvCxnSpPr>
              <a:cxnSpLocks/>
            </p:cNvCxnSpPr>
            <p:nvPr/>
          </p:nvCxnSpPr>
          <p:spPr>
            <a:xfrm>
              <a:off x="6802578" y="643567"/>
              <a:ext cx="5495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F4B3CA1-3FF8-4C98-BC2A-F2F79CE7F029}"/>
                </a:ext>
              </a:extLst>
            </p:cNvPr>
            <p:cNvSpPr txBox="1"/>
            <p:nvPr/>
          </p:nvSpPr>
          <p:spPr>
            <a:xfrm>
              <a:off x="6819997" y="588752"/>
              <a:ext cx="59663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Cluster 2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22094E7-2E3B-3035-7F0F-2CC959569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352" y="803729"/>
            <a:ext cx="1657619" cy="15517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60DE9B-40D0-1E6B-727D-7CAC75F34A23}"/>
              </a:ext>
            </a:extLst>
          </p:cNvPr>
          <p:cNvSpPr txBox="1"/>
          <p:nvPr/>
        </p:nvSpPr>
        <p:spPr>
          <a:xfrm>
            <a:off x="1303248" y="445745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2DD9AF-3E2F-B516-9744-20ACCD9A0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988" y="3878610"/>
            <a:ext cx="3465042" cy="1316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2AF9DE-1774-1B46-D437-8C9B72BC137A}"/>
              </a:ext>
            </a:extLst>
          </p:cNvPr>
          <p:cNvSpPr txBox="1"/>
          <p:nvPr/>
        </p:nvSpPr>
        <p:spPr>
          <a:xfrm>
            <a:off x="0" y="6637566"/>
            <a:ext cx="6863862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000" b="1">
                <a:latin typeface="Arial"/>
                <a:cs typeface="Arial"/>
              </a:rPr>
              <a:t>Figure S1: Residual </a:t>
            </a:r>
            <a:r>
              <a:rPr lang="en-US" sz="1000" b="1" err="1">
                <a:latin typeface="Arial"/>
                <a:cs typeface="Arial"/>
              </a:rPr>
              <a:t>tumours</a:t>
            </a:r>
            <a:r>
              <a:rPr lang="en-US" sz="1000" b="1">
                <a:latin typeface="Arial"/>
                <a:cs typeface="Arial"/>
              </a:rPr>
              <a:t>, but not adjacent normal tissues, are enriched with RASAL2.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(A) t-SNE plot of epithelial cells from primary TNBC </a:t>
            </a:r>
            <a:r>
              <a:rPr lang="en-US" sz="1000" err="1">
                <a:latin typeface="Arial"/>
                <a:cs typeface="Arial"/>
              </a:rPr>
              <a:t>tumours</a:t>
            </a:r>
            <a:r>
              <a:rPr lang="en-US" sz="1000">
                <a:latin typeface="Arial"/>
                <a:cs typeface="Arial"/>
              </a:rPr>
              <a:t> showing that RASAL2 expression is enriched in the most aggressive cluster of epithelial cells, Cluster 2 (encircled) (</a:t>
            </a:r>
            <a:r>
              <a:rPr lang="en-US" sz="1000" err="1">
                <a:latin typeface="Arial"/>
                <a:cs typeface="Arial"/>
              </a:rPr>
              <a:t>Karaayvaz</a:t>
            </a:r>
            <a:r>
              <a:rPr lang="en-US" sz="1000">
                <a:latin typeface="Arial"/>
                <a:cs typeface="Arial"/>
              </a:rPr>
              <a:t> et al., 2018). P-value by one-way ANOVA.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(B) RASAL2 locus, variants and isoforms.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(C) Details of probes for RASAL2 mRNA.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(D) Dot plot of RASAL2 expression in pre- versus post-treatment TNBC/</a:t>
            </a:r>
            <a:r>
              <a:rPr lang="en-US" sz="1000" i="1">
                <a:latin typeface="Arial"/>
                <a:cs typeface="Arial"/>
              </a:rPr>
              <a:t>BRCA</a:t>
            </a:r>
            <a:r>
              <a:rPr lang="en-US" sz="1000">
                <a:latin typeface="Arial"/>
                <a:cs typeface="Arial"/>
              </a:rPr>
              <a:t>-mutant breast cancer patients (Rodler et al., 2016). Probes that </a:t>
            </a:r>
            <a:r>
              <a:rPr lang="en-US" sz="1000" err="1">
                <a:latin typeface="Arial"/>
                <a:cs typeface="Arial"/>
              </a:rPr>
              <a:t>recognise</a:t>
            </a:r>
            <a:r>
              <a:rPr lang="en-US" sz="1000">
                <a:latin typeface="Arial"/>
                <a:cs typeface="Arial"/>
              </a:rPr>
              <a:t> RASAL2 variant 1 (ILMN_1652952) shows non-significant change following treatment. Data are represented as mean ± SEM. P-value by two-tailed T-test.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(E) Summary of clinical information of patients in Fig. 1F. IDC = invasive ductal carcinoma.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7F231C-9AC2-A9C3-02E8-A2641C3216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344" y="5578900"/>
            <a:ext cx="5166360" cy="899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6CDC2A-2721-BD0E-21C1-8BF6CA115B8D}"/>
              </a:ext>
            </a:extLst>
          </p:cNvPr>
          <p:cNvSpPr txBox="1"/>
          <p:nvPr/>
        </p:nvSpPr>
        <p:spPr>
          <a:xfrm>
            <a:off x="554200" y="5498992"/>
            <a:ext cx="51006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(E)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13C9D5A-156F-667A-0881-B21C21073069}"/>
              </a:ext>
            </a:extLst>
          </p:cNvPr>
          <p:cNvSpPr txBox="1"/>
          <p:nvPr/>
        </p:nvSpPr>
        <p:spPr>
          <a:xfrm rot="-2400000">
            <a:off x="4876845" y="5149560"/>
            <a:ext cx="469654" cy="200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00">
                <a:latin typeface="Arial"/>
                <a:ea typeface="Calibri"/>
                <a:cs typeface="Arial"/>
              </a:rPr>
              <a:t>(n=27)</a:t>
            </a:r>
            <a:endParaRPr lang="en-US" sz="700">
              <a:latin typeface="Arial"/>
              <a:cs typeface="Arial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0EC8D0B-93D0-0B81-9F1A-CC8675565542}"/>
              </a:ext>
            </a:extLst>
          </p:cNvPr>
          <p:cNvSpPr txBox="1"/>
          <p:nvPr/>
        </p:nvSpPr>
        <p:spPr>
          <a:xfrm rot="-2580000">
            <a:off x="5272823" y="5155019"/>
            <a:ext cx="469655" cy="200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00">
                <a:latin typeface="Arial"/>
                <a:ea typeface="Calibri"/>
                <a:cs typeface="Arial"/>
              </a:rPr>
              <a:t>(n=10)</a:t>
            </a:r>
            <a:endParaRPr lang="en-US" sz="7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28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0C551F-2B44-962E-2651-2B7F9EE7975D}"/>
              </a:ext>
            </a:extLst>
          </p:cNvPr>
          <p:cNvSpPr txBox="1"/>
          <p:nvPr/>
        </p:nvSpPr>
        <p:spPr>
          <a:xfrm>
            <a:off x="0" y="0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Figure S2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C35C643E-E029-626A-3C55-D285A5A6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948" y="2297765"/>
            <a:ext cx="6441329" cy="1669784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6BA941D3-87D0-88C1-943B-EE7F952C8370}"/>
              </a:ext>
            </a:extLst>
          </p:cNvPr>
          <p:cNvSpPr txBox="1"/>
          <p:nvPr/>
        </p:nvSpPr>
        <p:spPr>
          <a:xfrm>
            <a:off x="1142699" y="427789"/>
            <a:ext cx="4324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F5EC1-57B4-A661-EEC3-F1E4865C188C}"/>
              </a:ext>
            </a:extLst>
          </p:cNvPr>
          <p:cNvSpPr txBox="1"/>
          <p:nvPr/>
        </p:nvSpPr>
        <p:spPr>
          <a:xfrm>
            <a:off x="6471" y="2319261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9D0D1A-7F55-D789-21B5-6A0C3E189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31" y="489387"/>
            <a:ext cx="3726198" cy="18083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6556BB-D602-1027-9C4B-344E86B35CB8}"/>
              </a:ext>
            </a:extLst>
          </p:cNvPr>
          <p:cNvSpPr txBox="1"/>
          <p:nvPr/>
        </p:nvSpPr>
        <p:spPr>
          <a:xfrm>
            <a:off x="3633614" y="4173820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(D)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A7D01C-4ECF-865A-E80D-4A796BAF89CC}"/>
              </a:ext>
            </a:extLst>
          </p:cNvPr>
          <p:cNvSpPr txBox="1"/>
          <p:nvPr/>
        </p:nvSpPr>
        <p:spPr>
          <a:xfrm>
            <a:off x="-5862" y="6274105"/>
            <a:ext cx="686386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Figure S2: RASAL2 promotes pan-resistance to cytotoxic agents beyond platinum.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(A) Association of DNA damage checkpoint-related pathways with RASAL2. Bar graph shows that topmost RASAL2-associated genes were mapped to multiple DNA damage checkpoint-related pathways, based on the computational analysis of resistance (CARE) model (Jiang et al. 2017). The CARE model outputs genome-scale scores to measure how drug target genes interact with another gene of interest, i.e. RASAL2 in this case. The Molecular Signatures Database (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MSigDB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) was used in the pathway analysis.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(B) Correlation between RASAL2 expression and chemosensitivity. The area under percent-viability curves (AUC) was computed as a metric of drug sensitivity, as derived from the Cancer Therapeutics Response Portal. Pearson r and P-value are reported. 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(C) Spheroid assay. Viability of vector control and RASAL2-overexpressing TNBC spheroids was measured following treatment with vehicle DMSO, doxorubicin (DOXO) or gemcitabine (GEM). Representative images of MDA-MB-468 spheroids are shown. Scale bar, 250 µm.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(D) Cell viability assay. Vector control (black), RASAL2-overexpressing (red) and RASAL2-overexpressing+siRASAL2 (orange) MDA-MB-468 cells were treated as indicated. Data are represented as mean ± SEM, n = 3 biological replicates. P-value by one-way ANOVA test.</a:t>
            </a:r>
          </a:p>
          <a:p>
            <a:pPr marL="228600" indent="-228600" algn="just">
              <a:buFontTx/>
              <a:buAutoNum type="alphaUcParenBoth"/>
            </a:pP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AutoNum type="alphaUcParenBoth"/>
            </a:pP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8C23E-9394-78F6-5FA1-11C0B2FAC680}"/>
              </a:ext>
            </a:extLst>
          </p:cNvPr>
          <p:cNvSpPr txBox="1"/>
          <p:nvPr/>
        </p:nvSpPr>
        <p:spPr>
          <a:xfrm>
            <a:off x="850775" y="4139862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AFE8BF-B933-7742-398A-924310F8A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642" y="4095663"/>
            <a:ext cx="1838764" cy="207653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8FE1F50-C99A-3EDB-AB63-3570E2510A41}"/>
              </a:ext>
            </a:extLst>
          </p:cNvPr>
          <p:cNvGrpSpPr/>
          <p:nvPr/>
        </p:nvGrpSpPr>
        <p:grpSpPr>
          <a:xfrm>
            <a:off x="3604267" y="4425351"/>
            <a:ext cx="2961723" cy="1538185"/>
            <a:chOff x="3604267" y="4425351"/>
            <a:chExt cx="2961723" cy="15381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C2BEF09-AA1A-7969-0C20-B2DA88784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04267" y="4425351"/>
              <a:ext cx="2961723" cy="153818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F4A32DD-C916-22ED-7B84-46D00B70C2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1615" t="26253" r="55619" b="67430"/>
            <a:stretch/>
          </p:blipFill>
          <p:spPr>
            <a:xfrm>
              <a:off x="4912995" y="4829174"/>
              <a:ext cx="81916" cy="971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763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79B5016-1F67-D752-D51A-5E44A2FA030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716" y="1462356"/>
            <a:ext cx="3365848" cy="23055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17FC21-5C44-438D-950A-022F84A15901}"/>
              </a:ext>
            </a:extLst>
          </p:cNvPr>
          <p:cNvSpPr txBox="1"/>
          <p:nvPr/>
        </p:nvSpPr>
        <p:spPr>
          <a:xfrm>
            <a:off x="0" y="0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Figure S3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D6A6FD-718D-4637-9E40-72EFFD28404A}"/>
              </a:ext>
            </a:extLst>
          </p:cNvPr>
          <p:cNvSpPr txBox="1"/>
          <p:nvPr/>
        </p:nvSpPr>
        <p:spPr>
          <a:xfrm>
            <a:off x="-28386" y="17792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5E33A2-8DA2-4940-0E27-EFADD17EB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558" y="1941231"/>
            <a:ext cx="1129936" cy="10716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C6D6A4-2530-AEE3-6890-185F0E566C66}"/>
              </a:ext>
            </a:extLst>
          </p:cNvPr>
          <p:cNvSpPr txBox="1"/>
          <p:nvPr/>
        </p:nvSpPr>
        <p:spPr>
          <a:xfrm>
            <a:off x="33266" y="1413896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78BD3B-626C-54C2-76E4-6B57BAB0C679}"/>
              </a:ext>
            </a:extLst>
          </p:cNvPr>
          <p:cNvSpPr txBox="1"/>
          <p:nvPr/>
        </p:nvSpPr>
        <p:spPr>
          <a:xfrm>
            <a:off x="-1070" y="4049623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830BDA-C832-DF40-BF60-B41A2F9AB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168" y="3284516"/>
            <a:ext cx="1909898" cy="15302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FC51B2-5B87-268C-DA02-DA69C19D544C}"/>
              </a:ext>
            </a:extLst>
          </p:cNvPr>
          <p:cNvSpPr txBox="1"/>
          <p:nvPr/>
        </p:nvSpPr>
        <p:spPr>
          <a:xfrm>
            <a:off x="-20040" y="6023596"/>
            <a:ext cx="6863862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Figure S3. RASAL2 upregulates BCL2.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(A) GSEA analysis of transcriptomes showing downregulation of apoptosis signatures in RASAL2-overexpressing MDA-MB-468 cells compared to isogenic vector cells.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(B) GSEA analysis of transcriptomes showing downregulation of apoptosis signatures in RASAL2-high TNBC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tumours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versus RASAL2-low TNBC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tumours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. 107 TNBC patients were stratified by quartile of RASAL2 expression. 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(C) Alterations in the expression of apoptosis-related genes following RASAL2 expression in MDA-MB-468 cells. Genes that are statistically significant in terms of differential expression are shown. Data are represented as mean ± SEM, n = 3 biological replicates. P-value by unpaired T-test.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(D-E) Correlation between BCL2 and RASAL2 mRNA (D) and protein (E) expressions in primary TNBC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tumours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(F) Upregulation of BCL2 in post-treatment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tumours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in TNBC but not in non-TNBC patients. P-value by paired T-test.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(G) Immunoblotting of MDA-MB-468 cells with altered RASAL2 expression. The ratio of YAP S127 (inactive) to total YAP was lower in RASAL2-overexpressing cells but higher in siRASAL2 cells, compared to their respective controls.​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(H) Quantitative immunofluorescence of YAP protein in isogenic siRASAL2 MDA-MB-468 cells. Cytoplasmic YAP expression was significantly higher in siRASAL2 cells compared to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siControl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cells, indicating lower YAP activity in the former. P-value by unpaired T-test. Scale bar, 40 µm.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(I) Immunoblotting of MDA-MB-468 cells with altered RASAL2 expression after subcellular fractionation. The ratio of nuclear YAP to cytoplasmic YAP was higher in RASAL2-overexpressing cells, compared to vector control. Representative data from two independent experiments are shown.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(J) Immunoblotting of MDA-MB-468 cells with altered RASAL2 and YAP expression (left) and quantification of protein levels (right). Data are represented as mean± SEM, n = 3 biological replicates. P-value by one-way ANOVA test.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5E9417-6444-0A03-9CD2-12A5F422761A}"/>
              </a:ext>
            </a:extLst>
          </p:cNvPr>
          <p:cNvGrpSpPr/>
          <p:nvPr/>
        </p:nvGrpSpPr>
        <p:grpSpPr>
          <a:xfrm>
            <a:off x="247721" y="258052"/>
            <a:ext cx="3088573" cy="1155844"/>
            <a:chOff x="1419468" y="412777"/>
            <a:chExt cx="4160215" cy="14127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B17E91-15D5-091D-950B-EDC8CE6278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0000" t="48162"/>
            <a:stretch/>
          </p:blipFill>
          <p:spPr>
            <a:xfrm>
              <a:off x="3514434" y="425552"/>
              <a:ext cx="2065249" cy="139998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48C61B2-E886-8704-9B2D-2DDE3C63E7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48162" r="50000"/>
            <a:stretch/>
          </p:blipFill>
          <p:spPr>
            <a:xfrm>
              <a:off x="1419468" y="412777"/>
              <a:ext cx="2065249" cy="139998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A8E62C0-8FB2-E489-5CE8-E753F492D586}"/>
              </a:ext>
            </a:extLst>
          </p:cNvPr>
          <p:cNvSpPr txBox="1"/>
          <p:nvPr/>
        </p:nvSpPr>
        <p:spPr>
          <a:xfrm>
            <a:off x="3595493" y="1671566"/>
            <a:ext cx="381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(F)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0BEE8E-1F68-C393-A116-8F00BB744312}"/>
              </a:ext>
            </a:extLst>
          </p:cNvPr>
          <p:cNvSpPr txBox="1"/>
          <p:nvPr/>
        </p:nvSpPr>
        <p:spPr>
          <a:xfrm>
            <a:off x="3727251" y="136153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00B073-F216-FC83-9232-0C6A402D3E69}"/>
              </a:ext>
            </a:extLst>
          </p:cNvPr>
          <p:cNvSpPr txBox="1"/>
          <p:nvPr/>
        </p:nvSpPr>
        <p:spPr>
          <a:xfrm>
            <a:off x="3251420" y="2995422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(H)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4DFC2F-9E4D-848A-B5E7-BD4161E81B73}"/>
              </a:ext>
            </a:extLst>
          </p:cNvPr>
          <p:cNvSpPr txBox="1"/>
          <p:nvPr/>
        </p:nvSpPr>
        <p:spPr>
          <a:xfrm>
            <a:off x="5157420" y="144810"/>
            <a:ext cx="3898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F249FF-0861-EBBD-2FF7-CCD63D6B4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6184" y="239046"/>
            <a:ext cx="2575401" cy="134969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E27EFA4-909D-810C-8A19-0FC869B870C2}"/>
              </a:ext>
            </a:extLst>
          </p:cNvPr>
          <p:cNvSpPr txBox="1"/>
          <p:nvPr/>
        </p:nvSpPr>
        <p:spPr>
          <a:xfrm>
            <a:off x="4982593" y="1665607"/>
            <a:ext cx="407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502C020-A43B-2EEA-F6F1-EBACBB0265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8951" y="1736326"/>
            <a:ext cx="2117743" cy="12583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254102E-5580-ED21-303E-61812CA6FB50}"/>
              </a:ext>
            </a:extLst>
          </p:cNvPr>
          <p:cNvSpPr txBox="1"/>
          <p:nvPr/>
        </p:nvSpPr>
        <p:spPr>
          <a:xfrm>
            <a:off x="5069412" y="3004567"/>
            <a:ext cx="330540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(I)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435631-4687-56F2-8614-28D06A63DBC8}"/>
              </a:ext>
            </a:extLst>
          </p:cNvPr>
          <p:cNvSpPr txBox="1"/>
          <p:nvPr/>
        </p:nvSpPr>
        <p:spPr>
          <a:xfrm>
            <a:off x="3056782" y="498616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(J)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56B2798-08C2-4CC2-3856-75241435E8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9379" y="4984910"/>
            <a:ext cx="3573982" cy="11904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FB85FF-4C72-FC6F-4077-6D4E948B37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863" y="4061399"/>
            <a:ext cx="2689483" cy="1858105"/>
          </a:xfrm>
          <a:prstGeom prst="rect">
            <a:avLst/>
          </a:prstGeom>
        </p:spPr>
      </p:pic>
      <p:pic>
        <p:nvPicPr>
          <p:cNvPr id="16" name="Picture 15" descr="A close-up of several spots&#10;&#10;Description automatically generated">
            <a:extLst>
              <a:ext uri="{FF2B5EF4-FFF2-40B4-BE49-F238E27FC236}">
                <a16:creationId xmlns:a16="http://schemas.microsoft.com/office/drawing/2014/main" id="{88CF8C12-CEF1-C6BB-B90F-6BD5767EFF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78114" y="3117206"/>
            <a:ext cx="1635852" cy="172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53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017FC21-5C44-438D-950A-022F84A15901}"/>
              </a:ext>
            </a:extLst>
          </p:cNvPr>
          <p:cNvSpPr txBox="1"/>
          <p:nvPr/>
        </p:nvSpPr>
        <p:spPr>
          <a:xfrm>
            <a:off x="0" y="0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Figure S4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D6A6FD-718D-4637-9E40-72EFFD28404A}"/>
              </a:ext>
            </a:extLst>
          </p:cNvPr>
          <p:cNvSpPr txBox="1"/>
          <p:nvPr/>
        </p:nvSpPr>
        <p:spPr>
          <a:xfrm>
            <a:off x="735802" y="33995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6CD9F6-14D8-BCC9-21E2-EDAD64D6C7A9}"/>
              </a:ext>
            </a:extLst>
          </p:cNvPr>
          <p:cNvSpPr txBox="1"/>
          <p:nvPr/>
        </p:nvSpPr>
        <p:spPr>
          <a:xfrm>
            <a:off x="8163" y="6885151"/>
            <a:ext cx="6863862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000" b="1">
                <a:latin typeface="Arial"/>
                <a:cs typeface="Arial"/>
              </a:rPr>
              <a:t>Figure S4. Transcription factor CREB1 drives RASAL2 and BCL2 expression.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(A) Bar chart showing the fold changes of RASAL2, BCL2 and candidate gene transcription factors in non-paired patient breast tumor specimens post- versus pre-treatment TNBC/</a:t>
            </a:r>
            <a:r>
              <a:rPr lang="en-US" sz="1000" i="1">
                <a:latin typeface="Arial"/>
                <a:cs typeface="Arial"/>
              </a:rPr>
              <a:t>BRCA</a:t>
            </a:r>
            <a:r>
              <a:rPr lang="en-US" sz="1000">
                <a:latin typeface="Arial"/>
                <a:cs typeface="Arial"/>
              </a:rPr>
              <a:t>-mutant breast cancer patients (</a:t>
            </a:r>
            <a:r>
              <a:rPr lang="en-US" sz="1000" err="1">
                <a:latin typeface="Arial"/>
                <a:cs typeface="Arial"/>
              </a:rPr>
              <a:t>Rodler</a:t>
            </a:r>
            <a:r>
              <a:rPr lang="en-US" sz="1000">
                <a:latin typeface="Arial"/>
                <a:cs typeface="Arial"/>
              </a:rPr>
              <a:t> et al., 2016). P-value by two-tailed T-test.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(B) Dot plot of CREB1 expression in pre- and post-treatment TNBC/</a:t>
            </a:r>
            <a:r>
              <a:rPr lang="en-US" sz="1000" i="1">
                <a:latin typeface="Arial"/>
                <a:cs typeface="Arial"/>
              </a:rPr>
              <a:t>BRCA</a:t>
            </a:r>
            <a:r>
              <a:rPr lang="en-US" sz="1000">
                <a:latin typeface="Arial"/>
                <a:cs typeface="Arial"/>
              </a:rPr>
              <a:t>-mutant breast cancer patients (</a:t>
            </a:r>
            <a:r>
              <a:rPr lang="en-US" sz="1000" err="1">
                <a:latin typeface="Arial"/>
                <a:cs typeface="Arial"/>
              </a:rPr>
              <a:t>Rodler</a:t>
            </a:r>
            <a:r>
              <a:rPr lang="en-US" sz="1000">
                <a:latin typeface="Arial"/>
                <a:cs typeface="Arial"/>
              </a:rPr>
              <a:t> et al., 2016). Data are represented as mean ± SEM. P-value by two-tailed T-test.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(C) Kaplan-Meier analyses of overall survival of patients with TNBC in METABRIC (Curtis et al., 2012). TNBC patients were stratified by 10% percentile CREB1 expression according to whether they had been chemotherapy-treated. Log-rank test was performed.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(D) Decrease in the relative mRNA expression of RASAL2 and BCL2 following siRNA-mediated knockdown of CREB1 in TNBC cells. Data are represented as mean ± SEM, n = 3 biological replicates. P-value by unpaired T-test. 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(E) CREB1 </a:t>
            </a:r>
            <a:r>
              <a:rPr lang="en-US" sz="1000" err="1">
                <a:latin typeface="Arial"/>
                <a:cs typeface="Arial"/>
              </a:rPr>
              <a:t>ChIP</a:t>
            </a:r>
            <a:r>
              <a:rPr lang="en-US" sz="1000">
                <a:latin typeface="Arial"/>
                <a:cs typeface="Arial"/>
              </a:rPr>
              <a:t>-seq analysis at the RASAL2 promoter using ENCODE data from experiment ENCSR620DUQ (ENCODE Project Consortium, 2012) shows a significant CREB1 binding peak at the RASAL2 promoter. Tracks represent fold change over control and signal P-value (-log10), indicating CREB1 enrichment in the promoter region.</a:t>
            </a: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220AF3-49D3-CA19-6092-DF76FAE90D9B}"/>
              </a:ext>
            </a:extLst>
          </p:cNvPr>
          <p:cNvSpPr txBox="1"/>
          <p:nvPr/>
        </p:nvSpPr>
        <p:spPr>
          <a:xfrm>
            <a:off x="3751011" y="33995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789DBA-3A1C-13F2-1779-F1BB8160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65" y="478458"/>
            <a:ext cx="2449211" cy="23526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3563A2-4E96-66BC-2870-2A4C8B722F27}"/>
              </a:ext>
            </a:extLst>
          </p:cNvPr>
          <p:cNvSpPr txBox="1"/>
          <p:nvPr/>
        </p:nvSpPr>
        <p:spPr>
          <a:xfrm>
            <a:off x="124269" y="2859404"/>
            <a:ext cx="39786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(C)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09D23E-E39A-5226-C5EB-0E8297262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94" y="3074878"/>
            <a:ext cx="2634425" cy="18475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AF37C5-9AD5-B92E-1FDF-9F8EB1D99852}"/>
              </a:ext>
            </a:extLst>
          </p:cNvPr>
          <p:cNvSpPr txBox="1"/>
          <p:nvPr/>
        </p:nvSpPr>
        <p:spPr>
          <a:xfrm>
            <a:off x="3407054" y="285940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(D)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9AA81A4F-6C70-C921-D742-3419510DC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694" y="4997672"/>
            <a:ext cx="3856749" cy="16363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53EE2CD-F50E-5F6E-D492-4C500B8B8EDF}"/>
              </a:ext>
            </a:extLst>
          </p:cNvPr>
          <p:cNvSpPr txBox="1"/>
          <p:nvPr/>
        </p:nvSpPr>
        <p:spPr>
          <a:xfrm>
            <a:off x="1590162" y="5108413"/>
            <a:ext cx="38985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(E)</a:t>
            </a:r>
            <a:endParaRPr 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F22AE0-FEF8-81A6-9EA4-E3D03ADC7DA5}"/>
              </a:ext>
            </a:extLst>
          </p:cNvPr>
          <p:cNvGrpSpPr/>
          <p:nvPr/>
        </p:nvGrpSpPr>
        <p:grpSpPr>
          <a:xfrm>
            <a:off x="3426069" y="3074878"/>
            <a:ext cx="2992441" cy="1647010"/>
            <a:chOff x="9287" y="5119355"/>
            <a:chExt cx="2992441" cy="164701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47A9F3C-060F-7647-4E90-A6F5D14089E5}"/>
                </a:ext>
              </a:extLst>
            </p:cNvPr>
            <p:cNvSpPr/>
            <p:nvPr/>
          </p:nvSpPr>
          <p:spPr>
            <a:xfrm>
              <a:off x="1061664" y="6641529"/>
              <a:ext cx="107504" cy="67574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F186226-B832-3BD2-3112-10C11B554673}"/>
                </a:ext>
              </a:extLst>
            </p:cNvPr>
            <p:cNvSpPr/>
            <p:nvPr/>
          </p:nvSpPr>
          <p:spPr>
            <a:xfrm>
              <a:off x="1720817" y="6641529"/>
              <a:ext cx="107504" cy="6757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5A34B93-F3CD-96B8-7FF0-070F4B98D831}"/>
                </a:ext>
              </a:extLst>
            </p:cNvPr>
            <p:cNvGrpSpPr/>
            <p:nvPr/>
          </p:nvGrpSpPr>
          <p:grpSpPr>
            <a:xfrm>
              <a:off x="9287" y="5119355"/>
              <a:ext cx="2992441" cy="1647010"/>
              <a:chOff x="9287" y="5119355"/>
              <a:chExt cx="2992441" cy="164701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D30F7422-6F54-811F-58D7-4D73B218F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-3149" t="5" r="15918" b="2167"/>
              <a:stretch/>
            </p:blipFill>
            <p:spPr>
              <a:xfrm>
                <a:off x="9287" y="5119355"/>
                <a:ext cx="2992441" cy="1445238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1F157C7-64C4-3437-0E82-0D93C2BB250B}"/>
                  </a:ext>
                </a:extLst>
              </p:cNvPr>
              <p:cNvSpPr txBox="1"/>
              <p:nvPr/>
            </p:nvSpPr>
            <p:spPr>
              <a:xfrm>
                <a:off x="1109052" y="6566310"/>
                <a:ext cx="695618" cy="200055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700" err="1">
                    <a:latin typeface="Arial"/>
                    <a:cs typeface="Calibri"/>
                  </a:rPr>
                  <a:t>siControl</a:t>
                </a:r>
                <a:endParaRPr lang="en-US" sz="700">
                  <a:latin typeface="Arial"/>
                  <a:cs typeface="Calibri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47CF62-F8A5-0322-5AC6-E5F3AD2396C7}"/>
                  </a:ext>
                </a:extLst>
              </p:cNvPr>
              <p:cNvSpPr txBox="1"/>
              <p:nvPr/>
            </p:nvSpPr>
            <p:spPr>
              <a:xfrm>
                <a:off x="1768205" y="6566310"/>
                <a:ext cx="695618" cy="200055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700">
                    <a:latin typeface="Arial"/>
                    <a:cs typeface="Calibri"/>
                  </a:rPr>
                  <a:t>siCREB1</a:t>
                </a:r>
              </a:p>
            </p:txBody>
          </p:sp>
        </p:grp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CABF2B9-8C92-6C07-8983-EF5A3C833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3605" y="550636"/>
            <a:ext cx="1629409" cy="185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85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017FC21-5C44-438D-950A-022F84A15901}"/>
              </a:ext>
            </a:extLst>
          </p:cNvPr>
          <p:cNvSpPr txBox="1"/>
          <p:nvPr/>
        </p:nvSpPr>
        <p:spPr>
          <a:xfrm>
            <a:off x="0" y="0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Figure S5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D6A6FD-718D-4637-9E40-72EFFD28404A}"/>
              </a:ext>
            </a:extLst>
          </p:cNvPr>
          <p:cNvSpPr txBox="1"/>
          <p:nvPr/>
        </p:nvSpPr>
        <p:spPr>
          <a:xfrm>
            <a:off x="527592" y="385849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C15998-0A90-B534-BE16-9ED778E037D9}"/>
              </a:ext>
            </a:extLst>
          </p:cNvPr>
          <p:cNvSpPr txBox="1"/>
          <p:nvPr/>
        </p:nvSpPr>
        <p:spPr>
          <a:xfrm>
            <a:off x="3738062" y="2694858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712C60-5DFA-1D66-66A7-B76F9807B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995" y="2851358"/>
            <a:ext cx="2302854" cy="16556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48DB8F-B8E3-9D05-D71E-28E9BC38B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58" y="385849"/>
            <a:ext cx="5215564" cy="2254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3E64CF-0FB3-DCC8-1630-78C0FFA97AB9}"/>
              </a:ext>
            </a:extLst>
          </p:cNvPr>
          <p:cNvSpPr txBox="1"/>
          <p:nvPr/>
        </p:nvSpPr>
        <p:spPr>
          <a:xfrm>
            <a:off x="0" y="4905910"/>
            <a:ext cx="68638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Figure S5. Mitochondria is a common homing site for BCL2 and RASAL2.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(A) Confocal imaging of BCL2 and RASAL2 in TNBC cells. Panels on the left show exemplary co-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localisation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of signals within the boxed region of the cell. Scale bar, 10 µm. 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(B) Co-immunoprecipitation analysis of GFP and BCL2 in MDA-MB-468 cells transfected with full-length wild-type RASAL2 (RASAL2-WT) or a truncated RASAL2 variant lacking the N-terminal region (</a:t>
            </a:r>
            <a:r>
              <a:rPr lang="el-GR" sz="100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N-RASAL2).</a:t>
            </a:r>
          </a:p>
          <a:p>
            <a:pPr algn="just"/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(C) Confocal imaging of RASAL2 and </a:t>
            </a:r>
            <a:r>
              <a:rPr lang="en-US" sz="1000" err="1">
                <a:latin typeface="Arial" panose="020B0604020202020204" pitchFamily="34" charset="0"/>
                <a:cs typeface="Arial" panose="020B0604020202020204" pitchFamily="34" charset="0"/>
              </a:rPr>
              <a:t>MitoTracker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 in TNBC cells. Scale bar, 5 µm.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AEEEC-E173-B062-C965-DF52AAB92607}"/>
              </a:ext>
            </a:extLst>
          </p:cNvPr>
          <p:cNvSpPr txBox="1"/>
          <p:nvPr/>
        </p:nvSpPr>
        <p:spPr>
          <a:xfrm>
            <a:off x="428126" y="271888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pic>
        <p:nvPicPr>
          <p:cNvPr id="6" name="Picture 5" descr="A group of black and white images&#10;&#10;Description automatically generated">
            <a:extLst>
              <a:ext uri="{FF2B5EF4-FFF2-40B4-BE49-F238E27FC236}">
                <a16:creationId xmlns:a16="http://schemas.microsoft.com/office/drawing/2014/main" id="{821C2F2D-AE36-0C59-FEB8-ABCBEB753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419" y="2793091"/>
            <a:ext cx="2603047" cy="169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82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CB6955-8B62-B60C-55AB-99B7A14F1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277" y="4020597"/>
            <a:ext cx="5340559" cy="15850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17FC21-5C44-438D-950A-022F84A15901}"/>
              </a:ext>
            </a:extLst>
          </p:cNvPr>
          <p:cNvSpPr txBox="1"/>
          <p:nvPr/>
        </p:nvSpPr>
        <p:spPr>
          <a:xfrm>
            <a:off x="0" y="0"/>
            <a:ext cx="2040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Figure S6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D6A6FD-718D-4637-9E40-72EFFD28404A}"/>
              </a:ext>
            </a:extLst>
          </p:cNvPr>
          <p:cNvSpPr txBox="1"/>
          <p:nvPr/>
        </p:nvSpPr>
        <p:spPr>
          <a:xfrm>
            <a:off x="23769" y="351310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3E64CF-0FB3-DCC8-1630-78C0FFA97AB9}"/>
              </a:ext>
            </a:extLst>
          </p:cNvPr>
          <p:cNvSpPr txBox="1"/>
          <p:nvPr/>
        </p:nvSpPr>
        <p:spPr>
          <a:xfrm>
            <a:off x="0" y="5913297"/>
            <a:ext cx="6863862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000" b="1">
                <a:latin typeface="Arial"/>
                <a:cs typeface="Arial"/>
              </a:rPr>
              <a:t>Figure S6. BCL2 upregulation attenuate mitochondrial </a:t>
            </a:r>
            <a:r>
              <a:rPr lang="en-US" sz="1000" b="1" err="1">
                <a:latin typeface="Arial"/>
                <a:cs typeface="Arial"/>
              </a:rPr>
              <a:t>depolarisation</a:t>
            </a:r>
            <a:r>
              <a:rPr lang="en-US" sz="1000" b="1">
                <a:latin typeface="Arial"/>
                <a:cs typeface="Arial"/>
              </a:rPr>
              <a:t> by attenuating BAX </a:t>
            </a:r>
            <a:r>
              <a:rPr lang="en-US" sz="1000" b="1" err="1">
                <a:latin typeface="Arial"/>
                <a:cs typeface="Arial"/>
              </a:rPr>
              <a:t>oligomerisation</a:t>
            </a:r>
            <a:r>
              <a:rPr lang="en-US" sz="1000" b="1">
                <a:latin typeface="Arial"/>
                <a:cs typeface="Arial"/>
              </a:rPr>
              <a:t>. 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(A) JC-1 mitochondrial membrane potential assay. TNBC cells were treated with vehicle (VEH), gemcitabine (GEM) (MDA-MB-468: 5 µM; HCC1608: 50 µM; HCC1937: 75 µM) or carboplatin (CAR) (MDA-MB-468: 250 µM; HCC1608 and HCC1937:  1 mM), and subsequently stained with JC-1 reagent. JC-1 aggregates (indicating high mitochondrial membrane potential) were observed as red, while JC-1 monomers (indicating low mitochondrial membrane potential) were green. Representative images of vector control and RASAL2-overexpressing TNBC cells are shown. Scale bar, 100 µm. 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(B) Quantification of the ratio of integrated intensity of red to green fluorescence in Fig. S6A. Data are represented as mean ± SEM, n = 4-5 random fields of view per condition. P-value by two-tailed T-test. ​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(C) JC-1 mitochondrial membrane potential assay. TNBC cells were treated with vehicle (VEH), 5 µM doxorubicin (DOXO), 5 µM gemcitabine (GEM) or 250 µM carboplatin (CAR), and subsequently stained with JC-1 reagent. JC-1 aggregates (indicating high mitochondrial membrane potential) were observed as red, while JC-1 monomers (indicating low mitochondrial membrane potential) were green. Representative images of </a:t>
            </a:r>
            <a:r>
              <a:rPr lang="en-US" sz="1000" err="1">
                <a:latin typeface="Arial"/>
                <a:cs typeface="Arial"/>
              </a:rPr>
              <a:t>siControl</a:t>
            </a:r>
            <a:r>
              <a:rPr lang="en-US" sz="1000">
                <a:latin typeface="Arial"/>
                <a:cs typeface="Arial"/>
              </a:rPr>
              <a:t> and siCREB1 TNBC cells are shown. Scale bar, 100 µm. </a:t>
            </a:r>
          </a:p>
          <a:p>
            <a:pPr algn="just"/>
            <a:r>
              <a:rPr lang="en-US" sz="1000">
                <a:latin typeface="Arial"/>
                <a:cs typeface="Arial"/>
              </a:rPr>
              <a:t>(D) Quantification of the ratio of integrated intensity of red to green fluorescence in Fig. S6C. Data are represented as mean ± SEM, n = 5 random fields of view per condition. P-value by two-tailed T-test. 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CD7ED-F8BA-C757-943A-BFC06DA9EAE1}"/>
              </a:ext>
            </a:extLst>
          </p:cNvPr>
          <p:cNvSpPr txBox="1"/>
          <p:nvPr/>
        </p:nvSpPr>
        <p:spPr>
          <a:xfrm>
            <a:off x="1020471" y="3882097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039821-ADAF-A076-DCCE-FB0E197A6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5" y="351310"/>
            <a:ext cx="3218967" cy="3304318"/>
          </a:xfrm>
          <a:prstGeom prst="rect">
            <a:avLst/>
          </a:prstGeom>
        </p:spPr>
      </p:pic>
      <p:pic>
        <p:nvPicPr>
          <p:cNvPr id="7" name="Picture 6" descr="A graph of different sizes and colors&#10;&#10;Description automatically generated">
            <a:extLst>
              <a:ext uri="{FF2B5EF4-FFF2-40B4-BE49-F238E27FC236}">
                <a16:creationId xmlns:a16="http://schemas.microsoft.com/office/drawing/2014/main" id="{2FAFB480-1A67-F6DC-7461-44B141692E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925"/>
          <a:stretch/>
        </p:blipFill>
        <p:spPr>
          <a:xfrm>
            <a:off x="3821848" y="2213552"/>
            <a:ext cx="2462710" cy="1439538"/>
          </a:xfrm>
          <a:prstGeom prst="rect">
            <a:avLst/>
          </a:prstGeom>
        </p:spPr>
      </p:pic>
      <p:pic>
        <p:nvPicPr>
          <p:cNvPr id="8" name="Picture 7" descr="A screenshot of a cell&#10;&#10;Description automatically generated">
            <a:extLst>
              <a:ext uri="{FF2B5EF4-FFF2-40B4-BE49-F238E27FC236}">
                <a16:creationId xmlns:a16="http://schemas.microsoft.com/office/drawing/2014/main" id="{01623BDC-BACE-099C-6BBF-9DE0D4E39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1474" y="354203"/>
            <a:ext cx="2495007" cy="15945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67B606-8B5B-076F-331C-4E6B3E0413DC}"/>
              </a:ext>
            </a:extLst>
          </p:cNvPr>
          <p:cNvSpPr txBox="1"/>
          <p:nvPr/>
        </p:nvSpPr>
        <p:spPr>
          <a:xfrm>
            <a:off x="3432691" y="353481"/>
            <a:ext cx="39786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(C)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38A94D-73D0-0BBA-5C77-804CD9DD231D}"/>
              </a:ext>
            </a:extLst>
          </p:cNvPr>
          <p:cNvSpPr txBox="1"/>
          <p:nvPr/>
        </p:nvSpPr>
        <p:spPr>
          <a:xfrm>
            <a:off x="3425906" y="2076363"/>
            <a:ext cx="39786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200" b="1">
                <a:latin typeface="Arial"/>
                <a:cs typeface="Arial"/>
              </a:rPr>
              <a:t>(D)</a:t>
            </a:r>
          </a:p>
        </p:txBody>
      </p:sp>
    </p:spTree>
    <p:extLst>
      <p:ext uri="{BB962C8B-B14F-4D97-AF65-F5344CB8AC3E}">
        <p14:creationId xmlns:p14="http://schemas.microsoft.com/office/powerpoint/2010/main" val="2628765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Application>Microsoft Office PowerPoint</Application>
  <PresentationFormat>Letter Paper (8.5x11 in)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Koh, Siang Boon</dc:creator>
  <cp:revision>1</cp:revision>
  <cp:lastPrinted>2020-03-17T23:40:53Z</cp:lastPrinted>
  <dcterms:created xsi:type="dcterms:W3CDTF">2018-09-07T15:51:07Z</dcterms:created>
  <dcterms:modified xsi:type="dcterms:W3CDTF">2024-12-17T13:37:39Z</dcterms:modified>
</cp:coreProperties>
</file>