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11"/>
  </p:notesMasterIdLst>
  <p:sldIdLst>
    <p:sldId id="298" r:id="rId2"/>
    <p:sldId id="354" r:id="rId3"/>
    <p:sldId id="346" r:id="rId4"/>
    <p:sldId id="350" r:id="rId5"/>
    <p:sldId id="335" r:id="rId6"/>
    <p:sldId id="353" r:id="rId7"/>
    <p:sldId id="352" r:id="rId8"/>
    <p:sldId id="355" r:id="rId9"/>
    <p:sldId id="356" r:id="rId10"/>
  </p:sldIdLst>
  <p:sldSz cx="12192000" cy="16256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942093"/>
    <a:srgbClr val="FF9300"/>
    <a:srgbClr val="C97B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A7B57A-61F7-DB41-A972-58E9109389FC}" v="36" dt="2025-11-26T17:22:35.6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06"/>
    <p:restoredTop sz="94731"/>
  </p:normalViewPr>
  <p:slideViewPr>
    <p:cSldViewPr snapToGrid="0">
      <p:cViewPr varScale="1">
        <p:scale>
          <a:sx n="64" d="100"/>
          <a:sy n="64" d="100"/>
        </p:scale>
        <p:origin x="2720" y="176"/>
      </p:cViewPr>
      <p:guideLst>
        <p:guide orient="horz" pos="512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8A734D-093B-4245-B75C-C8B90F00D1EC}" type="datetimeFigureOut">
              <a:rPr lang="en-IT" smtClean="0"/>
              <a:t>1/14/26</a:t>
            </a:fld>
            <a:endParaRPr lang="en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03638" y="857250"/>
            <a:ext cx="173672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650C63-31D2-8A4E-B7AC-EABBB0D4495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057376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D7FCB-2DD5-A74A-8E0C-3142883F3E25}" type="datetimeFigureOut">
              <a:rPr lang="en-IT" smtClean="0"/>
              <a:t>1/14/26</a:t>
            </a:fld>
            <a:endParaRPr lang="en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D5758-8079-7B42-82A4-FECA6A69028B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051174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D7FCB-2DD5-A74A-8E0C-3142883F3E25}" type="datetimeFigureOut">
              <a:rPr lang="en-IT" smtClean="0"/>
              <a:t>1/14/26</a:t>
            </a:fld>
            <a:endParaRPr lang="en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D5758-8079-7B42-82A4-FECA6A69028B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516419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1"/>
            <a:ext cx="2628900" cy="1377620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1"/>
            <a:ext cx="7734300" cy="1377620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D7FCB-2DD5-A74A-8E0C-3142883F3E25}" type="datetimeFigureOut">
              <a:rPr lang="en-IT" smtClean="0"/>
              <a:t>1/14/26</a:t>
            </a:fld>
            <a:endParaRPr lang="en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D5758-8079-7B42-82A4-FECA6A69028B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112265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D7FCB-2DD5-A74A-8E0C-3142883F3E25}" type="datetimeFigureOut">
              <a:rPr lang="en-IT" smtClean="0"/>
              <a:t>1/14/26</a:t>
            </a:fld>
            <a:endParaRPr lang="en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D5758-8079-7B42-82A4-FECA6A69028B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537468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D7FCB-2DD5-A74A-8E0C-3142883F3E25}" type="datetimeFigureOut">
              <a:rPr lang="en-IT" smtClean="0"/>
              <a:t>1/14/26</a:t>
            </a:fld>
            <a:endParaRPr lang="en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D5758-8079-7B42-82A4-FECA6A69028B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248539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D7FCB-2DD5-A74A-8E0C-3142883F3E25}" type="datetimeFigureOut">
              <a:rPr lang="en-IT" smtClean="0"/>
              <a:t>1/14/26</a:t>
            </a:fld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D5758-8079-7B42-82A4-FECA6A69028B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624977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79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D7FCB-2DD5-A74A-8E0C-3142883F3E25}" type="datetimeFigureOut">
              <a:rPr lang="en-IT" smtClean="0"/>
              <a:t>1/14/26</a:t>
            </a:fld>
            <a:endParaRPr lang="en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D5758-8079-7B42-82A4-FECA6A69028B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749484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D7FCB-2DD5-A74A-8E0C-3142883F3E25}" type="datetimeFigureOut">
              <a:rPr lang="en-IT" smtClean="0"/>
              <a:t>1/14/26</a:t>
            </a:fld>
            <a:endParaRPr lang="en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D5758-8079-7B42-82A4-FECA6A69028B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514847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D7FCB-2DD5-A74A-8E0C-3142883F3E25}" type="datetimeFigureOut">
              <a:rPr lang="en-IT" smtClean="0"/>
              <a:t>1/14/26</a:t>
            </a:fld>
            <a:endParaRPr lang="en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D5758-8079-7B42-82A4-FECA6A69028B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79830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D7FCB-2DD5-A74A-8E0C-3142883F3E25}" type="datetimeFigureOut">
              <a:rPr lang="en-IT" smtClean="0"/>
              <a:t>1/14/26</a:t>
            </a:fld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D5758-8079-7B42-82A4-FECA6A69028B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676990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D7FCB-2DD5-A74A-8E0C-3142883F3E25}" type="datetimeFigureOut">
              <a:rPr lang="en-IT" smtClean="0"/>
              <a:t>1/14/26</a:t>
            </a:fld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D5758-8079-7B42-82A4-FECA6A69028B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179063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4D7FCB-2DD5-A74A-8E0C-3142883F3E25}" type="datetimeFigureOut">
              <a:rPr lang="en-IT" smtClean="0"/>
              <a:t>1/14/26</a:t>
            </a:fld>
            <a:endParaRPr lang="en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D5758-8079-7B42-82A4-FECA6A69028B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958732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CuadroTexto 31">
            <a:extLst>
              <a:ext uri="{FF2B5EF4-FFF2-40B4-BE49-F238E27FC236}">
                <a16:creationId xmlns:a16="http://schemas.microsoft.com/office/drawing/2014/main" id="{C822D1F5-6CF6-444D-90B0-54F01488C23B}"/>
              </a:ext>
            </a:extLst>
          </p:cNvPr>
          <p:cNvSpPr txBox="1"/>
          <p:nvPr/>
        </p:nvSpPr>
        <p:spPr>
          <a:xfrm>
            <a:off x="1239919" y="2266083"/>
            <a:ext cx="40908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100" b="1"/>
              <a:t>A</a:t>
            </a:r>
            <a:r>
              <a:rPr lang="es-ES_tradnl" sz="2100"/>
              <a:t> </a:t>
            </a:r>
          </a:p>
        </p:txBody>
      </p:sp>
      <p:sp>
        <p:nvSpPr>
          <p:cNvPr id="238" name="CuadroTexto 31">
            <a:extLst>
              <a:ext uri="{FF2B5EF4-FFF2-40B4-BE49-F238E27FC236}">
                <a16:creationId xmlns:a16="http://schemas.microsoft.com/office/drawing/2014/main" id="{995B478F-542E-4842-BDAD-93134F34EA04}"/>
              </a:ext>
            </a:extLst>
          </p:cNvPr>
          <p:cNvSpPr txBox="1"/>
          <p:nvPr/>
        </p:nvSpPr>
        <p:spPr>
          <a:xfrm>
            <a:off x="5640175" y="2280237"/>
            <a:ext cx="39626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100" b="1"/>
              <a:t>B</a:t>
            </a:r>
            <a:r>
              <a:rPr lang="es-ES_tradnl" sz="2100"/>
              <a:t> </a:t>
            </a:r>
          </a:p>
        </p:txBody>
      </p:sp>
      <p:pic>
        <p:nvPicPr>
          <p:cNvPr id="68" name="Picture 6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FAFAD65-BF64-8649-A62C-E17D1F2F27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325" y="7490661"/>
            <a:ext cx="4396083" cy="1471199"/>
          </a:xfrm>
          <a:prstGeom prst="rect">
            <a:avLst/>
          </a:prstGeom>
        </p:spPr>
      </p:pic>
      <p:sp>
        <p:nvSpPr>
          <p:cNvPr id="70" name="CuadroTexto 29">
            <a:extLst>
              <a:ext uri="{FF2B5EF4-FFF2-40B4-BE49-F238E27FC236}">
                <a16:creationId xmlns:a16="http://schemas.microsoft.com/office/drawing/2014/main" id="{8E7410AF-DD54-644E-8574-0756B9B60B3D}"/>
              </a:ext>
            </a:extLst>
          </p:cNvPr>
          <p:cNvSpPr txBox="1"/>
          <p:nvPr/>
        </p:nvSpPr>
        <p:spPr>
          <a:xfrm>
            <a:off x="1239919" y="4491125"/>
            <a:ext cx="32733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100" b="1"/>
              <a:t>C</a:t>
            </a:r>
          </a:p>
        </p:txBody>
      </p:sp>
      <p:grpSp>
        <p:nvGrpSpPr>
          <p:cNvPr id="73" name="Agrupar 2">
            <a:extLst>
              <a:ext uri="{FF2B5EF4-FFF2-40B4-BE49-F238E27FC236}">
                <a16:creationId xmlns:a16="http://schemas.microsoft.com/office/drawing/2014/main" id="{6714DEA9-5812-9046-B2B8-EF75D9F8CFA2}"/>
              </a:ext>
            </a:extLst>
          </p:cNvPr>
          <p:cNvGrpSpPr/>
          <p:nvPr/>
        </p:nvGrpSpPr>
        <p:grpSpPr>
          <a:xfrm>
            <a:off x="1896697" y="4687332"/>
            <a:ext cx="3293703" cy="2527967"/>
            <a:chOff x="303228" y="6201987"/>
            <a:chExt cx="5728702" cy="3449103"/>
          </a:xfrm>
        </p:grpSpPr>
        <p:pic>
          <p:nvPicPr>
            <p:cNvPr id="74" name="Imagen 3">
              <a:extLst>
                <a:ext uri="{FF2B5EF4-FFF2-40B4-BE49-F238E27FC236}">
                  <a16:creationId xmlns:a16="http://schemas.microsoft.com/office/drawing/2014/main" id="{C3B0E67A-98CD-EE43-A681-F58B9871B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54" y="8332174"/>
              <a:ext cx="5421398" cy="1318916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Imagen 11">
              <a:extLst>
                <a:ext uri="{FF2B5EF4-FFF2-40B4-BE49-F238E27FC236}">
                  <a16:creationId xmlns:a16="http://schemas.microsoft.com/office/drawing/2014/main" id="{DF64E5D0-5A95-BC47-8DB6-DD4A927BB8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37" b="59768"/>
            <a:stretch/>
          </p:blipFill>
          <p:spPr>
            <a:xfrm>
              <a:off x="303228" y="6596438"/>
              <a:ext cx="5697635" cy="1312433"/>
            </a:xfrm>
            <a:prstGeom prst="rect">
              <a:avLst/>
            </a:prstGeom>
          </p:spPr>
        </p:pic>
        <p:cxnSp>
          <p:nvCxnSpPr>
            <p:cNvPr id="76" name="Conector recto 15">
              <a:extLst>
                <a:ext uri="{FF2B5EF4-FFF2-40B4-BE49-F238E27FC236}">
                  <a16:creationId xmlns:a16="http://schemas.microsoft.com/office/drawing/2014/main" id="{59FC506A-299A-4145-AAF1-635DCCA45A45}"/>
                </a:ext>
              </a:extLst>
            </p:cNvPr>
            <p:cNvCxnSpPr/>
            <p:nvPr/>
          </p:nvCxnSpPr>
          <p:spPr>
            <a:xfrm>
              <a:off x="3526324" y="6484865"/>
              <a:ext cx="0" cy="596116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CuadroTexto 17">
              <a:extLst>
                <a:ext uri="{FF2B5EF4-FFF2-40B4-BE49-F238E27FC236}">
                  <a16:creationId xmlns:a16="http://schemas.microsoft.com/office/drawing/2014/main" id="{29983B52-C4F4-4C4D-B669-59129F78CA16}"/>
                </a:ext>
              </a:extLst>
            </p:cNvPr>
            <p:cNvSpPr txBox="1"/>
            <p:nvPr/>
          </p:nvSpPr>
          <p:spPr>
            <a:xfrm>
              <a:off x="3660482" y="6201987"/>
              <a:ext cx="2120967" cy="377931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_tradnl" sz="1200">
                  <a:latin typeface="Arial" panose="020B0604020202020204" pitchFamily="34" charset="0"/>
                  <a:cs typeface="Arial" panose="020B0604020202020204" pitchFamily="34" charset="0"/>
                </a:rPr>
                <a:t>1 </a:t>
              </a:r>
              <a:r>
                <a:rPr lang="es-ES_tradnl" sz="1200" err="1">
                  <a:latin typeface="Arial" panose="020B0604020202020204" pitchFamily="34" charset="0"/>
                  <a:cs typeface="Arial" panose="020B0604020202020204" pitchFamily="34" charset="0"/>
                </a:rPr>
                <a:t>bp</a:t>
              </a:r>
              <a:r>
                <a:rPr lang="es-ES_tradnl" sz="120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_tradnl" sz="1200" err="1">
                  <a:latin typeface="Arial" panose="020B0604020202020204" pitchFamily="34" charset="0"/>
                  <a:cs typeface="Arial" panose="020B0604020202020204" pitchFamily="34" charset="0"/>
                </a:rPr>
                <a:t>deletion</a:t>
              </a:r>
              <a:endParaRPr lang="es-ES_tradnl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8" name="Conector recto 21">
              <a:extLst>
                <a:ext uri="{FF2B5EF4-FFF2-40B4-BE49-F238E27FC236}">
                  <a16:creationId xmlns:a16="http://schemas.microsoft.com/office/drawing/2014/main" id="{4D2ABFB9-9C68-3140-B382-A07FE7262DE6}"/>
                </a:ext>
              </a:extLst>
            </p:cNvPr>
            <p:cNvCxnSpPr/>
            <p:nvPr/>
          </p:nvCxnSpPr>
          <p:spPr>
            <a:xfrm flipV="1">
              <a:off x="3522203" y="8309854"/>
              <a:ext cx="0" cy="498328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CuadroTexto 23">
              <a:extLst>
                <a:ext uri="{FF2B5EF4-FFF2-40B4-BE49-F238E27FC236}">
                  <a16:creationId xmlns:a16="http://schemas.microsoft.com/office/drawing/2014/main" id="{0119FE4C-2003-CC4F-BCEA-9F04F39F2D8E}"/>
                </a:ext>
              </a:extLst>
            </p:cNvPr>
            <p:cNvSpPr txBox="1"/>
            <p:nvPr/>
          </p:nvSpPr>
          <p:spPr>
            <a:xfrm>
              <a:off x="3660484" y="8008823"/>
              <a:ext cx="2371446" cy="377931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_tradnl" sz="1200">
                  <a:latin typeface="Arial" panose="020B0604020202020204" pitchFamily="34" charset="0"/>
                  <a:cs typeface="Arial" panose="020B0604020202020204" pitchFamily="34" charset="0"/>
                </a:rPr>
                <a:t>11 </a:t>
              </a:r>
              <a:r>
                <a:rPr lang="es-ES_tradnl" sz="1200" err="1">
                  <a:latin typeface="Arial" panose="020B0604020202020204" pitchFamily="34" charset="0"/>
                  <a:cs typeface="Arial" panose="020B0604020202020204" pitchFamily="34" charset="0"/>
                </a:rPr>
                <a:t>bp</a:t>
              </a:r>
              <a:r>
                <a:rPr lang="es-ES_tradnl" sz="120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_tradnl" sz="1200" err="1">
                  <a:latin typeface="Arial" panose="020B0604020202020204" pitchFamily="34" charset="0"/>
                  <a:cs typeface="Arial" panose="020B0604020202020204" pitchFamily="34" charset="0"/>
                </a:rPr>
                <a:t>deletion</a:t>
              </a:r>
              <a:endParaRPr lang="es-ES_tradnl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CuadroTexto 24">
              <a:extLst>
                <a:ext uri="{FF2B5EF4-FFF2-40B4-BE49-F238E27FC236}">
                  <a16:creationId xmlns:a16="http://schemas.microsoft.com/office/drawing/2014/main" id="{D4E29336-5369-DA4C-9666-F0795929D2ED}"/>
                </a:ext>
              </a:extLst>
            </p:cNvPr>
            <p:cNvSpPr txBox="1"/>
            <p:nvPr/>
          </p:nvSpPr>
          <p:spPr>
            <a:xfrm>
              <a:off x="415430" y="6236476"/>
              <a:ext cx="2472824" cy="3779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sz="1200" b="1">
                  <a:latin typeface="Arial" panose="020B0604020202020204" pitchFamily="34" charset="0"/>
                  <a:cs typeface="Arial" panose="020B0604020202020204" pitchFamily="34" charset="0"/>
                </a:rPr>
                <a:t>C9</a:t>
              </a:r>
            </a:p>
          </p:txBody>
        </p:sp>
        <p:sp>
          <p:nvSpPr>
            <p:cNvPr id="81" name="CuadroTexto 25">
              <a:extLst>
                <a:ext uri="{FF2B5EF4-FFF2-40B4-BE49-F238E27FC236}">
                  <a16:creationId xmlns:a16="http://schemas.microsoft.com/office/drawing/2014/main" id="{D0101879-AF16-844D-B897-6C5FFB46BBC1}"/>
                </a:ext>
              </a:extLst>
            </p:cNvPr>
            <p:cNvSpPr txBox="1"/>
            <p:nvPr/>
          </p:nvSpPr>
          <p:spPr>
            <a:xfrm>
              <a:off x="360054" y="8010181"/>
              <a:ext cx="1622814" cy="3779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sz="1200" b="1">
                  <a:latin typeface="Arial" panose="020B0604020202020204" pitchFamily="34" charset="0"/>
                  <a:cs typeface="Arial" panose="020B0604020202020204" pitchFamily="34" charset="0"/>
                </a:rPr>
                <a:t>C15</a:t>
              </a:r>
            </a:p>
          </p:txBody>
        </p:sp>
        <p:pic>
          <p:nvPicPr>
            <p:cNvPr id="82" name="Imagen 27">
              <a:extLst>
                <a:ext uri="{FF2B5EF4-FFF2-40B4-BE49-F238E27FC236}">
                  <a16:creationId xmlns:a16="http://schemas.microsoft.com/office/drawing/2014/main" id="{3F511782-63ED-9543-8A75-F84F293C59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20209">
              <a:off x="3289553" y="6323985"/>
              <a:ext cx="224619" cy="181266"/>
            </a:xfrm>
            <a:prstGeom prst="rect">
              <a:avLst/>
            </a:prstGeom>
          </p:spPr>
        </p:pic>
        <p:pic>
          <p:nvPicPr>
            <p:cNvPr id="83" name="Imagen 28">
              <a:extLst>
                <a:ext uri="{FF2B5EF4-FFF2-40B4-BE49-F238E27FC236}">
                  <a16:creationId xmlns:a16="http://schemas.microsoft.com/office/drawing/2014/main" id="{F2C952A5-F848-2E44-8BAB-61288B45FD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20209">
              <a:off x="3289552" y="8116343"/>
              <a:ext cx="224619" cy="181266"/>
            </a:xfrm>
            <a:prstGeom prst="rect">
              <a:avLst/>
            </a:prstGeom>
          </p:spPr>
        </p:pic>
      </p:grp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E933D0C1-3401-0039-D393-6DED609E54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4965" y="2672652"/>
            <a:ext cx="5323001" cy="1731579"/>
          </a:xfrm>
          <a:prstGeom prst="rect">
            <a:avLst/>
          </a:prstGeom>
        </p:spPr>
      </p:pic>
      <p:sp>
        <p:nvSpPr>
          <p:cNvPr id="27" name="CuadroTexto 31">
            <a:extLst>
              <a:ext uri="{FF2B5EF4-FFF2-40B4-BE49-F238E27FC236}">
                <a16:creationId xmlns:a16="http://schemas.microsoft.com/office/drawing/2014/main" id="{E67FA345-A5AB-19AE-1905-26A90E54EFA3}"/>
              </a:ext>
            </a:extLst>
          </p:cNvPr>
          <p:cNvSpPr txBox="1"/>
          <p:nvPr/>
        </p:nvSpPr>
        <p:spPr>
          <a:xfrm>
            <a:off x="6642004" y="4491125"/>
            <a:ext cx="41549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100" b="1"/>
              <a:t>D</a:t>
            </a:r>
            <a:r>
              <a:rPr lang="es-ES_tradnl" sz="2100"/>
              <a:t> 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B08690B6-0DEC-3ECA-7AC5-48A921566A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60325" y="2238468"/>
            <a:ext cx="3293703" cy="210607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74B7272-6A1C-7E7C-11A8-0A9A047BC6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67362" y="4894663"/>
            <a:ext cx="2892267" cy="28018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80088E7-785F-1B46-7C09-1F66285A7C46}"/>
              </a:ext>
            </a:extLst>
          </p:cNvPr>
          <p:cNvSpPr txBox="1"/>
          <p:nvPr/>
        </p:nvSpPr>
        <p:spPr>
          <a:xfrm>
            <a:off x="1961207" y="10617465"/>
            <a:ext cx="856520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Figure S1: Generation of 2 independent clones in SW620 cells with a truncation in PTCH1 at S1223.</a:t>
            </a:r>
            <a:r>
              <a:rPr lang="en-GB" b="1" dirty="0"/>
              <a:t> A. </a:t>
            </a:r>
            <a:r>
              <a:rPr lang="en-GB" dirty="0"/>
              <a:t>Topological cartoon of PTCH1 highlighting the C-terminal domain (CTD) and the relative position of the truncation.</a:t>
            </a:r>
            <a:r>
              <a:rPr lang="en-GB" b="1" dirty="0"/>
              <a:t> </a:t>
            </a:r>
            <a:r>
              <a:rPr lang="en-US" b="1" dirty="0"/>
              <a:t>B</a:t>
            </a:r>
            <a:r>
              <a:rPr lang="en-US" dirty="0"/>
              <a:t>. CRISPR/Cas9 strategy in SW620 cells. SW620 cells were transfected with the CRISPR/Cas9 construct containing Scrambled sgRNA or sgRNA targeting the region desired in the CTD of PTCH1. After antibiotic selection we screened by sequencing to obtain two PTCH1 CTD truncated clones: C9 and C15.</a:t>
            </a:r>
            <a:r>
              <a:rPr lang="en-GB" dirty="0"/>
              <a:t> </a:t>
            </a:r>
            <a:r>
              <a:rPr lang="en-GB" b="1" dirty="0"/>
              <a:t>C.</a:t>
            </a:r>
            <a:r>
              <a:rPr lang="en-GB" dirty="0"/>
              <a:t> Sequencing of C9 and C15 CTD truncated clones in SW620 showing cutting site and resulting mutations. Model of CTD CRISPR/Cas9 engineered SW620 clones showing changed sequences in red and new stop. </a:t>
            </a:r>
            <a:r>
              <a:rPr lang="en-GB" b="1" dirty="0"/>
              <a:t>D</a:t>
            </a:r>
            <a:r>
              <a:rPr lang="en-GB" dirty="0"/>
              <a:t>. Expression of PTCH1 mRNA in SCR, C9 and C15 clones by qPCR (n=3). ns = not significant. 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684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21F08AD-FAA6-421C-5913-1AD688BBEA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824" b="61937"/>
          <a:stretch>
            <a:fillRect/>
          </a:stretch>
        </p:blipFill>
        <p:spPr>
          <a:xfrm>
            <a:off x="3380930" y="1789028"/>
            <a:ext cx="5699760" cy="290489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5D01CA0-BB34-F6FF-E2F2-3E8EBEDB9B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0930" y="5237984"/>
            <a:ext cx="6193600" cy="49796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7E49095-1AA2-5444-8853-5A16B44A713C}"/>
              </a:ext>
            </a:extLst>
          </p:cNvPr>
          <p:cNvSpPr txBox="1"/>
          <p:nvPr/>
        </p:nvSpPr>
        <p:spPr>
          <a:xfrm>
            <a:off x="2597215" y="1789028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749C76-1C84-74C7-A324-A8E96F15E3B7}"/>
              </a:ext>
            </a:extLst>
          </p:cNvPr>
          <p:cNvSpPr txBox="1"/>
          <p:nvPr/>
        </p:nvSpPr>
        <p:spPr>
          <a:xfrm>
            <a:off x="2605237" y="4764839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3BB302-6A96-E53C-FB67-FE5213FE3DEA}"/>
              </a:ext>
            </a:extLst>
          </p:cNvPr>
          <p:cNvSpPr txBox="1"/>
          <p:nvPr/>
        </p:nvSpPr>
        <p:spPr>
          <a:xfrm>
            <a:off x="1567543" y="11562081"/>
            <a:ext cx="912840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Figure S2. PTCH1 CTD truncation does not impair canonical Hh signalling. A. </a:t>
            </a:r>
            <a:r>
              <a:rPr lang="en-GB" dirty="0"/>
              <a:t>Schematic of </a:t>
            </a:r>
            <a:r>
              <a:rPr lang="en-GB" dirty="0" err="1"/>
              <a:t>Gli</a:t>
            </a:r>
            <a:r>
              <a:rPr lang="en-GB" dirty="0"/>
              <a:t>-luciferase assay in </a:t>
            </a:r>
            <a:r>
              <a:rPr lang="en-GB" i="1" dirty="0"/>
              <a:t>Ptch1</a:t>
            </a:r>
            <a:r>
              <a:rPr lang="en-GB" i="1" baseline="30000" dirty="0"/>
              <a:t>-/-</a:t>
            </a:r>
            <a:r>
              <a:rPr lang="en-GB" dirty="0"/>
              <a:t> MEFs. Deficiency of Ptch1 prevents SMO repression, resulting in high level of </a:t>
            </a:r>
            <a:r>
              <a:rPr lang="en-GB" dirty="0" err="1"/>
              <a:t>Gli</a:t>
            </a:r>
            <a:r>
              <a:rPr lang="en-GB" dirty="0"/>
              <a:t>-luciferase activity in unstimulated cells. Expression of WT PTCH1 restores SMO repression and regulation by Shh. </a:t>
            </a:r>
            <a:r>
              <a:rPr lang="en-GB" b="1" dirty="0"/>
              <a:t>B.</a:t>
            </a:r>
            <a:r>
              <a:rPr lang="en-GB" dirty="0"/>
              <a:t> </a:t>
            </a:r>
            <a:r>
              <a:rPr lang="en-US" dirty="0"/>
              <a:t>The PTCH1 CTD is not required for canonical SMO repression. Ptch1-/- MEFs were transfected with a </a:t>
            </a:r>
            <a:r>
              <a:rPr lang="en-US" dirty="0" err="1"/>
              <a:t>Gli</a:t>
            </a:r>
            <a:r>
              <a:rPr lang="en-US" dirty="0"/>
              <a:t>-luciferase reporter and a constitutive </a:t>
            </a:r>
            <a:r>
              <a:rPr lang="en-US" dirty="0" err="1"/>
              <a:t>Renilla</a:t>
            </a:r>
            <a:r>
              <a:rPr lang="en-US" dirty="0"/>
              <a:t> luciferase reporter together with empty plasmid (</a:t>
            </a:r>
            <a:r>
              <a:rPr lang="en-US" dirty="0" err="1"/>
              <a:t>pcDNA</a:t>
            </a:r>
            <a:r>
              <a:rPr lang="en-US" dirty="0"/>
              <a:t>), wild-type PTCH1 (1-1447), and PTCH1 variants with shorter CTDs. Following 24 h, the media was changed to 0.5% FBS to induce </a:t>
            </a:r>
            <a:r>
              <a:rPr lang="en-US" dirty="0" err="1"/>
              <a:t>ciliogenesis</a:t>
            </a:r>
            <a:r>
              <a:rPr lang="en-US" dirty="0"/>
              <a:t> and supplemented or not with 0.1 </a:t>
            </a:r>
            <a:r>
              <a:rPr lang="en-US" dirty="0">
                <a:latin typeface="Symbol" pitchFamily="2" charset="2"/>
              </a:rPr>
              <a:t>m</a:t>
            </a:r>
            <a:r>
              <a:rPr lang="en-US" dirty="0"/>
              <a:t>g/ml </a:t>
            </a:r>
            <a:r>
              <a:rPr lang="en-US" dirty="0" err="1"/>
              <a:t>rShh</a:t>
            </a:r>
            <a:r>
              <a:rPr lang="en-US" dirty="0"/>
              <a:t>. Relative </a:t>
            </a:r>
            <a:r>
              <a:rPr lang="en-US" dirty="0" err="1"/>
              <a:t>Gli</a:t>
            </a:r>
            <a:r>
              <a:rPr lang="en-US" dirty="0"/>
              <a:t>-luciferase activity is reported as % of </a:t>
            </a:r>
            <a:r>
              <a:rPr lang="en-US" dirty="0" err="1"/>
              <a:t>pcDNA</a:t>
            </a:r>
            <a:r>
              <a:rPr lang="en-US" dirty="0"/>
              <a:t>. One-way ANOVA followed by multiple comparisons. ****P&lt;0.0001 (n=3).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943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E1A7BC-60A7-4F25-0906-1565FDE7F2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0676" y="1743176"/>
            <a:ext cx="4075918" cy="45208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160EA9-FF39-FA6B-EBF9-7A89B9723E4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0565" b="80902"/>
          <a:stretch>
            <a:fillRect/>
          </a:stretch>
        </p:blipFill>
        <p:spPr>
          <a:xfrm>
            <a:off x="6485753" y="7385050"/>
            <a:ext cx="2308824" cy="10089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DA9638E-CB53-C95B-3FC4-C63F1DA921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5753" y="1749435"/>
            <a:ext cx="4164819" cy="45083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FC3E07-1D56-F230-5CFB-821873C313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1775" y="6495364"/>
            <a:ext cx="4164819" cy="42793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1CF373F-FA58-7E3F-9D4E-49CD16507257}"/>
              </a:ext>
            </a:extLst>
          </p:cNvPr>
          <p:cNvSpPr txBox="1"/>
          <p:nvPr/>
        </p:nvSpPr>
        <p:spPr>
          <a:xfrm>
            <a:off x="741067" y="11775474"/>
            <a:ext cx="107098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Figure S3. </a:t>
            </a:r>
            <a:r>
              <a:rPr lang="en-US" b="1" dirty="0"/>
              <a:t>Canonical Hh signalling is dispensable for proliferation of SCR, C9 and C15 cells.</a:t>
            </a:r>
            <a:r>
              <a:rPr lang="en-US" dirty="0"/>
              <a:t> </a:t>
            </a:r>
            <a:r>
              <a:rPr lang="en-GB" dirty="0"/>
              <a:t>Comparative effect of 0.5 </a:t>
            </a:r>
            <a:r>
              <a:rPr lang="en-GB" dirty="0" err="1"/>
              <a:t>μM</a:t>
            </a:r>
            <a:r>
              <a:rPr lang="en-GB" dirty="0"/>
              <a:t> KAAD-cyclopamine (KAAD-CP), 20 </a:t>
            </a:r>
            <a:r>
              <a:rPr lang="en-GB" dirty="0" err="1"/>
              <a:t>μM</a:t>
            </a:r>
            <a:r>
              <a:rPr lang="en-GB" dirty="0"/>
              <a:t> GANT61 or DMSO control on cell proliferation of SCR, C9 and C15 cells over time (n=3). ns = not significant; * P&lt;0.05; **P&lt;0.01; ***P&lt;0.001; ****P&lt;0.0001.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812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3D34EB5-BE36-C4A9-35BA-284C483B5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118" y="5413376"/>
            <a:ext cx="4829174" cy="48291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6FC47E4-3D5F-D044-E748-DD6DF1C0B0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3710" y="5413376"/>
            <a:ext cx="5027999" cy="502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E12AEF7-8038-A63C-2AFE-249B23102F0B}"/>
              </a:ext>
            </a:extLst>
          </p:cNvPr>
          <p:cNvSpPr txBox="1"/>
          <p:nvPr/>
        </p:nvSpPr>
        <p:spPr>
          <a:xfrm>
            <a:off x="716693" y="12109622"/>
            <a:ext cx="10605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Figure S4. A</a:t>
            </a:r>
            <a:r>
              <a:rPr lang="en-US" dirty="0"/>
              <a:t>. Volcano plot of statistically significantly expressed genes (-log10(</a:t>
            </a:r>
            <a:r>
              <a:rPr lang="en-US" dirty="0" err="1"/>
              <a:t>Padj</a:t>
            </a:r>
            <a:r>
              <a:rPr lang="en-US" dirty="0"/>
              <a:t>)&gt;1.301) between C9 and C15 clones. </a:t>
            </a:r>
            <a:r>
              <a:rPr lang="en-US" b="1" dirty="0"/>
              <a:t>B</a:t>
            </a:r>
            <a:r>
              <a:rPr lang="en-US" dirty="0"/>
              <a:t>. Most upregulated pathways in C9 vs C15 cells by KEEG analysis. The size of the dot represents the gene count in that category and the </a:t>
            </a:r>
            <a:r>
              <a:rPr lang="en-US" dirty="0" err="1"/>
              <a:t>colour</a:t>
            </a:r>
            <a:r>
              <a:rPr lang="en-US" dirty="0"/>
              <a:t> reflects the </a:t>
            </a:r>
            <a:r>
              <a:rPr lang="en-US" dirty="0" err="1"/>
              <a:t>Padj</a:t>
            </a:r>
            <a:r>
              <a:rPr lang="en-US" dirty="0"/>
              <a:t> value.</a:t>
            </a:r>
            <a:r>
              <a:rPr lang="en-GB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179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A19796-50D4-31FA-1A52-6686717915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958" y="9802298"/>
            <a:ext cx="2873506" cy="287350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91DABE1-28EC-94AF-DC2A-A9DA539CC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7902" y="6823192"/>
            <a:ext cx="2873506" cy="287350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0AA92ECC-65C9-3193-84DD-580C3309CB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7903" y="864980"/>
            <a:ext cx="2873506" cy="287350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BD0D4EF-B45F-FA61-A549-4207EFF9B0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4553" y="3844086"/>
            <a:ext cx="2873506" cy="2873506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14B55607-1D13-C75E-AFB4-08F52E9DED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80958" y="864980"/>
            <a:ext cx="2873506" cy="287350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707044FD-01A7-A028-A8D3-34371ED5F1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80958" y="6823192"/>
            <a:ext cx="2873506" cy="2873506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397CC6B1-2A9A-5F88-C512-FFAA7C149A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77902" y="3844086"/>
            <a:ext cx="2873506" cy="287350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9260A336-0895-2799-B37E-8B0A1B5788E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58448" y="9802298"/>
            <a:ext cx="2873507" cy="287350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5A88814-A388-7778-3850-EDB602B5686C}"/>
              </a:ext>
            </a:extLst>
          </p:cNvPr>
          <p:cNvSpPr txBox="1"/>
          <p:nvPr/>
        </p:nvSpPr>
        <p:spPr>
          <a:xfrm>
            <a:off x="1042086" y="13716000"/>
            <a:ext cx="101078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Figure S5.</a:t>
            </a:r>
            <a:r>
              <a:rPr lang="en-GB" dirty="0"/>
              <a:t> </a:t>
            </a:r>
            <a:r>
              <a:rPr lang="en-US" dirty="0"/>
              <a:t>Gene set expression analysis of pathways upregulated in PTCH1 CTD mutant cells compared to PTCH1 WT cells.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09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1B9DD-2C7D-2762-33DC-5B2B3FEC0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D219730-1DF5-34A8-FAFB-E319B5E8E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0146" y="3626177"/>
            <a:ext cx="4605128" cy="37347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D9BBD9-A752-B908-49AD-065B6C3C94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9698" y="3560288"/>
            <a:ext cx="4442708" cy="38665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4BF447F-8334-2C51-6C6B-CA05D1ED5D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9211" y="7633605"/>
            <a:ext cx="4345873" cy="40365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E07858E-3150-2F4B-0532-9112DB5BA4B7}"/>
              </a:ext>
            </a:extLst>
          </p:cNvPr>
          <p:cNvSpPr txBox="1"/>
          <p:nvPr/>
        </p:nvSpPr>
        <p:spPr>
          <a:xfrm>
            <a:off x="1569720" y="12969240"/>
            <a:ext cx="9831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Figure S6.</a:t>
            </a:r>
            <a:r>
              <a:rPr lang="en-GB" dirty="0"/>
              <a:t> </a:t>
            </a:r>
            <a:r>
              <a:rPr lang="en-US" b="1" dirty="0"/>
              <a:t>Upregulation of EGRF, AREG and EREG in PTCH1 CTD mutant cells is GLI-independent.</a:t>
            </a:r>
            <a:r>
              <a:rPr lang="en-US" dirty="0"/>
              <a:t> </a:t>
            </a:r>
            <a:r>
              <a:rPr lang="en-US" dirty="0" err="1"/>
              <a:t>Normalised</a:t>
            </a:r>
            <a:r>
              <a:rPr lang="en-US" dirty="0"/>
              <a:t> mRNA levels of EGFR, AREG and EREG in SCR, C9 and C15 cells treated with 20 </a:t>
            </a:r>
            <a:r>
              <a:rPr lang="en-US" dirty="0">
                <a:latin typeface="Symbol" pitchFamily="2" charset="2"/>
              </a:rPr>
              <a:t>m</a:t>
            </a:r>
            <a:r>
              <a:rPr lang="en-US" dirty="0"/>
              <a:t>M GANT61 (n=3). </a:t>
            </a:r>
            <a:r>
              <a:rPr lang="en-GB" dirty="0"/>
              <a:t>ns = not significant; **P&lt;0.01; ***P&lt;0.001.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797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53171E8-3856-6FEE-BF8F-4F14C09CE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7353" y="7126452"/>
            <a:ext cx="4977294" cy="41206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D76439-1A90-C709-7B65-3D66BCD8BF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7821" y="2958800"/>
            <a:ext cx="4623339" cy="38276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B289C09-2DEB-2A98-05D4-DF82243B29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0970" y="2958800"/>
            <a:ext cx="4527306" cy="382763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7D8C480-F3A1-AED6-0252-AFC2B6F5D546}"/>
              </a:ext>
            </a:extLst>
          </p:cNvPr>
          <p:cNvSpPr txBox="1"/>
          <p:nvPr/>
        </p:nvSpPr>
        <p:spPr>
          <a:xfrm>
            <a:off x="868681" y="12298680"/>
            <a:ext cx="10892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Figure S7. </a:t>
            </a:r>
            <a:r>
              <a:rPr lang="en-US" b="1" dirty="0"/>
              <a:t>PTCH1 CTD mutant cells retain sensitivity to MEK inhibition.</a:t>
            </a:r>
            <a:r>
              <a:rPr lang="en-US" dirty="0"/>
              <a:t> </a:t>
            </a:r>
            <a:r>
              <a:rPr lang="en-GB" dirty="0"/>
              <a:t>Effect of 30 </a:t>
            </a:r>
            <a:r>
              <a:rPr lang="en-GB" dirty="0" err="1"/>
              <a:t>nM</a:t>
            </a:r>
            <a:r>
              <a:rPr lang="en-GB" dirty="0"/>
              <a:t> Trametinib, 10 </a:t>
            </a:r>
            <a:r>
              <a:rPr lang="en-GB" dirty="0">
                <a:latin typeface="Symbol" pitchFamily="2" charset="2"/>
              </a:rPr>
              <a:t>m</a:t>
            </a:r>
            <a:r>
              <a:rPr lang="en-GB" dirty="0"/>
              <a:t>M U0126 or DMSO vehicle on cell proliferation of SCR, C9 and C15 cells over time. Data represent the mean ± SEM of independent biological repeats (n=3).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743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E09A79-4B49-954E-9A50-DDA132836D18}"/>
              </a:ext>
            </a:extLst>
          </p:cNvPr>
          <p:cNvSpPr txBox="1"/>
          <p:nvPr/>
        </p:nvSpPr>
        <p:spPr>
          <a:xfrm>
            <a:off x="1645920" y="13197840"/>
            <a:ext cx="9250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Figure S8. </a:t>
            </a:r>
            <a:r>
              <a:rPr lang="en-US" b="1" dirty="0"/>
              <a:t>GLI1 expression in PTCH1 CTD mutant cells is sensitive to PI3K inhibition.</a:t>
            </a:r>
            <a:r>
              <a:rPr lang="en-US" dirty="0"/>
              <a:t> </a:t>
            </a:r>
            <a:r>
              <a:rPr lang="en-GB" dirty="0"/>
              <a:t>Effect of 48 h treatment of SCR, C9 and C15 cells with 50 mM LY294002 or DMSO on GLI1 mRNA expression (normalised to GAPDH as housekeeping control). (n=3; *P&lt;0.05).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D10620-0F6E-1BBC-3CB7-1F14D73420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862" y="6318250"/>
            <a:ext cx="7229859" cy="407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763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CB7D99E-23F5-507B-8034-6492B4822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1810" y="4812030"/>
            <a:ext cx="6129520" cy="331597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B50ECA6-2A18-BA31-9ED7-660B5BA36A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4100" y="8566150"/>
            <a:ext cx="4699000" cy="30861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7B5C581-304E-A8B5-16C2-5A15791A1AE2}"/>
              </a:ext>
            </a:extLst>
          </p:cNvPr>
          <p:cNvSpPr txBox="1"/>
          <p:nvPr/>
        </p:nvSpPr>
        <p:spPr>
          <a:xfrm>
            <a:off x="2621280" y="423672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558F13-931A-ACD3-2E93-6F0B13E37F67}"/>
              </a:ext>
            </a:extLst>
          </p:cNvPr>
          <p:cNvSpPr txBox="1"/>
          <p:nvPr/>
        </p:nvSpPr>
        <p:spPr>
          <a:xfrm>
            <a:off x="2621280" y="8381484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54D2C9-8EE7-2A9B-4023-4CE04E627D68}"/>
              </a:ext>
            </a:extLst>
          </p:cNvPr>
          <p:cNvSpPr txBox="1"/>
          <p:nvPr/>
        </p:nvSpPr>
        <p:spPr>
          <a:xfrm>
            <a:off x="1341120" y="12800568"/>
            <a:ext cx="98602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Figure S9. </a:t>
            </a:r>
            <a:r>
              <a:rPr lang="en-US" b="1" dirty="0" err="1"/>
              <a:t>myr</a:t>
            </a:r>
            <a:r>
              <a:rPr lang="en-US" b="1" dirty="0"/>
              <a:t>-Akt cannot rescue proliferation of PTCH1 CTD mutant cells upon inhibition of GLI1/2.</a:t>
            </a:r>
            <a:r>
              <a:rPr lang="en-US" dirty="0"/>
              <a:t> </a:t>
            </a:r>
            <a:r>
              <a:rPr lang="en-US" b="1" dirty="0"/>
              <a:t>A.</a:t>
            </a:r>
            <a:r>
              <a:rPr lang="en-US" dirty="0"/>
              <a:t> </a:t>
            </a:r>
            <a:r>
              <a:rPr lang="en-GB" dirty="0"/>
              <a:t>SCR, C9 and C15 cells were transfected with empty plasmid (</a:t>
            </a:r>
            <a:r>
              <a:rPr lang="en-GB" dirty="0" err="1"/>
              <a:t>pcDNA</a:t>
            </a:r>
            <a:r>
              <a:rPr lang="en-GB" dirty="0"/>
              <a:t>) or a constitutively active Akt (</a:t>
            </a:r>
            <a:r>
              <a:rPr lang="en-GB" dirty="0" err="1"/>
              <a:t>myr</a:t>
            </a:r>
            <a:r>
              <a:rPr lang="en-GB" dirty="0"/>
              <a:t>-Akt), followed by treatment with 5 mM GANT61 or DMSO for 48 h. Changes in cell number were normalised to each group’s DMSO control (n=3). </a:t>
            </a:r>
            <a:r>
              <a:rPr lang="en-GB" b="1" dirty="0"/>
              <a:t>B</a:t>
            </a:r>
            <a:r>
              <a:rPr lang="en-GB" dirty="0"/>
              <a:t>. Transfection of SCR, C9 and C15 cells with </a:t>
            </a:r>
            <a:r>
              <a:rPr lang="en-GB" dirty="0" err="1"/>
              <a:t>myr</a:t>
            </a:r>
            <a:r>
              <a:rPr lang="en-GB" dirty="0"/>
              <a:t>-Akt-(HA) increases total Akt level and rescues phospho-Akt(S473) levels in the presence of GANT61. GAPDH was used as a loading control.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0713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467FB36A-19E2-7144-B334-91C09761BD08}">
  <we:reference id="wa200006038" version="1.0.0.4" store="en-US" storeType="OMEX"/>
  <we:alternateReferences>
    <we:reference id="wa200006038" version="1.0.0.4" store="en-US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6005</TotalTime>
  <Words>758</Words>
  <Application>Microsoft Macintosh PowerPoint</Application>
  <PresentationFormat>Custom</PresentationFormat>
  <Paragraphs>21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Symbol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Begoña Caballero-Ruiz</dc:creator>
  <cp:lastModifiedBy>Natalia Riobo-Del Galdo</cp:lastModifiedBy>
  <cp:revision>13</cp:revision>
  <cp:lastPrinted>2025-11-26T17:23:30Z</cp:lastPrinted>
  <dcterms:created xsi:type="dcterms:W3CDTF">2021-12-27T10:14:51Z</dcterms:created>
  <dcterms:modified xsi:type="dcterms:W3CDTF">2026-01-14T16:24:28Z</dcterms:modified>
</cp:coreProperties>
</file>