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427" r:id="rId2"/>
    <p:sldId id="829" r:id="rId3"/>
    <p:sldId id="832" r:id="rId4"/>
    <p:sldId id="833" r:id="rId5"/>
    <p:sldId id="830" r:id="rId6"/>
    <p:sldId id="831" r:id="rId7"/>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B0860EB-61B0-6BC9-7700-BC39F1975155}" name="Sandra Davies (Immunology and Immunotherapy)" initials="SD(aI" userId="S::s.margielewska@bham.ac.uk::9fb8586a-f451-440a-81e1-2c4ee15007b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C6518D-67B5-7D41-BC16-B6A3EB66A5A7}" v="1" dt="2026-07-16T16:39:04.8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563" autoAdjust="0"/>
    <p:restoredTop sz="94660"/>
  </p:normalViewPr>
  <p:slideViewPr>
    <p:cSldViewPr snapToGrid="0">
      <p:cViewPr varScale="1">
        <p:scale>
          <a:sx n="92" d="100"/>
          <a:sy n="92" d="100"/>
        </p:scale>
        <p:origin x="4568"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Moss (School of Immunity and Infection)" userId="f3cc95e6-b771-40d3-9403-6b0418fcfe9d" providerId="ADAL" clId="{A470F916-69E6-51DE-9B6C-579CB9F95448}"/>
    <pc:docChg chg="undo custSel modSld">
      <pc:chgData name="Paul Moss (School of Immunity and Infection)" userId="f3cc95e6-b771-40d3-9403-6b0418fcfe9d" providerId="ADAL" clId="{A470F916-69E6-51DE-9B6C-579CB9F95448}" dt="2026-07-16T16:39:58.277" v="52" actId="1076"/>
      <pc:docMkLst>
        <pc:docMk/>
      </pc:docMkLst>
      <pc:sldChg chg="modSp mod">
        <pc:chgData name="Paul Moss (School of Immunity and Infection)" userId="f3cc95e6-b771-40d3-9403-6b0418fcfe9d" providerId="ADAL" clId="{A470F916-69E6-51DE-9B6C-579CB9F95448}" dt="2026-07-16T16:36:24.252" v="3" actId="255"/>
        <pc:sldMkLst>
          <pc:docMk/>
          <pc:sldMk cId="3381849339" sldId="427"/>
        </pc:sldMkLst>
        <pc:spChg chg="mod">
          <ac:chgData name="Paul Moss (School of Immunity and Infection)" userId="f3cc95e6-b771-40d3-9403-6b0418fcfe9d" providerId="ADAL" clId="{A470F916-69E6-51DE-9B6C-579CB9F95448}" dt="2026-07-16T16:36:24.252" v="3" actId="255"/>
          <ac:spMkLst>
            <pc:docMk/>
            <pc:sldMk cId="3381849339" sldId="427"/>
            <ac:spMk id="2" creationId="{E0B524ED-CE32-2F9D-71C6-48F819C3DAAF}"/>
          </ac:spMkLst>
        </pc:spChg>
      </pc:sldChg>
      <pc:sldChg chg="delSp modSp mod">
        <pc:chgData name="Paul Moss (School of Immunity and Infection)" userId="f3cc95e6-b771-40d3-9403-6b0418fcfe9d" providerId="ADAL" clId="{A470F916-69E6-51DE-9B6C-579CB9F95448}" dt="2026-07-16T16:39:58.277" v="52" actId="1076"/>
        <pc:sldMkLst>
          <pc:docMk/>
          <pc:sldMk cId="3792773558" sldId="829"/>
        </pc:sldMkLst>
        <pc:spChg chg="del">
          <ac:chgData name="Paul Moss (School of Immunity and Infection)" userId="f3cc95e6-b771-40d3-9403-6b0418fcfe9d" providerId="ADAL" clId="{A470F916-69E6-51DE-9B6C-579CB9F95448}" dt="2026-07-16T16:36:37.134" v="4" actId="478"/>
          <ac:spMkLst>
            <pc:docMk/>
            <pc:sldMk cId="3792773558" sldId="829"/>
            <ac:spMk id="2" creationId="{00000000-0000-0000-0000-000000000000}"/>
          </ac:spMkLst>
        </pc:spChg>
        <pc:spChg chg="mod">
          <ac:chgData name="Paul Moss (School of Immunity and Infection)" userId="f3cc95e6-b771-40d3-9403-6b0418fcfe9d" providerId="ADAL" clId="{A470F916-69E6-51DE-9B6C-579CB9F95448}" dt="2026-07-16T16:39:58.277" v="52" actId="1076"/>
          <ac:spMkLst>
            <pc:docMk/>
            <pc:sldMk cId="3792773558" sldId="829"/>
            <ac:spMk id="5" creationId="{00000000-0000-0000-0000-000000000000}"/>
          </ac:spMkLst>
        </pc:spChg>
        <pc:picChg chg="mod">
          <ac:chgData name="Paul Moss (School of Immunity and Infection)" userId="f3cc95e6-b771-40d3-9403-6b0418fcfe9d" providerId="ADAL" clId="{A470F916-69E6-51DE-9B6C-579CB9F95448}" dt="2026-07-16T16:36:41.965" v="6" actId="1076"/>
          <ac:picMkLst>
            <pc:docMk/>
            <pc:sldMk cId="3792773558" sldId="829"/>
            <ac:picMk id="4" creationId="{00000000-0000-0000-0000-000000000000}"/>
          </ac:picMkLst>
        </pc:picChg>
      </pc:sldChg>
      <pc:sldChg chg="modSp mod">
        <pc:chgData name="Paul Moss (School of Immunity and Infection)" userId="f3cc95e6-b771-40d3-9403-6b0418fcfe9d" providerId="ADAL" clId="{A470F916-69E6-51DE-9B6C-579CB9F95448}" dt="2026-07-16T16:38:36.513" v="35" actId="113"/>
        <pc:sldMkLst>
          <pc:docMk/>
          <pc:sldMk cId="308601792" sldId="830"/>
        </pc:sldMkLst>
        <pc:spChg chg="mod">
          <ac:chgData name="Paul Moss (School of Immunity and Infection)" userId="f3cc95e6-b771-40d3-9403-6b0418fcfe9d" providerId="ADAL" clId="{A470F916-69E6-51DE-9B6C-579CB9F95448}" dt="2026-07-16T16:38:36.513" v="35" actId="113"/>
          <ac:spMkLst>
            <pc:docMk/>
            <pc:sldMk cId="308601792" sldId="830"/>
            <ac:spMk id="5" creationId="{00000000-0000-0000-0000-000000000000}"/>
          </ac:spMkLst>
        </pc:spChg>
        <pc:picChg chg="mod">
          <ac:chgData name="Paul Moss (School of Immunity and Infection)" userId="f3cc95e6-b771-40d3-9403-6b0418fcfe9d" providerId="ADAL" clId="{A470F916-69E6-51DE-9B6C-579CB9F95448}" dt="2026-07-16T16:38:13.407" v="26" actId="14100"/>
          <ac:picMkLst>
            <pc:docMk/>
            <pc:sldMk cId="308601792" sldId="830"/>
            <ac:picMk id="4" creationId="{5905FB04-4E97-30C8-C7D3-60147D7C6868}"/>
          </ac:picMkLst>
        </pc:picChg>
      </pc:sldChg>
      <pc:sldChg chg="addSp modSp mod">
        <pc:chgData name="Paul Moss (School of Immunity and Infection)" userId="f3cc95e6-b771-40d3-9403-6b0418fcfe9d" providerId="ADAL" clId="{A470F916-69E6-51DE-9B6C-579CB9F95448}" dt="2026-07-16T16:39:30.584" v="51" actId="20577"/>
        <pc:sldMkLst>
          <pc:docMk/>
          <pc:sldMk cId="3021407457" sldId="831"/>
        </pc:sldMkLst>
        <pc:spChg chg="mod">
          <ac:chgData name="Paul Moss (School of Immunity and Infection)" userId="f3cc95e6-b771-40d3-9403-6b0418fcfe9d" providerId="ADAL" clId="{A470F916-69E6-51DE-9B6C-579CB9F95448}" dt="2026-07-16T16:39:30.584" v="51" actId="20577"/>
          <ac:spMkLst>
            <pc:docMk/>
            <pc:sldMk cId="3021407457" sldId="831"/>
            <ac:spMk id="5" creationId="{00000000-0000-0000-0000-000000000000}"/>
          </ac:spMkLst>
        </pc:spChg>
        <pc:grpChg chg="add mod">
          <ac:chgData name="Paul Moss (School of Immunity and Infection)" userId="f3cc95e6-b771-40d3-9403-6b0418fcfe9d" providerId="ADAL" clId="{A470F916-69E6-51DE-9B6C-579CB9F95448}" dt="2026-07-16T16:39:12.690" v="44" actId="14100"/>
          <ac:grpSpMkLst>
            <pc:docMk/>
            <pc:sldMk cId="3021407457" sldId="831"/>
            <ac:grpSpMk id="2" creationId="{2D35036A-BEF6-F7FB-75F7-6F4B46F9B648}"/>
          </ac:grpSpMkLst>
        </pc:grpChg>
        <pc:picChg chg="mod">
          <ac:chgData name="Paul Moss (School of Immunity and Infection)" userId="f3cc95e6-b771-40d3-9403-6b0418fcfe9d" providerId="ADAL" clId="{A470F916-69E6-51DE-9B6C-579CB9F95448}" dt="2026-07-16T16:39:04.863" v="40" actId="164"/>
          <ac:picMkLst>
            <pc:docMk/>
            <pc:sldMk cId="3021407457" sldId="831"/>
            <ac:picMk id="7" creationId="{7FB60926-74EB-F2AD-C113-E7CEDA28E547}"/>
          </ac:picMkLst>
        </pc:picChg>
        <pc:picChg chg="mod">
          <ac:chgData name="Paul Moss (School of Immunity and Infection)" userId="f3cc95e6-b771-40d3-9403-6b0418fcfe9d" providerId="ADAL" clId="{A470F916-69E6-51DE-9B6C-579CB9F95448}" dt="2026-07-16T16:39:04.863" v="40" actId="164"/>
          <ac:picMkLst>
            <pc:docMk/>
            <pc:sldMk cId="3021407457" sldId="831"/>
            <ac:picMk id="9" creationId="{5AF0DC97-1B33-015B-BE08-051548BD1C25}"/>
          </ac:picMkLst>
        </pc:picChg>
        <pc:picChg chg="mod">
          <ac:chgData name="Paul Moss (School of Immunity and Infection)" userId="f3cc95e6-b771-40d3-9403-6b0418fcfe9d" providerId="ADAL" clId="{A470F916-69E6-51DE-9B6C-579CB9F95448}" dt="2026-07-16T16:39:04.863" v="40" actId="164"/>
          <ac:picMkLst>
            <pc:docMk/>
            <pc:sldMk cId="3021407457" sldId="831"/>
            <ac:picMk id="11" creationId="{16E6C7C3-5C45-9F1A-4CE7-590552E52568}"/>
          </ac:picMkLst>
        </pc:picChg>
      </pc:sldChg>
      <pc:sldChg chg="modSp mod">
        <pc:chgData name="Paul Moss (School of Immunity and Infection)" userId="f3cc95e6-b771-40d3-9403-6b0418fcfe9d" providerId="ADAL" clId="{A470F916-69E6-51DE-9B6C-579CB9F95448}" dt="2026-07-16T16:37:10.945" v="13" actId="255"/>
        <pc:sldMkLst>
          <pc:docMk/>
          <pc:sldMk cId="1471284574" sldId="832"/>
        </pc:sldMkLst>
        <pc:spChg chg="mod">
          <ac:chgData name="Paul Moss (School of Immunity and Infection)" userId="f3cc95e6-b771-40d3-9403-6b0418fcfe9d" providerId="ADAL" clId="{A470F916-69E6-51DE-9B6C-579CB9F95448}" dt="2026-07-16T16:37:10.945" v="13" actId="255"/>
          <ac:spMkLst>
            <pc:docMk/>
            <pc:sldMk cId="1471284574" sldId="832"/>
            <ac:spMk id="4" creationId="{4553CCDC-2571-AE47-55AC-026A40CE5580}"/>
          </ac:spMkLst>
        </pc:spChg>
        <pc:picChg chg="mod">
          <ac:chgData name="Paul Moss (School of Immunity and Infection)" userId="f3cc95e6-b771-40d3-9403-6b0418fcfe9d" providerId="ADAL" clId="{A470F916-69E6-51DE-9B6C-579CB9F95448}" dt="2026-07-16T16:36:57.790" v="10" actId="1076"/>
          <ac:picMkLst>
            <pc:docMk/>
            <pc:sldMk cId="1471284574" sldId="832"/>
            <ac:picMk id="8" creationId="{3855282B-3CA5-A12C-E312-C0845C0F964B}"/>
          </ac:picMkLst>
        </pc:picChg>
      </pc:sldChg>
      <pc:sldChg chg="modSp mod">
        <pc:chgData name="Paul Moss (School of Immunity and Infection)" userId="f3cc95e6-b771-40d3-9403-6b0418fcfe9d" providerId="ADAL" clId="{A470F916-69E6-51DE-9B6C-579CB9F95448}" dt="2026-07-16T16:37:52.405" v="21" actId="113"/>
        <pc:sldMkLst>
          <pc:docMk/>
          <pc:sldMk cId="3455076464" sldId="833"/>
        </pc:sldMkLst>
        <pc:spChg chg="mod">
          <ac:chgData name="Paul Moss (School of Immunity and Infection)" userId="f3cc95e6-b771-40d3-9403-6b0418fcfe9d" providerId="ADAL" clId="{A470F916-69E6-51DE-9B6C-579CB9F95448}" dt="2026-07-16T16:37:52.405" v="21" actId="113"/>
          <ac:spMkLst>
            <pc:docMk/>
            <pc:sldMk cId="3455076464" sldId="833"/>
            <ac:spMk id="6" creationId="{CE5D2F12-8785-B64E-7DB9-639D0D46BC28}"/>
          </ac:spMkLst>
        </pc:spChg>
        <pc:picChg chg="mod">
          <ac:chgData name="Paul Moss (School of Immunity and Infection)" userId="f3cc95e6-b771-40d3-9403-6b0418fcfe9d" providerId="ADAL" clId="{A470F916-69E6-51DE-9B6C-579CB9F95448}" dt="2026-07-16T16:37:28.060" v="18" actId="14100"/>
          <ac:picMkLst>
            <pc:docMk/>
            <pc:sldMk cId="3455076464" sldId="833"/>
            <ac:picMk id="8" creationId="{36EF0D08-33F1-0896-7494-DC45EB650176}"/>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800C2252-31A6-4864-A902-DCB89A0F61FF}"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565299-E0A8-4686-A414-7B7A80C071A2}" type="slidenum">
              <a:rPr lang="en-GB" smtClean="0"/>
              <a:t>‹#›</a:t>
            </a:fld>
            <a:endParaRPr lang="en-GB"/>
          </a:p>
        </p:txBody>
      </p:sp>
    </p:spTree>
    <p:extLst>
      <p:ext uri="{BB962C8B-B14F-4D97-AF65-F5344CB8AC3E}">
        <p14:creationId xmlns:p14="http://schemas.microsoft.com/office/powerpoint/2010/main" val="774405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00C2252-31A6-4864-A902-DCB89A0F61FF}"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565299-E0A8-4686-A414-7B7A80C071A2}" type="slidenum">
              <a:rPr lang="en-GB" smtClean="0"/>
              <a:t>‹#›</a:t>
            </a:fld>
            <a:endParaRPr lang="en-GB"/>
          </a:p>
        </p:txBody>
      </p:sp>
    </p:spTree>
    <p:extLst>
      <p:ext uri="{BB962C8B-B14F-4D97-AF65-F5344CB8AC3E}">
        <p14:creationId xmlns:p14="http://schemas.microsoft.com/office/powerpoint/2010/main" val="32689875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00C2252-31A6-4864-A902-DCB89A0F61FF}"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565299-E0A8-4686-A414-7B7A80C071A2}" type="slidenum">
              <a:rPr lang="en-GB" smtClean="0"/>
              <a:t>‹#›</a:t>
            </a:fld>
            <a:endParaRPr lang="en-GB"/>
          </a:p>
        </p:txBody>
      </p:sp>
    </p:spTree>
    <p:extLst>
      <p:ext uri="{BB962C8B-B14F-4D97-AF65-F5344CB8AC3E}">
        <p14:creationId xmlns:p14="http://schemas.microsoft.com/office/powerpoint/2010/main" val="38945132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00C2252-31A6-4864-A902-DCB89A0F61FF}"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565299-E0A8-4686-A414-7B7A80C071A2}" type="slidenum">
              <a:rPr lang="en-GB" smtClean="0"/>
              <a:t>‹#›</a:t>
            </a:fld>
            <a:endParaRPr lang="en-GB"/>
          </a:p>
        </p:txBody>
      </p:sp>
    </p:spTree>
    <p:extLst>
      <p:ext uri="{BB962C8B-B14F-4D97-AF65-F5344CB8AC3E}">
        <p14:creationId xmlns:p14="http://schemas.microsoft.com/office/powerpoint/2010/main" val="30879852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00C2252-31A6-4864-A902-DCB89A0F61FF}" type="datetimeFigureOut">
              <a:rPr lang="en-GB" smtClean="0"/>
              <a:t>16/07/2026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565299-E0A8-4686-A414-7B7A80C071A2}" type="slidenum">
              <a:rPr lang="en-GB" smtClean="0"/>
              <a:t>‹#›</a:t>
            </a:fld>
            <a:endParaRPr lang="en-GB"/>
          </a:p>
        </p:txBody>
      </p:sp>
    </p:spTree>
    <p:extLst>
      <p:ext uri="{BB962C8B-B14F-4D97-AF65-F5344CB8AC3E}">
        <p14:creationId xmlns:p14="http://schemas.microsoft.com/office/powerpoint/2010/main" val="3053401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00C2252-31A6-4864-A902-DCB89A0F61FF}" type="datetimeFigureOut">
              <a:rPr lang="en-GB" smtClean="0"/>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565299-E0A8-4686-A414-7B7A80C071A2}" type="slidenum">
              <a:rPr lang="en-GB" smtClean="0"/>
              <a:t>‹#›</a:t>
            </a:fld>
            <a:endParaRPr lang="en-GB"/>
          </a:p>
        </p:txBody>
      </p:sp>
    </p:spTree>
    <p:extLst>
      <p:ext uri="{BB962C8B-B14F-4D97-AF65-F5344CB8AC3E}">
        <p14:creationId xmlns:p14="http://schemas.microsoft.com/office/powerpoint/2010/main" val="3203866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GB"/>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800C2252-31A6-4864-A902-DCB89A0F61FF}" type="datetimeFigureOut">
              <a:rPr lang="en-GB" smtClean="0"/>
              <a:t>16/07/2026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565299-E0A8-4686-A414-7B7A80C071A2}" type="slidenum">
              <a:rPr lang="en-GB" smtClean="0"/>
              <a:t>‹#›</a:t>
            </a:fld>
            <a:endParaRPr lang="en-GB"/>
          </a:p>
        </p:txBody>
      </p:sp>
    </p:spTree>
    <p:extLst>
      <p:ext uri="{BB962C8B-B14F-4D97-AF65-F5344CB8AC3E}">
        <p14:creationId xmlns:p14="http://schemas.microsoft.com/office/powerpoint/2010/main" val="3340771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800C2252-31A6-4864-A902-DCB89A0F61FF}" type="datetimeFigureOut">
              <a:rPr lang="en-GB" smtClean="0"/>
              <a:t>16/07/2026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565299-E0A8-4686-A414-7B7A80C071A2}" type="slidenum">
              <a:rPr lang="en-GB" smtClean="0"/>
              <a:t>‹#›</a:t>
            </a:fld>
            <a:endParaRPr lang="en-GB"/>
          </a:p>
        </p:txBody>
      </p:sp>
    </p:spTree>
    <p:extLst>
      <p:ext uri="{BB962C8B-B14F-4D97-AF65-F5344CB8AC3E}">
        <p14:creationId xmlns:p14="http://schemas.microsoft.com/office/powerpoint/2010/main" val="4591062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0C2252-31A6-4864-A902-DCB89A0F61FF}" type="datetimeFigureOut">
              <a:rPr lang="en-GB" smtClean="0"/>
              <a:t>16/07/2026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565299-E0A8-4686-A414-7B7A80C071A2}" type="slidenum">
              <a:rPr lang="en-GB" smtClean="0"/>
              <a:t>‹#›</a:t>
            </a:fld>
            <a:endParaRPr lang="en-GB"/>
          </a:p>
        </p:txBody>
      </p:sp>
    </p:spTree>
    <p:extLst>
      <p:ext uri="{BB962C8B-B14F-4D97-AF65-F5344CB8AC3E}">
        <p14:creationId xmlns:p14="http://schemas.microsoft.com/office/powerpoint/2010/main" val="14494797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800C2252-31A6-4864-A902-DCB89A0F61FF}" type="datetimeFigureOut">
              <a:rPr lang="en-GB" smtClean="0"/>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565299-E0A8-4686-A414-7B7A80C071A2}" type="slidenum">
              <a:rPr lang="en-GB" smtClean="0"/>
              <a:t>‹#›</a:t>
            </a:fld>
            <a:endParaRPr lang="en-GB"/>
          </a:p>
        </p:txBody>
      </p:sp>
    </p:spTree>
    <p:extLst>
      <p:ext uri="{BB962C8B-B14F-4D97-AF65-F5344CB8AC3E}">
        <p14:creationId xmlns:p14="http://schemas.microsoft.com/office/powerpoint/2010/main" val="1705198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800C2252-31A6-4864-A902-DCB89A0F61FF}" type="datetimeFigureOut">
              <a:rPr lang="en-GB" smtClean="0"/>
              <a:t>16/07/2026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565299-E0A8-4686-A414-7B7A80C071A2}" type="slidenum">
              <a:rPr lang="en-GB" smtClean="0"/>
              <a:t>‹#›</a:t>
            </a:fld>
            <a:endParaRPr lang="en-GB"/>
          </a:p>
        </p:txBody>
      </p:sp>
    </p:spTree>
    <p:extLst>
      <p:ext uri="{BB962C8B-B14F-4D97-AF65-F5344CB8AC3E}">
        <p14:creationId xmlns:p14="http://schemas.microsoft.com/office/powerpoint/2010/main" val="41318927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800C2252-31A6-4864-A902-DCB89A0F61FF}" type="datetimeFigureOut">
              <a:rPr lang="en-GB" smtClean="0"/>
              <a:t>16/07/2026</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5A565299-E0A8-4686-A414-7B7A80C071A2}" type="slidenum">
              <a:rPr lang="en-GB" smtClean="0"/>
              <a:t>‹#›</a:t>
            </a:fld>
            <a:endParaRPr lang="en-GB"/>
          </a:p>
        </p:txBody>
      </p:sp>
    </p:spTree>
    <p:extLst>
      <p:ext uri="{BB962C8B-B14F-4D97-AF65-F5344CB8AC3E}">
        <p14:creationId xmlns:p14="http://schemas.microsoft.com/office/powerpoint/2010/main" val="34012065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aph of numbers and a number of numbers&#10;&#10;Description automatically generated with medium confidence">
            <a:extLst>
              <a:ext uri="{FF2B5EF4-FFF2-40B4-BE49-F238E27FC236}">
                <a16:creationId xmlns:a16="http://schemas.microsoft.com/office/drawing/2014/main" id="{04971F7A-E752-AA8C-69AF-79F6EC2D2D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94359" y="3423264"/>
            <a:ext cx="2178933" cy="1481378"/>
          </a:xfrm>
          <a:prstGeom prst="rect">
            <a:avLst/>
          </a:prstGeom>
        </p:spPr>
      </p:pic>
      <p:sp>
        <p:nvSpPr>
          <p:cNvPr id="6" name="Flowchart: Connector 5">
            <a:extLst>
              <a:ext uri="{FF2B5EF4-FFF2-40B4-BE49-F238E27FC236}">
                <a16:creationId xmlns:a16="http://schemas.microsoft.com/office/drawing/2014/main" id="{ABA2FD72-8A67-B8AF-8C12-2A97BE44C051}"/>
              </a:ext>
            </a:extLst>
          </p:cNvPr>
          <p:cNvSpPr/>
          <p:nvPr/>
        </p:nvSpPr>
        <p:spPr>
          <a:xfrm>
            <a:off x="586838" y="3601030"/>
            <a:ext cx="802127" cy="755009"/>
          </a:xfrm>
          <a:prstGeom prst="flowChartConnector">
            <a:avLst/>
          </a:prstGeom>
          <a:solidFill>
            <a:schemeClr val="bg2">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1013"/>
          </a:p>
        </p:txBody>
      </p:sp>
      <p:sp>
        <p:nvSpPr>
          <p:cNvPr id="7" name="Flowchart: Connector 6">
            <a:extLst>
              <a:ext uri="{FF2B5EF4-FFF2-40B4-BE49-F238E27FC236}">
                <a16:creationId xmlns:a16="http://schemas.microsoft.com/office/drawing/2014/main" id="{8FC4BC23-E5B8-8E51-739F-718E30000952}"/>
              </a:ext>
            </a:extLst>
          </p:cNvPr>
          <p:cNvSpPr/>
          <p:nvPr/>
        </p:nvSpPr>
        <p:spPr>
          <a:xfrm>
            <a:off x="1224663" y="3601029"/>
            <a:ext cx="802127" cy="755009"/>
          </a:xfrm>
          <a:prstGeom prst="flowChartConnector">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sz="1013"/>
          </a:p>
        </p:txBody>
      </p:sp>
      <p:sp>
        <p:nvSpPr>
          <p:cNvPr id="8" name="TextBox 7">
            <a:extLst>
              <a:ext uri="{FF2B5EF4-FFF2-40B4-BE49-F238E27FC236}">
                <a16:creationId xmlns:a16="http://schemas.microsoft.com/office/drawing/2014/main" id="{54EF1E00-6B78-04F2-76B3-195D861AF283}"/>
              </a:ext>
            </a:extLst>
          </p:cNvPr>
          <p:cNvSpPr txBox="1"/>
          <p:nvPr/>
        </p:nvSpPr>
        <p:spPr>
          <a:xfrm>
            <a:off x="1456979" y="3393279"/>
            <a:ext cx="378630" cy="248017"/>
          </a:xfrm>
          <a:prstGeom prst="rect">
            <a:avLst/>
          </a:prstGeom>
          <a:noFill/>
        </p:spPr>
        <p:txBody>
          <a:bodyPr wrap="none" rtlCol="0">
            <a:spAutoFit/>
          </a:bodyPr>
          <a:lstStyle/>
          <a:p>
            <a:pPr algn="ctr"/>
            <a:r>
              <a:rPr lang="en-GB" sz="506" b="1" dirty="0">
                <a:latin typeface="Times New Roman" panose="02020603050405020304" pitchFamily="18" charset="0"/>
                <a:cs typeface="Times New Roman" panose="02020603050405020304" pitchFamily="18" charset="0"/>
              </a:rPr>
              <a:t>CTAgs</a:t>
            </a:r>
          </a:p>
          <a:p>
            <a:pPr algn="ctr"/>
            <a:r>
              <a:rPr lang="en-GB" sz="506" b="1" dirty="0">
                <a:latin typeface="Times New Roman" panose="02020603050405020304" pitchFamily="18" charset="0"/>
                <a:cs typeface="Times New Roman" panose="02020603050405020304" pitchFamily="18" charset="0"/>
              </a:rPr>
              <a:t>genes</a:t>
            </a:r>
          </a:p>
        </p:txBody>
      </p:sp>
      <p:sp>
        <p:nvSpPr>
          <p:cNvPr id="9" name="TextBox 8">
            <a:extLst>
              <a:ext uri="{FF2B5EF4-FFF2-40B4-BE49-F238E27FC236}">
                <a16:creationId xmlns:a16="http://schemas.microsoft.com/office/drawing/2014/main" id="{CBD41093-8931-141E-0907-A101B5545B62}"/>
              </a:ext>
            </a:extLst>
          </p:cNvPr>
          <p:cNvSpPr txBox="1"/>
          <p:nvPr/>
        </p:nvSpPr>
        <p:spPr>
          <a:xfrm>
            <a:off x="493215" y="3393279"/>
            <a:ext cx="989374" cy="248017"/>
          </a:xfrm>
          <a:prstGeom prst="rect">
            <a:avLst/>
          </a:prstGeom>
          <a:noFill/>
        </p:spPr>
        <p:txBody>
          <a:bodyPr wrap="none" rtlCol="0">
            <a:spAutoFit/>
          </a:bodyPr>
          <a:lstStyle/>
          <a:p>
            <a:pPr algn="ctr"/>
            <a:r>
              <a:rPr lang="en-GB" sz="506" b="1" dirty="0">
                <a:latin typeface="Times New Roman" panose="02020603050405020304" pitchFamily="18" charset="0"/>
                <a:cs typeface="Times New Roman" panose="02020603050405020304" pitchFamily="18" charset="0"/>
              </a:rPr>
              <a:t>Genes upregulated in PDAC </a:t>
            </a:r>
          </a:p>
          <a:p>
            <a:pPr algn="ctr"/>
            <a:r>
              <a:rPr lang="en-GB" sz="506" b="1" dirty="0">
                <a:latin typeface="Times New Roman" panose="02020603050405020304" pitchFamily="18" charset="0"/>
                <a:cs typeface="Times New Roman" panose="02020603050405020304" pitchFamily="18" charset="0"/>
              </a:rPr>
              <a:t>available datasets</a:t>
            </a:r>
          </a:p>
        </p:txBody>
      </p:sp>
      <p:sp>
        <p:nvSpPr>
          <p:cNvPr id="10" name="TextBox 9">
            <a:extLst>
              <a:ext uri="{FF2B5EF4-FFF2-40B4-BE49-F238E27FC236}">
                <a16:creationId xmlns:a16="http://schemas.microsoft.com/office/drawing/2014/main" id="{12677657-89F9-2B08-06AD-347114D6B0C0}"/>
              </a:ext>
            </a:extLst>
          </p:cNvPr>
          <p:cNvSpPr txBox="1"/>
          <p:nvPr/>
        </p:nvSpPr>
        <p:spPr>
          <a:xfrm>
            <a:off x="788342" y="3649597"/>
            <a:ext cx="513282" cy="698717"/>
          </a:xfrm>
          <a:prstGeom prst="rect">
            <a:avLst/>
          </a:prstGeom>
          <a:noFill/>
        </p:spPr>
        <p:txBody>
          <a:bodyPr wrap="none" rtlCol="0">
            <a:spAutoFit/>
          </a:bodyPr>
          <a:lstStyle/>
          <a:p>
            <a:r>
              <a:rPr lang="en-GB" sz="563" b="1" dirty="0"/>
              <a:t>GSE15471</a:t>
            </a:r>
          </a:p>
          <a:p>
            <a:r>
              <a:rPr lang="en-GB" sz="563" b="1" dirty="0"/>
              <a:t>GSE19280</a:t>
            </a:r>
          </a:p>
          <a:p>
            <a:r>
              <a:rPr lang="en-GB" sz="563" b="1" dirty="0"/>
              <a:t>GSE28735</a:t>
            </a:r>
          </a:p>
          <a:p>
            <a:r>
              <a:rPr lang="en-GB" sz="563" b="1" dirty="0"/>
              <a:t>GSE55643</a:t>
            </a:r>
          </a:p>
          <a:p>
            <a:r>
              <a:rPr lang="en-GB" sz="563" b="1" dirty="0"/>
              <a:t>GSE62165</a:t>
            </a:r>
          </a:p>
          <a:p>
            <a:r>
              <a:rPr lang="en-GB" sz="563" b="1" dirty="0"/>
              <a:t>GSE62452</a:t>
            </a:r>
          </a:p>
          <a:p>
            <a:r>
              <a:rPr lang="en-GB" sz="563" b="1" dirty="0"/>
              <a:t>GSE91035</a:t>
            </a:r>
          </a:p>
        </p:txBody>
      </p:sp>
      <p:sp>
        <p:nvSpPr>
          <p:cNvPr id="11" name="TextBox 10">
            <a:extLst>
              <a:ext uri="{FF2B5EF4-FFF2-40B4-BE49-F238E27FC236}">
                <a16:creationId xmlns:a16="http://schemas.microsoft.com/office/drawing/2014/main" id="{1FF1A194-BA27-78FA-1979-77E8E62C7B24}"/>
              </a:ext>
            </a:extLst>
          </p:cNvPr>
          <p:cNvSpPr txBox="1"/>
          <p:nvPr/>
        </p:nvSpPr>
        <p:spPr>
          <a:xfrm>
            <a:off x="1520418" y="3909282"/>
            <a:ext cx="338554" cy="178960"/>
          </a:xfrm>
          <a:prstGeom prst="rect">
            <a:avLst/>
          </a:prstGeom>
          <a:noFill/>
        </p:spPr>
        <p:txBody>
          <a:bodyPr wrap="none" rtlCol="0">
            <a:spAutoFit/>
          </a:bodyPr>
          <a:lstStyle/>
          <a:p>
            <a:r>
              <a:rPr lang="en-GB" sz="563" b="1" dirty="0"/>
              <a:t>1207</a:t>
            </a:r>
          </a:p>
        </p:txBody>
      </p:sp>
      <p:sp>
        <p:nvSpPr>
          <p:cNvPr id="12" name="TextBox 11">
            <a:extLst>
              <a:ext uri="{FF2B5EF4-FFF2-40B4-BE49-F238E27FC236}">
                <a16:creationId xmlns:a16="http://schemas.microsoft.com/office/drawing/2014/main" id="{995B34C2-1C1D-F852-DF64-E79325428D27}"/>
              </a:ext>
            </a:extLst>
          </p:cNvPr>
          <p:cNvSpPr txBox="1"/>
          <p:nvPr/>
        </p:nvSpPr>
        <p:spPr>
          <a:xfrm>
            <a:off x="1209573" y="3909282"/>
            <a:ext cx="261610" cy="178960"/>
          </a:xfrm>
          <a:prstGeom prst="rect">
            <a:avLst/>
          </a:prstGeom>
          <a:noFill/>
        </p:spPr>
        <p:txBody>
          <a:bodyPr wrap="none" rtlCol="0">
            <a:spAutoFit/>
          </a:bodyPr>
          <a:lstStyle/>
          <a:p>
            <a:r>
              <a:rPr lang="en-GB" sz="563" b="1" dirty="0"/>
              <a:t>10</a:t>
            </a:r>
          </a:p>
        </p:txBody>
      </p:sp>
      <p:cxnSp>
        <p:nvCxnSpPr>
          <p:cNvPr id="13" name="Connector: Elbow 12">
            <a:extLst>
              <a:ext uri="{FF2B5EF4-FFF2-40B4-BE49-F238E27FC236}">
                <a16:creationId xmlns:a16="http://schemas.microsoft.com/office/drawing/2014/main" id="{E5F1575E-03D0-98C7-8662-CD1884D7D074}"/>
              </a:ext>
            </a:extLst>
          </p:cNvPr>
          <p:cNvCxnSpPr>
            <a:cxnSpLocks/>
          </p:cNvCxnSpPr>
          <p:nvPr/>
        </p:nvCxnSpPr>
        <p:spPr>
          <a:xfrm>
            <a:off x="1298480" y="4089141"/>
            <a:ext cx="829882" cy="370831"/>
          </a:xfrm>
          <a:prstGeom prst="bentConnector3">
            <a:avLst>
              <a:gd name="adj1" fmla="val -23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E5179D0-2260-09E9-9C85-632B64EF3663}"/>
              </a:ext>
            </a:extLst>
          </p:cNvPr>
          <p:cNvSpPr txBox="1"/>
          <p:nvPr/>
        </p:nvSpPr>
        <p:spPr>
          <a:xfrm>
            <a:off x="2128361" y="3897256"/>
            <a:ext cx="455574" cy="958596"/>
          </a:xfrm>
          <a:prstGeom prst="rect">
            <a:avLst/>
          </a:prstGeom>
          <a:ln>
            <a:solidFill>
              <a:schemeClr val="tx1"/>
            </a:solidFill>
          </a:ln>
        </p:spPr>
        <p:style>
          <a:lnRef idx="2">
            <a:schemeClr val="accent5"/>
          </a:lnRef>
          <a:fillRef idx="1">
            <a:schemeClr val="lt1"/>
          </a:fillRef>
          <a:effectRef idx="0">
            <a:schemeClr val="accent5"/>
          </a:effectRef>
          <a:fontRef idx="minor">
            <a:schemeClr val="dk1"/>
          </a:fontRef>
        </p:style>
        <p:txBody>
          <a:bodyPr wrap="none" rtlCol="0">
            <a:spAutoFit/>
          </a:bodyPr>
          <a:lstStyle/>
          <a:p>
            <a:r>
              <a:rPr lang="en-GB" sz="563" dirty="0"/>
              <a:t>IGF2BP3</a:t>
            </a:r>
          </a:p>
          <a:p>
            <a:r>
              <a:rPr lang="en-GB" sz="563" dirty="0"/>
              <a:t>LEMD1</a:t>
            </a:r>
          </a:p>
          <a:p>
            <a:r>
              <a:rPr lang="en-GB" sz="563" dirty="0"/>
              <a:t>NUF2</a:t>
            </a:r>
          </a:p>
          <a:p>
            <a:r>
              <a:rPr lang="en-GB" sz="563" dirty="0"/>
              <a:t>CEP55</a:t>
            </a:r>
          </a:p>
          <a:p>
            <a:r>
              <a:rPr lang="en-GB" sz="563" dirty="0"/>
              <a:t>KIF2C</a:t>
            </a:r>
          </a:p>
          <a:p>
            <a:r>
              <a:rPr lang="en-GB" sz="563" dirty="0"/>
              <a:t>ATAD2</a:t>
            </a:r>
          </a:p>
          <a:p>
            <a:r>
              <a:rPr lang="en-GB" sz="563" dirty="0"/>
              <a:t>PBK</a:t>
            </a:r>
          </a:p>
          <a:p>
            <a:r>
              <a:rPr lang="en-GB" sz="563" dirty="0"/>
              <a:t>KDM5B</a:t>
            </a:r>
          </a:p>
          <a:p>
            <a:r>
              <a:rPr lang="en-GB" sz="563" dirty="0"/>
              <a:t>ODF2</a:t>
            </a:r>
          </a:p>
          <a:p>
            <a:r>
              <a:rPr lang="en-GB" sz="563" dirty="0"/>
              <a:t>TTK</a:t>
            </a:r>
          </a:p>
        </p:txBody>
      </p:sp>
      <p:sp>
        <p:nvSpPr>
          <p:cNvPr id="15" name="TextBox 14">
            <a:extLst>
              <a:ext uri="{FF2B5EF4-FFF2-40B4-BE49-F238E27FC236}">
                <a16:creationId xmlns:a16="http://schemas.microsoft.com/office/drawing/2014/main" id="{84E5704D-72EF-8CAC-6359-591C8D1B1402}"/>
              </a:ext>
            </a:extLst>
          </p:cNvPr>
          <p:cNvSpPr txBox="1"/>
          <p:nvPr/>
        </p:nvSpPr>
        <p:spPr>
          <a:xfrm>
            <a:off x="2026199" y="3552517"/>
            <a:ext cx="559770" cy="403700"/>
          </a:xfrm>
          <a:prstGeom prst="rect">
            <a:avLst/>
          </a:prstGeom>
          <a:noFill/>
        </p:spPr>
        <p:txBody>
          <a:bodyPr wrap="none" rtlCol="0">
            <a:spAutoFit/>
          </a:bodyPr>
          <a:lstStyle/>
          <a:p>
            <a:pPr algn="ctr"/>
            <a:r>
              <a:rPr lang="en-GB" sz="506" b="1" dirty="0"/>
              <a:t>Top 10</a:t>
            </a:r>
          </a:p>
          <a:p>
            <a:pPr algn="ctr"/>
            <a:r>
              <a:rPr lang="en-GB" sz="506" b="1" dirty="0"/>
              <a:t>upregulated </a:t>
            </a:r>
          </a:p>
          <a:p>
            <a:pPr algn="ctr"/>
            <a:r>
              <a:rPr lang="en-GB" sz="506" b="1" dirty="0"/>
              <a:t>CTAGs </a:t>
            </a:r>
          </a:p>
          <a:p>
            <a:pPr algn="ctr"/>
            <a:r>
              <a:rPr lang="en-GB" sz="506" b="1" dirty="0"/>
              <a:t>in PDAC</a:t>
            </a:r>
          </a:p>
        </p:txBody>
      </p:sp>
      <p:sp>
        <p:nvSpPr>
          <p:cNvPr id="16" name="TextBox 15">
            <a:extLst>
              <a:ext uri="{FF2B5EF4-FFF2-40B4-BE49-F238E27FC236}">
                <a16:creationId xmlns:a16="http://schemas.microsoft.com/office/drawing/2014/main" id="{D2E27EE5-F84A-C987-794F-0D021C9F3CE7}"/>
              </a:ext>
            </a:extLst>
          </p:cNvPr>
          <p:cNvSpPr txBox="1"/>
          <p:nvPr/>
        </p:nvSpPr>
        <p:spPr>
          <a:xfrm>
            <a:off x="375966" y="3190142"/>
            <a:ext cx="264816" cy="248209"/>
          </a:xfrm>
          <a:prstGeom prst="rect">
            <a:avLst/>
          </a:prstGeom>
          <a:noFill/>
        </p:spPr>
        <p:txBody>
          <a:bodyPr wrap="none" rtlCol="0">
            <a:spAutoFit/>
          </a:bodyPr>
          <a:lstStyle/>
          <a:p>
            <a:r>
              <a:rPr lang="en-GB" sz="1013" b="1" dirty="0"/>
              <a:t>A</a:t>
            </a:r>
          </a:p>
        </p:txBody>
      </p:sp>
      <p:sp>
        <p:nvSpPr>
          <p:cNvPr id="17" name="TextBox 16">
            <a:extLst>
              <a:ext uri="{FF2B5EF4-FFF2-40B4-BE49-F238E27FC236}">
                <a16:creationId xmlns:a16="http://schemas.microsoft.com/office/drawing/2014/main" id="{B7936A99-4CB9-D656-E3B5-CE1627D84D11}"/>
              </a:ext>
            </a:extLst>
          </p:cNvPr>
          <p:cNvSpPr txBox="1"/>
          <p:nvPr/>
        </p:nvSpPr>
        <p:spPr>
          <a:xfrm>
            <a:off x="2784059" y="3161567"/>
            <a:ext cx="264816" cy="248209"/>
          </a:xfrm>
          <a:prstGeom prst="rect">
            <a:avLst/>
          </a:prstGeom>
          <a:noFill/>
        </p:spPr>
        <p:txBody>
          <a:bodyPr wrap="none" rtlCol="0">
            <a:spAutoFit/>
          </a:bodyPr>
          <a:lstStyle/>
          <a:p>
            <a:r>
              <a:rPr lang="en-GB" sz="1013" b="1" dirty="0"/>
              <a:t>B</a:t>
            </a:r>
          </a:p>
        </p:txBody>
      </p:sp>
      <p:sp>
        <p:nvSpPr>
          <p:cNvPr id="2" name="TextBox 1">
            <a:extLst>
              <a:ext uri="{FF2B5EF4-FFF2-40B4-BE49-F238E27FC236}">
                <a16:creationId xmlns:a16="http://schemas.microsoft.com/office/drawing/2014/main" id="{E0B524ED-CE32-2F9D-71C6-48F819C3DAAF}"/>
              </a:ext>
            </a:extLst>
          </p:cNvPr>
          <p:cNvSpPr txBox="1"/>
          <p:nvPr/>
        </p:nvSpPr>
        <p:spPr>
          <a:xfrm>
            <a:off x="424552" y="6791251"/>
            <a:ext cx="6008895" cy="1381147"/>
          </a:xfrm>
          <a:prstGeom prst="rect">
            <a:avLst/>
          </a:prstGeom>
          <a:noFill/>
        </p:spPr>
        <p:txBody>
          <a:bodyPr wrap="square" rtlCol="0">
            <a:spAutoFit/>
          </a:bodyPr>
          <a:lstStyle/>
          <a:p>
            <a:pPr algn="just"/>
            <a:r>
              <a:rPr lang="en-GB" sz="1100" b="1" dirty="0">
                <a:latin typeface="Times New Roman" panose="02020603050405020304" pitchFamily="18" charset="0"/>
                <a:ea typeface="Times New Roman" panose="02020603050405020304" pitchFamily="18" charset="0"/>
              </a:rPr>
              <a:t>Supplementary Fig 1. Identification of </a:t>
            </a:r>
            <a:r>
              <a:rPr lang="en-GB" sz="1100" b="1" dirty="0" err="1">
                <a:latin typeface="Times New Roman" panose="02020603050405020304" pitchFamily="18" charset="0"/>
                <a:ea typeface="Times New Roman" panose="02020603050405020304" pitchFamily="18" charset="0"/>
              </a:rPr>
              <a:t>CTAg</a:t>
            </a:r>
            <a:r>
              <a:rPr lang="en-GB" sz="1100" b="1" dirty="0">
                <a:latin typeface="Times New Roman" panose="02020603050405020304" pitchFamily="18" charset="0"/>
                <a:ea typeface="Times New Roman" panose="02020603050405020304" pitchFamily="18" charset="0"/>
              </a:rPr>
              <a:t> genes that are upregulated in pancreatic ductal adenocarcinoma</a:t>
            </a:r>
            <a:endParaRPr lang="en-GB" sz="1100" dirty="0">
              <a:latin typeface="Times New Roman" panose="02020603050405020304" pitchFamily="18" charset="0"/>
              <a:ea typeface="Times New Roman" panose="02020603050405020304" pitchFamily="18" charset="0"/>
            </a:endParaRPr>
          </a:p>
          <a:p>
            <a:pPr lvl="0" algn="just"/>
            <a:r>
              <a:rPr lang="en-GB" sz="1100" dirty="0">
                <a:latin typeface="Times New Roman" panose="02020603050405020304" pitchFamily="18" charset="0"/>
                <a:ea typeface="Times New Roman" panose="02020603050405020304" pitchFamily="18" charset="0"/>
              </a:rPr>
              <a:t>A. Seven independent microarray datasets of gene expression in PDAC were analysed to assess potential upregulation of known (265) and predicted (953) </a:t>
            </a:r>
            <a:r>
              <a:rPr lang="en-GB" sz="1100" dirty="0" err="1">
                <a:latin typeface="Times New Roman" panose="02020603050405020304" pitchFamily="18" charset="0"/>
                <a:ea typeface="Times New Roman" panose="02020603050405020304" pitchFamily="18" charset="0"/>
              </a:rPr>
              <a:t>CTAg</a:t>
            </a:r>
            <a:r>
              <a:rPr lang="en-GB" sz="1100" dirty="0">
                <a:latin typeface="Times New Roman" panose="02020603050405020304" pitchFamily="18" charset="0"/>
                <a:ea typeface="Times New Roman" panose="02020603050405020304" pitchFamily="18" charset="0"/>
              </a:rPr>
              <a:t> genes. 10 </a:t>
            </a:r>
            <a:r>
              <a:rPr lang="en-GB" sz="1100" dirty="0" err="1">
                <a:latin typeface="Times New Roman" panose="02020603050405020304" pitchFamily="18" charset="0"/>
                <a:ea typeface="Times New Roman" panose="02020603050405020304" pitchFamily="18" charset="0"/>
              </a:rPr>
              <a:t>CTAg</a:t>
            </a:r>
            <a:r>
              <a:rPr lang="en-GB" sz="1100" dirty="0">
                <a:latin typeface="Times New Roman" panose="02020603050405020304" pitchFamily="18" charset="0"/>
                <a:ea typeface="Times New Roman" panose="02020603050405020304" pitchFamily="18" charset="0"/>
              </a:rPr>
              <a:t> genes were consistently upregulated in tumour tissue. B. Further visualisation of the expression of these 10 genes in the PDAC TCGA + </a:t>
            </a:r>
            <a:r>
              <a:rPr lang="en-GB" sz="1100" dirty="0" err="1">
                <a:latin typeface="Times New Roman" panose="02020603050405020304" pitchFamily="18" charset="0"/>
                <a:ea typeface="Times New Roman" panose="02020603050405020304" pitchFamily="18" charset="0"/>
              </a:rPr>
              <a:t>GTEx</a:t>
            </a:r>
            <a:r>
              <a:rPr lang="en-GB" sz="1100" dirty="0">
                <a:latin typeface="Times New Roman" panose="02020603050405020304" pitchFamily="18" charset="0"/>
                <a:ea typeface="Times New Roman" panose="02020603050405020304" pitchFamily="18" charset="0"/>
              </a:rPr>
              <a:t> dataset and C. by immunohistochemistry on  two primary PDAC tissue, confirmed its over-expression.</a:t>
            </a:r>
          </a:p>
          <a:p>
            <a:endParaRPr lang="en-GB" sz="675" dirty="0"/>
          </a:p>
        </p:txBody>
      </p:sp>
      <p:sp>
        <p:nvSpPr>
          <p:cNvPr id="3" name="TextBox 2">
            <a:extLst>
              <a:ext uri="{FF2B5EF4-FFF2-40B4-BE49-F238E27FC236}">
                <a16:creationId xmlns:a16="http://schemas.microsoft.com/office/drawing/2014/main" id="{A4EA48FD-3591-FE12-587F-B7264FCA5702}"/>
              </a:ext>
            </a:extLst>
          </p:cNvPr>
          <p:cNvSpPr txBox="1"/>
          <p:nvPr/>
        </p:nvSpPr>
        <p:spPr>
          <a:xfrm>
            <a:off x="372402" y="4839345"/>
            <a:ext cx="276038" cy="248209"/>
          </a:xfrm>
          <a:prstGeom prst="rect">
            <a:avLst/>
          </a:prstGeom>
          <a:noFill/>
        </p:spPr>
        <p:txBody>
          <a:bodyPr wrap="none" rtlCol="0">
            <a:spAutoFit/>
          </a:bodyPr>
          <a:lstStyle/>
          <a:p>
            <a:r>
              <a:rPr lang="en-GB" sz="1013" b="1" dirty="0"/>
              <a:t>C</a:t>
            </a:r>
          </a:p>
        </p:txBody>
      </p:sp>
      <p:pic>
        <p:nvPicPr>
          <p:cNvPr id="19" name="Picture 18">
            <a:extLst>
              <a:ext uri="{FF2B5EF4-FFF2-40B4-BE49-F238E27FC236}">
                <a16:creationId xmlns:a16="http://schemas.microsoft.com/office/drawing/2014/main" id="{224A8155-C399-3B17-33D7-C9B09949FABE}"/>
              </a:ext>
            </a:extLst>
          </p:cNvPr>
          <p:cNvPicPr>
            <a:picLocks noChangeAspect="1"/>
          </p:cNvPicPr>
          <p:nvPr/>
        </p:nvPicPr>
        <p:blipFill>
          <a:blip r:embed="rId3"/>
          <a:stretch>
            <a:fillRect/>
          </a:stretch>
        </p:blipFill>
        <p:spPr>
          <a:xfrm>
            <a:off x="371910" y="5047775"/>
            <a:ext cx="6193311" cy="1155673"/>
          </a:xfrm>
          <a:prstGeom prst="rect">
            <a:avLst/>
          </a:prstGeom>
        </p:spPr>
      </p:pic>
    </p:spTree>
    <p:extLst>
      <p:ext uri="{BB962C8B-B14F-4D97-AF65-F5344CB8AC3E}">
        <p14:creationId xmlns:p14="http://schemas.microsoft.com/office/powerpoint/2010/main" val="3381849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06825" y="2375647"/>
            <a:ext cx="4693376" cy="4587700"/>
          </a:xfrm>
          <a:prstGeom prst="rect">
            <a:avLst/>
          </a:prstGeom>
          <a:noFill/>
        </p:spPr>
      </p:pic>
      <p:sp>
        <p:nvSpPr>
          <p:cNvPr id="5" name="TextBox 4"/>
          <p:cNvSpPr txBox="1"/>
          <p:nvPr/>
        </p:nvSpPr>
        <p:spPr>
          <a:xfrm>
            <a:off x="565032" y="7089802"/>
            <a:ext cx="5982789" cy="600164"/>
          </a:xfrm>
          <a:prstGeom prst="rect">
            <a:avLst/>
          </a:prstGeom>
          <a:noFill/>
        </p:spPr>
        <p:txBody>
          <a:bodyPr wrap="square" rtlCol="0">
            <a:spAutoFit/>
          </a:bodyPr>
          <a:lstStyle/>
          <a:p>
            <a:r>
              <a:rPr lang="en-GB" sz="1100" b="1" dirty="0">
                <a:latin typeface="Times New Roman" panose="02020603050405020304" pitchFamily="18" charset="0"/>
                <a:cs typeface="Times New Roman" panose="02020603050405020304" pitchFamily="18" charset="0"/>
              </a:rPr>
              <a:t>Supplementary Figure 2. Expression of IGF2BP3 in PDAC cell lines.</a:t>
            </a:r>
            <a:endParaRPr lang="pl-PL" sz="1100" b="1" dirty="0">
              <a:latin typeface="Times New Roman" panose="02020603050405020304" pitchFamily="18" charset="0"/>
              <a:cs typeface="Times New Roman" panose="02020603050405020304" pitchFamily="18" charset="0"/>
            </a:endParaRPr>
          </a:p>
          <a:p>
            <a:r>
              <a:rPr lang="en-GB" sz="1100" dirty="0">
                <a:latin typeface="Times New Roman" panose="02020603050405020304" pitchFamily="18" charset="0"/>
                <a:cs typeface="Times New Roman" panose="02020603050405020304" pitchFamily="18" charset="0"/>
              </a:rPr>
              <a:t>RT-PCR data showing IGF2BP3 relative expression in the panel of PDAC cell lines, compared to human testis sample (positive control).</a:t>
            </a:r>
          </a:p>
        </p:txBody>
      </p:sp>
    </p:spTree>
    <p:extLst>
      <p:ext uri="{BB962C8B-B14F-4D97-AF65-F5344CB8AC3E}">
        <p14:creationId xmlns:p14="http://schemas.microsoft.com/office/powerpoint/2010/main" val="3792773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553CCDC-2571-AE47-55AC-026A40CE5580}"/>
              </a:ext>
            </a:extLst>
          </p:cNvPr>
          <p:cNvSpPr txBox="1"/>
          <p:nvPr/>
        </p:nvSpPr>
        <p:spPr>
          <a:xfrm>
            <a:off x="437605" y="7080255"/>
            <a:ext cx="5982789" cy="1107996"/>
          </a:xfrm>
          <a:prstGeom prst="rect">
            <a:avLst/>
          </a:prstGeom>
          <a:noFill/>
        </p:spPr>
        <p:txBody>
          <a:bodyPr wrap="square" rtlCol="0">
            <a:spAutoFit/>
          </a:bodyPr>
          <a:lstStyle/>
          <a:p>
            <a:r>
              <a:rPr lang="en-GB" sz="1100" b="1" dirty="0">
                <a:latin typeface="Times New Roman" panose="02020603050405020304" pitchFamily="18" charset="0"/>
                <a:cs typeface="Times New Roman" panose="02020603050405020304" pitchFamily="18" charset="0"/>
              </a:rPr>
              <a:t>Supplementary Figure 3. Expression of RNA binding protein family genes IGF2BP1 and IGF2BP2</a:t>
            </a:r>
            <a:endParaRPr lang="pl-PL" sz="1100" b="1" dirty="0">
              <a:latin typeface="Times New Roman" panose="02020603050405020304" pitchFamily="18" charset="0"/>
              <a:cs typeface="Times New Roman" panose="02020603050405020304" pitchFamily="18" charset="0"/>
            </a:endParaRPr>
          </a:p>
          <a:p>
            <a:r>
              <a:rPr lang="en-GB" sz="1100" dirty="0">
                <a:latin typeface="Times New Roman" panose="02020603050405020304" pitchFamily="18" charset="0"/>
                <a:cs typeface="Times New Roman" panose="02020603050405020304" pitchFamily="18" charset="0"/>
              </a:rPr>
              <a:t>PDAC cell lines CF-Pac1 and PANC1 were transfected with siRNA against IGF2BP3. IGF2BP1 and IGF2BP2 expression assessed by RNA sequencing at 24, 48 and 72 hours post transfection in Control (C) and knockdown (KD) lines. KD vs C differential expression adjusted p-value &lt; 0.05 *, &lt;0.01 **, &lt; 0.001 ***.</a:t>
            </a:r>
          </a:p>
        </p:txBody>
      </p:sp>
      <p:pic>
        <p:nvPicPr>
          <p:cNvPr id="8" name="Picture 7" descr="A screenshot of a computer screen&#10;&#10;AI-generated content may be incorrect.">
            <a:extLst>
              <a:ext uri="{FF2B5EF4-FFF2-40B4-BE49-F238E27FC236}">
                <a16:creationId xmlns:a16="http://schemas.microsoft.com/office/drawing/2014/main" id="{3855282B-3CA5-A12C-E312-C0845C0F96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850" y="1613647"/>
            <a:ext cx="5662300" cy="4977182"/>
          </a:xfrm>
          <a:prstGeom prst="rect">
            <a:avLst/>
          </a:prstGeom>
        </p:spPr>
      </p:pic>
    </p:spTree>
    <p:extLst>
      <p:ext uri="{BB962C8B-B14F-4D97-AF65-F5344CB8AC3E}">
        <p14:creationId xmlns:p14="http://schemas.microsoft.com/office/powerpoint/2010/main" val="1471284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E5D2F12-8785-B64E-7DB9-639D0D46BC28}"/>
              </a:ext>
            </a:extLst>
          </p:cNvPr>
          <p:cNvSpPr txBox="1"/>
          <p:nvPr/>
        </p:nvSpPr>
        <p:spPr>
          <a:xfrm>
            <a:off x="311897" y="5767785"/>
            <a:ext cx="6413500" cy="769441"/>
          </a:xfrm>
          <a:prstGeom prst="rect">
            <a:avLst/>
          </a:prstGeom>
          <a:noFill/>
        </p:spPr>
        <p:txBody>
          <a:bodyPr wrap="square" rtlCol="0">
            <a:spAutoFit/>
          </a:bodyPr>
          <a:lstStyle/>
          <a:p>
            <a:r>
              <a:rPr lang="pl-PL" sz="1100" b="1" dirty="0">
                <a:latin typeface="Times New Roman" panose="02020603050405020304" pitchFamily="18" charset="0"/>
                <a:cs typeface="Times New Roman" panose="02020603050405020304" pitchFamily="18" charset="0"/>
              </a:rPr>
              <a:t>Supplementary </a:t>
            </a:r>
            <a:r>
              <a:rPr lang="pl-PL" sz="1100" b="1" dirty="0" err="1">
                <a:latin typeface="Times New Roman" panose="02020603050405020304" pitchFamily="18" charset="0"/>
                <a:cs typeface="Times New Roman" panose="02020603050405020304" pitchFamily="18" charset="0"/>
              </a:rPr>
              <a:t>Figure</a:t>
            </a:r>
            <a:r>
              <a:rPr lang="pl-PL" sz="1100" b="1" dirty="0">
                <a:latin typeface="Times New Roman" panose="02020603050405020304" pitchFamily="18" charset="0"/>
                <a:cs typeface="Times New Roman" panose="02020603050405020304" pitchFamily="18" charset="0"/>
              </a:rPr>
              <a:t> 4</a:t>
            </a:r>
            <a:r>
              <a:rPr lang="pl-PL" sz="1100" dirty="0">
                <a:latin typeface="Times New Roman" panose="02020603050405020304" pitchFamily="18" charset="0"/>
                <a:cs typeface="Times New Roman" panose="02020603050405020304" pitchFamily="18" charset="0"/>
              </a:rPr>
              <a:t>.</a:t>
            </a:r>
            <a:r>
              <a:rPr lang="pl-PL" sz="1100" b="1" dirty="0">
                <a:latin typeface="Times New Roman" panose="02020603050405020304" pitchFamily="18" charset="0"/>
                <a:cs typeface="Times New Roman" panose="02020603050405020304" pitchFamily="18" charset="0"/>
              </a:rPr>
              <a:t> </a:t>
            </a:r>
            <a:r>
              <a:rPr lang="pl-PL" sz="1100" b="1" dirty="0" err="1">
                <a:latin typeface="Times New Roman" panose="02020603050405020304" pitchFamily="18" charset="0"/>
                <a:cs typeface="Times New Roman" panose="02020603050405020304" pitchFamily="18" charset="0"/>
              </a:rPr>
              <a:t>Intersection</a:t>
            </a:r>
            <a:r>
              <a:rPr lang="pl-PL" sz="1100" b="1" dirty="0">
                <a:latin typeface="Times New Roman" panose="02020603050405020304" pitchFamily="18" charset="0"/>
                <a:cs typeface="Times New Roman" panose="02020603050405020304" pitchFamily="18" charset="0"/>
              </a:rPr>
              <a:t> of </a:t>
            </a:r>
            <a:r>
              <a:rPr lang="pl-PL" sz="1100" b="1" dirty="0" err="1">
                <a:latin typeface="Times New Roman" panose="02020603050405020304" pitchFamily="18" charset="0"/>
                <a:cs typeface="Times New Roman" panose="02020603050405020304" pitchFamily="18" charset="0"/>
              </a:rPr>
              <a:t>differentially</a:t>
            </a:r>
            <a:r>
              <a:rPr lang="pl-PL" sz="1100" b="1" dirty="0">
                <a:latin typeface="Times New Roman" panose="02020603050405020304" pitchFamily="18" charset="0"/>
                <a:cs typeface="Times New Roman" panose="02020603050405020304" pitchFamily="18" charset="0"/>
              </a:rPr>
              <a:t> </a:t>
            </a:r>
            <a:r>
              <a:rPr lang="pl-PL" sz="1100" b="1" dirty="0" err="1">
                <a:latin typeface="Times New Roman" panose="02020603050405020304" pitchFamily="18" charset="0"/>
                <a:cs typeface="Times New Roman" panose="02020603050405020304" pitchFamily="18" charset="0"/>
              </a:rPr>
              <a:t>expressed</a:t>
            </a:r>
            <a:r>
              <a:rPr lang="pl-PL" sz="1100" b="1" dirty="0">
                <a:latin typeface="Times New Roman" panose="02020603050405020304" pitchFamily="18" charset="0"/>
                <a:cs typeface="Times New Roman" panose="02020603050405020304" pitchFamily="18" charset="0"/>
              </a:rPr>
              <a:t> </a:t>
            </a:r>
            <a:r>
              <a:rPr lang="pl-PL" sz="1100" b="1" dirty="0" err="1">
                <a:latin typeface="Times New Roman" panose="02020603050405020304" pitchFamily="18" charset="0"/>
                <a:cs typeface="Times New Roman" panose="02020603050405020304" pitchFamily="18" charset="0"/>
              </a:rPr>
              <a:t>genes</a:t>
            </a:r>
            <a:r>
              <a:rPr lang="pl-PL" sz="1100" b="1" dirty="0">
                <a:latin typeface="Times New Roman" panose="02020603050405020304" pitchFamily="18" charset="0"/>
                <a:cs typeface="Times New Roman" panose="02020603050405020304" pitchFamily="18" charset="0"/>
              </a:rPr>
              <a:t> </a:t>
            </a:r>
            <a:r>
              <a:rPr lang="pl-PL" sz="1100" b="1" dirty="0" err="1">
                <a:latin typeface="Times New Roman" panose="02020603050405020304" pitchFamily="18" charset="0"/>
                <a:cs typeface="Times New Roman" panose="02020603050405020304" pitchFamily="18" charset="0"/>
              </a:rPr>
              <a:t>following</a:t>
            </a:r>
            <a:r>
              <a:rPr lang="pl-PL" sz="1100" b="1" dirty="0">
                <a:latin typeface="Times New Roman" panose="02020603050405020304" pitchFamily="18" charset="0"/>
                <a:cs typeface="Times New Roman" panose="02020603050405020304" pitchFamily="18" charset="0"/>
              </a:rPr>
              <a:t> IGF2BP3 knockdown with IGF2BP3 </a:t>
            </a:r>
            <a:r>
              <a:rPr lang="pl-PL" sz="1100" b="1" dirty="0" err="1">
                <a:latin typeface="Times New Roman" panose="02020603050405020304" pitchFamily="18" charset="0"/>
                <a:cs typeface="Times New Roman" panose="02020603050405020304" pitchFamily="18" charset="0"/>
              </a:rPr>
              <a:t>binding</a:t>
            </a:r>
            <a:r>
              <a:rPr lang="pl-PL" sz="1100" b="1" dirty="0">
                <a:latin typeface="Times New Roman" panose="02020603050405020304" pitchFamily="18" charset="0"/>
                <a:cs typeface="Times New Roman" panose="02020603050405020304" pitchFamily="18" charset="0"/>
              </a:rPr>
              <a:t> </a:t>
            </a:r>
            <a:r>
              <a:rPr lang="pl-PL" sz="1100" b="1" dirty="0" err="1">
                <a:latin typeface="Times New Roman" panose="02020603050405020304" pitchFamily="18" charset="0"/>
                <a:cs typeface="Times New Roman" panose="02020603050405020304" pitchFamily="18" charset="0"/>
              </a:rPr>
              <a:t>targets</a:t>
            </a:r>
            <a:r>
              <a:rPr lang="pl-PL" sz="1100" b="1" dirty="0">
                <a:latin typeface="Times New Roman" panose="02020603050405020304" pitchFamily="18" charset="0"/>
                <a:cs typeface="Times New Roman" panose="02020603050405020304" pitchFamily="18" charset="0"/>
              </a:rPr>
              <a:t>. </a:t>
            </a:r>
          </a:p>
          <a:p>
            <a:r>
              <a:rPr lang="pl-PL" sz="1100" dirty="0" err="1">
                <a:latin typeface="Times New Roman" panose="02020603050405020304" pitchFamily="18" charset="0"/>
                <a:cs typeface="Times New Roman" panose="02020603050405020304" pitchFamily="18" charset="0"/>
              </a:rPr>
              <a:t>Intersections</a:t>
            </a:r>
            <a:r>
              <a:rPr lang="pl-PL" sz="1100" dirty="0">
                <a:latin typeface="Times New Roman" panose="02020603050405020304" pitchFamily="18" charset="0"/>
                <a:cs typeface="Times New Roman" panose="02020603050405020304" pitchFamily="18" charset="0"/>
              </a:rPr>
              <a:t> of </a:t>
            </a:r>
            <a:r>
              <a:rPr lang="pl-PL" sz="1100" dirty="0" err="1">
                <a:latin typeface="Times New Roman" panose="02020603050405020304" pitchFamily="18" charset="0"/>
                <a:cs typeface="Times New Roman" panose="02020603050405020304" pitchFamily="18" charset="0"/>
              </a:rPr>
              <a:t>genes</a:t>
            </a:r>
            <a:r>
              <a:rPr lang="pl-PL" sz="1100" dirty="0">
                <a:latin typeface="Times New Roman" panose="02020603050405020304" pitchFamily="18" charset="0"/>
                <a:cs typeface="Times New Roman" panose="02020603050405020304" pitchFamily="18" charset="0"/>
              </a:rPr>
              <a:t> </a:t>
            </a:r>
            <a:r>
              <a:rPr lang="pl-PL" sz="1100" dirty="0" err="1">
                <a:latin typeface="Times New Roman" panose="02020603050405020304" pitchFamily="18" charset="0"/>
                <a:cs typeface="Times New Roman" panose="02020603050405020304" pitchFamily="18" charset="0"/>
              </a:rPr>
              <a:t>identified</a:t>
            </a:r>
            <a:r>
              <a:rPr lang="pl-PL" sz="1100" dirty="0">
                <a:latin typeface="Times New Roman" panose="02020603050405020304" pitchFamily="18" charset="0"/>
                <a:cs typeface="Times New Roman" panose="02020603050405020304" pitchFamily="18" charset="0"/>
              </a:rPr>
              <a:t> by RIP-</a:t>
            </a:r>
            <a:r>
              <a:rPr lang="pl-PL" sz="1100" dirty="0" err="1">
                <a:latin typeface="Times New Roman" panose="02020603050405020304" pitchFamily="18" charset="0"/>
                <a:cs typeface="Times New Roman" panose="02020603050405020304" pitchFamily="18" charset="0"/>
              </a:rPr>
              <a:t>seq</a:t>
            </a:r>
            <a:r>
              <a:rPr lang="pl-PL" sz="1100" dirty="0">
                <a:latin typeface="Times New Roman" panose="02020603050405020304" pitchFamily="18" charset="0"/>
                <a:cs typeface="Times New Roman" panose="02020603050405020304" pitchFamily="18" charset="0"/>
              </a:rPr>
              <a:t> in PANC1 </a:t>
            </a:r>
            <a:r>
              <a:rPr lang="pl-PL" sz="1100" dirty="0" err="1">
                <a:latin typeface="Times New Roman" panose="02020603050405020304" pitchFamily="18" charset="0"/>
                <a:cs typeface="Times New Roman" panose="02020603050405020304" pitchFamily="18" charset="0"/>
              </a:rPr>
              <a:t>pancreatic</a:t>
            </a:r>
            <a:r>
              <a:rPr lang="pl-PL" sz="1100" dirty="0">
                <a:latin typeface="Times New Roman" panose="02020603050405020304" pitchFamily="18" charset="0"/>
                <a:cs typeface="Times New Roman" panose="02020603050405020304" pitchFamily="18" charset="0"/>
              </a:rPr>
              <a:t> </a:t>
            </a:r>
            <a:r>
              <a:rPr lang="pl-PL" sz="1100" dirty="0" err="1">
                <a:latin typeface="Times New Roman" panose="02020603050405020304" pitchFamily="18" charset="0"/>
                <a:cs typeface="Times New Roman" panose="02020603050405020304" pitchFamily="18" charset="0"/>
              </a:rPr>
              <a:t>cancer</a:t>
            </a:r>
            <a:r>
              <a:rPr lang="pl-PL" sz="1100" dirty="0">
                <a:latin typeface="Times New Roman" panose="02020603050405020304" pitchFamily="18" charset="0"/>
                <a:cs typeface="Times New Roman" panose="02020603050405020304" pitchFamily="18" charset="0"/>
              </a:rPr>
              <a:t> </a:t>
            </a:r>
            <a:r>
              <a:rPr lang="pl-PL" sz="1100" dirty="0" err="1">
                <a:latin typeface="Times New Roman" panose="02020603050405020304" pitchFamily="18" charset="0"/>
                <a:cs typeface="Times New Roman" panose="02020603050405020304" pitchFamily="18" charset="0"/>
              </a:rPr>
              <a:t>cell</a:t>
            </a:r>
            <a:r>
              <a:rPr lang="pl-PL" sz="1100" dirty="0">
                <a:latin typeface="Times New Roman" panose="02020603050405020304" pitchFamily="18" charset="0"/>
                <a:cs typeface="Times New Roman" panose="02020603050405020304" pitchFamily="18" charset="0"/>
              </a:rPr>
              <a:t> lines (</a:t>
            </a:r>
            <a:r>
              <a:rPr lang="pl-PL" sz="1100" dirty="0" err="1">
                <a:latin typeface="Times New Roman" panose="02020603050405020304" pitchFamily="18" charset="0"/>
                <a:cs typeface="Times New Roman" panose="02020603050405020304" pitchFamily="18" charset="0"/>
              </a:rPr>
              <a:t>Ennajdaoui</a:t>
            </a:r>
            <a:r>
              <a:rPr lang="pl-PL" sz="1100" dirty="0">
                <a:latin typeface="Times New Roman" panose="02020603050405020304" pitchFamily="18" charset="0"/>
                <a:cs typeface="Times New Roman" panose="02020603050405020304" pitchFamily="18" charset="0"/>
              </a:rPr>
              <a:t> et al., 2016) with </a:t>
            </a:r>
            <a:r>
              <a:rPr lang="pl-PL" sz="1100" dirty="0" err="1">
                <a:latin typeface="Times New Roman" panose="02020603050405020304" pitchFamily="18" charset="0"/>
                <a:cs typeface="Times New Roman" panose="02020603050405020304" pitchFamily="18" charset="0"/>
              </a:rPr>
              <a:t>genes</a:t>
            </a:r>
            <a:r>
              <a:rPr lang="pl-PL" sz="1100" dirty="0">
                <a:latin typeface="Times New Roman" panose="02020603050405020304" pitchFamily="18" charset="0"/>
                <a:cs typeface="Times New Roman" panose="02020603050405020304" pitchFamily="18" charset="0"/>
              </a:rPr>
              <a:t> </a:t>
            </a:r>
            <a:r>
              <a:rPr lang="pl-PL" sz="1100" dirty="0" err="1">
                <a:latin typeface="Times New Roman" panose="02020603050405020304" pitchFamily="18" charset="0"/>
                <a:cs typeface="Times New Roman" panose="02020603050405020304" pitchFamily="18" charset="0"/>
              </a:rPr>
              <a:t>differentially</a:t>
            </a:r>
            <a:r>
              <a:rPr lang="pl-PL" sz="1100" dirty="0">
                <a:latin typeface="Times New Roman" panose="02020603050405020304" pitchFamily="18" charset="0"/>
                <a:cs typeface="Times New Roman" panose="02020603050405020304" pitchFamily="18" charset="0"/>
              </a:rPr>
              <a:t> </a:t>
            </a:r>
            <a:r>
              <a:rPr lang="pl-PL" sz="1100" dirty="0" err="1">
                <a:latin typeface="Times New Roman" panose="02020603050405020304" pitchFamily="18" charset="0"/>
                <a:cs typeface="Times New Roman" panose="02020603050405020304" pitchFamily="18" charset="0"/>
              </a:rPr>
              <a:t>up</a:t>
            </a:r>
            <a:r>
              <a:rPr lang="pl-PL" sz="1100" dirty="0">
                <a:latin typeface="Times New Roman" panose="02020603050405020304" pitchFamily="18" charset="0"/>
                <a:cs typeface="Times New Roman" panose="02020603050405020304" pitchFamily="18" charset="0"/>
              </a:rPr>
              <a:t>/down-</a:t>
            </a:r>
            <a:r>
              <a:rPr lang="pl-PL" sz="1100" dirty="0" err="1">
                <a:latin typeface="Times New Roman" panose="02020603050405020304" pitchFamily="18" charset="0"/>
                <a:cs typeface="Times New Roman" panose="02020603050405020304" pitchFamily="18" charset="0"/>
              </a:rPr>
              <a:t>regulated</a:t>
            </a:r>
            <a:r>
              <a:rPr lang="pl-PL" sz="1100" dirty="0">
                <a:latin typeface="Times New Roman" panose="02020603050405020304" pitchFamily="18" charset="0"/>
                <a:cs typeface="Times New Roman" panose="02020603050405020304" pitchFamily="18" charset="0"/>
              </a:rPr>
              <a:t> </a:t>
            </a:r>
            <a:r>
              <a:rPr lang="pl-PL" sz="1100" dirty="0" err="1">
                <a:latin typeface="Times New Roman" panose="02020603050405020304" pitchFamily="18" charset="0"/>
                <a:cs typeface="Times New Roman" panose="02020603050405020304" pitchFamily="18" charset="0"/>
              </a:rPr>
              <a:t>following</a:t>
            </a:r>
            <a:r>
              <a:rPr lang="pl-PL" sz="1100" dirty="0">
                <a:latin typeface="Times New Roman" panose="02020603050405020304" pitchFamily="18" charset="0"/>
                <a:cs typeface="Times New Roman" panose="02020603050405020304" pitchFamily="18" charset="0"/>
              </a:rPr>
              <a:t> IGF2BP3 knockdown (48 </a:t>
            </a:r>
            <a:r>
              <a:rPr lang="pl-PL" sz="1100" dirty="0" err="1">
                <a:latin typeface="Times New Roman" panose="02020603050405020304" pitchFamily="18" charset="0"/>
                <a:cs typeface="Times New Roman" panose="02020603050405020304" pitchFamily="18" charset="0"/>
              </a:rPr>
              <a:t>hours</a:t>
            </a:r>
            <a:r>
              <a:rPr lang="pl-PL" sz="1100" dirty="0">
                <a:latin typeface="Times New Roman" panose="02020603050405020304" pitchFamily="18" charset="0"/>
                <a:cs typeface="Times New Roman" panose="02020603050405020304" pitchFamily="18" charset="0"/>
              </a:rPr>
              <a:t> post </a:t>
            </a:r>
            <a:r>
              <a:rPr lang="pl-PL" sz="1100" dirty="0" err="1">
                <a:latin typeface="Times New Roman" panose="02020603050405020304" pitchFamily="18" charset="0"/>
                <a:cs typeface="Times New Roman" panose="02020603050405020304" pitchFamily="18" charset="0"/>
              </a:rPr>
              <a:t>transfection</a:t>
            </a:r>
            <a:r>
              <a:rPr lang="pl-PL" sz="1100" dirty="0">
                <a:latin typeface="Times New Roman" panose="02020603050405020304" pitchFamily="18" charset="0"/>
                <a:cs typeface="Times New Roman" panose="02020603050405020304" pitchFamily="18" charset="0"/>
              </a:rPr>
              <a:t>).</a:t>
            </a:r>
            <a:endParaRPr lang="en-GB" sz="1100" dirty="0">
              <a:latin typeface="Times New Roman" panose="02020603050405020304" pitchFamily="18" charset="0"/>
              <a:cs typeface="Times New Roman" panose="02020603050405020304" pitchFamily="18" charset="0"/>
            </a:endParaRPr>
          </a:p>
        </p:txBody>
      </p:sp>
      <p:pic>
        <p:nvPicPr>
          <p:cNvPr id="8" name="Picture 7" descr="A screenshot of a cell phone&#10;&#10;AI-generated content may be incorrect.">
            <a:extLst>
              <a:ext uri="{FF2B5EF4-FFF2-40B4-BE49-F238E27FC236}">
                <a16:creationId xmlns:a16="http://schemas.microsoft.com/office/drawing/2014/main" id="{36EF0D08-33F1-0896-7494-DC45EB6501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2837" y="1588215"/>
            <a:ext cx="5574528" cy="3519115"/>
          </a:xfrm>
          <a:prstGeom prst="rect">
            <a:avLst/>
          </a:prstGeom>
        </p:spPr>
      </p:pic>
    </p:spTree>
    <p:extLst>
      <p:ext uri="{BB962C8B-B14F-4D97-AF65-F5344CB8AC3E}">
        <p14:creationId xmlns:p14="http://schemas.microsoft.com/office/powerpoint/2010/main" val="3455076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905FB04-4E97-30C8-C7D3-60147D7C6868}"/>
              </a:ext>
            </a:extLst>
          </p:cNvPr>
          <p:cNvPicPr>
            <a:picLocks noGrp="1"/>
          </p:cNvPicPr>
          <p:nvPr>
            <p:ph idx="1"/>
          </p:nvPr>
        </p:nvPicPr>
        <p:blipFill>
          <a:blip r:embed="rId2"/>
          <a:stretch>
            <a:fillRect/>
          </a:stretch>
        </p:blipFill>
        <p:spPr>
          <a:xfrm>
            <a:off x="546847" y="2689412"/>
            <a:ext cx="5486400" cy="2886635"/>
          </a:xfrm>
          <a:prstGeom prst="rect">
            <a:avLst/>
          </a:prstGeom>
        </p:spPr>
      </p:pic>
      <p:sp>
        <p:nvSpPr>
          <p:cNvPr id="5" name="TextBox 4"/>
          <p:cNvSpPr txBox="1"/>
          <p:nvPr/>
        </p:nvSpPr>
        <p:spPr>
          <a:xfrm>
            <a:off x="574567" y="5964384"/>
            <a:ext cx="5708866" cy="923330"/>
          </a:xfrm>
          <a:prstGeom prst="rect">
            <a:avLst/>
          </a:prstGeom>
          <a:noFill/>
        </p:spPr>
        <p:txBody>
          <a:bodyPr wrap="square" rtlCol="0">
            <a:spAutoFit/>
          </a:bodyPr>
          <a:lstStyle/>
          <a:p>
            <a:r>
              <a:rPr lang="en-GB" sz="1100" b="1" dirty="0">
                <a:latin typeface="Times New Roman" panose="02020603050405020304" pitchFamily="18" charset="0"/>
                <a:cs typeface="Times New Roman" panose="02020603050405020304" pitchFamily="18" charset="0"/>
              </a:rPr>
              <a:t>Supplementary Figure 5.  IGF2BP3 knockdown causes down regulation of genes associated with cancer cell apoptosis and proliferation. </a:t>
            </a:r>
          </a:p>
          <a:p>
            <a:r>
              <a:rPr lang="en-GB" sz="1100" dirty="0">
                <a:latin typeface="Times New Roman" panose="02020603050405020304" pitchFamily="18" charset="0"/>
                <a:cs typeface="Times New Roman" panose="02020603050405020304" pitchFamily="18" charset="0"/>
              </a:rPr>
              <a:t>Expression of genes downregulated after IGF2BP3 knock down in pancreatic cancer vs </a:t>
            </a:r>
            <a:endParaRPr lang="pl-PL" sz="1100" dirty="0">
              <a:latin typeface="Times New Roman" panose="02020603050405020304" pitchFamily="18" charset="0"/>
              <a:cs typeface="Times New Roman" panose="02020603050405020304" pitchFamily="18" charset="0"/>
            </a:endParaRPr>
          </a:p>
          <a:p>
            <a:r>
              <a:rPr lang="en-GB" sz="1100" dirty="0">
                <a:latin typeface="Times New Roman" panose="02020603050405020304" pitchFamily="18" charset="0"/>
                <a:cs typeface="Times New Roman" panose="02020603050405020304" pitchFamily="18" charset="0"/>
              </a:rPr>
              <a:t>normal control from TCGA dataset.</a:t>
            </a:r>
          </a:p>
          <a:p>
            <a:endParaRPr lang="en-GB" sz="1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8601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731462" y="5591359"/>
            <a:ext cx="5395076" cy="1107996"/>
          </a:xfrm>
          <a:prstGeom prst="rect">
            <a:avLst/>
          </a:prstGeom>
          <a:noFill/>
        </p:spPr>
        <p:txBody>
          <a:bodyPr wrap="square" rtlCol="0">
            <a:spAutoFit/>
          </a:bodyPr>
          <a:lstStyle/>
          <a:p>
            <a:r>
              <a:rPr lang="pl-PL" sz="1100" b="1" dirty="0">
                <a:latin typeface="Times New Roman" panose="02020603050405020304" pitchFamily="18" charset="0"/>
                <a:cs typeface="Times New Roman" panose="02020603050405020304" pitchFamily="18" charset="0"/>
              </a:rPr>
              <a:t>Supplementary Figure 6.    </a:t>
            </a:r>
            <a:r>
              <a:rPr lang="en-GB" sz="1100" b="1" dirty="0">
                <a:latin typeface="Times New Roman" panose="02020603050405020304" pitchFamily="18" charset="0"/>
                <a:cs typeface="Times New Roman" panose="02020603050405020304" pitchFamily="18" charset="0"/>
              </a:rPr>
              <a:t>IGF2BP3 knockdown leads to consistent reduction of proliferation in primary pancreatic cancer organoid cultures </a:t>
            </a:r>
          </a:p>
          <a:p>
            <a:r>
              <a:rPr lang="en-GB" sz="1100" dirty="0">
                <a:latin typeface="Times New Roman" panose="02020603050405020304" pitchFamily="18" charset="0"/>
                <a:cs typeface="Times New Roman" panose="02020603050405020304" pitchFamily="18" charset="0"/>
              </a:rPr>
              <a:t>Results show the values obtained from analysis of three different PDAC organoid cultures (PANC 040, 079 and S336). Proliferation rate was compared between control and IGF2BP3 knockdown group at 24, 48 and 72 hours. Significance was analysed using two-way ANOVA and post hoc multiple comparisons, with *** &lt; 0.001 and * p &lt; 0.05.</a:t>
            </a:r>
          </a:p>
        </p:txBody>
      </p:sp>
      <p:grpSp>
        <p:nvGrpSpPr>
          <p:cNvPr id="2" name="Group 1">
            <a:extLst>
              <a:ext uri="{FF2B5EF4-FFF2-40B4-BE49-F238E27FC236}">
                <a16:creationId xmlns:a16="http://schemas.microsoft.com/office/drawing/2014/main" id="{2D35036A-BEF6-F7FB-75F7-6F4B46F9B648}"/>
              </a:ext>
            </a:extLst>
          </p:cNvPr>
          <p:cNvGrpSpPr/>
          <p:nvPr/>
        </p:nvGrpSpPr>
        <p:grpSpPr>
          <a:xfrm>
            <a:off x="647135" y="2402541"/>
            <a:ext cx="5556441" cy="2373399"/>
            <a:chOff x="826430" y="2785263"/>
            <a:chExt cx="4217302" cy="1399007"/>
          </a:xfrm>
        </p:grpSpPr>
        <p:pic>
          <p:nvPicPr>
            <p:cNvPr id="7" name="Picture 6">
              <a:extLst>
                <a:ext uri="{FF2B5EF4-FFF2-40B4-BE49-F238E27FC236}">
                  <a16:creationId xmlns:a16="http://schemas.microsoft.com/office/drawing/2014/main" id="{7FB60926-74EB-F2AD-C113-E7CEDA28E547}"/>
                </a:ext>
              </a:extLst>
            </p:cNvPr>
            <p:cNvPicPr>
              <a:picLocks noChangeAspect="1"/>
            </p:cNvPicPr>
            <p:nvPr/>
          </p:nvPicPr>
          <p:blipFill>
            <a:blip r:embed="rId2"/>
            <a:stretch>
              <a:fillRect/>
            </a:stretch>
          </p:blipFill>
          <p:spPr>
            <a:xfrm>
              <a:off x="826430" y="2785263"/>
              <a:ext cx="1315691" cy="1399007"/>
            </a:xfrm>
            <a:prstGeom prst="rect">
              <a:avLst/>
            </a:prstGeom>
          </p:spPr>
        </p:pic>
        <p:pic>
          <p:nvPicPr>
            <p:cNvPr id="9" name="Picture 8">
              <a:extLst>
                <a:ext uri="{FF2B5EF4-FFF2-40B4-BE49-F238E27FC236}">
                  <a16:creationId xmlns:a16="http://schemas.microsoft.com/office/drawing/2014/main" id="{5AF0DC97-1B33-015B-BE08-051548BD1C25}"/>
                </a:ext>
              </a:extLst>
            </p:cNvPr>
            <p:cNvPicPr>
              <a:picLocks noChangeAspect="1"/>
            </p:cNvPicPr>
            <p:nvPr/>
          </p:nvPicPr>
          <p:blipFill>
            <a:blip r:embed="rId3"/>
            <a:stretch>
              <a:fillRect/>
            </a:stretch>
          </p:blipFill>
          <p:spPr>
            <a:xfrm>
              <a:off x="2258991" y="2788736"/>
              <a:ext cx="1312220" cy="1374706"/>
            </a:xfrm>
            <a:prstGeom prst="rect">
              <a:avLst/>
            </a:prstGeom>
          </p:spPr>
        </p:pic>
        <p:pic>
          <p:nvPicPr>
            <p:cNvPr id="11" name="Picture 10">
              <a:extLst>
                <a:ext uri="{FF2B5EF4-FFF2-40B4-BE49-F238E27FC236}">
                  <a16:creationId xmlns:a16="http://schemas.microsoft.com/office/drawing/2014/main" id="{16E6C7C3-5C45-9F1A-4CE7-590552E52568}"/>
                </a:ext>
              </a:extLst>
            </p:cNvPr>
            <p:cNvPicPr>
              <a:picLocks noChangeAspect="1"/>
            </p:cNvPicPr>
            <p:nvPr/>
          </p:nvPicPr>
          <p:blipFill>
            <a:blip r:embed="rId4"/>
            <a:stretch>
              <a:fillRect/>
            </a:stretch>
          </p:blipFill>
          <p:spPr>
            <a:xfrm>
              <a:off x="3728041" y="2806093"/>
              <a:ext cx="1315691" cy="1357349"/>
            </a:xfrm>
            <a:prstGeom prst="rect">
              <a:avLst/>
            </a:prstGeom>
          </p:spPr>
        </p:pic>
      </p:grpSp>
    </p:spTree>
    <p:extLst>
      <p:ext uri="{BB962C8B-B14F-4D97-AF65-F5344CB8AC3E}">
        <p14:creationId xmlns:p14="http://schemas.microsoft.com/office/powerpoint/2010/main" val="30214074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7392</TotalTime>
  <Words>398</Words>
  <Application>Microsoft Macintosh PowerPoint</Application>
  <PresentationFormat>A4 Paper (210x297 mm)</PresentationFormat>
  <Paragraphs>43</Paragraphs>
  <Slides>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Aptos</vt:lpstr>
      <vt:lpstr>Aptos Display</vt: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Sandra Davies (Immunology and Immunotherapy)</dc:creator>
  <cp:lastModifiedBy>Paul Moss (School of Immunity and Infection)</cp:lastModifiedBy>
  <cp:revision>60</cp:revision>
  <dcterms:created xsi:type="dcterms:W3CDTF">2024-03-20T15:57:48Z</dcterms:created>
  <dcterms:modified xsi:type="dcterms:W3CDTF">2026-07-16T16:40:10Z</dcterms:modified>
</cp:coreProperties>
</file>