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"/>
  </p:notesMasterIdLst>
  <p:sldIdLst>
    <p:sldId id="258" r:id="rId2"/>
  </p:sldIdLst>
  <p:sldSz cx="23760113" cy="14400213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42320"/>
    <a:srgbClr val="88A7E4"/>
    <a:srgbClr val="5376BD"/>
    <a:srgbClr val="84C5CF"/>
    <a:srgbClr val="3A98A6"/>
    <a:srgbClr val="97C476"/>
    <a:srgbClr val="D6EAC8"/>
    <a:srgbClr val="BEEA9E"/>
    <a:srgbClr val="C9C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57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1143000"/>
            <a:ext cx="5092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882650" y="1143000"/>
            <a:ext cx="50927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0014" y="2356703"/>
            <a:ext cx="17820085" cy="5013407"/>
          </a:xfrm>
        </p:spPr>
        <p:txBody>
          <a:bodyPr anchor="b"/>
          <a:lstStyle>
            <a:lvl1pPr algn="ctr">
              <a:defRPr sz="1169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0014" y="7563446"/>
            <a:ext cx="17820085" cy="3476717"/>
          </a:xfrm>
        </p:spPr>
        <p:txBody>
          <a:bodyPr/>
          <a:lstStyle>
            <a:lvl1pPr marL="0" indent="0" algn="ctr">
              <a:buNone/>
              <a:defRPr sz="4677"/>
            </a:lvl1pPr>
            <a:lvl2pPr marL="890991" indent="0" algn="ctr">
              <a:buNone/>
              <a:defRPr sz="3898"/>
            </a:lvl2pPr>
            <a:lvl3pPr marL="1781983" indent="0" algn="ctr">
              <a:buNone/>
              <a:defRPr sz="3508"/>
            </a:lvl3pPr>
            <a:lvl4pPr marL="2672974" indent="0" algn="ctr">
              <a:buNone/>
              <a:defRPr sz="3118"/>
            </a:lvl4pPr>
            <a:lvl5pPr marL="3563965" indent="0" algn="ctr">
              <a:buNone/>
              <a:defRPr sz="3118"/>
            </a:lvl5pPr>
            <a:lvl6pPr marL="4454957" indent="0" algn="ctr">
              <a:buNone/>
              <a:defRPr sz="3118"/>
            </a:lvl6pPr>
            <a:lvl7pPr marL="5345948" indent="0" algn="ctr">
              <a:buNone/>
              <a:defRPr sz="3118"/>
            </a:lvl7pPr>
            <a:lvl8pPr marL="6236940" indent="0" algn="ctr">
              <a:buNone/>
              <a:defRPr sz="3118"/>
            </a:lvl8pPr>
            <a:lvl9pPr marL="7127931" indent="0" algn="ctr">
              <a:buNone/>
              <a:defRPr sz="3118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622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369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133" y="3590055"/>
            <a:ext cx="20493097" cy="5990088"/>
          </a:xfrm>
        </p:spPr>
        <p:txBody>
          <a:bodyPr anchor="b"/>
          <a:lstStyle>
            <a:lvl1pPr>
              <a:defRPr sz="1169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1133" y="9636811"/>
            <a:ext cx="20493097" cy="3150046"/>
          </a:xfrm>
        </p:spPr>
        <p:txBody>
          <a:bodyPr/>
          <a:lstStyle>
            <a:lvl1pPr marL="0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1pPr>
            <a:lvl2pPr marL="890991" indent="0">
              <a:buNone/>
              <a:defRPr sz="3898">
                <a:solidFill>
                  <a:schemeClr val="tx1">
                    <a:tint val="75000"/>
                  </a:schemeClr>
                </a:solidFill>
              </a:defRPr>
            </a:lvl2pPr>
            <a:lvl3pPr marL="1781983" indent="0">
              <a:buNone/>
              <a:defRPr sz="3508">
                <a:solidFill>
                  <a:schemeClr val="tx1">
                    <a:tint val="75000"/>
                  </a:schemeClr>
                </a:solidFill>
              </a:defRPr>
            </a:lvl3pPr>
            <a:lvl4pPr marL="2672974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4pPr>
            <a:lvl5pPr marL="356396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5pPr>
            <a:lvl6pPr marL="4454957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6pPr>
            <a:lvl7pPr marL="5345948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7pPr>
            <a:lvl8pPr marL="6236940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8pPr>
            <a:lvl9pPr marL="7127931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948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3508" y="3833390"/>
            <a:ext cx="10098048" cy="913680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28557" y="3833390"/>
            <a:ext cx="10098048" cy="913680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98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603" y="766679"/>
            <a:ext cx="20493097" cy="278337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6603" y="3530053"/>
            <a:ext cx="10051641" cy="1730025"/>
          </a:xfrm>
        </p:spPr>
        <p:txBody>
          <a:bodyPr anchor="b"/>
          <a:lstStyle>
            <a:lvl1pPr marL="0" indent="0">
              <a:buNone/>
              <a:defRPr sz="4677" b="1"/>
            </a:lvl1pPr>
            <a:lvl2pPr marL="890991" indent="0">
              <a:buNone/>
              <a:defRPr sz="3898" b="1"/>
            </a:lvl2pPr>
            <a:lvl3pPr marL="1781983" indent="0">
              <a:buNone/>
              <a:defRPr sz="3508" b="1"/>
            </a:lvl3pPr>
            <a:lvl4pPr marL="2672974" indent="0">
              <a:buNone/>
              <a:defRPr sz="3118" b="1"/>
            </a:lvl4pPr>
            <a:lvl5pPr marL="3563965" indent="0">
              <a:buNone/>
              <a:defRPr sz="3118" b="1"/>
            </a:lvl5pPr>
            <a:lvl6pPr marL="4454957" indent="0">
              <a:buNone/>
              <a:defRPr sz="3118" b="1"/>
            </a:lvl6pPr>
            <a:lvl7pPr marL="5345948" indent="0">
              <a:buNone/>
              <a:defRPr sz="3118" b="1"/>
            </a:lvl7pPr>
            <a:lvl8pPr marL="6236940" indent="0">
              <a:buNone/>
              <a:defRPr sz="3118" b="1"/>
            </a:lvl8pPr>
            <a:lvl9pPr marL="7127931" indent="0">
              <a:buNone/>
              <a:defRPr sz="311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6603" y="5260078"/>
            <a:ext cx="10051641" cy="773678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028557" y="3530053"/>
            <a:ext cx="10101143" cy="1730025"/>
          </a:xfrm>
        </p:spPr>
        <p:txBody>
          <a:bodyPr anchor="b"/>
          <a:lstStyle>
            <a:lvl1pPr marL="0" indent="0">
              <a:buNone/>
              <a:defRPr sz="4677" b="1"/>
            </a:lvl1pPr>
            <a:lvl2pPr marL="890991" indent="0">
              <a:buNone/>
              <a:defRPr sz="3898" b="1"/>
            </a:lvl2pPr>
            <a:lvl3pPr marL="1781983" indent="0">
              <a:buNone/>
              <a:defRPr sz="3508" b="1"/>
            </a:lvl3pPr>
            <a:lvl4pPr marL="2672974" indent="0">
              <a:buNone/>
              <a:defRPr sz="3118" b="1"/>
            </a:lvl4pPr>
            <a:lvl5pPr marL="3563965" indent="0">
              <a:buNone/>
              <a:defRPr sz="3118" b="1"/>
            </a:lvl5pPr>
            <a:lvl6pPr marL="4454957" indent="0">
              <a:buNone/>
              <a:defRPr sz="3118" b="1"/>
            </a:lvl6pPr>
            <a:lvl7pPr marL="5345948" indent="0">
              <a:buNone/>
              <a:defRPr sz="3118" b="1"/>
            </a:lvl7pPr>
            <a:lvl8pPr marL="6236940" indent="0">
              <a:buNone/>
              <a:defRPr sz="3118" b="1"/>
            </a:lvl8pPr>
            <a:lvl9pPr marL="7127931" indent="0">
              <a:buNone/>
              <a:defRPr sz="311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028557" y="5260078"/>
            <a:ext cx="10101143" cy="773678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093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87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616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604" y="960014"/>
            <a:ext cx="7663254" cy="3360050"/>
          </a:xfrm>
        </p:spPr>
        <p:txBody>
          <a:bodyPr anchor="b"/>
          <a:lstStyle>
            <a:lvl1pPr>
              <a:defRPr sz="623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1143" y="2073365"/>
            <a:ext cx="12028557" cy="10233485"/>
          </a:xfrm>
        </p:spPr>
        <p:txBody>
          <a:bodyPr/>
          <a:lstStyle>
            <a:lvl1pPr>
              <a:defRPr sz="6236"/>
            </a:lvl1pPr>
            <a:lvl2pPr>
              <a:defRPr sz="5457"/>
            </a:lvl2pPr>
            <a:lvl3pPr>
              <a:defRPr sz="4677"/>
            </a:lvl3pPr>
            <a:lvl4pPr>
              <a:defRPr sz="3898"/>
            </a:lvl4pPr>
            <a:lvl5pPr>
              <a:defRPr sz="3898"/>
            </a:lvl5pPr>
            <a:lvl6pPr>
              <a:defRPr sz="3898"/>
            </a:lvl6pPr>
            <a:lvl7pPr>
              <a:defRPr sz="3898"/>
            </a:lvl7pPr>
            <a:lvl8pPr>
              <a:defRPr sz="3898"/>
            </a:lvl8pPr>
            <a:lvl9pPr>
              <a:defRPr sz="3898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6604" y="4320064"/>
            <a:ext cx="7663254" cy="8003453"/>
          </a:xfrm>
        </p:spPr>
        <p:txBody>
          <a:bodyPr/>
          <a:lstStyle>
            <a:lvl1pPr marL="0" indent="0">
              <a:buNone/>
              <a:defRPr sz="3118"/>
            </a:lvl1pPr>
            <a:lvl2pPr marL="890991" indent="0">
              <a:buNone/>
              <a:defRPr sz="2728"/>
            </a:lvl2pPr>
            <a:lvl3pPr marL="1781983" indent="0">
              <a:buNone/>
              <a:defRPr sz="2339"/>
            </a:lvl3pPr>
            <a:lvl4pPr marL="2672974" indent="0">
              <a:buNone/>
              <a:defRPr sz="1949"/>
            </a:lvl4pPr>
            <a:lvl5pPr marL="3563965" indent="0">
              <a:buNone/>
              <a:defRPr sz="1949"/>
            </a:lvl5pPr>
            <a:lvl6pPr marL="4454957" indent="0">
              <a:buNone/>
              <a:defRPr sz="1949"/>
            </a:lvl6pPr>
            <a:lvl7pPr marL="5345948" indent="0">
              <a:buNone/>
              <a:defRPr sz="1949"/>
            </a:lvl7pPr>
            <a:lvl8pPr marL="6236940" indent="0">
              <a:buNone/>
              <a:defRPr sz="1949"/>
            </a:lvl8pPr>
            <a:lvl9pPr marL="7127931" indent="0">
              <a:buNone/>
              <a:defRPr sz="1949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420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604" y="960014"/>
            <a:ext cx="7663254" cy="3360050"/>
          </a:xfrm>
        </p:spPr>
        <p:txBody>
          <a:bodyPr anchor="b"/>
          <a:lstStyle>
            <a:lvl1pPr>
              <a:defRPr sz="623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01143" y="2073365"/>
            <a:ext cx="12028557" cy="10233485"/>
          </a:xfrm>
        </p:spPr>
        <p:txBody>
          <a:bodyPr anchor="t"/>
          <a:lstStyle>
            <a:lvl1pPr marL="0" indent="0">
              <a:buNone/>
              <a:defRPr sz="6236"/>
            </a:lvl1pPr>
            <a:lvl2pPr marL="890991" indent="0">
              <a:buNone/>
              <a:defRPr sz="5457"/>
            </a:lvl2pPr>
            <a:lvl3pPr marL="1781983" indent="0">
              <a:buNone/>
              <a:defRPr sz="4677"/>
            </a:lvl3pPr>
            <a:lvl4pPr marL="2672974" indent="0">
              <a:buNone/>
              <a:defRPr sz="3898"/>
            </a:lvl4pPr>
            <a:lvl5pPr marL="3563965" indent="0">
              <a:buNone/>
              <a:defRPr sz="3898"/>
            </a:lvl5pPr>
            <a:lvl6pPr marL="4454957" indent="0">
              <a:buNone/>
              <a:defRPr sz="3898"/>
            </a:lvl6pPr>
            <a:lvl7pPr marL="5345948" indent="0">
              <a:buNone/>
              <a:defRPr sz="3898"/>
            </a:lvl7pPr>
            <a:lvl8pPr marL="6236940" indent="0">
              <a:buNone/>
              <a:defRPr sz="3898"/>
            </a:lvl8pPr>
            <a:lvl9pPr marL="7127931" indent="0">
              <a:buNone/>
              <a:defRPr sz="3898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6604" y="4320064"/>
            <a:ext cx="7663254" cy="8003453"/>
          </a:xfrm>
        </p:spPr>
        <p:txBody>
          <a:bodyPr/>
          <a:lstStyle>
            <a:lvl1pPr marL="0" indent="0">
              <a:buNone/>
              <a:defRPr sz="3118"/>
            </a:lvl1pPr>
            <a:lvl2pPr marL="890991" indent="0">
              <a:buNone/>
              <a:defRPr sz="2728"/>
            </a:lvl2pPr>
            <a:lvl3pPr marL="1781983" indent="0">
              <a:buNone/>
              <a:defRPr sz="2339"/>
            </a:lvl3pPr>
            <a:lvl4pPr marL="2672974" indent="0">
              <a:buNone/>
              <a:defRPr sz="1949"/>
            </a:lvl4pPr>
            <a:lvl5pPr marL="3563965" indent="0">
              <a:buNone/>
              <a:defRPr sz="1949"/>
            </a:lvl5pPr>
            <a:lvl6pPr marL="4454957" indent="0">
              <a:buNone/>
              <a:defRPr sz="1949"/>
            </a:lvl6pPr>
            <a:lvl7pPr marL="5345948" indent="0">
              <a:buNone/>
              <a:defRPr sz="1949"/>
            </a:lvl7pPr>
            <a:lvl8pPr marL="6236940" indent="0">
              <a:buNone/>
              <a:defRPr sz="1949"/>
            </a:lvl8pPr>
            <a:lvl9pPr marL="7127931" indent="0">
              <a:buNone/>
              <a:defRPr sz="1949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62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31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003331" y="766678"/>
            <a:ext cx="5123274" cy="1220351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33508" y="766678"/>
            <a:ext cx="15072822" cy="12203515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847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33508" y="766679"/>
            <a:ext cx="20493097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3508" y="3833390"/>
            <a:ext cx="20493097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33508" y="13346865"/>
            <a:ext cx="5346025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6EE69-DC66-42D6-9651-C59F2D558804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0538" y="13346865"/>
            <a:ext cx="8019038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780580" y="13346865"/>
            <a:ext cx="5346025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9C03E-0DBF-4371-AE78-17AA3AF920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05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781983" rtl="0" eaLnBrk="1" latinLnBrk="0" hangingPunct="1">
        <a:lnSpc>
          <a:spcPct val="90000"/>
        </a:lnSpc>
        <a:spcBef>
          <a:spcPct val="0"/>
        </a:spcBef>
        <a:buNone/>
        <a:defRPr sz="8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5496" indent="-445496" algn="l" defTabSz="1781983" rtl="0" eaLnBrk="1" latinLnBrk="0" hangingPunct="1">
        <a:lnSpc>
          <a:spcPct val="90000"/>
        </a:lnSpc>
        <a:spcBef>
          <a:spcPts val="1949"/>
        </a:spcBef>
        <a:buFont typeface="Arial" panose="020B0604020202020204" pitchFamily="34" charset="0"/>
        <a:buChar char="•"/>
        <a:defRPr sz="5457" kern="1200">
          <a:solidFill>
            <a:schemeClr val="tx1"/>
          </a:solidFill>
          <a:latin typeface="+mn-lt"/>
          <a:ea typeface="+mn-ea"/>
          <a:cs typeface="+mn-cs"/>
        </a:defRPr>
      </a:lvl1pPr>
      <a:lvl2pPr marL="1336487" indent="-445496" algn="l" defTabSz="1781983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2pPr>
      <a:lvl3pPr marL="2227478" indent="-445496" algn="l" defTabSz="1781983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898" kern="1200">
          <a:solidFill>
            <a:schemeClr val="tx1"/>
          </a:solidFill>
          <a:latin typeface="+mn-lt"/>
          <a:ea typeface="+mn-ea"/>
          <a:cs typeface="+mn-cs"/>
        </a:defRPr>
      </a:lvl3pPr>
      <a:lvl4pPr marL="3118470" indent="-445496" algn="l" defTabSz="1781983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4pPr>
      <a:lvl5pPr marL="4009461" indent="-445496" algn="l" defTabSz="1781983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5pPr>
      <a:lvl6pPr marL="4900452" indent="-445496" algn="l" defTabSz="1781983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6pPr>
      <a:lvl7pPr marL="5791444" indent="-445496" algn="l" defTabSz="1781983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7pPr>
      <a:lvl8pPr marL="6682435" indent="-445496" algn="l" defTabSz="1781983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8pPr>
      <a:lvl9pPr marL="7573427" indent="-445496" algn="l" defTabSz="1781983" rtl="0" eaLnBrk="1" latinLnBrk="0" hangingPunct="1">
        <a:lnSpc>
          <a:spcPct val="90000"/>
        </a:lnSpc>
        <a:spcBef>
          <a:spcPts val="974"/>
        </a:spcBef>
        <a:buFont typeface="Arial" panose="020B0604020202020204" pitchFamily="34" charset="0"/>
        <a:buChar char="•"/>
        <a:defRPr sz="35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81983" rtl="0" eaLnBrk="1" latinLnBrk="0" hangingPunct="1">
        <a:defRPr sz="3508" kern="1200">
          <a:solidFill>
            <a:schemeClr val="tx1"/>
          </a:solidFill>
          <a:latin typeface="+mn-lt"/>
          <a:ea typeface="+mn-ea"/>
          <a:cs typeface="+mn-cs"/>
        </a:defRPr>
      </a:lvl1pPr>
      <a:lvl2pPr marL="890991" algn="l" defTabSz="1781983" rtl="0" eaLnBrk="1" latinLnBrk="0" hangingPunct="1">
        <a:defRPr sz="3508" kern="1200">
          <a:solidFill>
            <a:schemeClr val="tx1"/>
          </a:solidFill>
          <a:latin typeface="+mn-lt"/>
          <a:ea typeface="+mn-ea"/>
          <a:cs typeface="+mn-cs"/>
        </a:defRPr>
      </a:lvl2pPr>
      <a:lvl3pPr marL="1781983" algn="l" defTabSz="1781983" rtl="0" eaLnBrk="1" latinLnBrk="0" hangingPunct="1">
        <a:defRPr sz="3508" kern="1200">
          <a:solidFill>
            <a:schemeClr val="tx1"/>
          </a:solidFill>
          <a:latin typeface="+mn-lt"/>
          <a:ea typeface="+mn-ea"/>
          <a:cs typeface="+mn-cs"/>
        </a:defRPr>
      </a:lvl3pPr>
      <a:lvl4pPr marL="2672974" algn="l" defTabSz="1781983" rtl="0" eaLnBrk="1" latinLnBrk="0" hangingPunct="1">
        <a:defRPr sz="3508" kern="1200">
          <a:solidFill>
            <a:schemeClr val="tx1"/>
          </a:solidFill>
          <a:latin typeface="+mn-lt"/>
          <a:ea typeface="+mn-ea"/>
          <a:cs typeface="+mn-cs"/>
        </a:defRPr>
      </a:lvl4pPr>
      <a:lvl5pPr marL="3563965" algn="l" defTabSz="1781983" rtl="0" eaLnBrk="1" latinLnBrk="0" hangingPunct="1">
        <a:defRPr sz="3508" kern="1200">
          <a:solidFill>
            <a:schemeClr val="tx1"/>
          </a:solidFill>
          <a:latin typeface="+mn-lt"/>
          <a:ea typeface="+mn-ea"/>
          <a:cs typeface="+mn-cs"/>
        </a:defRPr>
      </a:lvl5pPr>
      <a:lvl6pPr marL="4454957" algn="l" defTabSz="1781983" rtl="0" eaLnBrk="1" latinLnBrk="0" hangingPunct="1">
        <a:defRPr sz="3508" kern="1200">
          <a:solidFill>
            <a:schemeClr val="tx1"/>
          </a:solidFill>
          <a:latin typeface="+mn-lt"/>
          <a:ea typeface="+mn-ea"/>
          <a:cs typeface="+mn-cs"/>
        </a:defRPr>
      </a:lvl6pPr>
      <a:lvl7pPr marL="5345948" algn="l" defTabSz="1781983" rtl="0" eaLnBrk="1" latinLnBrk="0" hangingPunct="1">
        <a:defRPr sz="3508" kern="1200">
          <a:solidFill>
            <a:schemeClr val="tx1"/>
          </a:solidFill>
          <a:latin typeface="+mn-lt"/>
          <a:ea typeface="+mn-ea"/>
          <a:cs typeface="+mn-cs"/>
        </a:defRPr>
      </a:lvl7pPr>
      <a:lvl8pPr marL="6236940" algn="l" defTabSz="1781983" rtl="0" eaLnBrk="1" latinLnBrk="0" hangingPunct="1">
        <a:defRPr sz="3508" kern="1200">
          <a:solidFill>
            <a:schemeClr val="tx1"/>
          </a:solidFill>
          <a:latin typeface="+mn-lt"/>
          <a:ea typeface="+mn-ea"/>
          <a:cs typeface="+mn-cs"/>
        </a:defRPr>
      </a:lvl8pPr>
      <a:lvl9pPr marL="7127931" algn="l" defTabSz="1781983" rtl="0" eaLnBrk="1" latinLnBrk="0" hangingPunct="1">
        <a:defRPr sz="35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3.png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jpeg"/><Relationship Id="rId4" Type="http://schemas.openxmlformats.org/officeDocument/2006/relationships/image" Target="../media/image1.png"/><Relationship Id="rId9" Type="http://schemas.openxmlformats.org/officeDocument/2006/relationships/image" Target="../media/image6.jpe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Figure-1-骨肉瘤与瘤栓"/>
          <p:cNvPicPr>
            <a:picLocks noChangeAspect="1"/>
          </p:cNvPicPr>
          <p:nvPr/>
        </p:nvPicPr>
        <p:blipFill>
          <a:blip r:embed="rId4"/>
          <a:srcRect l="60687" t="45256" r="22670" b="25537"/>
          <a:stretch>
            <a:fillRect/>
          </a:stretch>
        </p:blipFill>
        <p:spPr>
          <a:xfrm>
            <a:off x="8104830" y="5482058"/>
            <a:ext cx="1532890" cy="172212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8074965" y="5517619"/>
            <a:ext cx="2374900" cy="2017395"/>
            <a:chOff x="22427" y="2784"/>
            <a:chExt cx="6038" cy="5590"/>
          </a:xfrm>
        </p:grpSpPr>
        <p:pic>
          <p:nvPicPr>
            <p:cNvPr id="9" name="图片 8" descr="Single cell sequencing"/>
            <p:cNvPicPr>
              <a:picLocks noChangeAspect="1"/>
            </p:cNvPicPr>
            <p:nvPr/>
          </p:nvPicPr>
          <p:blipFill>
            <a:blip r:embed="rId5"/>
            <a:srcRect l="48974" t="67940" r="30786" b="1488"/>
            <a:stretch>
              <a:fillRect/>
            </a:stretch>
          </p:blipFill>
          <p:spPr>
            <a:xfrm>
              <a:off x="22427" y="2784"/>
              <a:ext cx="6039" cy="5591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23459" y="4105"/>
              <a:ext cx="1824" cy="1224"/>
            </a:xfrm>
            <a:prstGeom prst="rect">
              <a:avLst/>
            </a:prstGeom>
            <a:solidFill>
              <a:srgbClr val="242320"/>
            </a:solidFill>
            <a:ln>
              <a:solidFill>
                <a:srgbClr val="2423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7" name="图片 36" descr="Figure-1"/>
          <p:cNvPicPr>
            <a:picLocks noChangeAspect="1"/>
          </p:cNvPicPr>
          <p:nvPr/>
        </p:nvPicPr>
        <p:blipFill>
          <a:blip r:embed="rId6"/>
          <a:srcRect l="21805" t="11986" r="20330" b="5484"/>
          <a:stretch>
            <a:fillRect/>
          </a:stretch>
        </p:blipFill>
        <p:spPr>
          <a:xfrm>
            <a:off x="710892" y="3359253"/>
            <a:ext cx="4766945" cy="4860290"/>
          </a:xfrm>
          <a:prstGeom prst="rect">
            <a:avLst/>
          </a:prstGeom>
        </p:spPr>
      </p:pic>
      <p:pic>
        <p:nvPicPr>
          <p:cNvPr id="28" name="图片 27" descr="Figure-1-图注"/>
          <p:cNvPicPr>
            <a:picLocks noChangeAspect="1"/>
          </p:cNvPicPr>
          <p:nvPr/>
        </p:nvPicPr>
        <p:blipFill>
          <a:blip r:embed="rId7"/>
          <a:srcRect l="4471" t="31715" r="3012" b="25946"/>
          <a:stretch>
            <a:fillRect/>
          </a:stretch>
        </p:blipFill>
        <p:spPr>
          <a:xfrm>
            <a:off x="733750" y="10532213"/>
            <a:ext cx="21981160" cy="1356360"/>
          </a:xfrm>
          <a:prstGeom prst="rect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14826028" y="5896714"/>
            <a:ext cx="2619023" cy="2028158"/>
            <a:chOff x="11441" y="5020"/>
            <a:chExt cx="6022" cy="5063"/>
          </a:xfrm>
        </p:grpSpPr>
        <p:sp>
          <p:nvSpPr>
            <p:cNvPr id="12" name="矩形 11"/>
            <p:cNvSpPr/>
            <p:nvPr/>
          </p:nvSpPr>
          <p:spPr>
            <a:xfrm>
              <a:off x="13743" y="5020"/>
              <a:ext cx="696" cy="387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5599" y="5020"/>
              <a:ext cx="696" cy="387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2471" y="6396"/>
              <a:ext cx="4992" cy="1056"/>
            </a:xfrm>
            <a:prstGeom prst="rect">
              <a:avLst/>
            </a:prstGeom>
            <a:gradFill>
              <a:gsLst>
                <a:gs pos="0">
                  <a:srgbClr val="9EE256">
                    <a:alpha val="60000"/>
                    <a:lumMod val="42000"/>
                    <a:lumOff val="58000"/>
                  </a:srgbClr>
                </a:gs>
                <a:gs pos="100000">
                  <a:srgbClr val="52762D"/>
                </a:gs>
              </a:gsLst>
              <a:lin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2784" y="6730"/>
              <a:ext cx="400" cy="509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3344" y="6714"/>
              <a:ext cx="400" cy="509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13940" y="6698"/>
              <a:ext cx="400" cy="509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14712" y="6714"/>
              <a:ext cx="400" cy="509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15344" y="6734"/>
              <a:ext cx="400" cy="509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15940" y="6718"/>
              <a:ext cx="400" cy="509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6588" y="6718"/>
              <a:ext cx="400" cy="509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441" y="5067"/>
              <a:ext cx="2555" cy="11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Beeds</a:t>
              </a:r>
              <a:endParaRPr lang="en-US" altLang="zh-CN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3161" y="8897"/>
              <a:ext cx="2240" cy="11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Arial" panose="020B0604020202020204" pitchFamily="34" charset="0"/>
                  <a:cs typeface="Arial" panose="020B0604020202020204" pitchFamily="34" charset="0"/>
                </a:rPr>
                <a:t>Cells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544" y="8931"/>
              <a:ext cx="1575" cy="11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Arial" panose="020B0604020202020204" pitchFamily="34" charset="0"/>
                  <a:cs typeface="Arial" panose="020B0604020202020204" pitchFamily="34" charset="0"/>
                </a:rPr>
                <a:t>Oil</a:t>
              </a:r>
            </a:p>
          </p:txBody>
        </p:sp>
        <p:cxnSp>
          <p:nvCxnSpPr>
            <p:cNvPr id="41" name="直接箭头连接符 40"/>
            <p:cNvCxnSpPr/>
            <p:nvPr/>
          </p:nvCxnSpPr>
          <p:spPr>
            <a:xfrm flipV="1">
              <a:off x="14615" y="7553"/>
              <a:ext cx="14" cy="1293"/>
            </a:xfrm>
            <a:prstGeom prst="straightConnector1">
              <a:avLst/>
            </a:prstGeom>
            <a:ln>
              <a:noFill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直接箭头连接符 42"/>
            <p:cNvCxnSpPr/>
            <p:nvPr/>
          </p:nvCxnSpPr>
          <p:spPr>
            <a:xfrm flipV="1">
              <a:off x="16497" y="7603"/>
              <a:ext cx="14" cy="1293"/>
            </a:xfrm>
            <a:prstGeom prst="straightConnector1">
              <a:avLst/>
            </a:prstGeom>
            <a:ln>
              <a:noFill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13822" y="8196"/>
              <a:ext cx="600" cy="473"/>
            </a:xfrm>
            <a:prstGeom prst="ellipse">
              <a:avLst/>
            </a:prstGeom>
            <a:solidFill>
              <a:srgbClr val="EBE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4013" y="8304"/>
              <a:ext cx="327" cy="256"/>
            </a:xfrm>
            <a:prstGeom prst="ellipse">
              <a:avLst/>
            </a:prstGeom>
            <a:solidFill>
              <a:srgbClr val="C9C0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13822" y="7520"/>
              <a:ext cx="600" cy="473"/>
            </a:xfrm>
            <a:prstGeom prst="ellipse">
              <a:avLst/>
            </a:prstGeom>
            <a:solidFill>
              <a:srgbClr val="BEE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4013" y="7628"/>
              <a:ext cx="327" cy="256"/>
            </a:xfrm>
            <a:prstGeom prst="ellipse">
              <a:avLst/>
            </a:prstGeom>
            <a:solidFill>
              <a:srgbClr val="97C4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13772" y="5856"/>
              <a:ext cx="600" cy="473"/>
            </a:xfrm>
            <a:prstGeom prst="ellipse">
              <a:avLst/>
            </a:prstGeom>
            <a:solidFill>
              <a:srgbClr val="84C5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13963" y="5964"/>
              <a:ext cx="327" cy="256"/>
            </a:xfrm>
            <a:prstGeom prst="ellipse">
              <a:avLst/>
            </a:prstGeom>
            <a:solidFill>
              <a:srgbClr val="3A98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13786" y="5237"/>
              <a:ext cx="600" cy="473"/>
            </a:xfrm>
            <a:prstGeom prst="ellipse">
              <a:avLst/>
            </a:prstGeom>
            <a:solidFill>
              <a:srgbClr val="88A7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13977" y="5345"/>
              <a:ext cx="327" cy="256"/>
            </a:xfrm>
            <a:prstGeom prst="ellipse">
              <a:avLst/>
            </a:prstGeom>
            <a:solidFill>
              <a:srgbClr val="537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7738417" y="2579473"/>
            <a:ext cx="2190115" cy="1515110"/>
            <a:chOff x="20627" y="4865"/>
            <a:chExt cx="4272" cy="3336"/>
          </a:xfrm>
        </p:grpSpPr>
        <p:pic>
          <p:nvPicPr>
            <p:cNvPr id="65" name="图片 64" descr="Single cell sequencing"/>
            <p:cNvPicPr>
              <a:picLocks noChangeAspect="1"/>
            </p:cNvPicPr>
            <p:nvPr/>
          </p:nvPicPr>
          <p:blipFill>
            <a:blip r:embed="rId5"/>
            <a:srcRect l="22313" t="8675" r="53345" b="60307"/>
            <a:stretch>
              <a:fillRect/>
            </a:stretch>
          </p:blipFill>
          <p:spPr>
            <a:xfrm>
              <a:off x="20627" y="4865"/>
              <a:ext cx="4272" cy="3336"/>
            </a:xfrm>
            <a:prstGeom prst="rect">
              <a:avLst/>
            </a:prstGeom>
          </p:spPr>
        </p:pic>
        <p:sp>
          <p:nvSpPr>
            <p:cNvPr id="66" name="矩形 65"/>
            <p:cNvSpPr/>
            <p:nvPr/>
          </p:nvSpPr>
          <p:spPr>
            <a:xfrm>
              <a:off x="22572" y="5402"/>
              <a:ext cx="1968" cy="1512"/>
            </a:xfrm>
            <a:prstGeom prst="rect">
              <a:avLst/>
            </a:prstGeom>
            <a:solidFill>
              <a:srgbClr val="242320"/>
            </a:solidFill>
            <a:ln>
              <a:solidFill>
                <a:srgbClr val="2423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73" name="图片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06660" y="5744949"/>
            <a:ext cx="2721610" cy="1844675"/>
          </a:xfrm>
          <a:prstGeom prst="rect">
            <a:avLst/>
          </a:prstGeom>
        </p:spPr>
      </p:pic>
      <p:sp>
        <p:nvSpPr>
          <p:cNvPr id="80" name="文本框 79"/>
          <p:cNvSpPr txBox="1"/>
          <p:nvPr/>
        </p:nvSpPr>
        <p:spPr>
          <a:xfrm>
            <a:off x="733750" y="2761718"/>
            <a:ext cx="2925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Specimen collection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7833686" y="4826739"/>
            <a:ext cx="2823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Single cell solution </a:t>
            </a:r>
          </a:p>
          <a:p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14991405" y="4828644"/>
            <a:ext cx="27029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Single cell droplet </a:t>
            </a:r>
          </a:p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encapsuleting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8378495" y="4834359"/>
            <a:ext cx="2541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Sequencing &amp; </a:t>
            </a: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Data analysis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5604836" y="7466434"/>
            <a:ext cx="37016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③</a:t>
            </a: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Multiplex IF validation</a:t>
            </a:r>
          </a:p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(N=2) </a:t>
            </a:r>
          </a:p>
        </p:txBody>
      </p:sp>
      <p:grpSp>
        <p:nvGrpSpPr>
          <p:cNvPr id="90" name="组合 89"/>
          <p:cNvGrpSpPr/>
          <p:nvPr/>
        </p:nvGrpSpPr>
        <p:grpSpPr>
          <a:xfrm>
            <a:off x="18378497" y="9031074"/>
            <a:ext cx="4336415" cy="1721485"/>
            <a:chOff x="30928" y="3865"/>
            <a:chExt cx="5850" cy="3865"/>
          </a:xfrm>
        </p:grpSpPr>
        <p:pic>
          <p:nvPicPr>
            <p:cNvPr id="75" name="图片 74" descr="OS-2"/>
            <p:cNvPicPr>
              <a:picLocks noChangeAspect="1"/>
            </p:cNvPicPr>
            <p:nvPr/>
          </p:nvPicPr>
          <p:blipFill>
            <a:blip r:embed="rId9"/>
            <a:srcRect b="4673"/>
            <a:stretch>
              <a:fillRect/>
            </a:stretch>
          </p:blipFill>
          <p:spPr>
            <a:xfrm>
              <a:off x="30928" y="5782"/>
              <a:ext cx="2831" cy="1936"/>
            </a:xfrm>
            <a:prstGeom prst="rect">
              <a:avLst/>
            </a:prstGeom>
          </p:spPr>
        </p:pic>
        <p:pic>
          <p:nvPicPr>
            <p:cNvPr id="86" name="图片 85" descr="OS-1"/>
            <p:cNvPicPr>
              <a:picLocks noChangeAspect="1"/>
            </p:cNvPicPr>
            <p:nvPr/>
          </p:nvPicPr>
          <p:blipFill>
            <a:blip r:embed="rId10"/>
            <a:srcRect b="2850"/>
            <a:stretch>
              <a:fillRect/>
            </a:stretch>
          </p:blipFill>
          <p:spPr>
            <a:xfrm>
              <a:off x="30928" y="3865"/>
              <a:ext cx="2832" cy="1917"/>
            </a:xfrm>
            <a:prstGeom prst="rect">
              <a:avLst/>
            </a:prstGeom>
          </p:spPr>
        </p:pic>
        <p:pic>
          <p:nvPicPr>
            <p:cNvPr id="87" name="图片 86" descr="TH-1"/>
            <p:cNvPicPr>
              <a:picLocks noChangeAspect="1"/>
            </p:cNvPicPr>
            <p:nvPr/>
          </p:nvPicPr>
          <p:blipFill>
            <a:blip r:embed="rId11"/>
            <a:srcRect b="4474"/>
            <a:stretch>
              <a:fillRect/>
            </a:stretch>
          </p:blipFill>
          <p:spPr>
            <a:xfrm>
              <a:off x="33760" y="3865"/>
              <a:ext cx="3019" cy="1940"/>
            </a:xfrm>
            <a:prstGeom prst="rect">
              <a:avLst/>
            </a:prstGeom>
          </p:spPr>
        </p:pic>
        <p:pic>
          <p:nvPicPr>
            <p:cNvPr id="88" name="图片 87" descr="TH-2"/>
            <p:cNvPicPr>
              <a:picLocks noChangeAspect="1"/>
            </p:cNvPicPr>
            <p:nvPr/>
          </p:nvPicPr>
          <p:blipFill>
            <a:blip r:embed="rId12"/>
            <a:srcRect b="4310"/>
            <a:stretch>
              <a:fillRect/>
            </a:stretch>
          </p:blipFill>
          <p:spPr>
            <a:xfrm>
              <a:off x="33760" y="5826"/>
              <a:ext cx="3019" cy="1904"/>
            </a:xfrm>
            <a:prstGeom prst="rect">
              <a:avLst/>
            </a:prstGeom>
          </p:spPr>
        </p:pic>
      </p:grpSp>
      <p:sp>
        <p:nvSpPr>
          <p:cNvPr id="42" name="右箭头 41"/>
          <p:cNvSpPr/>
          <p:nvPr/>
        </p:nvSpPr>
        <p:spPr>
          <a:xfrm rot="20160000">
            <a:off x="6030287" y="3754224"/>
            <a:ext cx="1735455" cy="479425"/>
          </a:xfrm>
          <a:prstGeom prst="rightArrow">
            <a:avLst>
              <a:gd name="adj1" fmla="val 50000"/>
              <a:gd name="adj2" fmla="val 69006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图片 43" descr="Figure-1-离心管"/>
          <p:cNvPicPr>
            <a:picLocks noChangeAspect="1"/>
          </p:cNvPicPr>
          <p:nvPr/>
        </p:nvPicPr>
        <p:blipFill>
          <a:blip r:embed="rId13"/>
          <a:srcRect l="22784" t="8916" r="66863" b="70097"/>
          <a:stretch>
            <a:fillRect/>
          </a:stretch>
        </p:blipFill>
        <p:spPr>
          <a:xfrm>
            <a:off x="13651555" y="2860143"/>
            <a:ext cx="953770" cy="1371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54" name="右箭头 53"/>
          <p:cNvSpPr/>
          <p:nvPr/>
        </p:nvSpPr>
        <p:spPr>
          <a:xfrm>
            <a:off x="5963612" y="5934179"/>
            <a:ext cx="1671955" cy="479425"/>
          </a:xfrm>
          <a:prstGeom prst="rightArrow">
            <a:avLst>
              <a:gd name="adj1" fmla="val 50000"/>
              <a:gd name="adj2" fmla="val 69006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404050" y="4182213"/>
            <a:ext cx="1073150" cy="312547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14"/>
          <a:srcRect/>
          <a:stretch>
            <a:fillRect/>
          </a:stretch>
        </p:blipFill>
        <p:spPr>
          <a:xfrm>
            <a:off x="19990762" y="2564233"/>
            <a:ext cx="2809875" cy="1510030"/>
          </a:xfrm>
          <a:prstGeom prst="rect">
            <a:avLst/>
          </a:prstGeom>
        </p:spPr>
      </p:pic>
      <p:sp>
        <p:nvSpPr>
          <p:cNvPr id="62" name="文本框 61"/>
          <p:cNvSpPr txBox="1"/>
          <p:nvPr/>
        </p:nvSpPr>
        <p:spPr>
          <a:xfrm>
            <a:off x="17484417" y="1986383"/>
            <a:ext cx="4038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Sequencing &amp; Data analysis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12728900" y="2011783"/>
            <a:ext cx="3247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DNA &amp; RNA extraction</a:t>
            </a:r>
          </a:p>
        </p:txBody>
      </p:sp>
      <p:sp>
        <p:nvSpPr>
          <p:cNvPr id="78" name="右箭头 77"/>
          <p:cNvSpPr/>
          <p:nvPr/>
        </p:nvSpPr>
        <p:spPr>
          <a:xfrm rot="1800000">
            <a:off x="6049970" y="8247484"/>
            <a:ext cx="1748790" cy="479425"/>
          </a:xfrm>
          <a:prstGeom prst="rightArrow">
            <a:avLst>
              <a:gd name="adj1" fmla="val 50000"/>
              <a:gd name="adj2" fmla="val 69006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5237590" y="2765141"/>
            <a:ext cx="3142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①</a:t>
            </a: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WES+RNA-seq</a:t>
            </a:r>
          </a:p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(N=5)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5521718" y="5095694"/>
            <a:ext cx="21371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②</a:t>
            </a:r>
            <a:r>
              <a:rPr lang="en-US" altLang="zh-CN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scRNA</a:t>
            </a: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-seq</a:t>
            </a:r>
          </a:p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(N=2)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8833812" y="8284949"/>
            <a:ext cx="2497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Tissue sections </a:t>
            </a:r>
          </a:p>
          <a:p>
            <a:pPr algn="l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</a:p>
        </p:txBody>
      </p:sp>
      <p:grpSp>
        <p:nvGrpSpPr>
          <p:cNvPr id="93" name="Group 144"/>
          <p:cNvGrpSpPr/>
          <p:nvPr/>
        </p:nvGrpSpPr>
        <p:grpSpPr>
          <a:xfrm>
            <a:off x="8875085" y="9345398"/>
            <a:ext cx="2382838" cy="800100"/>
            <a:chOff x="2117" y="2547"/>
            <a:chExt cx="1501" cy="504"/>
          </a:xfrm>
        </p:grpSpPr>
        <p:sp>
          <p:nvSpPr>
            <p:cNvPr id="94" name="Freeform 145"/>
            <p:cNvSpPr/>
            <p:nvPr/>
          </p:nvSpPr>
          <p:spPr>
            <a:xfrm>
              <a:off x="2117" y="2547"/>
              <a:ext cx="1501" cy="501"/>
            </a:xfrm>
            <a:custGeom>
              <a:avLst/>
              <a:gdLst/>
              <a:ahLst/>
              <a:cxnLst>
                <a:cxn ang="0">
                  <a:pos x="1501" y="480"/>
                </a:cxn>
                <a:cxn ang="0">
                  <a:pos x="20" y="480"/>
                </a:cxn>
                <a:cxn ang="0">
                  <a:pos x="20" y="0"/>
                </a:cxn>
                <a:cxn ang="0">
                  <a:pos x="0" y="21"/>
                </a:cxn>
                <a:cxn ang="0">
                  <a:pos x="0" y="501"/>
                </a:cxn>
                <a:cxn ang="0">
                  <a:pos x="1480" y="501"/>
                </a:cxn>
                <a:cxn ang="0">
                  <a:pos x="1501" y="480"/>
                </a:cxn>
              </a:cxnLst>
              <a:rect l="0" t="0" r="0" b="0"/>
              <a:pathLst>
                <a:path w="1501" h="501">
                  <a:moveTo>
                    <a:pt x="1501" y="480"/>
                  </a:moveTo>
                  <a:lnTo>
                    <a:pt x="20" y="480"/>
                  </a:lnTo>
                  <a:lnTo>
                    <a:pt x="20" y="0"/>
                  </a:lnTo>
                  <a:lnTo>
                    <a:pt x="0" y="21"/>
                  </a:lnTo>
                  <a:lnTo>
                    <a:pt x="0" y="501"/>
                  </a:lnTo>
                  <a:lnTo>
                    <a:pt x="1480" y="501"/>
                  </a:lnTo>
                  <a:lnTo>
                    <a:pt x="1501" y="480"/>
                  </a:lnTo>
                  <a:close/>
                </a:path>
              </a:pathLst>
            </a:custGeom>
            <a:solidFill>
              <a:srgbClr val="BEE7F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Rectangle 146"/>
            <p:cNvSpPr/>
            <p:nvPr/>
          </p:nvSpPr>
          <p:spPr>
            <a:xfrm>
              <a:off x="2137" y="2547"/>
              <a:ext cx="1481" cy="480"/>
            </a:xfrm>
            <a:prstGeom prst="rect">
              <a:avLst/>
            </a:prstGeom>
            <a:solidFill>
              <a:srgbClr val="D4EFF5"/>
            </a:solidFill>
            <a:ln w="9525">
              <a:noFill/>
            </a:ln>
          </p:spPr>
          <p:txBody>
            <a:bodyPr/>
            <a:lstStyle/>
            <a:p>
              <a:pPr eaLnBrk="1" hangingPunct="1"/>
              <a:endParaRPr lang="zh-CN" altLang="x-non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Rectangle 147"/>
            <p:cNvSpPr/>
            <p:nvPr/>
          </p:nvSpPr>
          <p:spPr>
            <a:xfrm>
              <a:off x="2137" y="2547"/>
              <a:ext cx="390" cy="480"/>
            </a:xfrm>
            <a:prstGeom prst="rect">
              <a:avLst/>
            </a:prstGeom>
            <a:solidFill>
              <a:srgbClr val="F6F9FA"/>
            </a:solidFill>
            <a:ln w="9525">
              <a:noFill/>
            </a:ln>
          </p:spPr>
          <p:txBody>
            <a:bodyPr/>
            <a:lstStyle/>
            <a:p>
              <a:pPr eaLnBrk="1" hangingPunct="1"/>
              <a:endParaRPr lang="zh-CN" altLang="x-non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Freeform 148"/>
            <p:cNvSpPr/>
            <p:nvPr/>
          </p:nvSpPr>
          <p:spPr>
            <a:xfrm>
              <a:off x="2119" y="2547"/>
              <a:ext cx="1499" cy="480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1478" y="21"/>
                </a:cxn>
                <a:cxn ang="0">
                  <a:pos x="1478" y="480"/>
                </a:cxn>
                <a:cxn ang="0">
                  <a:pos x="1499" y="480"/>
                </a:cxn>
                <a:cxn ang="0">
                  <a:pos x="1499" y="0"/>
                </a:cxn>
                <a:cxn ang="0">
                  <a:pos x="18" y="0"/>
                </a:cxn>
                <a:cxn ang="0">
                  <a:pos x="0" y="21"/>
                </a:cxn>
              </a:cxnLst>
              <a:rect l="0" t="0" r="0" b="0"/>
              <a:pathLst>
                <a:path w="1499" h="480">
                  <a:moveTo>
                    <a:pt x="0" y="21"/>
                  </a:moveTo>
                  <a:lnTo>
                    <a:pt x="1478" y="21"/>
                  </a:lnTo>
                  <a:lnTo>
                    <a:pt x="1478" y="480"/>
                  </a:lnTo>
                  <a:lnTo>
                    <a:pt x="1499" y="480"/>
                  </a:lnTo>
                  <a:lnTo>
                    <a:pt x="1499" y="0"/>
                  </a:lnTo>
                  <a:lnTo>
                    <a:pt x="18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FF9FB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Freeform 149"/>
            <p:cNvSpPr/>
            <p:nvPr/>
          </p:nvSpPr>
          <p:spPr>
            <a:xfrm>
              <a:off x="3597" y="2547"/>
              <a:ext cx="21" cy="501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0" y="501"/>
                </a:cxn>
                <a:cxn ang="0">
                  <a:pos x="21" y="480"/>
                </a:cxn>
                <a:cxn ang="0">
                  <a:pos x="21" y="0"/>
                </a:cxn>
                <a:cxn ang="0">
                  <a:pos x="0" y="21"/>
                </a:cxn>
              </a:cxnLst>
              <a:rect l="0" t="0" r="0" b="0"/>
              <a:pathLst>
                <a:path w="21" h="501">
                  <a:moveTo>
                    <a:pt x="0" y="21"/>
                  </a:moveTo>
                  <a:lnTo>
                    <a:pt x="0" y="501"/>
                  </a:lnTo>
                  <a:lnTo>
                    <a:pt x="21" y="480"/>
                  </a:lnTo>
                  <a:lnTo>
                    <a:pt x="21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6EC9D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Freeform 150"/>
            <p:cNvSpPr/>
            <p:nvPr/>
          </p:nvSpPr>
          <p:spPr>
            <a:xfrm>
              <a:off x="2117" y="3027"/>
              <a:ext cx="408" cy="21"/>
            </a:xfrm>
            <a:custGeom>
              <a:avLst/>
              <a:gdLst/>
              <a:ahLst/>
              <a:cxnLst>
                <a:cxn ang="0">
                  <a:pos x="408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390" y="21"/>
                </a:cxn>
                <a:cxn ang="0">
                  <a:pos x="408" y="0"/>
                </a:cxn>
              </a:cxnLst>
              <a:rect l="0" t="0" r="0" b="0"/>
              <a:pathLst>
                <a:path w="408" h="21">
                  <a:moveTo>
                    <a:pt x="408" y="0"/>
                  </a:moveTo>
                  <a:lnTo>
                    <a:pt x="20" y="0"/>
                  </a:lnTo>
                  <a:lnTo>
                    <a:pt x="0" y="21"/>
                  </a:lnTo>
                  <a:lnTo>
                    <a:pt x="390" y="21"/>
                  </a:lnTo>
                  <a:lnTo>
                    <a:pt x="408" y="0"/>
                  </a:lnTo>
                  <a:close/>
                </a:path>
              </a:pathLst>
            </a:custGeom>
            <a:solidFill>
              <a:srgbClr val="E7EEF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Freeform 151"/>
            <p:cNvSpPr/>
            <p:nvPr/>
          </p:nvSpPr>
          <p:spPr>
            <a:xfrm>
              <a:off x="2117" y="2547"/>
              <a:ext cx="22" cy="501"/>
            </a:xfrm>
            <a:custGeom>
              <a:avLst/>
              <a:gdLst/>
              <a:ahLst/>
              <a:cxnLst>
                <a:cxn ang="0">
                  <a:pos x="20" y="480"/>
                </a:cxn>
                <a:cxn ang="0">
                  <a:pos x="20" y="0"/>
                </a:cxn>
                <a:cxn ang="0">
                  <a:pos x="0" y="21"/>
                </a:cxn>
                <a:cxn ang="0">
                  <a:pos x="0" y="501"/>
                </a:cxn>
                <a:cxn ang="0">
                  <a:pos x="2" y="501"/>
                </a:cxn>
                <a:cxn ang="0">
                  <a:pos x="22" y="480"/>
                </a:cxn>
                <a:cxn ang="0">
                  <a:pos x="20" y="480"/>
                </a:cxn>
              </a:cxnLst>
              <a:rect l="0" t="0" r="0" b="0"/>
              <a:pathLst>
                <a:path w="22" h="501">
                  <a:moveTo>
                    <a:pt x="20" y="480"/>
                  </a:moveTo>
                  <a:lnTo>
                    <a:pt x="20" y="0"/>
                  </a:lnTo>
                  <a:lnTo>
                    <a:pt x="0" y="21"/>
                  </a:lnTo>
                  <a:lnTo>
                    <a:pt x="0" y="501"/>
                  </a:lnTo>
                  <a:lnTo>
                    <a:pt x="2" y="501"/>
                  </a:lnTo>
                  <a:lnTo>
                    <a:pt x="22" y="480"/>
                  </a:lnTo>
                  <a:lnTo>
                    <a:pt x="20" y="480"/>
                  </a:lnTo>
                  <a:close/>
                </a:path>
              </a:pathLst>
            </a:custGeom>
            <a:solidFill>
              <a:srgbClr val="F3F6F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Freeform 152"/>
            <p:cNvSpPr/>
            <p:nvPr/>
          </p:nvSpPr>
          <p:spPr>
            <a:xfrm>
              <a:off x="2119" y="2547"/>
              <a:ext cx="408" cy="21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388" y="21"/>
                </a:cxn>
                <a:cxn ang="0">
                  <a:pos x="408" y="0"/>
                </a:cxn>
                <a:cxn ang="0">
                  <a:pos x="18" y="0"/>
                </a:cxn>
                <a:cxn ang="0">
                  <a:pos x="0" y="21"/>
                </a:cxn>
              </a:cxnLst>
              <a:rect l="0" t="0" r="0" b="0"/>
              <a:pathLst>
                <a:path w="408" h="21">
                  <a:moveTo>
                    <a:pt x="0" y="21"/>
                  </a:moveTo>
                  <a:lnTo>
                    <a:pt x="388" y="21"/>
                  </a:lnTo>
                  <a:lnTo>
                    <a:pt x="408" y="0"/>
                  </a:lnTo>
                  <a:lnTo>
                    <a:pt x="18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BFCF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Freeform 153"/>
            <p:cNvSpPr/>
            <p:nvPr/>
          </p:nvSpPr>
          <p:spPr>
            <a:xfrm>
              <a:off x="3132" y="2589"/>
              <a:ext cx="450" cy="427"/>
            </a:xfrm>
            <a:custGeom>
              <a:avLst/>
              <a:gdLst/>
              <a:ahLst/>
              <a:cxnLst>
                <a:cxn ang="0">
                  <a:pos x="0" y="3042"/>
                </a:cxn>
                <a:cxn ang="0">
                  <a:pos x="2813" y="3042"/>
                </a:cxn>
                <a:cxn ang="0">
                  <a:pos x="2813" y="0"/>
                </a:cxn>
                <a:cxn ang="0">
                  <a:pos x="1908" y="2719"/>
                </a:cxn>
                <a:cxn ang="0">
                  <a:pos x="0" y="3042"/>
                </a:cxn>
              </a:cxnLst>
              <a:rect l="0" t="0" r="0" b="0"/>
              <a:pathLst>
                <a:path w="180" h="160">
                  <a:moveTo>
                    <a:pt x="0" y="160"/>
                  </a:moveTo>
                  <a:cubicBezTo>
                    <a:pt x="180" y="160"/>
                    <a:pt x="180" y="160"/>
                    <a:pt x="180" y="16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78" y="52"/>
                    <a:pt x="172" y="127"/>
                    <a:pt x="122" y="143"/>
                  </a:cubicBezTo>
                  <a:cubicBezTo>
                    <a:pt x="72" y="159"/>
                    <a:pt x="0" y="160"/>
                    <a:pt x="0" y="160"/>
                  </a:cubicBezTo>
                  <a:close/>
                </a:path>
              </a:pathLst>
            </a:custGeom>
            <a:solidFill>
              <a:srgbClr val="B0E2ED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Freeform 154"/>
            <p:cNvSpPr/>
            <p:nvPr/>
          </p:nvSpPr>
          <p:spPr>
            <a:xfrm>
              <a:off x="2522" y="2584"/>
              <a:ext cx="393" cy="373"/>
            </a:xfrm>
            <a:custGeom>
              <a:avLst/>
              <a:gdLst/>
              <a:ahLst/>
              <a:cxnLst>
                <a:cxn ang="0">
                  <a:pos x="2463" y="0"/>
                </a:cxn>
                <a:cxn ang="0">
                  <a:pos x="0" y="0"/>
                </a:cxn>
                <a:cxn ang="0">
                  <a:pos x="0" y="2648"/>
                </a:cxn>
                <a:cxn ang="0">
                  <a:pos x="801" y="285"/>
                </a:cxn>
                <a:cxn ang="0">
                  <a:pos x="2463" y="0"/>
                </a:cxn>
              </a:cxnLst>
              <a:rect l="0" t="0" r="0" b="0"/>
              <a:pathLst>
                <a:path w="157" h="140">
                  <a:moveTo>
                    <a:pt x="1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2" y="94"/>
                    <a:pt x="7" y="29"/>
                    <a:pt x="51" y="15"/>
                  </a:cubicBezTo>
                  <a:cubicBezTo>
                    <a:pt x="95" y="1"/>
                    <a:pt x="157" y="0"/>
                    <a:pt x="157" y="0"/>
                  </a:cubicBezTo>
                  <a:close/>
                </a:path>
              </a:pathLst>
            </a:custGeom>
            <a:solidFill>
              <a:srgbClr val="E7F6F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Freeform 155"/>
            <p:cNvSpPr/>
            <p:nvPr/>
          </p:nvSpPr>
          <p:spPr>
            <a:xfrm>
              <a:off x="2134" y="2589"/>
              <a:ext cx="326" cy="310"/>
            </a:xfrm>
            <a:custGeom>
              <a:avLst/>
              <a:gdLst/>
              <a:ahLst/>
              <a:cxnLst>
                <a:cxn ang="0">
                  <a:pos x="2051" y="0"/>
                </a:cxn>
                <a:cxn ang="0">
                  <a:pos x="0" y="0"/>
                </a:cxn>
                <a:cxn ang="0">
                  <a:pos x="0" y="2213"/>
                </a:cxn>
                <a:cxn ang="0">
                  <a:pos x="660" y="230"/>
                </a:cxn>
                <a:cxn ang="0">
                  <a:pos x="2051" y="0"/>
                </a:cxn>
              </a:cxnLst>
              <a:rect l="0" t="0" r="0" b="0"/>
              <a:pathLst>
                <a:path w="130" h="116">
                  <a:moveTo>
                    <a:pt x="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78"/>
                    <a:pt x="6" y="24"/>
                    <a:pt x="42" y="12"/>
                  </a:cubicBezTo>
                  <a:cubicBezTo>
                    <a:pt x="79" y="1"/>
                    <a:pt x="130" y="0"/>
                    <a:pt x="130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Freeform 156"/>
            <p:cNvSpPr/>
            <p:nvPr/>
          </p:nvSpPr>
          <p:spPr>
            <a:xfrm>
              <a:off x="2164" y="2725"/>
              <a:ext cx="326" cy="310"/>
            </a:xfrm>
            <a:custGeom>
              <a:avLst/>
              <a:gdLst/>
              <a:ahLst/>
              <a:cxnLst>
                <a:cxn ang="0">
                  <a:pos x="0" y="2213"/>
                </a:cxn>
                <a:cxn ang="0">
                  <a:pos x="2051" y="2213"/>
                </a:cxn>
                <a:cxn ang="0">
                  <a:pos x="2051" y="0"/>
                </a:cxn>
                <a:cxn ang="0">
                  <a:pos x="1389" y="1986"/>
                </a:cxn>
                <a:cxn ang="0">
                  <a:pos x="0" y="2213"/>
                </a:cxn>
              </a:cxnLst>
              <a:rect l="0" t="0" r="0" b="0"/>
              <a:pathLst>
                <a:path w="130" h="116">
                  <a:moveTo>
                    <a:pt x="0" y="116"/>
                  </a:moveTo>
                  <a:cubicBezTo>
                    <a:pt x="130" y="116"/>
                    <a:pt x="130" y="116"/>
                    <a:pt x="130" y="116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9" y="38"/>
                    <a:pt x="125" y="92"/>
                    <a:pt x="88" y="104"/>
                  </a:cubicBezTo>
                  <a:cubicBezTo>
                    <a:pt x="52" y="115"/>
                    <a:pt x="0" y="116"/>
                    <a:pt x="0" y="116"/>
                  </a:cubicBezTo>
                  <a:close/>
                </a:path>
              </a:pathLst>
            </a:custGeom>
            <a:solidFill>
              <a:srgbClr val="EFF4F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Oval 157"/>
            <p:cNvSpPr/>
            <p:nvPr/>
          </p:nvSpPr>
          <p:spPr>
            <a:xfrm>
              <a:off x="2595" y="2627"/>
              <a:ext cx="35" cy="34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/>
              <a:endParaRPr lang="zh-CN" altLang="x-non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Oval 158"/>
            <p:cNvSpPr/>
            <p:nvPr/>
          </p:nvSpPr>
          <p:spPr>
            <a:xfrm>
              <a:off x="2630" y="2613"/>
              <a:ext cx="25" cy="27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/>
              <a:endParaRPr lang="zh-CN" altLang="x-non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Oval 159"/>
            <p:cNvSpPr/>
            <p:nvPr/>
          </p:nvSpPr>
          <p:spPr>
            <a:xfrm>
              <a:off x="2582" y="2656"/>
              <a:ext cx="18" cy="19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pPr eaLnBrk="1" hangingPunct="1"/>
              <a:endParaRPr lang="zh-CN" altLang="x-non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Line 160"/>
            <p:cNvSpPr/>
            <p:nvPr/>
          </p:nvSpPr>
          <p:spPr>
            <a:xfrm flipV="1">
              <a:off x="2137" y="2579"/>
              <a:ext cx="1" cy="448"/>
            </a:xfrm>
            <a:prstGeom prst="line">
              <a:avLst/>
            </a:prstGeom>
            <a:ln w="7938" cap="rnd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0" name="Line 161"/>
            <p:cNvSpPr/>
            <p:nvPr/>
          </p:nvSpPr>
          <p:spPr>
            <a:xfrm flipH="1">
              <a:off x="2117" y="3027"/>
              <a:ext cx="20" cy="21"/>
            </a:xfrm>
            <a:prstGeom prst="line">
              <a:avLst/>
            </a:prstGeom>
            <a:ln w="7938" cap="rnd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1" name="Line 162"/>
            <p:cNvSpPr/>
            <p:nvPr/>
          </p:nvSpPr>
          <p:spPr>
            <a:xfrm flipV="1">
              <a:off x="2507" y="3027"/>
              <a:ext cx="20" cy="21"/>
            </a:xfrm>
            <a:prstGeom prst="line">
              <a:avLst/>
            </a:prstGeom>
            <a:ln w="7938" cap="rnd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2" name="Line 163"/>
            <p:cNvSpPr/>
            <p:nvPr/>
          </p:nvSpPr>
          <p:spPr>
            <a:xfrm flipV="1">
              <a:off x="2527" y="2579"/>
              <a:ext cx="1" cy="448"/>
            </a:xfrm>
            <a:prstGeom prst="line">
              <a:avLst/>
            </a:prstGeom>
            <a:ln w="7938" cap="rnd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" name="Freeform 164"/>
            <p:cNvSpPr/>
            <p:nvPr/>
          </p:nvSpPr>
          <p:spPr>
            <a:xfrm>
              <a:off x="2117" y="2568"/>
              <a:ext cx="1480" cy="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80" y="0"/>
                </a:cxn>
                <a:cxn ang="0">
                  <a:pos x="1480" y="480"/>
                </a:cxn>
              </a:cxnLst>
              <a:rect l="0" t="0" r="0" b="0"/>
              <a:pathLst>
                <a:path w="1480" h="480">
                  <a:moveTo>
                    <a:pt x="0" y="0"/>
                  </a:moveTo>
                  <a:lnTo>
                    <a:pt x="1480" y="0"/>
                  </a:lnTo>
                  <a:lnTo>
                    <a:pt x="1480" y="480"/>
                  </a:ln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Line 165"/>
            <p:cNvSpPr/>
            <p:nvPr/>
          </p:nvSpPr>
          <p:spPr>
            <a:xfrm flipH="1">
              <a:off x="2137" y="3027"/>
              <a:ext cx="1443" cy="1"/>
            </a:xfrm>
            <a:prstGeom prst="line">
              <a:avLst/>
            </a:prstGeom>
            <a:ln w="7938" cap="rnd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5" name="Freeform 166"/>
            <p:cNvSpPr/>
            <p:nvPr/>
          </p:nvSpPr>
          <p:spPr>
            <a:xfrm>
              <a:off x="2117" y="2547"/>
              <a:ext cx="1501" cy="501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21"/>
                </a:cxn>
                <a:cxn ang="0">
                  <a:pos x="0" y="501"/>
                </a:cxn>
                <a:cxn ang="0">
                  <a:pos x="1480" y="501"/>
                </a:cxn>
                <a:cxn ang="0">
                  <a:pos x="1501" y="480"/>
                </a:cxn>
              </a:cxnLst>
              <a:rect l="0" t="0" r="0" b="0"/>
              <a:pathLst>
                <a:path w="1501" h="501">
                  <a:moveTo>
                    <a:pt x="20" y="0"/>
                  </a:moveTo>
                  <a:lnTo>
                    <a:pt x="0" y="21"/>
                  </a:lnTo>
                  <a:lnTo>
                    <a:pt x="0" y="501"/>
                  </a:lnTo>
                  <a:lnTo>
                    <a:pt x="1480" y="501"/>
                  </a:lnTo>
                  <a:lnTo>
                    <a:pt x="1501" y="480"/>
                  </a:ln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Line 167"/>
            <p:cNvSpPr/>
            <p:nvPr/>
          </p:nvSpPr>
          <p:spPr>
            <a:xfrm flipV="1">
              <a:off x="3597" y="2547"/>
              <a:ext cx="21" cy="21"/>
            </a:xfrm>
            <a:prstGeom prst="line">
              <a:avLst/>
            </a:prstGeom>
            <a:ln w="7938" cap="rnd" cmpd="sng">
              <a:solidFill>
                <a:srgbClr val="3333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7" name="Line 168"/>
            <p:cNvSpPr/>
            <p:nvPr/>
          </p:nvSpPr>
          <p:spPr>
            <a:xfrm flipV="1">
              <a:off x="2507" y="2547"/>
              <a:ext cx="20" cy="21"/>
            </a:xfrm>
            <a:prstGeom prst="line">
              <a:avLst/>
            </a:prstGeom>
            <a:ln w="7938" cap="rnd" cmpd="sng">
              <a:solidFill>
                <a:srgbClr val="333333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8" name="Freeform 169"/>
            <p:cNvSpPr/>
            <p:nvPr/>
          </p:nvSpPr>
          <p:spPr>
            <a:xfrm>
              <a:off x="2137" y="2547"/>
              <a:ext cx="1481" cy="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81" y="0"/>
                </a:cxn>
                <a:cxn ang="0">
                  <a:pos x="1481" y="480"/>
                </a:cxn>
              </a:cxnLst>
              <a:rect l="0" t="0" r="0" b="0"/>
              <a:pathLst>
                <a:path w="1481" h="480">
                  <a:moveTo>
                    <a:pt x="0" y="0"/>
                  </a:moveTo>
                  <a:lnTo>
                    <a:pt x="1481" y="0"/>
                  </a:lnTo>
                  <a:lnTo>
                    <a:pt x="1481" y="480"/>
                  </a:lnTo>
                </a:path>
              </a:pathLst>
            </a:custGeom>
            <a:noFill/>
            <a:ln w="7938" cap="rnd" cmpd="sng">
              <a:solidFill>
                <a:srgbClr val="333333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Line 170"/>
            <p:cNvSpPr/>
            <p:nvPr/>
          </p:nvSpPr>
          <p:spPr>
            <a:xfrm flipV="1">
              <a:off x="2507" y="2571"/>
              <a:ext cx="1" cy="480"/>
            </a:xfrm>
            <a:prstGeom prst="line">
              <a:avLst/>
            </a:prstGeom>
            <a:ln w="7938" cap="rnd" cmpd="sng">
              <a:solidFill>
                <a:srgbClr val="333333"/>
              </a:solidFill>
              <a:prstDash val="solid"/>
              <a:headEnd type="none" w="med" len="med"/>
              <a:tailEnd type="none" w="med" len="med"/>
            </a:ln>
          </p:spPr>
        </p:sp>
      </p:grpSp>
      <p:pic>
        <p:nvPicPr>
          <p:cNvPr id="120" name="图片 119" descr="Figure-1-全景染色试剂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018462" y="9039963"/>
            <a:ext cx="2861945" cy="1742440"/>
          </a:xfrm>
          <a:prstGeom prst="rect">
            <a:avLst/>
          </a:prstGeom>
        </p:spPr>
      </p:pic>
      <p:sp>
        <p:nvSpPr>
          <p:cNvPr id="121" name="文本框 120"/>
          <p:cNvSpPr txBox="1"/>
          <p:nvPr/>
        </p:nvSpPr>
        <p:spPr>
          <a:xfrm>
            <a:off x="12710487" y="8316698"/>
            <a:ext cx="38601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Multiplex IF staining</a:t>
            </a:r>
          </a:p>
        </p:txBody>
      </p:sp>
      <p:sp>
        <p:nvSpPr>
          <p:cNvPr id="122" name="文本框 121"/>
          <p:cNvSpPr txBox="1"/>
          <p:nvPr>
            <p:custDataLst>
              <p:tags r:id="rId1"/>
            </p:custDataLst>
          </p:nvPr>
        </p:nvSpPr>
        <p:spPr>
          <a:xfrm>
            <a:off x="17507275" y="8284949"/>
            <a:ext cx="4192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Scanning &amp; Data analysis</a:t>
            </a:r>
          </a:p>
        </p:txBody>
      </p:sp>
      <p:sp>
        <p:nvSpPr>
          <p:cNvPr id="123" name="右箭头 122"/>
          <p:cNvSpPr/>
          <p:nvPr/>
        </p:nvSpPr>
        <p:spPr>
          <a:xfrm>
            <a:off x="11545895" y="9473669"/>
            <a:ext cx="1093470" cy="479425"/>
          </a:xfrm>
          <a:prstGeom prst="rightArrow">
            <a:avLst>
              <a:gd name="adj1" fmla="val 50000"/>
              <a:gd name="adj2" fmla="val 69006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右箭头 123"/>
          <p:cNvSpPr/>
          <p:nvPr/>
        </p:nvSpPr>
        <p:spPr>
          <a:xfrm>
            <a:off x="16591605" y="9518754"/>
            <a:ext cx="1093470" cy="479425"/>
          </a:xfrm>
          <a:prstGeom prst="rightArrow">
            <a:avLst>
              <a:gd name="adj1" fmla="val 50000"/>
              <a:gd name="adj2" fmla="val 69006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上下箭头 125"/>
          <p:cNvSpPr/>
          <p:nvPr/>
        </p:nvSpPr>
        <p:spPr>
          <a:xfrm>
            <a:off x="21855120" y="7883629"/>
            <a:ext cx="392430" cy="841375"/>
          </a:xfrm>
          <a:prstGeom prst="upDownArrow">
            <a:avLst/>
          </a:prstGeom>
          <a:solidFill>
            <a:srgbClr val="FFFFFF"/>
          </a:solidFill>
          <a:ln>
            <a:solidFill>
              <a:srgbClr val="2423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上下箭头 126"/>
          <p:cNvSpPr/>
          <p:nvPr/>
        </p:nvSpPr>
        <p:spPr>
          <a:xfrm>
            <a:off x="21855120" y="4536544"/>
            <a:ext cx="392430" cy="841375"/>
          </a:xfrm>
          <a:prstGeom prst="upDownArrow">
            <a:avLst/>
          </a:prstGeom>
          <a:solidFill>
            <a:srgbClr val="FFFFFF"/>
          </a:solidFill>
          <a:ln>
            <a:solidFill>
              <a:srgbClr val="2423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右箭头 127"/>
          <p:cNvSpPr/>
          <p:nvPr/>
        </p:nvSpPr>
        <p:spPr>
          <a:xfrm>
            <a:off x="12005000" y="3306549"/>
            <a:ext cx="1093470" cy="479425"/>
          </a:xfrm>
          <a:prstGeom prst="rightArrow">
            <a:avLst>
              <a:gd name="adj1" fmla="val 50000"/>
              <a:gd name="adj2" fmla="val 69006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图片 128" descr="Figure-1"/>
          <p:cNvPicPr>
            <a:picLocks noChangeAspect="1"/>
          </p:cNvPicPr>
          <p:nvPr/>
        </p:nvPicPr>
        <p:blipFill>
          <a:blip r:embed="rId6"/>
          <a:srcRect l="66143" t="25348" r="20330" b="47974"/>
          <a:stretch>
            <a:fillRect/>
          </a:stretch>
        </p:blipFill>
        <p:spPr>
          <a:xfrm>
            <a:off x="8681410" y="2655674"/>
            <a:ext cx="1275080" cy="1797685"/>
          </a:xfrm>
          <a:prstGeom prst="rect">
            <a:avLst/>
          </a:prstGeom>
        </p:spPr>
      </p:pic>
      <p:pic>
        <p:nvPicPr>
          <p:cNvPr id="130" name="图片 129" descr="Figure-1"/>
          <p:cNvPicPr>
            <a:picLocks noChangeAspect="1"/>
          </p:cNvPicPr>
          <p:nvPr/>
        </p:nvPicPr>
        <p:blipFill>
          <a:blip r:embed="rId6"/>
          <a:srcRect l="66116" t="52903" r="20330" b="20561"/>
          <a:stretch>
            <a:fillRect/>
          </a:stretch>
        </p:blipFill>
        <p:spPr>
          <a:xfrm>
            <a:off x="10459410" y="2731873"/>
            <a:ext cx="1277620" cy="1788160"/>
          </a:xfrm>
          <a:prstGeom prst="rect">
            <a:avLst/>
          </a:prstGeom>
        </p:spPr>
      </p:pic>
      <p:sp>
        <p:nvSpPr>
          <p:cNvPr id="131" name="文本框 130"/>
          <p:cNvSpPr txBox="1"/>
          <p:nvPr/>
        </p:nvSpPr>
        <p:spPr>
          <a:xfrm>
            <a:off x="9080826" y="1789636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Paired tissue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004014" y="2389301"/>
            <a:ext cx="211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Primary tumor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486399" y="2389301"/>
            <a:ext cx="1571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Thrombus</a:t>
            </a:r>
          </a:p>
        </p:txBody>
      </p:sp>
      <p:sp>
        <p:nvSpPr>
          <p:cNvPr id="29" name="右箭头 28"/>
          <p:cNvSpPr/>
          <p:nvPr/>
        </p:nvSpPr>
        <p:spPr>
          <a:xfrm>
            <a:off x="9746305" y="6056099"/>
            <a:ext cx="693420" cy="479425"/>
          </a:xfrm>
          <a:prstGeom prst="rightArrow">
            <a:avLst>
              <a:gd name="adj1" fmla="val 50000"/>
              <a:gd name="adj2" fmla="val 48811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147116" y="4843884"/>
            <a:ext cx="30957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Clustering of immune</a:t>
            </a: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</a:p>
        </p:txBody>
      </p:sp>
      <p:pic>
        <p:nvPicPr>
          <p:cNvPr id="71" name="图片 70" descr="Figure-1-cell clustering"/>
          <p:cNvPicPr>
            <a:picLocks noChangeAspect="1"/>
          </p:cNvPicPr>
          <p:nvPr/>
        </p:nvPicPr>
        <p:blipFill>
          <a:blip r:embed="rId16"/>
          <a:srcRect b="2772"/>
          <a:stretch>
            <a:fillRect/>
          </a:stretch>
        </p:blipFill>
        <p:spPr>
          <a:xfrm>
            <a:off x="12550465" y="5814798"/>
            <a:ext cx="1588770" cy="13423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2" name="图片 71" descr="Figure-1-flow cytometry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46152" y="5790669"/>
            <a:ext cx="1326515" cy="18751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4" name="右箭头 73"/>
          <p:cNvSpPr/>
          <p:nvPr/>
        </p:nvSpPr>
        <p:spPr>
          <a:xfrm>
            <a:off x="14200197" y="6044034"/>
            <a:ext cx="658495" cy="479425"/>
          </a:xfrm>
          <a:prstGeom prst="rightArrow">
            <a:avLst>
              <a:gd name="adj1" fmla="val 50000"/>
              <a:gd name="adj2" fmla="val 48811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右箭头 75"/>
          <p:cNvSpPr/>
          <p:nvPr/>
        </p:nvSpPr>
        <p:spPr>
          <a:xfrm>
            <a:off x="15614340" y="3314804"/>
            <a:ext cx="1093470" cy="479425"/>
          </a:xfrm>
          <a:prstGeom prst="rightArrow">
            <a:avLst>
              <a:gd name="adj1" fmla="val 50000"/>
              <a:gd name="adj2" fmla="val 69006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右箭头 76"/>
          <p:cNvSpPr/>
          <p:nvPr/>
        </p:nvSpPr>
        <p:spPr>
          <a:xfrm>
            <a:off x="17439332" y="5983709"/>
            <a:ext cx="658495" cy="479425"/>
          </a:xfrm>
          <a:prstGeom prst="rightArrow">
            <a:avLst>
              <a:gd name="adj1" fmla="val 50000"/>
              <a:gd name="adj2" fmla="val 48811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EA61C970-7C7E-4BDB-8618-2DD553B001BA}"/>
              </a:ext>
            </a:extLst>
          </p:cNvPr>
          <p:cNvSpPr txBox="1"/>
          <p:nvPr/>
        </p:nvSpPr>
        <p:spPr>
          <a:xfrm>
            <a:off x="199239" y="11996585"/>
            <a:ext cx="236115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Figure. S1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Schematic view of the study design. Paired tumor thrombus and primary tumor samples of osteosarcoma were harvested during surgery, followed by whole-exome sequencing (WES) and bulk RNA-sequencing (RNA-seq). Single-cell suspensions were obtained from paired tumor thrombus and primary tumor samples followed by single-cell RNA sequencing (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scRNA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-seq) on the 10X Genomics platform. Multiplexed immunofluorescence (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mIF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) staining of additional slides verified the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scRNA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-seq findings in a visualized manner.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7E05DD9-36B9-40AE-8E44-F13ED4181A8B}"/>
              </a:ext>
            </a:extLst>
          </p:cNvPr>
          <p:cNvSpPr/>
          <p:nvPr/>
        </p:nvSpPr>
        <p:spPr>
          <a:xfrm>
            <a:off x="22671" y="89625"/>
            <a:ext cx="15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WUwYjQ4NjU3YTZjNjRjMTExM2RjZDljYmUzYjdjM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22,&quot;width&quot;:6079}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152</Words>
  <Application>Microsoft Office PowerPoint</Application>
  <PresentationFormat>自定义</PresentationFormat>
  <Paragraphs>29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等线 Light</vt:lpstr>
      <vt:lpstr>宋体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peng</dc:creator>
  <cp:lastModifiedBy>Derek</cp:lastModifiedBy>
  <cp:revision>160</cp:revision>
  <dcterms:created xsi:type="dcterms:W3CDTF">2021-06-19T09:57:00Z</dcterms:created>
  <dcterms:modified xsi:type="dcterms:W3CDTF">2023-04-19T13:26:26Z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794C628C0D214F3F94C6D2180533EAB3</vt:lpwstr>
  </property>
  <property fmtid="{D5CDD505-2E9C-101B-9397-08002B2CF9AE}" pid="3" name="KSOProductBuildVer">
    <vt:lpwstr>2052-11.1.0.11744</vt:lpwstr>
  </property>
</Properties>
</file>