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56" r:id="rId2"/>
    <p:sldId id="257" r:id="rId3"/>
    <p:sldId id="271" r:id="rId4"/>
    <p:sldId id="272" r:id="rId5"/>
    <p:sldId id="259" r:id="rId6"/>
    <p:sldId id="261" r:id="rId7"/>
    <p:sldId id="262" r:id="rId8"/>
    <p:sldId id="263" r:id="rId9"/>
    <p:sldId id="269" r:id="rId10"/>
    <p:sldId id="273" r:id="rId11"/>
    <p:sldId id="264" r:id="rId12"/>
    <p:sldId id="265" r:id="rId13"/>
    <p:sldId id="266" r:id="rId14"/>
    <p:sldId id="267" r:id="rId15"/>
    <p:sldId id="260" r:id="rId16"/>
    <p:sldId id="268" r:id="rId1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la Stopka-Farooqui" initials="US" lastIdx="4" clrIdx="0">
    <p:extLst>
      <p:ext uri="{19B8F6BF-5375-455C-9EA6-DF929625EA0E}">
        <p15:presenceInfo xmlns:p15="http://schemas.microsoft.com/office/powerpoint/2012/main" userId="24c1c547e7b27e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98"/>
    <p:restoredTop sz="94464"/>
  </p:normalViewPr>
  <p:slideViewPr>
    <p:cSldViewPr snapToGrid="0">
      <p:cViewPr>
        <p:scale>
          <a:sx n="100" d="100"/>
          <a:sy n="100" d="100"/>
        </p:scale>
        <p:origin x="30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FEF5D-16E5-D343-B0F6-9EFC6BB8B150}" type="datetimeFigureOut">
              <a:rPr lang="en-US" smtClean="0"/>
              <a:t>10/31/24</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48051-2B8F-9041-BF3C-69C3C4840458}" type="slidenum">
              <a:rPr lang="en-US" smtClean="0"/>
              <a:t>‹#›</a:t>
            </a:fld>
            <a:endParaRPr lang="en-US"/>
          </a:p>
        </p:txBody>
      </p:sp>
    </p:spTree>
    <p:extLst>
      <p:ext uri="{BB962C8B-B14F-4D97-AF65-F5344CB8AC3E}">
        <p14:creationId xmlns:p14="http://schemas.microsoft.com/office/powerpoint/2010/main" val="2284216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866" indent="0" algn="ctr">
              <a:buNone/>
              <a:defRPr sz="1500"/>
            </a:lvl2pPr>
            <a:lvl3pPr marL="685732" indent="0" algn="ctr">
              <a:buNone/>
              <a:defRPr sz="1350"/>
            </a:lvl3pPr>
            <a:lvl4pPr marL="1028599" indent="0" algn="ctr">
              <a:buNone/>
              <a:defRPr sz="1200"/>
            </a:lvl4pPr>
            <a:lvl5pPr marL="1371464" indent="0" algn="ctr">
              <a:buNone/>
              <a:defRPr sz="1200"/>
            </a:lvl5pPr>
            <a:lvl6pPr marL="1714331" indent="0" algn="ctr">
              <a:buNone/>
              <a:defRPr sz="1200"/>
            </a:lvl6pPr>
            <a:lvl7pPr marL="2057197" indent="0" algn="ctr">
              <a:buNone/>
              <a:defRPr sz="1200"/>
            </a:lvl7pPr>
            <a:lvl8pPr marL="2400063" indent="0" algn="ctr">
              <a:buNone/>
              <a:defRPr sz="1200"/>
            </a:lvl8pPr>
            <a:lvl9pPr marL="2742929"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r>
              <a:rPr lang="en-GB"/>
              <a:t>Stopka-Farooqui et al 2023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3135295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GB"/>
              <a:t>Stopka-Farooqui et al 2023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1547484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5"/>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5"/>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GB"/>
              <a:t>Stopka-Farooqui et al 2023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1638766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r>
              <a:rPr lang="en-GB"/>
              <a:t>Stopka-Farooqui et al 2023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2416161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8"/>
            <a:ext cx="5915025" cy="2166937"/>
          </a:xfrm>
        </p:spPr>
        <p:txBody>
          <a:bodyPr/>
          <a:lstStyle>
            <a:lvl1pPr marL="0" indent="0">
              <a:buNone/>
              <a:defRPr sz="1800">
                <a:solidFill>
                  <a:schemeClr val="tx1"/>
                </a:solidFill>
              </a:defRPr>
            </a:lvl1pPr>
            <a:lvl2pPr marL="342866" indent="0">
              <a:buNone/>
              <a:defRPr sz="1500">
                <a:solidFill>
                  <a:schemeClr val="tx1">
                    <a:tint val="75000"/>
                  </a:schemeClr>
                </a:solidFill>
              </a:defRPr>
            </a:lvl2pPr>
            <a:lvl3pPr marL="685732" indent="0">
              <a:buNone/>
              <a:defRPr sz="1350">
                <a:solidFill>
                  <a:schemeClr val="tx1">
                    <a:tint val="75000"/>
                  </a:schemeClr>
                </a:solidFill>
              </a:defRPr>
            </a:lvl3pPr>
            <a:lvl4pPr marL="1028599" indent="0">
              <a:buNone/>
              <a:defRPr sz="1200">
                <a:solidFill>
                  <a:schemeClr val="tx1">
                    <a:tint val="75000"/>
                  </a:schemeClr>
                </a:solidFill>
              </a:defRPr>
            </a:lvl4pPr>
            <a:lvl5pPr marL="1371464" indent="0">
              <a:buNone/>
              <a:defRPr sz="1200">
                <a:solidFill>
                  <a:schemeClr val="tx1">
                    <a:tint val="75000"/>
                  </a:schemeClr>
                </a:solidFill>
              </a:defRPr>
            </a:lvl5pPr>
            <a:lvl6pPr marL="1714331" indent="0">
              <a:buNone/>
              <a:defRPr sz="1200">
                <a:solidFill>
                  <a:schemeClr val="tx1">
                    <a:tint val="75000"/>
                  </a:schemeClr>
                </a:solidFill>
              </a:defRPr>
            </a:lvl6pPr>
            <a:lvl7pPr marL="2057197" indent="0">
              <a:buNone/>
              <a:defRPr sz="1200">
                <a:solidFill>
                  <a:schemeClr val="tx1">
                    <a:tint val="75000"/>
                  </a:schemeClr>
                </a:solidFill>
              </a:defRPr>
            </a:lvl7pPr>
            <a:lvl8pPr marL="2400063" indent="0">
              <a:buNone/>
              <a:defRPr sz="1200">
                <a:solidFill>
                  <a:schemeClr val="tx1">
                    <a:tint val="75000"/>
                  </a:schemeClr>
                </a:solidFill>
              </a:defRPr>
            </a:lvl8pPr>
            <a:lvl9pPr marL="2742929"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r>
              <a:rPr lang="en-GB"/>
              <a:t>Stopka-Farooqui et al 2023</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63223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r>
              <a:rPr lang="en-GB"/>
              <a:t>Stopka-Farooqui et al 2023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379432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2" y="2428349"/>
            <a:ext cx="2901255" cy="1190095"/>
          </a:xfrm>
        </p:spPr>
        <p:txBody>
          <a:bodyPr anchor="b"/>
          <a:lstStyle>
            <a:lvl1pPr marL="0" indent="0">
              <a:buNone/>
              <a:defRPr sz="1800" b="1"/>
            </a:lvl1pPr>
            <a:lvl2pPr marL="342866" indent="0">
              <a:buNone/>
              <a:defRPr sz="1500" b="1"/>
            </a:lvl2pPr>
            <a:lvl3pPr marL="685732" indent="0">
              <a:buNone/>
              <a:defRPr sz="1350" b="1"/>
            </a:lvl3pPr>
            <a:lvl4pPr marL="1028599" indent="0">
              <a:buNone/>
              <a:defRPr sz="1200" b="1"/>
            </a:lvl4pPr>
            <a:lvl5pPr marL="1371464" indent="0">
              <a:buNone/>
              <a:defRPr sz="1200" b="1"/>
            </a:lvl5pPr>
            <a:lvl6pPr marL="1714331" indent="0">
              <a:buNone/>
              <a:defRPr sz="1200" b="1"/>
            </a:lvl6pPr>
            <a:lvl7pPr marL="2057197" indent="0">
              <a:buNone/>
              <a:defRPr sz="1200" b="1"/>
            </a:lvl7pPr>
            <a:lvl8pPr marL="2400063" indent="0">
              <a:buNone/>
              <a:defRPr sz="1200" b="1"/>
            </a:lvl8pPr>
            <a:lvl9pPr marL="2742929"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2" y="3618444"/>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4" y="2428349"/>
            <a:ext cx="2915543" cy="1190095"/>
          </a:xfrm>
        </p:spPr>
        <p:txBody>
          <a:bodyPr anchor="b"/>
          <a:lstStyle>
            <a:lvl1pPr marL="0" indent="0">
              <a:buNone/>
              <a:defRPr sz="1800" b="1"/>
            </a:lvl1pPr>
            <a:lvl2pPr marL="342866" indent="0">
              <a:buNone/>
              <a:defRPr sz="1500" b="1"/>
            </a:lvl2pPr>
            <a:lvl3pPr marL="685732" indent="0">
              <a:buNone/>
              <a:defRPr sz="1350" b="1"/>
            </a:lvl3pPr>
            <a:lvl4pPr marL="1028599" indent="0">
              <a:buNone/>
              <a:defRPr sz="1200" b="1"/>
            </a:lvl4pPr>
            <a:lvl5pPr marL="1371464" indent="0">
              <a:buNone/>
              <a:defRPr sz="1200" b="1"/>
            </a:lvl5pPr>
            <a:lvl6pPr marL="1714331" indent="0">
              <a:buNone/>
              <a:defRPr sz="1200" b="1"/>
            </a:lvl6pPr>
            <a:lvl7pPr marL="2057197" indent="0">
              <a:buNone/>
              <a:defRPr sz="1200" b="1"/>
            </a:lvl7pPr>
            <a:lvl8pPr marL="2400063" indent="0">
              <a:buNone/>
              <a:defRPr sz="1200" b="1"/>
            </a:lvl8pPr>
            <a:lvl9pPr marL="2742929"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4" y="3618444"/>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r>
              <a:rPr lang="en-GB"/>
              <a:t>Stopka-Farooqui et al 2023</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206986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r>
              <a:rPr lang="en-GB"/>
              <a:t>Stopka-Farooqui et al 2023</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2924410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Stopka-Farooqui et al 2023</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364249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4" y="1426285"/>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2"/>
            <a:ext cx="2211884" cy="5505627"/>
          </a:xfrm>
        </p:spPr>
        <p:txBody>
          <a:bodyPr/>
          <a:lstStyle>
            <a:lvl1pPr marL="0" indent="0">
              <a:buNone/>
              <a:defRPr sz="1200"/>
            </a:lvl1pPr>
            <a:lvl2pPr marL="342866" indent="0">
              <a:buNone/>
              <a:defRPr sz="1050"/>
            </a:lvl2pPr>
            <a:lvl3pPr marL="685732" indent="0">
              <a:buNone/>
              <a:defRPr sz="900"/>
            </a:lvl3pPr>
            <a:lvl4pPr marL="1028599" indent="0">
              <a:buNone/>
              <a:defRPr sz="750"/>
            </a:lvl4pPr>
            <a:lvl5pPr marL="1371464" indent="0">
              <a:buNone/>
              <a:defRPr sz="750"/>
            </a:lvl5pPr>
            <a:lvl6pPr marL="1714331" indent="0">
              <a:buNone/>
              <a:defRPr sz="750"/>
            </a:lvl6pPr>
            <a:lvl7pPr marL="2057197" indent="0">
              <a:buNone/>
              <a:defRPr sz="750"/>
            </a:lvl7pPr>
            <a:lvl8pPr marL="2400063" indent="0">
              <a:buNone/>
              <a:defRPr sz="750"/>
            </a:lvl8pPr>
            <a:lvl9pPr marL="2742929"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r>
              <a:rPr lang="en-GB"/>
              <a:t>Stopka-Farooqui et al 2023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839021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4" y="1426285"/>
            <a:ext cx="3471863" cy="7039681"/>
          </a:xfrm>
        </p:spPr>
        <p:txBody>
          <a:bodyPr anchor="t"/>
          <a:lstStyle>
            <a:lvl1pPr marL="0" indent="0">
              <a:buNone/>
              <a:defRPr sz="2400"/>
            </a:lvl1pPr>
            <a:lvl2pPr marL="342866" indent="0">
              <a:buNone/>
              <a:defRPr sz="2100"/>
            </a:lvl2pPr>
            <a:lvl3pPr marL="685732" indent="0">
              <a:buNone/>
              <a:defRPr sz="1800"/>
            </a:lvl3pPr>
            <a:lvl4pPr marL="1028599" indent="0">
              <a:buNone/>
              <a:defRPr sz="1500"/>
            </a:lvl4pPr>
            <a:lvl5pPr marL="1371464" indent="0">
              <a:buNone/>
              <a:defRPr sz="1500"/>
            </a:lvl5pPr>
            <a:lvl6pPr marL="1714331" indent="0">
              <a:buNone/>
              <a:defRPr sz="1500"/>
            </a:lvl6pPr>
            <a:lvl7pPr marL="2057197" indent="0">
              <a:buNone/>
              <a:defRPr sz="1500"/>
            </a:lvl7pPr>
            <a:lvl8pPr marL="2400063" indent="0">
              <a:buNone/>
              <a:defRPr sz="1500"/>
            </a:lvl8pPr>
            <a:lvl9pPr marL="2742929"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2"/>
            <a:ext cx="2211884" cy="5505627"/>
          </a:xfrm>
        </p:spPr>
        <p:txBody>
          <a:bodyPr/>
          <a:lstStyle>
            <a:lvl1pPr marL="0" indent="0">
              <a:buNone/>
              <a:defRPr sz="1200"/>
            </a:lvl1pPr>
            <a:lvl2pPr marL="342866" indent="0">
              <a:buNone/>
              <a:defRPr sz="1050"/>
            </a:lvl2pPr>
            <a:lvl3pPr marL="685732" indent="0">
              <a:buNone/>
              <a:defRPr sz="900"/>
            </a:lvl3pPr>
            <a:lvl4pPr marL="1028599" indent="0">
              <a:buNone/>
              <a:defRPr sz="750"/>
            </a:lvl4pPr>
            <a:lvl5pPr marL="1371464" indent="0">
              <a:buNone/>
              <a:defRPr sz="750"/>
            </a:lvl5pPr>
            <a:lvl6pPr marL="1714331" indent="0">
              <a:buNone/>
              <a:defRPr sz="750"/>
            </a:lvl6pPr>
            <a:lvl7pPr marL="2057197" indent="0">
              <a:buNone/>
              <a:defRPr sz="750"/>
            </a:lvl7pPr>
            <a:lvl8pPr marL="2400063" indent="0">
              <a:buNone/>
              <a:defRPr sz="750"/>
            </a:lvl8pPr>
            <a:lvl9pPr marL="2742929"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r>
              <a:rPr lang="en-GB"/>
              <a:t>Stopka-Farooqui et al 2023</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80108-D07A-EB43-A53B-39F80DF7EDB4}" type="slidenum">
              <a:rPr lang="en-US" smtClean="0"/>
              <a:t>‹#›</a:t>
            </a:fld>
            <a:endParaRPr lang="en-US"/>
          </a:p>
        </p:txBody>
      </p:sp>
    </p:spTree>
    <p:extLst>
      <p:ext uri="{BB962C8B-B14F-4D97-AF65-F5344CB8AC3E}">
        <p14:creationId xmlns:p14="http://schemas.microsoft.com/office/powerpoint/2010/main" val="1289371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1399"/>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GB"/>
              <a:t>Stopka-Farooqui et al 2023</a:t>
            </a:r>
            <a:endParaRPr lang="en-US"/>
          </a:p>
        </p:txBody>
      </p:sp>
      <p:sp>
        <p:nvSpPr>
          <p:cNvPr id="5" name="Footer Placeholder 4"/>
          <p:cNvSpPr>
            <a:spLocks noGrp="1"/>
          </p:cNvSpPr>
          <p:nvPr>
            <p:ph type="ftr" sz="quarter" idx="3"/>
          </p:nvPr>
        </p:nvSpPr>
        <p:spPr>
          <a:xfrm>
            <a:off x="2271714" y="9181399"/>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9"/>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2E80108-D07A-EB43-A53B-39F80DF7EDB4}" type="slidenum">
              <a:rPr lang="en-US" smtClean="0"/>
              <a:t>‹#›</a:t>
            </a:fld>
            <a:endParaRPr lang="en-US"/>
          </a:p>
        </p:txBody>
      </p:sp>
    </p:spTree>
    <p:extLst>
      <p:ext uri="{BB962C8B-B14F-4D97-AF65-F5344CB8AC3E}">
        <p14:creationId xmlns:p14="http://schemas.microsoft.com/office/powerpoint/2010/main" val="22211963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68573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3" indent="-171433" algn="l" defTabSz="68573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99" indent="-171433" algn="l" defTabSz="68573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166" indent="-171433" algn="l" defTabSz="68573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32" indent="-171433" algn="l" defTabSz="68573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898" indent="-171433" algn="l" defTabSz="68573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764" indent="-171433" algn="l" defTabSz="68573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630" indent="-171433" algn="l" defTabSz="68573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496" indent="-171433" algn="l" defTabSz="68573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362" indent="-171433" algn="l" defTabSz="68573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32" rtl="0" eaLnBrk="1" latinLnBrk="0" hangingPunct="1">
        <a:defRPr sz="1350" kern="1200">
          <a:solidFill>
            <a:schemeClr val="tx1"/>
          </a:solidFill>
          <a:latin typeface="+mn-lt"/>
          <a:ea typeface="+mn-ea"/>
          <a:cs typeface="+mn-cs"/>
        </a:defRPr>
      </a:lvl1pPr>
      <a:lvl2pPr marL="342866" algn="l" defTabSz="685732" rtl="0" eaLnBrk="1" latinLnBrk="0" hangingPunct="1">
        <a:defRPr sz="1350" kern="1200">
          <a:solidFill>
            <a:schemeClr val="tx1"/>
          </a:solidFill>
          <a:latin typeface="+mn-lt"/>
          <a:ea typeface="+mn-ea"/>
          <a:cs typeface="+mn-cs"/>
        </a:defRPr>
      </a:lvl2pPr>
      <a:lvl3pPr marL="685732" algn="l" defTabSz="685732" rtl="0" eaLnBrk="1" latinLnBrk="0" hangingPunct="1">
        <a:defRPr sz="1350" kern="1200">
          <a:solidFill>
            <a:schemeClr val="tx1"/>
          </a:solidFill>
          <a:latin typeface="+mn-lt"/>
          <a:ea typeface="+mn-ea"/>
          <a:cs typeface="+mn-cs"/>
        </a:defRPr>
      </a:lvl3pPr>
      <a:lvl4pPr marL="1028599" algn="l" defTabSz="685732" rtl="0" eaLnBrk="1" latinLnBrk="0" hangingPunct="1">
        <a:defRPr sz="1350" kern="1200">
          <a:solidFill>
            <a:schemeClr val="tx1"/>
          </a:solidFill>
          <a:latin typeface="+mn-lt"/>
          <a:ea typeface="+mn-ea"/>
          <a:cs typeface="+mn-cs"/>
        </a:defRPr>
      </a:lvl4pPr>
      <a:lvl5pPr marL="1371464" algn="l" defTabSz="685732" rtl="0" eaLnBrk="1" latinLnBrk="0" hangingPunct="1">
        <a:defRPr sz="1350" kern="1200">
          <a:solidFill>
            <a:schemeClr val="tx1"/>
          </a:solidFill>
          <a:latin typeface="+mn-lt"/>
          <a:ea typeface="+mn-ea"/>
          <a:cs typeface="+mn-cs"/>
        </a:defRPr>
      </a:lvl5pPr>
      <a:lvl6pPr marL="1714331" algn="l" defTabSz="685732" rtl="0" eaLnBrk="1" latinLnBrk="0" hangingPunct="1">
        <a:defRPr sz="1350" kern="1200">
          <a:solidFill>
            <a:schemeClr val="tx1"/>
          </a:solidFill>
          <a:latin typeface="+mn-lt"/>
          <a:ea typeface="+mn-ea"/>
          <a:cs typeface="+mn-cs"/>
        </a:defRPr>
      </a:lvl6pPr>
      <a:lvl7pPr marL="2057197" algn="l" defTabSz="685732" rtl="0" eaLnBrk="1" latinLnBrk="0" hangingPunct="1">
        <a:defRPr sz="1350" kern="1200">
          <a:solidFill>
            <a:schemeClr val="tx1"/>
          </a:solidFill>
          <a:latin typeface="+mn-lt"/>
          <a:ea typeface="+mn-ea"/>
          <a:cs typeface="+mn-cs"/>
        </a:defRPr>
      </a:lvl7pPr>
      <a:lvl8pPr marL="2400063" algn="l" defTabSz="685732" rtl="0" eaLnBrk="1" latinLnBrk="0" hangingPunct="1">
        <a:defRPr sz="1350" kern="1200">
          <a:solidFill>
            <a:schemeClr val="tx1"/>
          </a:solidFill>
          <a:latin typeface="+mn-lt"/>
          <a:ea typeface="+mn-ea"/>
          <a:cs typeface="+mn-cs"/>
        </a:defRPr>
      </a:lvl8pPr>
      <a:lvl9pPr marL="2742929" algn="l" defTabSz="68573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1C10C1-BD9A-2749-0915-133220DA3DB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sp>
        <p:nvSpPr>
          <p:cNvPr id="7" name="TextBox 6">
            <a:extLst>
              <a:ext uri="{FF2B5EF4-FFF2-40B4-BE49-F238E27FC236}">
                <a16:creationId xmlns:a16="http://schemas.microsoft.com/office/drawing/2014/main" id="{BBC9AB04-0283-FC69-D2B0-E26A459BFF88}"/>
              </a:ext>
            </a:extLst>
          </p:cNvPr>
          <p:cNvSpPr txBox="1"/>
          <p:nvPr/>
        </p:nvSpPr>
        <p:spPr>
          <a:xfrm>
            <a:off x="164168" y="4369594"/>
            <a:ext cx="6120454" cy="646331"/>
          </a:xfrm>
          <a:prstGeom prst="rect">
            <a:avLst/>
          </a:prstGeom>
          <a:noFill/>
        </p:spPr>
        <p:txBody>
          <a:bodyPr wrap="square" rtlCol="0">
            <a:spAutoFit/>
          </a:bodyPr>
          <a:lstStyle/>
          <a:p>
            <a:pPr algn="just"/>
            <a:r>
              <a:rPr lang="en-GB" sz="1200" b="1" dirty="0">
                <a:latin typeface="Arial" panose="020B0604020202020204" pitchFamily="34" charset="0"/>
                <a:ea typeface="Calibri" panose="020F0502020204030204" pitchFamily="34" charset="0"/>
                <a:cs typeface="Arial" panose="020B0604020202020204" pitchFamily="34" charset="0"/>
              </a:rPr>
              <a:t>Supplementary Table 1. Summary of patient clinical data</a:t>
            </a:r>
            <a:r>
              <a:rPr lang="en-GB" sz="1200" dirty="0">
                <a:latin typeface="Arial" panose="020B0604020202020204" pitchFamily="34" charset="0"/>
                <a:ea typeface="Calibri" panose="020F0502020204030204" pitchFamily="34" charset="0"/>
                <a:cs typeface="Arial" panose="020B0604020202020204" pitchFamily="34" charset="0"/>
              </a:rPr>
              <a:t>. Clinical data of 249 men that were eligible for further analysis. Percentage rounded to a whole number.</a:t>
            </a:r>
          </a:p>
          <a:p>
            <a:pPr algn="just"/>
            <a:endParaRPr lang="en-US" sz="1200"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5CB260BE-CC9A-451B-F13D-2CA58F95BB37}"/>
              </a:ext>
            </a:extLst>
          </p:cNvPr>
          <p:cNvGraphicFramePr>
            <a:graphicFrameLocks noGrp="1"/>
          </p:cNvGraphicFramePr>
          <p:nvPr>
            <p:extLst>
              <p:ext uri="{D42A27DB-BD31-4B8C-83A1-F6EECF244321}">
                <p14:modId xmlns:p14="http://schemas.microsoft.com/office/powerpoint/2010/main" val="1377061695"/>
              </p:ext>
            </p:extLst>
          </p:nvPr>
        </p:nvGraphicFramePr>
        <p:xfrm>
          <a:off x="266883" y="686594"/>
          <a:ext cx="5915024" cy="3679700"/>
        </p:xfrm>
        <a:graphic>
          <a:graphicData uri="http://schemas.openxmlformats.org/drawingml/2006/table">
            <a:tbl>
              <a:tblPr firstRow="1" bandRow="1">
                <a:tableStyleId>{C083E6E3-FA7D-4D7B-A595-EF9225AFEA82}</a:tableStyleId>
              </a:tblPr>
              <a:tblGrid>
                <a:gridCol w="1478756">
                  <a:extLst>
                    <a:ext uri="{9D8B030D-6E8A-4147-A177-3AD203B41FA5}">
                      <a16:colId xmlns:a16="http://schemas.microsoft.com/office/drawing/2014/main" val="622719789"/>
                    </a:ext>
                  </a:extLst>
                </a:gridCol>
                <a:gridCol w="1478756">
                  <a:extLst>
                    <a:ext uri="{9D8B030D-6E8A-4147-A177-3AD203B41FA5}">
                      <a16:colId xmlns:a16="http://schemas.microsoft.com/office/drawing/2014/main" val="3285202028"/>
                    </a:ext>
                  </a:extLst>
                </a:gridCol>
                <a:gridCol w="1478756">
                  <a:extLst>
                    <a:ext uri="{9D8B030D-6E8A-4147-A177-3AD203B41FA5}">
                      <a16:colId xmlns:a16="http://schemas.microsoft.com/office/drawing/2014/main" val="1731489940"/>
                    </a:ext>
                  </a:extLst>
                </a:gridCol>
                <a:gridCol w="1478756">
                  <a:extLst>
                    <a:ext uri="{9D8B030D-6E8A-4147-A177-3AD203B41FA5}">
                      <a16:colId xmlns:a16="http://schemas.microsoft.com/office/drawing/2014/main" val="1901697334"/>
                    </a:ext>
                  </a:extLst>
                </a:gridCol>
              </a:tblGrid>
              <a:tr h="183985">
                <a:tc>
                  <a:txBody>
                    <a:bodyPr/>
                    <a:lstStyle/>
                    <a:p>
                      <a:r>
                        <a:rPr lang="en-GB" sz="1200">
                          <a:effectLst/>
                        </a:rPr>
                        <a:t>Clinical data</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Number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Clinical data</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Number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4882355"/>
                  </a:ext>
                </a:extLst>
              </a:tr>
              <a:tr h="183985">
                <a:tc>
                  <a:txBody>
                    <a:bodyPr/>
                    <a:lstStyle/>
                    <a:p>
                      <a:r>
                        <a:rPr lang="en-GB" sz="1200" b="1" dirty="0">
                          <a:effectLst/>
                        </a:rPr>
                        <a:t>Gleason score </a:t>
                      </a:r>
                      <a:endParaRPr lang="en-GB" sz="1200" b="1"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b="1" dirty="0">
                          <a:effectLst/>
                        </a:rPr>
                        <a:t>Age</a:t>
                      </a:r>
                      <a:endParaRPr lang="en-GB" sz="1200" b="1"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2431289"/>
                  </a:ext>
                </a:extLst>
              </a:tr>
              <a:tr h="183985">
                <a:tc>
                  <a:txBody>
                    <a:bodyPr/>
                    <a:lstStyle/>
                    <a:p>
                      <a:pPr marL="111125"/>
                      <a:r>
                        <a:rPr lang="en-GB" sz="1200">
                          <a:effectLst/>
                        </a:rPr>
                        <a:t>Benign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24 (10)</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40-50</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19 (8)</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3471205"/>
                  </a:ext>
                </a:extLst>
              </a:tr>
              <a:tr h="183985">
                <a:tc>
                  <a:txBody>
                    <a:bodyPr/>
                    <a:lstStyle/>
                    <a:p>
                      <a:pPr marL="111125"/>
                      <a:r>
                        <a:rPr lang="en-GB" sz="1200">
                          <a:effectLst/>
                        </a:rPr>
                        <a:t>PIN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15 (6)</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dirty="0">
                          <a:effectLst/>
                        </a:rPr>
                        <a:t>&gt;50-60</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65 (26)</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4262106"/>
                  </a:ext>
                </a:extLst>
              </a:tr>
              <a:tr h="183985">
                <a:tc>
                  <a:txBody>
                    <a:bodyPr/>
                    <a:lstStyle/>
                    <a:p>
                      <a:pPr marL="111125"/>
                      <a:r>
                        <a:rPr lang="en-GB" sz="1200">
                          <a:effectLst/>
                        </a:rPr>
                        <a:t>3+3</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63 (25)</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dirty="0">
                          <a:effectLst/>
                        </a:rPr>
                        <a:t>&gt;60-70</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132 (53)</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4603639"/>
                  </a:ext>
                </a:extLst>
              </a:tr>
              <a:tr h="183985">
                <a:tc>
                  <a:txBody>
                    <a:bodyPr/>
                    <a:lstStyle/>
                    <a:p>
                      <a:pPr marL="111125"/>
                      <a:r>
                        <a:rPr lang="en-GB" sz="1200">
                          <a:effectLst/>
                        </a:rPr>
                        <a:t>3+4</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123 (49)</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&gt;70</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33 (13)</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6925680"/>
                  </a:ext>
                </a:extLst>
              </a:tr>
              <a:tr h="183985">
                <a:tc>
                  <a:txBody>
                    <a:bodyPr/>
                    <a:lstStyle/>
                    <a:p>
                      <a:pPr marL="111125"/>
                      <a:r>
                        <a:rPr lang="en-GB" sz="1200">
                          <a:effectLst/>
                        </a:rPr>
                        <a:t>3+5</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 (&lt;1)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b="1" dirty="0">
                          <a:effectLst/>
                        </a:rPr>
                        <a:t>Family history</a:t>
                      </a:r>
                      <a:endParaRPr lang="en-GB" sz="1200" b="1"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301926"/>
                  </a:ext>
                </a:extLst>
              </a:tr>
              <a:tr h="183985">
                <a:tc>
                  <a:txBody>
                    <a:bodyPr/>
                    <a:lstStyle/>
                    <a:p>
                      <a:pPr marL="111125"/>
                      <a:r>
                        <a:rPr lang="en-GB" sz="1200">
                          <a:effectLst/>
                        </a:rPr>
                        <a:t>4+3</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19 (8)</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Yes</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78 (31)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5651160"/>
                  </a:ext>
                </a:extLst>
              </a:tr>
              <a:tr h="183985">
                <a:tc>
                  <a:txBody>
                    <a:bodyPr/>
                    <a:lstStyle/>
                    <a:p>
                      <a:pPr marL="111125"/>
                      <a:r>
                        <a:rPr lang="en-GB" sz="1200">
                          <a:effectLst/>
                        </a:rPr>
                        <a:t>4+4</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3 (1)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No</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170 (68)</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2167515"/>
                  </a:ext>
                </a:extLst>
              </a:tr>
              <a:tr h="183985">
                <a:tc>
                  <a:txBody>
                    <a:bodyPr/>
                    <a:lstStyle/>
                    <a:p>
                      <a:pPr marL="111125"/>
                      <a:r>
                        <a:rPr lang="en-GB" sz="1200">
                          <a:effectLst/>
                        </a:rPr>
                        <a:t>5+4</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 (&lt;1)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Unknown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 (&lt;1)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2442794"/>
                  </a:ext>
                </a:extLst>
              </a:tr>
              <a:tr h="183985">
                <a:tc>
                  <a:txBody>
                    <a:bodyPr/>
                    <a:lstStyle/>
                    <a:p>
                      <a:r>
                        <a:rPr lang="en-GB" sz="1200" b="1" dirty="0">
                          <a:effectLst/>
                        </a:rPr>
                        <a:t>Likert score</a:t>
                      </a:r>
                      <a:endParaRPr lang="en-GB" sz="1200" b="1"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b="1" dirty="0">
                          <a:effectLst/>
                        </a:rPr>
                        <a:t>Ethnicity</a:t>
                      </a:r>
                      <a:endParaRPr lang="en-GB" sz="1200" b="1"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9383284"/>
                  </a:ext>
                </a:extLst>
              </a:tr>
              <a:tr h="183985">
                <a:tc>
                  <a:txBody>
                    <a:bodyPr/>
                    <a:lstStyle/>
                    <a:p>
                      <a:pPr marL="111125"/>
                      <a:r>
                        <a:rPr lang="en-GB" sz="1200">
                          <a:effectLst/>
                        </a:rPr>
                        <a:t>2</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69 (28)</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Caucasian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208 (84)</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0141867"/>
                  </a:ext>
                </a:extLst>
              </a:tr>
              <a:tr h="183985">
                <a:tc>
                  <a:txBody>
                    <a:bodyPr/>
                    <a:lstStyle/>
                    <a:p>
                      <a:pPr marL="111125"/>
                      <a:r>
                        <a:rPr lang="en-GB" sz="1200">
                          <a:effectLst/>
                        </a:rPr>
                        <a:t>3</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58 (23)</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Asian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5 (2)</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1562871"/>
                  </a:ext>
                </a:extLst>
              </a:tr>
              <a:tr h="183985">
                <a:tc>
                  <a:txBody>
                    <a:bodyPr/>
                    <a:lstStyle/>
                    <a:p>
                      <a:pPr marL="111125"/>
                      <a:r>
                        <a:rPr lang="en-GB" sz="1200">
                          <a:effectLst/>
                        </a:rPr>
                        <a:t>4</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40 (16)</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Afro-Caribbean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25 (10)</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5996384"/>
                  </a:ext>
                </a:extLst>
              </a:tr>
              <a:tr h="183985">
                <a:tc>
                  <a:txBody>
                    <a:bodyPr/>
                    <a:lstStyle/>
                    <a:p>
                      <a:pPr marL="111125"/>
                      <a:r>
                        <a:rPr lang="en-GB" sz="1200">
                          <a:effectLst/>
                        </a:rPr>
                        <a:t>5</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78 (31)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Hispanic</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 (&lt;1)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4222875"/>
                  </a:ext>
                </a:extLst>
              </a:tr>
              <a:tr h="183985">
                <a:tc>
                  <a:txBody>
                    <a:bodyPr/>
                    <a:lstStyle/>
                    <a:p>
                      <a:r>
                        <a:rPr lang="en-GB" sz="1200" b="1" dirty="0">
                          <a:effectLst/>
                        </a:rPr>
                        <a:t>PSA (ng/mL)</a:t>
                      </a:r>
                      <a:endParaRPr lang="en-GB" sz="1200" b="1"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other</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5 (2)</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2608312"/>
                  </a:ext>
                </a:extLst>
              </a:tr>
              <a:tr h="183985">
                <a:tc>
                  <a:txBody>
                    <a:bodyPr/>
                    <a:lstStyle/>
                    <a:p>
                      <a:pPr indent="111125"/>
                      <a:r>
                        <a:rPr lang="en-GB" sz="1200">
                          <a:effectLst/>
                        </a:rPr>
                        <a:t>&lt;10</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180 (72)</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132715"/>
                      <a:r>
                        <a:rPr lang="en-GB" sz="1200">
                          <a:effectLst/>
                        </a:rPr>
                        <a:t>unknown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 (&lt;1)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3987234"/>
                  </a:ext>
                </a:extLst>
              </a:tr>
              <a:tr h="183985">
                <a:tc>
                  <a:txBody>
                    <a:bodyPr/>
                    <a:lstStyle/>
                    <a:p>
                      <a:pPr indent="111125"/>
                      <a:r>
                        <a:rPr lang="en-GB" sz="1200">
                          <a:effectLst/>
                        </a:rPr>
                        <a:t>10-20</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60 (24)</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8577064"/>
                  </a:ext>
                </a:extLst>
              </a:tr>
              <a:tr h="183985">
                <a:tc>
                  <a:txBody>
                    <a:bodyPr/>
                    <a:lstStyle/>
                    <a:p>
                      <a:pPr indent="111125"/>
                      <a:r>
                        <a:rPr lang="en-GB" sz="1200">
                          <a:effectLst/>
                        </a:rPr>
                        <a:t>&gt;20</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8 (3)</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4002267"/>
                  </a:ext>
                </a:extLst>
              </a:tr>
              <a:tr h="183985">
                <a:tc>
                  <a:txBody>
                    <a:bodyPr/>
                    <a:lstStyle/>
                    <a:p>
                      <a:pPr indent="111125"/>
                      <a:r>
                        <a:rPr lang="en-GB" sz="1200">
                          <a:effectLst/>
                        </a:rPr>
                        <a:t>unknown</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1 (&lt;1)</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a:effectLst/>
                        </a:rPr>
                        <a:t> </a:t>
                      </a:r>
                      <a:endParaRPr lang="en-GB" sz="120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200" dirty="0">
                          <a:effectLst/>
                        </a:rPr>
                        <a:t> </a:t>
                      </a:r>
                      <a:endParaRPr lang="en-GB" sz="1200" dirty="0">
                        <a:solidFill>
                          <a:srgbClr val="7B7B7B"/>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557253"/>
                  </a:ext>
                </a:extLst>
              </a:tr>
            </a:tbl>
          </a:graphicData>
        </a:graphic>
      </p:graphicFrame>
    </p:spTree>
    <p:extLst>
      <p:ext uri="{BB962C8B-B14F-4D97-AF65-F5344CB8AC3E}">
        <p14:creationId xmlns:p14="http://schemas.microsoft.com/office/powerpoint/2010/main" val="4033721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384E251-D5CF-B177-4C9C-CFB5813903AE}"/>
              </a:ext>
            </a:extLst>
          </p:cNvPr>
          <p:cNvGrpSpPr/>
          <p:nvPr/>
        </p:nvGrpSpPr>
        <p:grpSpPr>
          <a:xfrm>
            <a:off x="20256" y="-11124"/>
            <a:ext cx="6780430" cy="9864514"/>
            <a:chOff x="20256" y="-11124"/>
            <a:chExt cx="6780430" cy="9864514"/>
          </a:xfrm>
        </p:grpSpPr>
        <p:pic>
          <p:nvPicPr>
            <p:cNvPr id="9" name="Picture 8">
              <a:extLst>
                <a:ext uri="{FF2B5EF4-FFF2-40B4-BE49-F238E27FC236}">
                  <a16:creationId xmlns:a16="http://schemas.microsoft.com/office/drawing/2014/main" id="{CE873BB0-FF43-40CD-648C-1C43ACDD4C0E}"/>
                </a:ext>
              </a:extLst>
            </p:cNvPr>
            <p:cNvPicPr>
              <a:picLocks noChangeAspect="1"/>
            </p:cNvPicPr>
            <p:nvPr/>
          </p:nvPicPr>
          <p:blipFill>
            <a:blip r:embed="rId2"/>
            <a:stretch>
              <a:fillRect/>
            </a:stretch>
          </p:blipFill>
          <p:spPr>
            <a:xfrm>
              <a:off x="20256" y="212915"/>
              <a:ext cx="6702315" cy="4059820"/>
            </a:xfrm>
            <a:prstGeom prst="rect">
              <a:avLst/>
            </a:prstGeom>
          </p:spPr>
        </p:pic>
        <p:grpSp>
          <p:nvGrpSpPr>
            <p:cNvPr id="13" name="Group 12">
              <a:extLst>
                <a:ext uri="{FF2B5EF4-FFF2-40B4-BE49-F238E27FC236}">
                  <a16:creationId xmlns:a16="http://schemas.microsoft.com/office/drawing/2014/main" id="{9C4BA779-EE5D-8D32-500E-33BB341AD142}"/>
                </a:ext>
              </a:extLst>
            </p:cNvPr>
            <p:cNvGrpSpPr/>
            <p:nvPr/>
          </p:nvGrpSpPr>
          <p:grpSpPr>
            <a:xfrm>
              <a:off x="20256" y="-11124"/>
              <a:ext cx="6780430" cy="9864514"/>
              <a:chOff x="20256" y="-11124"/>
              <a:chExt cx="6780430" cy="9864514"/>
            </a:xfrm>
          </p:grpSpPr>
          <p:sp>
            <p:nvSpPr>
              <p:cNvPr id="6" name="TextBox 5">
                <a:extLst>
                  <a:ext uri="{FF2B5EF4-FFF2-40B4-BE49-F238E27FC236}">
                    <a16:creationId xmlns:a16="http://schemas.microsoft.com/office/drawing/2014/main" id="{ACAD82D5-EC7F-4E4D-67AC-CBA7A0C9494E}"/>
                  </a:ext>
                </a:extLst>
              </p:cNvPr>
              <p:cNvSpPr txBox="1"/>
              <p:nvPr/>
            </p:nvSpPr>
            <p:spPr>
              <a:xfrm>
                <a:off x="20256" y="0"/>
                <a:ext cx="288862" cy="307777"/>
              </a:xfrm>
              <a:prstGeom prst="rect">
                <a:avLst/>
              </a:prstGeom>
              <a:noFill/>
            </p:spPr>
            <p:txBody>
              <a:bodyPr wrap="none" rtlCol="0">
                <a:spAutoFit/>
              </a:bodyPr>
              <a:lstStyle/>
              <a:p>
                <a:r>
                  <a:rPr lang="en-US" sz="1400" dirty="0"/>
                  <a:t>A</a:t>
                </a:r>
              </a:p>
            </p:txBody>
          </p:sp>
          <p:sp>
            <p:nvSpPr>
              <p:cNvPr id="8" name="Date Placeholder 3">
                <a:extLst>
                  <a:ext uri="{FF2B5EF4-FFF2-40B4-BE49-F238E27FC236}">
                    <a16:creationId xmlns:a16="http://schemas.microsoft.com/office/drawing/2014/main" id="{C84C0972-CCDE-769B-F9C8-4CCD65188746}"/>
                  </a:ext>
                </a:extLst>
              </p:cNvPr>
              <p:cNvSpPr txBox="1">
                <a:spLocks/>
              </p:cNvSpPr>
              <p:nvPr/>
            </p:nvSpPr>
            <p:spPr>
              <a:xfrm>
                <a:off x="226027" y="-11124"/>
                <a:ext cx="1543050" cy="205383"/>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Stopka-Farooqui et al 2024</a:t>
                </a:r>
                <a:endParaRPr lang="en-US" dirty="0"/>
              </a:p>
            </p:txBody>
          </p:sp>
          <p:pic>
            <p:nvPicPr>
              <p:cNvPr id="10" name="Picture 9">
                <a:extLst>
                  <a:ext uri="{FF2B5EF4-FFF2-40B4-BE49-F238E27FC236}">
                    <a16:creationId xmlns:a16="http://schemas.microsoft.com/office/drawing/2014/main" id="{790B9494-1325-0182-2CC1-6FF763CDA001}"/>
                  </a:ext>
                </a:extLst>
              </p:cNvPr>
              <p:cNvPicPr>
                <a:picLocks noChangeAspect="1"/>
              </p:cNvPicPr>
              <p:nvPr/>
            </p:nvPicPr>
            <p:blipFill>
              <a:blip r:embed="rId3"/>
              <a:stretch>
                <a:fillRect/>
              </a:stretch>
            </p:blipFill>
            <p:spPr>
              <a:xfrm>
                <a:off x="124427" y="4337996"/>
                <a:ext cx="6598144" cy="4088502"/>
              </a:xfrm>
              <a:prstGeom prst="rect">
                <a:avLst/>
              </a:prstGeom>
            </p:spPr>
          </p:pic>
          <p:sp>
            <p:nvSpPr>
              <p:cNvPr id="11" name="TextBox 10">
                <a:extLst>
                  <a:ext uri="{FF2B5EF4-FFF2-40B4-BE49-F238E27FC236}">
                    <a16:creationId xmlns:a16="http://schemas.microsoft.com/office/drawing/2014/main" id="{D73A2818-0597-F792-C4BA-EC745DD1B124}"/>
                  </a:ext>
                </a:extLst>
              </p:cNvPr>
              <p:cNvSpPr txBox="1"/>
              <p:nvPr/>
            </p:nvSpPr>
            <p:spPr>
              <a:xfrm>
                <a:off x="49752" y="4082142"/>
                <a:ext cx="282450" cy="307777"/>
              </a:xfrm>
              <a:prstGeom prst="rect">
                <a:avLst/>
              </a:prstGeom>
              <a:noFill/>
            </p:spPr>
            <p:txBody>
              <a:bodyPr wrap="none" rtlCol="0">
                <a:spAutoFit/>
              </a:bodyPr>
              <a:lstStyle/>
              <a:p>
                <a:r>
                  <a:rPr lang="en-US" sz="1400" dirty="0"/>
                  <a:t>B</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44B37227-B90E-7C91-6B64-4203F8C8BA37}"/>
                      </a:ext>
                    </a:extLst>
                  </p:cNvPr>
                  <p:cNvSpPr txBox="1"/>
                  <p:nvPr/>
                </p:nvSpPr>
                <p:spPr>
                  <a:xfrm>
                    <a:off x="49752" y="8468395"/>
                    <a:ext cx="6750934" cy="1384995"/>
                  </a:xfrm>
                  <a:prstGeom prst="rect">
                    <a:avLst/>
                  </a:prstGeom>
                  <a:noFill/>
                </p:spPr>
                <p:txBody>
                  <a:bodyPr wrap="square">
                    <a:spAutoFit/>
                  </a:bodyPr>
                  <a:lstStyle/>
                  <a:p>
                    <a:pPr algn="just"/>
                    <a:r>
                      <a:rPr lang="en-GB" sz="1200" b="1" kern="100" dirty="0">
                        <a:effectLst/>
                        <a:latin typeface="Arial" panose="020B0604020202020204" pitchFamily="34" charset="0"/>
                        <a:ea typeface="Calibri" panose="020F0502020204030204" pitchFamily="34" charset="0"/>
                        <a:cs typeface="Times New Roman" panose="02020603050405020304" pitchFamily="18" charset="0"/>
                      </a:rPr>
                      <a:t>Supplementary Figure 7. Correlation between Likert score and biops</a:t>
                    </a:r>
                    <a:r>
                      <a:rPr lang="en-GB" sz="1200" b="1" kern="100" dirty="0">
                        <a:latin typeface="Arial" panose="020B0604020202020204" pitchFamily="34" charset="0"/>
                        <a:ea typeface="Calibri" panose="020F0502020204030204" pitchFamily="34" charset="0"/>
                        <a:cs typeface="Times New Roman" panose="02020603050405020304" pitchFamily="18" charset="0"/>
                      </a:rPr>
                      <a:t>y GG in matched tumour biopsies</a:t>
                    </a:r>
                    <a:r>
                      <a:rPr lang="en-GB" sz="1200" b="1" kern="100" dirty="0">
                        <a:effectLst/>
                        <a:latin typeface="Arial" panose="020B0604020202020204" pitchFamily="34" charset="0"/>
                        <a:ea typeface="Calibri" panose="020F0502020204030204" pitchFamily="34" charset="0"/>
                        <a:cs typeface="Times New Roman" panose="02020603050405020304" pitchFamily="18" charset="0"/>
                      </a:rPr>
                      <a:t>.</a:t>
                    </a:r>
                    <a:r>
                      <a:rPr lang="en-GB" sz="1200" kern="100" dirty="0">
                        <a:effectLst/>
                        <a:latin typeface="Arial" panose="020B0604020202020204" pitchFamily="34" charset="0"/>
                        <a:ea typeface="Calibri" panose="020F0502020204030204" pitchFamily="34" charset="0"/>
                        <a:cs typeface="Times New Roman" panose="02020603050405020304" pitchFamily="18" charset="0"/>
                      </a:rPr>
                      <a:t> A) Boxplots comparing </a:t>
                    </a:r>
                    <a14:m>
                      <m:oMath xmlns:m="http://schemas.openxmlformats.org/officeDocument/2006/math">
                        <m:r>
                          <a:rPr lang="en-GB" sz="12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oMath>
                    </a14:m>
                    <a:r>
                      <a:rPr lang="en-GB" sz="1200" kern="100" dirty="0">
                        <a:latin typeface="Arial" panose="020B0604020202020204" pitchFamily="34" charset="0"/>
                        <a:ea typeface="Calibri" panose="020F0502020204030204" pitchFamily="34" charset="0"/>
                        <a:cs typeface="Times New Roman" panose="02020603050405020304" pitchFamily="18" charset="0"/>
                      </a:rPr>
                      <a:t>Likert 3 and </a:t>
                    </a:r>
                    <a14:m>
                      <m:oMath xmlns:m="http://schemas.openxmlformats.org/officeDocument/2006/math">
                        <m:r>
                          <a:rPr lang="en-GB" sz="1200" i="1" kern="100">
                            <a:latin typeface="Cambria Math" panose="02040503050406030204" pitchFamily="18" charset="0"/>
                            <a:ea typeface="Cambria Math" panose="02040503050406030204" pitchFamily="18" charset="0"/>
                            <a:cs typeface="Times New Roman" panose="02020603050405020304" pitchFamily="18" charset="0"/>
                          </a:rPr>
                          <m:t>≥</m:t>
                        </m:r>
                      </m:oMath>
                    </a14:m>
                    <a:r>
                      <a:rPr lang="en-GB" sz="1200" kern="100" dirty="0">
                        <a:effectLst/>
                        <a:latin typeface="Arial" panose="020B0604020202020204" pitchFamily="34" charset="0"/>
                        <a:ea typeface="Calibri" panose="020F0502020204030204" pitchFamily="34" charset="0"/>
                        <a:cs typeface="Times New Roman" panose="02020603050405020304" pitchFamily="18" charset="0"/>
                      </a:rPr>
                      <a:t>Likert 4 correlation with clinically insignificant (GG1 and GG2) and clinically significant (</a:t>
                    </a:r>
                    <a14:m>
                      <m:oMath xmlns:m="http://schemas.openxmlformats.org/officeDocument/2006/math">
                        <m:r>
                          <a:rPr lang="en-GB" sz="1200" i="1" kern="100">
                            <a:latin typeface="Cambria Math" panose="02040503050406030204" pitchFamily="18" charset="0"/>
                            <a:ea typeface="Cambria Math" panose="02040503050406030204" pitchFamily="18" charset="0"/>
                            <a:cs typeface="Times New Roman" panose="02020603050405020304" pitchFamily="18" charset="0"/>
                          </a:rPr>
                          <m:t>≥</m:t>
                        </m:r>
                      </m:oMath>
                    </a14:m>
                    <a:r>
                      <a:rPr lang="en-GB" sz="1200" kern="100" dirty="0">
                        <a:effectLst/>
                        <a:latin typeface="Arial" panose="020B0604020202020204" pitchFamily="34" charset="0"/>
                        <a:ea typeface="Calibri" panose="020F0502020204030204" pitchFamily="34" charset="0"/>
                        <a:cs typeface="Times New Roman" panose="02020603050405020304" pitchFamily="18" charset="0"/>
                      </a:rPr>
                      <a:t>GG3) prostate cancer in matched tumour tissue for each biomarker. Biopsy grade groups are plotted on the x-axis</a:t>
                    </a:r>
                    <a:r>
                      <a:rPr lang="en-GB" sz="1200" kern="100" dirty="0">
                        <a:latin typeface="Arial" panose="020B0604020202020204" pitchFamily="34" charset="0"/>
                        <a:ea typeface="Calibri" panose="020F0502020204030204" pitchFamily="34" charset="0"/>
                        <a:cs typeface="Times New Roman" panose="02020603050405020304" pitchFamily="18" charset="0"/>
                      </a:rPr>
                      <a:t> along with the Likert group and </a:t>
                    </a:r>
                    <a:r>
                      <a:rPr lang="en-GB" sz="1200" kern="100" dirty="0">
                        <a:effectLst/>
                        <a:latin typeface="Arial" panose="020B0604020202020204" pitchFamily="34" charset="0"/>
                        <a:ea typeface="Calibri" panose="020F0502020204030204" pitchFamily="34" charset="0"/>
                        <a:cs typeface="Times New Roman" panose="02020603050405020304" pitchFamily="18" charset="0"/>
                      </a:rPr>
                      <a:t>h-score is plotted on y-axis. Student’s t-test was performed with p-value displayed above each boxplot. B) Table shows each biomarker, biopsy group, Likert group with the number of observations (n) in each group.</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44B37227-B90E-7C91-6B64-4203F8C8BA37}"/>
                      </a:ext>
                    </a:extLst>
                  </p:cNvPr>
                  <p:cNvSpPr txBox="1">
                    <a:spLocks noRot="1" noChangeAspect="1" noMove="1" noResize="1" noEditPoints="1" noAdjustHandles="1" noChangeArrowheads="1" noChangeShapeType="1" noTextEdit="1"/>
                  </p:cNvSpPr>
                  <p:nvPr/>
                </p:nvSpPr>
                <p:spPr>
                  <a:xfrm>
                    <a:off x="49752" y="8468395"/>
                    <a:ext cx="6750934" cy="1384995"/>
                  </a:xfrm>
                  <a:prstGeom prst="rect">
                    <a:avLst/>
                  </a:prstGeom>
                  <a:blipFill>
                    <a:blip r:embed="rId4"/>
                    <a:stretch>
                      <a:fillRect b="-2727"/>
                    </a:stretch>
                  </a:blipFill>
                </p:spPr>
                <p:txBody>
                  <a:bodyPr/>
                  <a:lstStyle/>
                  <a:p>
                    <a:r>
                      <a:rPr lang="en-US">
                        <a:noFill/>
                      </a:rPr>
                      <a:t> </a:t>
                    </a:r>
                  </a:p>
                </p:txBody>
              </p:sp>
            </mc:Fallback>
          </mc:AlternateContent>
        </p:grpSp>
      </p:grpSp>
    </p:spTree>
    <p:extLst>
      <p:ext uri="{BB962C8B-B14F-4D97-AF65-F5344CB8AC3E}">
        <p14:creationId xmlns:p14="http://schemas.microsoft.com/office/powerpoint/2010/main" val="2841678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4C9C53-490E-7344-8657-2189482CFA74}"/>
              </a:ext>
            </a:extLst>
          </p:cNvPr>
          <p:cNvPicPr>
            <a:picLocks noChangeAspect="1"/>
          </p:cNvPicPr>
          <p:nvPr/>
        </p:nvPicPr>
        <p:blipFill>
          <a:blip r:embed="rId2"/>
          <a:stretch>
            <a:fillRect/>
          </a:stretch>
        </p:blipFill>
        <p:spPr>
          <a:xfrm>
            <a:off x="0" y="523008"/>
            <a:ext cx="6858000" cy="5787880"/>
          </a:xfrm>
          <a:prstGeom prst="rect">
            <a:avLst/>
          </a:prstGeom>
        </p:spPr>
      </p:pic>
      <p:sp>
        <p:nvSpPr>
          <p:cNvPr id="7" name="TextBox 6">
            <a:extLst>
              <a:ext uri="{FF2B5EF4-FFF2-40B4-BE49-F238E27FC236}">
                <a16:creationId xmlns:a16="http://schemas.microsoft.com/office/drawing/2014/main" id="{0D05D921-FD64-DB9E-09F0-233E06B0D95E}"/>
              </a:ext>
            </a:extLst>
          </p:cNvPr>
          <p:cNvSpPr txBox="1"/>
          <p:nvPr/>
        </p:nvSpPr>
        <p:spPr>
          <a:xfrm>
            <a:off x="0" y="6310889"/>
            <a:ext cx="6858000" cy="1200329"/>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8. Distribution of biomarker staining scores in serum PSA in malignant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looking at IHC h-score in patients with different level of serum PSA in tumour tissue. The comparison is among three different levels of serum PSA: &lt;10, 10-15 and &gt;15 (ng/mL) shown on the x-axis. H-score and the name of each biomarker are on y-axis. Number of observations is shown above each group. Legend on the far right side. Kruskal-Wallis rank sum test was performed with p-value displayed above each boxplot; ns – no significance.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Date Placeholder 3">
            <a:extLst>
              <a:ext uri="{FF2B5EF4-FFF2-40B4-BE49-F238E27FC236}">
                <a16:creationId xmlns:a16="http://schemas.microsoft.com/office/drawing/2014/main" id="{63B38BC5-F005-1E87-1FC0-79FD7034393D}"/>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spTree>
    <p:extLst>
      <p:ext uri="{BB962C8B-B14F-4D97-AF65-F5344CB8AC3E}">
        <p14:creationId xmlns:p14="http://schemas.microsoft.com/office/powerpoint/2010/main" val="3501761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F29C09-6082-1F93-6E15-3DC72AE9B470}"/>
              </a:ext>
            </a:extLst>
          </p:cNvPr>
          <p:cNvPicPr>
            <a:picLocks noChangeAspect="1"/>
          </p:cNvPicPr>
          <p:nvPr/>
        </p:nvPicPr>
        <p:blipFill>
          <a:blip r:embed="rId2"/>
          <a:stretch>
            <a:fillRect/>
          </a:stretch>
        </p:blipFill>
        <p:spPr>
          <a:xfrm>
            <a:off x="0" y="430072"/>
            <a:ext cx="6858000" cy="5881827"/>
          </a:xfrm>
          <a:prstGeom prst="rect">
            <a:avLst/>
          </a:prstGeom>
        </p:spPr>
      </p:pic>
      <p:sp>
        <p:nvSpPr>
          <p:cNvPr id="6" name="TextBox 5">
            <a:extLst>
              <a:ext uri="{FF2B5EF4-FFF2-40B4-BE49-F238E27FC236}">
                <a16:creationId xmlns:a16="http://schemas.microsoft.com/office/drawing/2014/main" id="{4A23E63D-14DC-7AE6-632B-865EE5B2417D}"/>
              </a:ext>
            </a:extLst>
          </p:cNvPr>
          <p:cNvSpPr txBox="1"/>
          <p:nvPr/>
        </p:nvSpPr>
        <p:spPr>
          <a:xfrm>
            <a:off x="0" y="6311900"/>
            <a:ext cx="6858000" cy="1200329"/>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rPr>
              <a:t>Supplementary Figure 9. Distribution of biomarker staining scores in serum PSA in adjacent benign cores. </a:t>
            </a:r>
            <a:r>
              <a:rPr lang="en-GB" sz="1200" dirty="0">
                <a:latin typeface="Arial" panose="020B0604020202020204" pitchFamily="34" charset="0"/>
                <a:ea typeface="Calibri" panose="020F0502020204030204" pitchFamily="34" charset="0"/>
              </a:rPr>
              <a:t>Boxplots looking at IHC h-score in patients with different level of serum PSA in matched benign tissue. The comparison is among three different levels of serum PSA: &lt;10, 10-15 and &gt;15 (ng/mL) shown on the x-axis. H-score and the name of each biomarker are on y-axis. Number of observations is shown above each group. Kruskal-Wallis rank sum test was performed with p-value displayed above each boxplot; ns – no significance</a:t>
            </a:r>
            <a:r>
              <a:rPr lang="en-GB" sz="1200" dirty="0"/>
              <a:t> </a:t>
            </a:r>
            <a:endParaRPr lang="en-US" sz="1200" dirty="0"/>
          </a:p>
        </p:txBody>
      </p:sp>
      <p:sp>
        <p:nvSpPr>
          <p:cNvPr id="2" name="Date Placeholder 3">
            <a:extLst>
              <a:ext uri="{FF2B5EF4-FFF2-40B4-BE49-F238E27FC236}">
                <a16:creationId xmlns:a16="http://schemas.microsoft.com/office/drawing/2014/main" id="{9BC8AEEB-AB96-A65B-E955-17C001BA4E32}"/>
              </a:ext>
            </a:extLst>
          </p:cNvPr>
          <p:cNvSpPr>
            <a:spLocks noGrp="1"/>
          </p:cNvSpPr>
          <p:nvPr>
            <p:ph type="dt" sz="half" idx="10"/>
          </p:nvPr>
        </p:nvSpPr>
        <p:spPr>
          <a:xfrm>
            <a:off x="189568" y="224689"/>
            <a:ext cx="1543050" cy="205383"/>
          </a:xfrm>
        </p:spPr>
        <p:txBody>
          <a:bodyPr/>
          <a:lstStyle/>
          <a:p>
            <a:r>
              <a:rPr lang="en-GB" dirty="0"/>
              <a:t>Stopka-Farooqui et al 2024</a:t>
            </a:r>
            <a:endParaRPr lang="en-US" dirty="0"/>
          </a:p>
        </p:txBody>
      </p:sp>
    </p:spTree>
    <p:extLst>
      <p:ext uri="{BB962C8B-B14F-4D97-AF65-F5344CB8AC3E}">
        <p14:creationId xmlns:p14="http://schemas.microsoft.com/office/powerpoint/2010/main" val="3922359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9AB62F-542D-197D-F8B2-AE011C17B804}"/>
              </a:ext>
            </a:extLst>
          </p:cNvPr>
          <p:cNvPicPr>
            <a:picLocks noChangeAspect="1"/>
          </p:cNvPicPr>
          <p:nvPr/>
        </p:nvPicPr>
        <p:blipFill>
          <a:blip r:embed="rId2"/>
          <a:stretch>
            <a:fillRect/>
          </a:stretch>
        </p:blipFill>
        <p:spPr>
          <a:xfrm>
            <a:off x="0" y="430073"/>
            <a:ext cx="6858000" cy="5551627"/>
          </a:xfrm>
          <a:prstGeom prst="rect">
            <a:avLst/>
          </a:prstGeom>
        </p:spPr>
      </p:pic>
      <p:sp>
        <p:nvSpPr>
          <p:cNvPr id="6" name="TextBox 5">
            <a:extLst>
              <a:ext uri="{FF2B5EF4-FFF2-40B4-BE49-F238E27FC236}">
                <a16:creationId xmlns:a16="http://schemas.microsoft.com/office/drawing/2014/main" id="{CDC7F43F-0058-A643-90EE-35C1394D740C}"/>
              </a:ext>
            </a:extLst>
          </p:cNvPr>
          <p:cNvSpPr txBox="1"/>
          <p:nvPr/>
        </p:nvSpPr>
        <p:spPr>
          <a:xfrm>
            <a:off x="0" y="5981701"/>
            <a:ext cx="6858000" cy="1200329"/>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10. Distribution of biomarker staining scores based on age in malignant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looking at IHC h-score in patients with different age groups in tumour tissue. The comparison is among three age groups: &lt;60, 60-70 and &gt;70 shown on the x-axis. H-score and the name of each biomarker are on y-axis. Number of observations is shown above each group. Legend on far right side. Kruskal-Wallis rank sum test was performed with p-value displayed above each boxplot; ns – no significance.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Date Placeholder 3">
            <a:extLst>
              <a:ext uri="{FF2B5EF4-FFF2-40B4-BE49-F238E27FC236}">
                <a16:creationId xmlns:a16="http://schemas.microsoft.com/office/drawing/2014/main" id="{E610C82E-DDB6-2F97-E0C3-507C5299F5B0}"/>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spTree>
    <p:extLst>
      <p:ext uri="{BB962C8B-B14F-4D97-AF65-F5344CB8AC3E}">
        <p14:creationId xmlns:p14="http://schemas.microsoft.com/office/powerpoint/2010/main" val="3246198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5C9158-8D61-C790-4138-5F26E7A5B66B}"/>
              </a:ext>
            </a:extLst>
          </p:cNvPr>
          <p:cNvPicPr>
            <a:picLocks noChangeAspect="1"/>
          </p:cNvPicPr>
          <p:nvPr/>
        </p:nvPicPr>
        <p:blipFill>
          <a:blip r:embed="rId2"/>
          <a:stretch>
            <a:fillRect/>
          </a:stretch>
        </p:blipFill>
        <p:spPr>
          <a:xfrm>
            <a:off x="0" y="430073"/>
            <a:ext cx="6858000" cy="5679471"/>
          </a:xfrm>
          <a:prstGeom prst="rect">
            <a:avLst/>
          </a:prstGeom>
        </p:spPr>
      </p:pic>
      <p:sp>
        <p:nvSpPr>
          <p:cNvPr id="6" name="TextBox 5">
            <a:extLst>
              <a:ext uri="{FF2B5EF4-FFF2-40B4-BE49-F238E27FC236}">
                <a16:creationId xmlns:a16="http://schemas.microsoft.com/office/drawing/2014/main" id="{81BBC89A-295B-B3E1-6025-1D2549FC8D1C}"/>
              </a:ext>
            </a:extLst>
          </p:cNvPr>
          <p:cNvSpPr txBox="1"/>
          <p:nvPr/>
        </p:nvSpPr>
        <p:spPr>
          <a:xfrm>
            <a:off x="0" y="6109545"/>
            <a:ext cx="6858000" cy="1200329"/>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11. Distribution of biomarker staining scores based on age in adjacent benign cores. </a:t>
            </a:r>
            <a:r>
              <a:rPr lang="en-GB" sz="1200" dirty="0">
                <a:latin typeface="Arial" panose="020B0604020202020204" pitchFamily="34" charset="0"/>
                <a:ea typeface="Calibri" panose="020F0502020204030204" pitchFamily="34" charset="0"/>
                <a:cs typeface="Times New Roman" panose="02020603050405020304" pitchFamily="18" charset="0"/>
              </a:rPr>
              <a:t>Boxplots looking at IHC h-score in patients with different age groups in matched benign tissue. The comparison is among three age groups: &lt;60, 60-70 and &gt;70 shown on the x-axis. H-score and the name of each biomarker are on y-axis. Number of observations is shown above each group. Legend on far right side. Kruskal-Wallis rank sum test was performed with p-value displayed above each boxplot; ns – no significance.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Date Placeholder 3">
            <a:extLst>
              <a:ext uri="{FF2B5EF4-FFF2-40B4-BE49-F238E27FC236}">
                <a16:creationId xmlns:a16="http://schemas.microsoft.com/office/drawing/2014/main" id="{5E6A52B2-98E5-3ADB-6215-2D468ECDE08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spTree>
    <p:extLst>
      <p:ext uri="{BB962C8B-B14F-4D97-AF65-F5344CB8AC3E}">
        <p14:creationId xmlns:p14="http://schemas.microsoft.com/office/powerpoint/2010/main" val="4026788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2BB3FD-3639-57F4-F26C-F59877CF77A1}"/>
              </a:ext>
            </a:extLst>
          </p:cNvPr>
          <p:cNvPicPr>
            <a:picLocks noChangeAspect="1"/>
          </p:cNvPicPr>
          <p:nvPr/>
        </p:nvPicPr>
        <p:blipFill>
          <a:blip r:embed="rId2"/>
          <a:stretch>
            <a:fillRect/>
          </a:stretch>
        </p:blipFill>
        <p:spPr>
          <a:xfrm>
            <a:off x="0" y="430073"/>
            <a:ext cx="6858000" cy="5704027"/>
          </a:xfrm>
          <a:prstGeom prst="rect">
            <a:avLst/>
          </a:prstGeom>
        </p:spPr>
      </p:pic>
      <p:sp>
        <p:nvSpPr>
          <p:cNvPr id="6" name="TextBox 5">
            <a:extLst>
              <a:ext uri="{FF2B5EF4-FFF2-40B4-BE49-F238E27FC236}">
                <a16:creationId xmlns:a16="http://schemas.microsoft.com/office/drawing/2014/main" id="{1CA2F53B-2AFB-2C71-8BCB-42136C6732AD}"/>
              </a:ext>
            </a:extLst>
          </p:cNvPr>
          <p:cNvSpPr txBox="1"/>
          <p:nvPr/>
        </p:nvSpPr>
        <p:spPr>
          <a:xfrm>
            <a:off x="0" y="6134100"/>
            <a:ext cx="6858000" cy="1384995"/>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12. Distribution of biomarker staining scores based on </a:t>
            </a:r>
            <a:r>
              <a:rPr lang="en-US" sz="1200" b="1" dirty="0" err="1">
                <a:latin typeface="Arial" panose="020B0604020202020204" pitchFamily="34" charset="0"/>
                <a:ea typeface="Calibri" panose="020F0502020204030204" pitchFamily="34" charset="0"/>
                <a:cs typeface="Times New Roman" panose="02020603050405020304" pitchFamily="18" charset="0"/>
              </a:rPr>
              <a:t>PCa</a:t>
            </a:r>
            <a:r>
              <a:rPr lang="en-US" sz="1200" b="1" dirty="0">
                <a:latin typeface="Arial" panose="020B0604020202020204" pitchFamily="34" charset="0"/>
                <a:ea typeface="Calibri" panose="020F0502020204030204" pitchFamily="34" charset="0"/>
                <a:cs typeface="Times New Roman" panose="02020603050405020304" pitchFamily="18" charset="0"/>
              </a:rPr>
              <a:t> family history in malignant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comparing the IHC h-score in patients with negative (no family history displayed as NO FH in the legend) and positive family history (yes family history displayed as YES FH in the legend) for each biomarker in a tumour tissue. Family history (FH) is plotted on x-axis while h-score and the name of each biomarker are on y-axis. Number of observations is shown above each group. Legend on far right side. Student’s t-test was performed with p-value displayed above each boxplot; ns – no significance.</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Date Placeholder 3">
            <a:extLst>
              <a:ext uri="{FF2B5EF4-FFF2-40B4-BE49-F238E27FC236}">
                <a16:creationId xmlns:a16="http://schemas.microsoft.com/office/drawing/2014/main" id="{79D9E3AB-01D7-ACFD-F135-797444A5B437}"/>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spTree>
    <p:extLst>
      <p:ext uri="{BB962C8B-B14F-4D97-AF65-F5344CB8AC3E}">
        <p14:creationId xmlns:p14="http://schemas.microsoft.com/office/powerpoint/2010/main" val="3978509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AE9245-6838-2492-92DA-76FA1EDA2094}"/>
              </a:ext>
            </a:extLst>
          </p:cNvPr>
          <p:cNvPicPr>
            <a:picLocks noChangeAspect="1"/>
          </p:cNvPicPr>
          <p:nvPr/>
        </p:nvPicPr>
        <p:blipFill>
          <a:blip r:embed="rId2"/>
          <a:stretch>
            <a:fillRect/>
          </a:stretch>
        </p:blipFill>
        <p:spPr>
          <a:xfrm>
            <a:off x="0" y="539135"/>
            <a:ext cx="6858000" cy="5836265"/>
          </a:xfrm>
          <a:prstGeom prst="rect">
            <a:avLst/>
          </a:prstGeom>
        </p:spPr>
      </p:pic>
      <p:sp>
        <p:nvSpPr>
          <p:cNvPr id="6" name="TextBox 5">
            <a:extLst>
              <a:ext uri="{FF2B5EF4-FFF2-40B4-BE49-F238E27FC236}">
                <a16:creationId xmlns:a16="http://schemas.microsoft.com/office/drawing/2014/main" id="{A1E7D988-D60D-DCE3-4E84-A54B299738C0}"/>
              </a:ext>
            </a:extLst>
          </p:cNvPr>
          <p:cNvSpPr txBox="1"/>
          <p:nvPr/>
        </p:nvSpPr>
        <p:spPr>
          <a:xfrm>
            <a:off x="0" y="6388101"/>
            <a:ext cx="6858000" cy="1384995"/>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rPr>
              <a:t>Supplementary Figure 13. Distribution of biomarker staining scores based on </a:t>
            </a:r>
            <a:r>
              <a:rPr lang="en-US" sz="1200" b="1" dirty="0" err="1">
                <a:latin typeface="Arial" panose="020B0604020202020204" pitchFamily="34" charset="0"/>
                <a:ea typeface="Calibri" panose="020F0502020204030204" pitchFamily="34" charset="0"/>
              </a:rPr>
              <a:t>PCa</a:t>
            </a:r>
            <a:r>
              <a:rPr lang="en-US" sz="1200" b="1" dirty="0">
                <a:latin typeface="Arial" panose="020B0604020202020204" pitchFamily="34" charset="0"/>
                <a:ea typeface="Calibri" panose="020F0502020204030204" pitchFamily="34" charset="0"/>
              </a:rPr>
              <a:t> family history in adjacent benign tissue. </a:t>
            </a:r>
            <a:r>
              <a:rPr lang="en-GB" sz="1200" dirty="0">
                <a:latin typeface="Arial" panose="020B0604020202020204" pitchFamily="34" charset="0"/>
                <a:ea typeface="Calibri" panose="020F0502020204030204" pitchFamily="34" charset="0"/>
              </a:rPr>
              <a:t>Boxplots comparing the IHC h-score in patients with negative (no family history displayed as NO FH in the legend) and positive family history (yes family history displayed as YES FH in the legend) for each biomarker in matched benign tissue. Family history (FH) is plotted on x-axis while h-score and the name of each biomarker are on y-axis. Number of observations is shown above each group. Student’s t-test was performed with p-value displayed above each boxplot.</a:t>
            </a:r>
            <a:r>
              <a:rPr lang="en-GB" sz="1200" dirty="0"/>
              <a:t> </a:t>
            </a:r>
            <a:endParaRPr lang="en-US" sz="1200" dirty="0"/>
          </a:p>
        </p:txBody>
      </p:sp>
      <p:sp>
        <p:nvSpPr>
          <p:cNvPr id="2" name="Date Placeholder 3">
            <a:extLst>
              <a:ext uri="{FF2B5EF4-FFF2-40B4-BE49-F238E27FC236}">
                <a16:creationId xmlns:a16="http://schemas.microsoft.com/office/drawing/2014/main" id="{0C66E042-8CF1-BAD3-2ACA-25BFA66B6DA1}"/>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spTree>
    <p:extLst>
      <p:ext uri="{BB962C8B-B14F-4D97-AF65-F5344CB8AC3E}">
        <p14:creationId xmlns:p14="http://schemas.microsoft.com/office/powerpoint/2010/main" val="1164338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1C10C1-BD9A-2749-0915-133220DA3DB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pic>
        <p:nvPicPr>
          <p:cNvPr id="5" name="Picture 4">
            <a:extLst>
              <a:ext uri="{FF2B5EF4-FFF2-40B4-BE49-F238E27FC236}">
                <a16:creationId xmlns:a16="http://schemas.microsoft.com/office/drawing/2014/main" id="{4396510A-C16F-0E03-CEC4-FC1D3ABD8159}"/>
              </a:ext>
            </a:extLst>
          </p:cNvPr>
          <p:cNvPicPr>
            <a:picLocks noChangeAspect="1"/>
          </p:cNvPicPr>
          <p:nvPr/>
        </p:nvPicPr>
        <p:blipFill>
          <a:blip r:embed="rId2"/>
          <a:stretch>
            <a:fillRect/>
          </a:stretch>
        </p:blipFill>
        <p:spPr>
          <a:xfrm>
            <a:off x="0" y="577186"/>
            <a:ext cx="6858000" cy="5023514"/>
          </a:xfrm>
          <a:prstGeom prst="rect">
            <a:avLst/>
          </a:prstGeom>
        </p:spPr>
      </p:pic>
      <p:sp>
        <p:nvSpPr>
          <p:cNvPr id="8" name="TextBox 7">
            <a:extLst>
              <a:ext uri="{FF2B5EF4-FFF2-40B4-BE49-F238E27FC236}">
                <a16:creationId xmlns:a16="http://schemas.microsoft.com/office/drawing/2014/main" id="{771AB6E5-F9E1-1474-E722-6333114FBA6B}"/>
              </a:ext>
            </a:extLst>
          </p:cNvPr>
          <p:cNvSpPr txBox="1"/>
          <p:nvPr/>
        </p:nvSpPr>
        <p:spPr>
          <a:xfrm>
            <a:off x="0" y="5600701"/>
            <a:ext cx="6858000" cy="1015663"/>
          </a:xfrm>
          <a:prstGeom prst="rect">
            <a:avLst/>
          </a:prstGeom>
          <a:noFill/>
        </p:spPr>
        <p:txBody>
          <a:bodyPr wrap="square">
            <a:spAutoFit/>
          </a:bodyPr>
          <a:lstStyle/>
          <a:p>
            <a:pPr algn="just"/>
            <a:r>
              <a:rPr lang="en-GB" sz="1200" b="1" dirty="0">
                <a:latin typeface="Arial" panose="020B0604020202020204" pitchFamily="34" charset="0"/>
                <a:ea typeface="Calibri" panose="020F0502020204030204" pitchFamily="34" charset="0"/>
                <a:cs typeface="Times New Roman" panose="02020603050405020304" pitchFamily="18" charset="0"/>
              </a:rPr>
              <a:t>Supplementary Figure 1. Distribution of staining between benign and cancerous tissue</a:t>
            </a:r>
            <a:r>
              <a:rPr lang="en-GB" sz="1200" dirty="0">
                <a:latin typeface="Arial" panose="020B0604020202020204" pitchFamily="34" charset="0"/>
                <a:ea typeface="Calibri" panose="020F0502020204030204" pitchFamily="34" charset="0"/>
                <a:cs typeface="Times New Roman" panose="02020603050405020304" pitchFamily="18" charset="0"/>
              </a:rPr>
              <a:t>. Density plots represent h-score distribution between matched benign and cancer cores for each biomarker shown (Table 1 and Supplementary Figure 1). Y-axis shows Kernel density estimation while x-axis refers to h-score. Benign plotted as light grey, tumour as dark grey. Light grey dashed line represents mean for tumour, while dark grey dashed line represents mean for benign.</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2163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44B283-ECCF-56FA-1D8A-3132BC75ACB3}"/>
              </a:ext>
            </a:extLst>
          </p:cNvPr>
          <p:cNvSpPr>
            <a:spLocks noGrp="1"/>
          </p:cNvSpPr>
          <p:nvPr>
            <p:ph type="dt" sz="half" idx="10"/>
          </p:nvPr>
        </p:nvSpPr>
        <p:spPr>
          <a:xfrm>
            <a:off x="178045" y="113599"/>
            <a:ext cx="1543050" cy="527403"/>
          </a:xfrm>
        </p:spPr>
        <p:txBody>
          <a:bodyPr/>
          <a:lstStyle/>
          <a:p>
            <a:r>
              <a:rPr lang="en-GB" dirty="0"/>
              <a:t>Stopka-Farooqui et al 2024</a:t>
            </a:r>
            <a:endParaRPr lang="en-US" dirty="0"/>
          </a:p>
        </p:txBody>
      </p:sp>
      <p:graphicFrame>
        <p:nvGraphicFramePr>
          <p:cNvPr id="6" name="Table 5">
            <a:extLst>
              <a:ext uri="{FF2B5EF4-FFF2-40B4-BE49-F238E27FC236}">
                <a16:creationId xmlns:a16="http://schemas.microsoft.com/office/drawing/2014/main" id="{F4220FBF-05BF-0415-BE41-903DC1C3994B}"/>
              </a:ext>
            </a:extLst>
          </p:cNvPr>
          <p:cNvGraphicFramePr>
            <a:graphicFrameLocks noGrp="1"/>
          </p:cNvGraphicFramePr>
          <p:nvPr>
            <p:extLst>
              <p:ext uri="{D42A27DB-BD31-4B8C-83A1-F6EECF244321}">
                <p14:modId xmlns:p14="http://schemas.microsoft.com/office/powerpoint/2010/main" val="2570842271"/>
              </p:ext>
            </p:extLst>
          </p:nvPr>
        </p:nvGraphicFramePr>
        <p:xfrm>
          <a:off x="354529" y="1174271"/>
          <a:ext cx="6301451" cy="4707769"/>
        </p:xfrm>
        <a:graphic>
          <a:graphicData uri="http://schemas.openxmlformats.org/drawingml/2006/table">
            <a:tbl>
              <a:tblPr firstRow="1" firstCol="1" lastCol="1" bandRow="1">
                <a:tableStyleId>{C083E6E3-FA7D-4D7B-A595-EF9225AFEA82}</a:tableStyleId>
              </a:tblPr>
              <a:tblGrid>
                <a:gridCol w="748198">
                  <a:extLst>
                    <a:ext uri="{9D8B030D-6E8A-4147-A177-3AD203B41FA5}">
                      <a16:colId xmlns:a16="http://schemas.microsoft.com/office/drawing/2014/main" val="442405311"/>
                    </a:ext>
                  </a:extLst>
                </a:gridCol>
                <a:gridCol w="537065">
                  <a:extLst>
                    <a:ext uri="{9D8B030D-6E8A-4147-A177-3AD203B41FA5}">
                      <a16:colId xmlns:a16="http://schemas.microsoft.com/office/drawing/2014/main" val="3551671723"/>
                    </a:ext>
                  </a:extLst>
                </a:gridCol>
                <a:gridCol w="858898">
                  <a:extLst>
                    <a:ext uri="{9D8B030D-6E8A-4147-A177-3AD203B41FA5}">
                      <a16:colId xmlns:a16="http://schemas.microsoft.com/office/drawing/2014/main" val="1122344"/>
                    </a:ext>
                  </a:extLst>
                </a:gridCol>
                <a:gridCol w="606017">
                  <a:extLst>
                    <a:ext uri="{9D8B030D-6E8A-4147-A177-3AD203B41FA5}">
                      <a16:colId xmlns:a16="http://schemas.microsoft.com/office/drawing/2014/main" val="2393768577"/>
                    </a:ext>
                  </a:extLst>
                </a:gridCol>
                <a:gridCol w="549448">
                  <a:extLst>
                    <a:ext uri="{9D8B030D-6E8A-4147-A177-3AD203B41FA5}">
                      <a16:colId xmlns:a16="http://schemas.microsoft.com/office/drawing/2014/main" val="1545050497"/>
                    </a:ext>
                  </a:extLst>
                </a:gridCol>
                <a:gridCol w="577603">
                  <a:extLst>
                    <a:ext uri="{9D8B030D-6E8A-4147-A177-3AD203B41FA5}">
                      <a16:colId xmlns:a16="http://schemas.microsoft.com/office/drawing/2014/main" val="484979875"/>
                    </a:ext>
                  </a:extLst>
                </a:gridCol>
                <a:gridCol w="701749">
                  <a:extLst>
                    <a:ext uri="{9D8B030D-6E8A-4147-A177-3AD203B41FA5}">
                      <a16:colId xmlns:a16="http://schemas.microsoft.com/office/drawing/2014/main" val="1003747961"/>
                    </a:ext>
                  </a:extLst>
                </a:gridCol>
                <a:gridCol w="659218">
                  <a:extLst>
                    <a:ext uri="{9D8B030D-6E8A-4147-A177-3AD203B41FA5}">
                      <a16:colId xmlns:a16="http://schemas.microsoft.com/office/drawing/2014/main" val="1888755119"/>
                    </a:ext>
                  </a:extLst>
                </a:gridCol>
                <a:gridCol w="584791">
                  <a:extLst>
                    <a:ext uri="{9D8B030D-6E8A-4147-A177-3AD203B41FA5}">
                      <a16:colId xmlns:a16="http://schemas.microsoft.com/office/drawing/2014/main" val="3763289081"/>
                    </a:ext>
                  </a:extLst>
                </a:gridCol>
                <a:gridCol w="478464">
                  <a:extLst>
                    <a:ext uri="{9D8B030D-6E8A-4147-A177-3AD203B41FA5}">
                      <a16:colId xmlns:a16="http://schemas.microsoft.com/office/drawing/2014/main" val="2515349186"/>
                    </a:ext>
                  </a:extLst>
                </a:gridCol>
              </a:tblGrid>
              <a:tr h="126644">
                <a:tc rowSpan="2">
                  <a:txBody>
                    <a:bodyPr/>
                    <a:lstStyle/>
                    <a:p>
                      <a:pPr algn="ctr" fontAlgn="b"/>
                      <a:r>
                        <a:rPr lang="en-GB" sz="1200" kern="1200" dirty="0">
                          <a:solidFill>
                            <a:schemeClr val="tx1"/>
                          </a:solidFill>
                          <a:effectLst/>
                        </a:rPr>
                        <a:t>Marker</a:t>
                      </a:r>
                      <a:endParaRPr lang="en-GB" sz="1200" kern="1200" dirty="0">
                        <a:solidFill>
                          <a:schemeClr val="tx1"/>
                        </a:solidFill>
                        <a:effectLst/>
                        <a:latin typeface="+mn-lt"/>
                        <a:ea typeface="+mn-ea"/>
                        <a:cs typeface="+mn-cs"/>
                      </a:endParaRPr>
                    </a:p>
                  </a:txBody>
                  <a:tcPr marL="5587" marR="5587" marT="5587" marB="0" anchor="b"/>
                </a:tc>
                <a:tc rowSpan="2">
                  <a:txBody>
                    <a:bodyPr/>
                    <a:lstStyle/>
                    <a:p>
                      <a:pPr algn="ctr" fontAlgn="b"/>
                      <a:r>
                        <a:rPr lang="en-GB" sz="1200" kern="1200" dirty="0">
                          <a:solidFill>
                            <a:schemeClr val="tx1"/>
                          </a:solidFill>
                          <a:effectLst/>
                        </a:rPr>
                        <a:t>Stroma</a:t>
                      </a:r>
                      <a:endParaRPr lang="en-GB" sz="1200" kern="1200" dirty="0">
                        <a:solidFill>
                          <a:schemeClr val="tx1"/>
                        </a:solidFill>
                        <a:effectLst/>
                        <a:latin typeface="+mn-lt"/>
                        <a:ea typeface="+mn-ea"/>
                        <a:cs typeface="+mn-cs"/>
                      </a:endParaRPr>
                    </a:p>
                  </a:txBody>
                  <a:tcPr marL="5587" marR="5587" marT="5587" marB="0" anchor="b"/>
                </a:tc>
                <a:tc rowSpan="2">
                  <a:txBody>
                    <a:bodyPr/>
                    <a:lstStyle/>
                    <a:p>
                      <a:pPr algn="ctr" fontAlgn="b"/>
                      <a:r>
                        <a:rPr lang="en-GB" sz="1200" kern="1200" dirty="0">
                          <a:solidFill>
                            <a:schemeClr val="tx1"/>
                          </a:solidFill>
                          <a:effectLst/>
                        </a:rPr>
                        <a:t>missing/ </a:t>
                      </a:r>
                      <a:r>
                        <a:rPr lang="en-GB" sz="1200" kern="1200" dirty="0" err="1">
                          <a:solidFill>
                            <a:schemeClr val="tx1"/>
                          </a:solidFill>
                          <a:effectLst/>
                        </a:rPr>
                        <a:t>unassessable</a:t>
                      </a:r>
                      <a:endParaRPr lang="en-GB" sz="1200" kern="1200" dirty="0">
                        <a:solidFill>
                          <a:schemeClr val="tx1"/>
                        </a:solidFill>
                        <a:effectLst/>
                        <a:latin typeface="+mn-lt"/>
                        <a:ea typeface="+mn-ea"/>
                        <a:cs typeface="+mn-cs"/>
                      </a:endParaRPr>
                    </a:p>
                  </a:txBody>
                  <a:tcPr marL="5587" marR="5587" marT="5587" marB="0" anchor="b"/>
                </a:tc>
                <a:tc gridSpan="3">
                  <a:txBody>
                    <a:bodyPr/>
                    <a:lstStyle/>
                    <a:p>
                      <a:pPr algn="ctr" fontAlgn="b"/>
                      <a:r>
                        <a:rPr lang="en-GB" sz="1200" kern="1200" dirty="0">
                          <a:solidFill>
                            <a:schemeClr val="tx1"/>
                          </a:solidFill>
                          <a:effectLst/>
                        </a:rPr>
                        <a:t>as assigned</a:t>
                      </a:r>
                      <a:endParaRPr lang="en-GB" sz="1200" kern="1200" dirty="0">
                        <a:solidFill>
                          <a:schemeClr val="tx1"/>
                        </a:solidFill>
                        <a:effectLst/>
                        <a:latin typeface="+mn-lt"/>
                        <a:ea typeface="+mn-ea"/>
                        <a:cs typeface="+mn-cs"/>
                      </a:endParaRPr>
                    </a:p>
                  </a:txBody>
                  <a:tcPr marL="5587" marR="5587" marT="5587" marB="0" anchor="b">
                    <a:lnB w="12700" cap="flat" cmpd="sng" algn="ctr">
                      <a:solidFill>
                        <a:schemeClr val="bg1">
                          <a:lumMod val="75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fontAlgn="b"/>
                      <a:r>
                        <a:rPr lang="en-GB" sz="1200" kern="1200" dirty="0">
                          <a:solidFill>
                            <a:schemeClr val="tx1"/>
                          </a:solidFill>
                          <a:effectLst/>
                        </a:rPr>
                        <a:t>re-assigned</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a:txBody>
                    <a:bodyPr/>
                    <a:lstStyle/>
                    <a:p>
                      <a:pPr algn="l" fontAlgn="b"/>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tcPr>
                </a:tc>
                <a:extLst>
                  <a:ext uri="{0D108BD9-81ED-4DB2-BD59-A6C34878D82A}">
                    <a16:rowId xmlns:a16="http://schemas.microsoft.com/office/drawing/2014/main" val="264554446"/>
                  </a:ext>
                </a:extLst>
              </a:tr>
              <a:tr h="36608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GB" sz="1200" kern="1200" dirty="0">
                          <a:solidFill>
                            <a:schemeClr val="tx1"/>
                          </a:solidFill>
                          <a:effectLst/>
                        </a:rPr>
                        <a:t>total as-assigned</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ctr" fontAlgn="b"/>
                      <a:r>
                        <a:rPr lang="en-GB" sz="1200" kern="1200" dirty="0">
                          <a:solidFill>
                            <a:schemeClr val="tx1"/>
                          </a:solidFill>
                          <a:effectLst/>
                        </a:rPr>
                        <a:t>benign</a:t>
                      </a:r>
                      <a:endParaRPr lang="en-GB" sz="1200"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tcPr>
                </a:tc>
                <a:tc>
                  <a:txBody>
                    <a:bodyPr/>
                    <a:lstStyle/>
                    <a:p>
                      <a:pPr algn="ctr" fontAlgn="b"/>
                      <a:r>
                        <a:rPr lang="en-GB" sz="1200" kern="1200" dirty="0">
                          <a:solidFill>
                            <a:schemeClr val="tx1"/>
                          </a:solidFill>
                          <a:effectLst/>
                        </a:rPr>
                        <a:t>tumour</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tcPr>
                </a:tc>
                <a:tc>
                  <a:txBody>
                    <a:bodyPr/>
                    <a:lstStyle/>
                    <a:p>
                      <a:pPr algn="ctr" fontAlgn="b"/>
                      <a:r>
                        <a:rPr lang="en-GB" sz="1200" kern="1200" dirty="0">
                          <a:solidFill>
                            <a:schemeClr val="tx1"/>
                          </a:solidFill>
                          <a:effectLst/>
                        </a:rPr>
                        <a:t>total re-assigned</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benign-tumour</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tumour-benign</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TOTAL</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8583950"/>
                  </a:ext>
                </a:extLst>
              </a:tr>
              <a:tr h="119194">
                <a:tc>
                  <a:txBody>
                    <a:bodyPr/>
                    <a:lstStyle/>
                    <a:p>
                      <a:pPr algn="l" fontAlgn="b"/>
                      <a:r>
                        <a:rPr lang="en-GB" sz="1200" kern="1200" dirty="0">
                          <a:solidFill>
                            <a:schemeClr val="tx1"/>
                          </a:solidFill>
                          <a:effectLst/>
                        </a:rPr>
                        <a:t>AGR2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34</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31</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339</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162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177</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45</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18</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27</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solidFill>
                  </a:tcPr>
                </a:tc>
                <a:extLst>
                  <a:ext uri="{0D108BD9-81ED-4DB2-BD59-A6C34878D82A}">
                    <a16:rowId xmlns:a16="http://schemas.microsoft.com/office/drawing/2014/main" val="380926399"/>
                  </a:ext>
                </a:extLst>
              </a:tr>
              <a:tr h="119194">
                <a:tc>
                  <a:txBody>
                    <a:bodyPr/>
                    <a:lstStyle/>
                    <a:p>
                      <a:pPr algn="l" fontAlgn="b"/>
                      <a:r>
                        <a:rPr lang="en-GB" sz="1200" kern="1200" dirty="0">
                          <a:solidFill>
                            <a:schemeClr val="tx1"/>
                          </a:solidFill>
                          <a:effectLst/>
                        </a:rPr>
                        <a:t>AMACR</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13</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67</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335</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165</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170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34</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12</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22</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988882489"/>
                  </a:ext>
                </a:extLst>
              </a:tr>
              <a:tr h="119194">
                <a:tc>
                  <a:txBody>
                    <a:bodyPr/>
                    <a:lstStyle/>
                    <a:p>
                      <a:pPr algn="l" fontAlgn="b"/>
                      <a:r>
                        <a:rPr lang="en-GB" sz="1200" kern="1200" dirty="0">
                          <a:solidFill>
                            <a:schemeClr val="tx1"/>
                          </a:solidFill>
                          <a:effectLst/>
                        </a:rPr>
                        <a:t>ANPEP</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34</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36</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339</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162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177</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40</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13</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27</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2016577201"/>
                  </a:ext>
                </a:extLst>
              </a:tr>
              <a:tr h="119194">
                <a:tc>
                  <a:txBody>
                    <a:bodyPr/>
                    <a:lstStyle/>
                    <a:p>
                      <a:pPr algn="l" fontAlgn="b"/>
                      <a:r>
                        <a:rPr lang="en-GB" sz="1200" kern="1200" dirty="0">
                          <a:solidFill>
                            <a:schemeClr val="tx1"/>
                          </a:solidFill>
                          <a:effectLst/>
                        </a:rPr>
                        <a:t>AR</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33</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89</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286</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138</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148</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41</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12</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29</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684552275"/>
                  </a:ext>
                </a:extLst>
              </a:tr>
              <a:tr h="119194">
                <a:tc>
                  <a:txBody>
                    <a:bodyPr/>
                    <a:lstStyle/>
                    <a:p>
                      <a:pPr algn="l" fontAlgn="b"/>
                      <a:r>
                        <a:rPr lang="en-GB" sz="1200" kern="1200" dirty="0">
                          <a:solidFill>
                            <a:schemeClr val="tx1"/>
                          </a:solidFill>
                          <a:effectLst/>
                        </a:rPr>
                        <a:t>CD10</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24</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64</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320</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163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157</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41</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28</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1231274827"/>
                  </a:ext>
                </a:extLst>
              </a:tr>
              <a:tr h="119194">
                <a:tc>
                  <a:txBody>
                    <a:bodyPr/>
                    <a:lstStyle/>
                    <a:p>
                      <a:pPr algn="l" fontAlgn="b"/>
                      <a:r>
                        <a:rPr lang="en-GB" sz="1200" kern="1200" dirty="0">
                          <a:solidFill>
                            <a:schemeClr val="tx1"/>
                          </a:solidFill>
                          <a:effectLst/>
                        </a:rPr>
                        <a:t>ERG</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34</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59</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306</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154</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50</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37</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2435736814"/>
                  </a:ext>
                </a:extLst>
              </a:tr>
              <a:tr h="119194">
                <a:tc>
                  <a:txBody>
                    <a:bodyPr/>
                    <a:lstStyle/>
                    <a:p>
                      <a:pPr algn="l" fontAlgn="b"/>
                      <a:r>
                        <a:rPr lang="en-GB" sz="1200" kern="1200" dirty="0">
                          <a:solidFill>
                            <a:schemeClr val="tx1"/>
                          </a:solidFill>
                          <a:effectLst/>
                        </a:rPr>
                        <a:t>GDF15</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57</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283</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145</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138</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72</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24</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48</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2802578221"/>
                  </a:ext>
                </a:extLst>
              </a:tr>
              <a:tr h="119194">
                <a:tc>
                  <a:txBody>
                    <a:bodyPr/>
                    <a:lstStyle/>
                    <a:p>
                      <a:pPr algn="l" fontAlgn="b"/>
                      <a:r>
                        <a:rPr lang="en-GB" sz="1200" kern="1200" dirty="0">
                          <a:solidFill>
                            <a:schemeClr val="tx1"/>
                          </a:solidFill>
                          <a:effectLst/>
                        </a:rPr>
                        <a:t>KHDRBS3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0</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76</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303</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150</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70</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25</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45</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1758486601"/>
                  </a:ext>
                </a:extLst>
              </a:tr>
              <a:tr h="119194">
                <a:tc>
                  <a:txBody>
                    <a:bodyPr/>
                    <a:lstStyle/>
                    <a:p>
                      <a:pPr algn="l" fontAlgn="b"/>
                      <a:r>
                        <a:rPr lang="en-GB" sz="1200" kern="1200" dirty="0">
                          <a:solidFill>
                            <a:schemeClr val="tx1"/>
                          </a:solidFill>
                          <a:effectLst/>
                        </a:rPr>
                        <a:t>MSMB</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49</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330</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160</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170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33</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11</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22</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3299569318"/>
                  </a:ext>
                </a:extLst>
              </a:tr>
              <a:tr h="119194">
                <a:tc>
                  <a:txBody>
                    <a:bodyPr/>
                    <a:lstStyle/>
                    <a:p>
                      <a:pPr algn="l" fontAlgn="b"/>
                      <a:r>
                        <a:rPr lang="en-GB" sz="1200" kern="1200" dirty="0">
                          <a:solidFill>
                            <a:schemeClr val="tx1"/>
                          </a:solidFill>
                          <a:effectLst/>
                        </a:rPr>
                        <a:t>NAALADL2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41</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43</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333</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163</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170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32</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11</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21</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2660732671"/>
                  </a:ext>
                </a:extLst>
              </a:tr>
              <a:tr h="119194">
                <a:tc>
                  <a:txBody>
                    <a:bodyPr/>
                    <a:lstStyle/>
                    <a:p>
                      <a:pPr algn="l" fontAlgn="b"/>
                      <a:r>
                        <a:rPr lang="en-GB" sz="1200" kern="1200">
                          <a:solidFill>
                            <a:schemeClr val="tx1"/>
                          </a:solidFill>
                          <a:effectLst/>
                        </a:rPr>
                        <a:t>NKX3.1</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32</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70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274</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148</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126</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73</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23</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50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3049068854"/>
                  </a:ext>
                </a:extLst>
              </a:tr>
              <a:tr h="0">
                <a:tc>
                  <a:txBody>
                    <a:bodyPr/>
                    <a:lstStyle/>
                    <a:p>
                      <a:pPr algn="l" fontAlgn="b"/>
                      <a:r>
                        <a:rPr lang="en-GB" sz="1200" kern="1200" dirty="0">
                          <a:solidFill>
                            <a:schemeClr val="tx1"/>
                          </a:solidFill>
                          <a:effectLst/>
                        </a:rPr>
                        <a:t>PCLAF</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0</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100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281</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138</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143</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68</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25</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43</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2225703872"/>
                  </a:ext>
                </a:extLst>
              </a:tr>
              <a:tr h="119194">
                <a:tc>
                  <a:txBody>
                    <a:bodyPr/>
                    <a:lstStyle/>
                    <a:p>
                      <a:pPr algn="l" fontAlgn="b"/>
                      <a:r>
                        <a:rPr lang="en-GB" sz="1200" kern="1200" dirty="0">
                          <a:solidFill>
                            <a:schemeClr val="tx1"/>
                          </a:solidFill>
                          <a:effectLst/>
                        </a:rPr>
                        <a:t>PSA</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34</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44</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342</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162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180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29</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11</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18</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1859595868"/>
                  </a:ext>
                </a:extLst>
              </a:tr>
              <a:tr h="119194">
                <a:tc>
                  <a:txBody>
                    <a:bodyPr/>
                    <a:lstStyle/>
                    <a:p>
                      <a:pPr algn="l" fontAlgn="b"/>
                      <a:r>
                        <a:rPr lang="en-GB" sz="1200" kern="1200" dirty="0">
                          <a:solidFill>
                            <a:schemeClr val="tx1"/>
                          </a:solidFill>
                          <a:effectLst/>
                        </a:rPr>
                        <a:t>PSMA</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20</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84</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322</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169</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23</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8</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15</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1225901212"/>
                  </a:ext>
                </a:extLst>
              </a:tr>
              <a:tr h="119194">
                <a:tc>
                  <a:txBody>
                    <a:bodyPr/>
                    <a:lstStyle/>
                    <a:p>
                      <a:pPr algn="l" fontAlgn="b"/>
                      <a:r>
                        <a:rPr lang="en-GB" sz="1200" kern="1200" dirty="0">
                          <a:solidFill>
                            <a:schemeClr val="tx1"/>
                          </a:solidFill>
                          <a:effectLst/>
                        </a:rPr>
                        <a:t>PTEN</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0</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89</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305</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150</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155</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55</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38</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92182350"/>
                  </a:ext>
                </a:extLst>
              </a:tr>
              <a:tr h="119194">
                <a:tc>
                  <a:txBody>
                    <a:bodyPr/>
                    <a:lstStyle/>
                    <a:p>
                      <a:pPr algn="l" fontAlgn="b"/>
                      <a:r>
                        <a:rPr lang="en-GB" sz="1200" kern="1200" dirty="0">
                          <a:solidFill>
                            <a:schemeClr val="tx1"/>
                          </a:solidFill>
                          <a:effectLst/>
                        </a:rPr>
                        <a:t>SIK2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41</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64</a:t>
                      </a:r>
                      <a:endParaRPr lang="en-GB" sz="1200" kern="120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305</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145</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160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39</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32</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1604385623"/>
                  </a:ext>
                </a:extLst>
              </a:tr>
              <a:tr h="119194">
                <a:tc>
                  <a:txBody>
                    <a:bodyPr/>
                    <a:lstStyle/>
                    <a:p>
                      <a:pPr algn="l" fontAlgn="b"/>
                      <a:r>
                        <a:rPr lang="en-GB" sz="1200" kern="1200" dirty="0">
                          <a:solidFill>
                            <a:schemeClr val="tx1"/>
                          </a:solidFill>
                          <a:effectLst/>
                        </a:rPr>
                        <a:t>TBL1XR</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30</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56</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306</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154</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152</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56</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15</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41</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448</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464679625"/>
                  </a:ext>
                </a:extLst>
              </a:tr>
              <a:tr h="119194">
                <a:tc>
                  <a:txBody>
                    <a:bodyPr/>
                    <a:lstStyle/>
                    <a:p>
                      <a:pPr algn="l" fontAlgn="b"/>
                      <a:r>
                        <a:rPr lang="en-GB" sz="1200" kern="1200" dirty="0">
                          <a:solidFill>
                            <a:schemeClr val="tx1"/>
                          </a:solidFill>
                          <a:effectLst/>
                        </a:rPr>
                        <a:t>TP63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10</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96</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321</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157</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164</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22</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15</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2093585632"/>
                  </a:ext>
                </a:extLst>
              </a:tr>
              <a:tr h="119194">
                <a:tc>
                  <a:txBody>
                    <a:bodyPr/>
                    <a:lstStyle/>
                    <a:p>
                      <a:pPr algn="l" fontAlgn="b"/>
                      <a:r>
                        <a:rPr lang="en-GB" sz="1200" kern="1200" dirty="0">
                          <a:solidFill>
                            <a:schemeClr val="tx1"/>
                          </a:solidFill>
                          <a:effectLst/>
                        </a:rPr>
                        <a:t>TRMT12</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25</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73</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313</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dirty="0">
                          <a:solidFill>
                            <a:schemeClr val="tx1"/>
                          </a:solidFill>
                          <a:effectLst/>
                        </a:rPr>
                        <a:t>153</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160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38</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31</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4027527630"/>
                  </a:ext>
                </a:extLst>
              </a:tr>
              <a:tr h="119194">
                <a:tc>
                  <a:txBody>
                    <a:bodyPr/>
                    <a:lstStyle/>
                    <a:p>
                      <a:pPr algn="l" fontAlgn="b"/>
                      <a:r>
                        <a:rPr lang="en-GB" sz="1200" kern="1200" dirty="0">
                          <a:solidFill>
                            <a:schemeClr val="tx1"/>
                          </a:solidFill>
                          <a:effectLst/>
                        </a:rPr>
                        <a:t>VPS13A</a:t>
                      </a:r>
                      <a:endParaRPr lang="en-GB" sz="1200" kern="1200" dirty="0">
                        <a:solidFill>
                          <a:schemeClr val="tx1"/>
                        </a:solidFill>
                        <a:effectLst/>
                        <a:latin typeface="+mn-lt"/>
                        <a:ea typeface="+mn-ea"/>
                        <a:cs typeface="+mn-cs"/>
                      </a:endParaRPr>
                    </a:p>
                  </a:txBody>
                  <a:tcPr marL="5587" marR="5587" marT="5587" marB="0" anchor="b"/>
                </a:tc>
                <a:tc>
                  <a:txBody>
                    <a:bodyPr/>
                    <a:lstStyle/>
                    <a:p>
                      <a:pPr algn="ctr" fontAlgn="b"/>
                      <a:r>
                        <a:rPr lang="en-GB" sz="1200" kern="1200">
                          <a:solidFill>
                            <a:schemeClr val="tx1"/>
                          </a:solidFill>
                          <a:effectLst/>
                        </a:rPr>
                        <a:t>23</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52</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dirty="0">
                          <a:solidFill>
                            <a:schemeClr val="tx1"/>
                          </a:solidFill>
                          <a:effectLst/>
                        </a:rPr>
                        <a:t>330</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161</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169</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algn="ctr" fontAlgn="b"/>
                      <a:r>
                        <a:rPr lang="en-GB" sz="1200" kern="1200">
                          <a:solidFill>
                            <a:schemeClr val="tx1"/>
                          </a:solidFill>
                          <a:effectLst/>
                        </a:rPr>
                        <a:t>44</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tcPr>
                </a:tc>
                <a:tc>
                  <a:txBody>
                    <a:bodyPr/>
                    <a:lstStyle/>
                    <a:p>
                      <a:pPr algn="ctr" fontAlgn="b"/>
                      <a:r>
                        <a:rPr lang="en-GB" sz="1200" kern="1200">
                          <a:solidFill>
                            <a:schemeClr val="tx1"/>
                          </a:solidFill>
                          <a:effectLst/>
                        </a:rPr>
                        <a:t>7</a:t>
                      </a:r>
                      <a:endParaRPr lang="en-GB" sz="1200" kern="1200">
                        <a:solidFill>
                          <a:schemeClr val="tx1"/>
                        </a:solidFill>
                        <a:effectLst/>
                        <a:latin typeface="+mn-lt"/>
                        <a:ea typeface="+mn-ea"/>
                        <a:cs typeface="+mn-cs"/>
                      </a:endParaRPr>
                    </a:p>
                  </a:txBody>
                  <a:tcPr marL="5587" marR="5587" marT="5587" marB="0" anchor="b"/>
                </a:tc>
                <a:tc>
                  <a:txBody>
                    <a:bodyPr/>
                    <a:lstStyle/>
                    <a:p>
                      <a:pPr algn="ctr" fontAlgn="b"/>
                      <a:r>
                        <a:rPr lang="en-GB" sz="1200" kern="1200" dirty="0">
                          <a:solidFill>
                            <a:schemeClr val="tx1"/>
                          </a:solidFill>
                          <a:effectLst/>
                        </a:rPr>
                        <a:t>37</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solidFill>
                      <a:schemeClr val="bg2"/>
                    </a:solidFill>
                  </a:tcPr>
                </a:tc>
                <a:extLst>
                  <a:ext uri="{0D108BD9-81ED-4DB2-BD59-A6C34878D82A}">
                    <a16:rowId xmlns:a16="http://schemas.microsoft.com/office/drawing/2014/main" val="818071029"/>
                  </a:ext>
                </a:extLst>
              </a:tr>
              <a:tr h="190148">
                <a:tc>
                  <a:txBody>
                    <a:bodyPr/>
                    <a:lstStyle/>
                    <a:p>
                      <a:pPr algn="l" fontAlgn="b"/>
                      <a:r>
                        <a:rPr lang="en-GB" sz="1200" kern="1200" dirty="0">
                          <a:solidFill>
                            <a:schemeClr val="tx1"/>
                          </a:solidFill>
                          <a:effectLst/>
                        </a:rPr>
                        <a:t>VPS28</a:t>
                      </a:r>
                      <a:endParaRPr lang="en-GB" sz="1200" kern="1200" dirty="0">
                        <a:solidFill>
                          <a:schemeClr val="tx1"/>
                        </a:solidFill>
                        <a:effectLst/>
                        <a:latin typeface="+mn-lt"/>
                        <a:ea typeface="+mn-ea"/>
                        <a:cs typeface="+mn-cs"/>
                      </a:endParaRPr>
                    </a:p>
                  </a:txBody>
                  <a:tcPr marL="5587" marR="5587" marT="5587" marB="0" anchor="b">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a:solidFill>
                            <a:schemeClr val="tx1"/>
                          </a:solidFill>
                          <a:effectLst/>
                        </a:rPr>
                        <a:t>30</a:t>
                      </a:r>
                      <a:endParaRPr lang="en-GB" sz="1200" kern="1200">
                        <a:solidFill>
                          <a:schemeClr val="tx1"/>
                        </a:solidFill>
                        <a:effectLst/>
                        <a:latin typeface="+mn-lt"/>
                        <a:ea typeface="+mn-ea"/>
                        <a:cs typeface="+mn-cs"/>
                      </a:endParaRPr>
                    </a:p>
                  </a:txBody>
                  <a:tcPr marL="5587" marR="5587" marT="5587" marB="0" anchor="b">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dirty="0">
                          <a:solidFill>
                            <a:schemeClr val="tx1"/>
                          </a:solidFill>
                          <a:effectLst/>
                        </a:rPr>
                        <a:t>60</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dirty="0">
                          <a:solidFill>
                            <a:schemeClr val="tx1"/>
                          </a:solidFill>
                          <a:effectLst/>
                        </a:rPr>
                        <a:t>292</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a:solidFill>
                            <a:schemeClr val="tx1"/>
                          </a:solidFill>
                          <a:effectLst/>
                        </a:rPr>
                        <a:t>149</a:t>
                      </a:r>
                      <a:endParaRPr lang="en-GB" sz="1200" kern="1200">
                        <a:solidFill>
                          <a:schemeClr val="tx1"/>
                        </a:solidFill>
                        <a:effectLst/>
                        <a:latin typeface="+mn-lt"/>
                        <a:ea typeface="+mn-ea"/>
                        <a:cs typeface="+mn-cs"/>
                      </a:endParaRPr>
                    </a:p>
                  </a:txBody>
                  <a:tcPr marL="5587" marR="5587" marT="5587" marB="0" anchor="b">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dirty="0">
                          <a:solidFill>
                            <a:schemeClr val="tx1"/>
                          </a:solidFill>
                          <a:effectLst/>
                        </a:rPr>
                        <a:t>143</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a:solidFill>
                            <a:schemeClr val="tx1"/>
                          </a:solidFill>
                          <a:effectLst/>
                        </a:rPr>
                        <a:t>67</a:t>
                      </a:r>
                      <a:endParaRPr lang="en-GB" sz="1200" kern="120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a:solidFill>
                            <a:schemeClr val="tx1"/>
                          </a:solidFill>
                          <a:effectLst/>
                        </a:rPr>
                        <a:t>26</a:t>
                      </a:r>
                      <a:endParaRPr lang="en-GB" sz="1200" kern="1200">
                        <a:solidFill>
                          <a:schemeClr val="tx1"/>
                        </a:solidFill>
                        <a:effectLst/>
                        <a:latin typeface="+mn-lt"/>
                        <a:ea typeface="+mn-ea"/>
                        <a:cs typeface="+mn-cs"/>
                      </a:endParaRPr>
                    </a:p>
                  </a:txBody>
                  <a:tcPr marL="5587" marR="5587" marT="5587" marB="0" anchor="b">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dirty="0">
                          <a:solidFill>
                            <a:schemeClr val="tx1"/>
                          </a:solidFill>
                          <a:effectLst/>
                        </a:rPr>
                        <a:t>41</a:t>
                      </a:r>
                      <a:endParaRPr lang="en-GB" sz="1200"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lnB w="12700" cap="flat" cmpd="sng" algn="ctr">
                      <a:solidFill>
                        <a:schemeClr val="bg1">
                          <a:lumMod val="75000"/>
                        </a:schemeClr>
                      </a:solidFill>
                      <a:prstDash val="solid"/>
                      <a:round/>
                      <a:headEnd type="none" w="med" len="med"/>
                      <a:tailEnd type="none" w="med" len="med"/>
                    </a:lnB>
                  </a:tcPr>
                </a:tc>
                <a:tc>
                  <a:txBody>
                    <a:bodyPr/>
                    <a:lstStyle/>
                    <a:p>
                      <a:pPr marL="0" algn="ctr" defTabSz="685732" rtl="0" eaLnBrk="1" fontAlgn="b" latinLnBrk="0" hangingPunct="1"/>
                      <a:r>
                        <a:rPr lang="en-GB" sz="1200" b="1" kern="1200" dirty="0">
                          <a:solidFill>
                            <a:schemeClr val="tx1"/>
                          </a:solidFill>
                          <a:effectLst/>
                          <a:latin typeface="+mn-lt"/>
                          <a:ea typeface="+mn-ea"/>
                          <a:cs typeface="+mn-cs"/>
                        </a:rPr>
                        <a:t>449</a:t>
                      </a: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B w="12700" cap="flat" cmpd="sng" algn="ctr">
                      <a:solidFill>
                        <a:schemeClr val="bg1">
                          <a:lumMod val="7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913354421"/>
                  </a:ext>
                </a:extLst>
              </a:tr>
              <a:tr h="119194">
                <a:tc>
                  <a:txBody>
                    <a:bodyPr/>
                    <a:lstStyle/>
                    <a:p>
                      <a:pPr algn="l" fontAlgn="b"/>
                      <a:r>
                        <a:rPr lang="en-GB" sz="1200" kern="1200" dirty="0">
                          <a:solidFill>
                            <a:schemeClr val="tx1"/>
                          </a:solidFill>
                          <a:effectLst/>
                        </a:rPr>
                        <a:t>TOTAL</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532</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1359</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6565</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3233</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3332</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972</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305</a:t>
                      </a:r>
                      <a:endParaRPr lang="en-GB" sz="1200" b="1" kern="1200" dirty="0">
                        <a:solidFill>
                          <a:schemeClr val="tx1"/>
                        </a:solidFill>
                        <a:effectLst/>
                        <a:latin typeface="+mn-lt"/>
                        <a:ea typeface="+mn-ea"/>
                        <a:cs typeface="+mn-cs"/>
                      </a:endParaRPr>
                    </a:p>
                  </a:txBody>
                  <a:tcPr marL="5587" marR="5587" marT="5587"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b="1" kern="1200" dirty="0">
                          <a:solidFill>
                            <a:schemeClr val="tx1"/>
                          </a:solidFill>
                          <a:effectLst/>
                        </a:rPr>
                        <a:t>667</a:t>
                      </a:r>
                      <a:endParaRPr lang="en-GB" sz="1200" b="1" kern="1200" dirty="0">
                        <a:solidFill>
                          <a:schemeClr val="tx1"/>
                        </a:solidFill>
                        <a:effectLst/>
                        <a:latin typeface="+mn-lt"/>
                        <a:ea typeface="+mn-ea"/>
                        <a:cs typeface="+mn-cs"/>
                      </a:endParaRPr>
                    </a:p>
                  </a:txBody>
                  <a:tcPr marL="5587" marR="5587" marT="5587" marB="0" anchor="b">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b"/>
                      <a:r>
                        <a:rPr lang="en-GB" sz="1200" kern="1200" dirty="0">
                          <a:solidFill>
                            <a:schemeClr val="tx1"/>
                          </a:solidFill>
                          <a:effectLst/>
                        </a:rPr>
                        <a:t>9428</a:t>
                      </a:r>
                      <a:endParaRPr lang="en-GB" sz="1200" kern="1200" dirty="0">
                        <a:solidFill>
                          <a:schemeClr val="tx1"/>
                        </a:solidFill>
                        <a:effectLst/>
                        <a:latin typeface="+mn-lt"/>
                        <a:ea typeface="+mn-ea"/>
                        <a:cs typeface="+mn-cs"/>
                      </a:endParaRPr>
                    </a:p>
                  </a:txBody>
                  <a:tcPr marL="5587" marR="5587" marT="5587"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636834956"/>
                  </a:ext>
                </a:extLst>
              </a:tr>
            </a:tbl>
          </a:graphicData>
        </a:graphic>
      </p:graphicFrame>
      <p:sp>
        <p:nvSpPr>
          <p:cNvPr id="7" name="TextBox 6">
            <a:extLst>
              <a:ext uri="{FF2B5EF4-FFF2-40B4-BE49-F238E27FC236}">
                <a16:creationId xmlns:a16="http://schemas.microsoft.com/office/drawing/2014/main" id="{CB66195E-3502-F988-715E-A87298A0DC41}"/>
              </a:ext>
            </a:extLst>
          </p:cNvPr>
          <p:cNvSpPr txBox="1"/>
          <p:nvPr/>
        </p:nvSpPr>
        <p:spPr>
          <a:xfrm>
            <a:off x="178045" y="6005026"/>
            <a:ext cx="6477935" cy="1200329"/>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rPr>
              <a:t>Supplementary Table 2. TMA IHC results.</a:t>
            </a:r>
            <a:r>
              <a:rPr lang="en-US" sz="1200" dirty="0">
                <a:latin typeface="Arial" panose="020B0604020202020204" pitchFamily="34" charset="0"/>
                <a:ea typeface="Calibri" panose="020F0502020204030204" pitchFamily="34" charset="0"/>
              </a:rPr>
              <a:t>  Table presents the total of core segments that were IHC stained for each marker listed on the left. It shows the total number of tissue sections identified as stromal, missing or </a:t>
            </a:r>
            <a:r>
              <a:rPr lang="en-US" sz="1200" dirty="0" err="1">
                <a:latin typeface="Arial" panose="020B0604020202020204" pitchFamily="34" charset="0"/>
                <a:ea typeface="Calibri" panose="020F0502020204030204" pitchFamily="34" charset="0"/>
              </a:rPr>
              <a:t>unnassessable</a:t>
            </a:r>
            <a:r>
              <a:rPr lang="en-US" sz="1200" dirty="0">
                <a:latin typeface="Arial" panose="020B0604020202020204" pitchFamily="34" charset="0"/>
                <a:ea typeface="Calibri" panose="020F0502020204030204" pitchFamily="34" charset="0"/>
              </a:rPr>
              <a:t> during the h-score analysis. It provides the total count of benign and </a:t>
            </a:r>
            <a:r>
              <a:rPr lang="en-US" sz="1200" dirty="0" err="1">
                <a:latin typeface="Arial" panose="020B0604020202020204" pitchFamily="34" charset="0"/>
                <a:ea typeface="Calibri" panose="020F0502020204030204" pitchFamily="34" charset="0"/>
              </a:rPr>
              <a:t>tumour</a:t>
            </a:r>
            <a:r>
              <a:rPr lang="en-US" sz="1200" dirty="0">
                <a:latin typeface="Arial" panose="020B0604020202020204" pitchFamily="34" charset="0"/>
                <a:ea typeface="Calibri" panose="020F0502020204030204" pitchFamily="34" charset="0"/>
              </a:rPr>
              <a:t> cores that showed agreement in appearance on both IHC and H&amp;E staining. It includes the total of benign and </a:t>
            </a:r>
            <a:r>
              <a:rPr lang="en-US" sz="1200" dirty="0" err="1">
                <a:latin typeface="Arial" panose="020B0604020202020204" pitchFamily="34" charset="0"/>
                <a:ea typeface="Calibri" panose="020F0502020204030204" pitchFamily="34" charset="0"/>
              </a:rPr>
              <a:t>tumour</a:t>
            </a:r>
            <a:r>
              <a:rPr lang="en-US" sz="1200" dirty="0">
                <a:latin typeface="Arial" panose="020B0604020202020204" pitchFamily="34" charset="0"/>
                <a:ea typeface="Calibri" panose="020F0502020204030204" pitchFamily="34" charset="0"/>
              </a:rPr>
              <a:t> cores that were re-assigned as </a:t>
            </a:r>
            <a:r>
              <a:rPr lang="en-US" sz="1200" dirty="0" err="1">
                <a:latin typeface="Arial" panose="020B0604020202020204" pitchFamily="34" charset="0"/>
                <a:ea typeface="Calibri" panose="020F0502020204030204" pitchFamily="34" charset="0"/>
              </a:rPr>
              <a:t>tumour</a:t>
            </a:r>
            <a:r>
              <a:rPr lang="en-US" sz="1200" dirty="0">
                <a:latin typeface="Arial" panose="020B0604020202020204" pitchFamily="34" charset="0"/>
                <a:ea typeface="Calibri" panose="020F0502020204030204" pitchFamily="34" charset="0"/>
              </a:rPr>
              <a:t> and benign, respectively.</a:t>
            </a:r>
          </a:p>
        </p:txBody>
      </p:sp>
    </p:spTree>
    <p:extLst>
      <p:ext uri="{BB962C8B-B14F-4D97-AF65-F5344CB8AC3E}">
        <p14:creationId xmlns:p14="http://schemas.microsoft.com/office/powerpoint/2010/main" val="2910119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EBBE95-BBE0-04F1-4D4E-8780838691A0}"/>
              </a:ext>
            </a:extLst>
          </p:cNvPr>
          <p:cNvSpPr>
            <a:spLocks noGrp="1"/>
          </p:cNvSpPr>
          <p:nvPr>
            <p:ph type="dt" sz="half" idx="10"/>
          </p:nvPr>
        </p:nvSpPr>
        <p:spPr>
          <a:xfrm>
            <a:off x="190032" y="0"/>
            <a:ext cx="1543050" cy="527403"/>
          </a:xfrm>
        </p:spPr>
        <p:txBody>
          <a:bodyPr/>
          <a:lstStyle/>
          <a:p>
            <a:r>
              <a:rPr lang="en-GB" dirty="0"/>
              <a:t>Stopka-Farooqui et al 2024</a:t>
            </a:r>
            <a:endParaRPr lang="en-US" dirty="0"/>
          </a:p>
        </p:txBody>
      </p:sp>
      <p:graphicFrame>
        <p:nvGraphicFramePr>
          <p:cNvPr id="3" name="Table 2">
            <a:extLst>
              <a:ext uri="{FF2B5EF4-FFF2-40B4-BE49-F238E27FC236}">
                <a16:creationId xmlns:a16="http://schemas.microsoft.com/office/drawing/2014/main" id="{0DE02FDE-A37D-40E7-FEF8-68FF2915C60B}"/>
              </a:ext>
            </a:extLst>
          </p:cNvPr>
          <p:cNvGraphicFramePr>
            <a:graphicFrameLocks noGrp="1"/>
          </p:cNvGraphicFramePr>
          <p:nvPr>
            <p:extLst>
              <p:ext uri="{D42A27DB-BD31-4B8C-83A1-F6EECF244321}">
                <p14:modId xmlns:p14="http://schemas.microsoft.com/office/powerpoint/2010/main" val="119361816"/>
              </p:ext>
            </p:extLst>
          </p:nvPr>
        </p:nvGraphicFramePr>
        <p:xfrm>
          <a:off x="809993" y="1056005"/>
          <a:ext cx="4940304" cy="5008245"/>
        </p:xfrm>
        <a:graphic>
          <a:graphicData uri="http://schemas.openxmlformats.org/drawingml/2006/table">
            <a:tbl>
              <a:tblPr bandRow="1">
                <a:tableStyleId>{8799B23B-EC83-4686-B30A-512413B5E67A}</a:tableStyleId>
              </a:tblPr>
              <a:tblGrid>
                <a:gridCol w="716222">
                  <a:extLst>
                    <a:ext uri="{9D8B030D-6E8A-4147-A177-3AD203B41FA5}">
                      <a16:colId xmlns:a16="http://schemas.microsoft.com/office/drawing/2014/main" val="1262959678"/>
                    </a:ext>
                  </a:extLst>
                </a:gridCol>
                <a:gridCol w="716222">
                  <a:extLst>
                    <a:ext uri="{9D8B030D-6E8A-4147-A177-3AD203B41FA5}">
                      <a16:colId xmlns:a16="http://schemas.microsoft.com/office/drawing/2014/main" val="1369186162"/>
                    </a:ext>
                  </a:extLst>
                </a:gridCol>
                <a:gridCol w="716222">
                  <a:extLst>
                    <a:ext uri="{9D8B030D-6E8A-4147-A177-3AD203B41FA5}">
                      <a16:colId xmlns:a16="http://schemas.microsoft.com/office/drawing/2014/main" val="2329385080"/>
                    </a:ext>
                  </a:extLst>
                </a:gridCol>
                <a:gridCol w="716222">
                  <a:extLst>
                    <a:ext uri="{9D8B030D-6E8A-4147-A177-3AD203B41FA5}">
                      <a16:colId xmlns:a16="http://schemas.microsoft.com/office/drawing/2014/main" val="872390850"/>
                    </a:ext>
                  </a:extLst>
                </a:gridCol>
                <a:gridCol w="716222">
                  <a:extLst>
                    <a:ext uri="{9D8B030D-6E8A-4147-A177-3AD203B41FA5}">
                      <a16:colId xmlns:a16="http://schemas.microsoft.com/office/drawing/2014/main" val="1122705680"/>
                    </a:ext>
                  </a:extLst>
                </a:gridCol>
                <a:gridCol w="642972">
                  <a:extLst>
                    <a:ext uri="{9D8B030D-6E8A-4147-A177-3AD203B41FA5}">
                      <a16:colId xmlns:a16="http://schemas.microsoft.com/office/drawing/2014/main" val="1688950427"/>
                    </a:ext>
                  </a:extLst>
                </a:gridCol>
                <a:gridCol w="716222">
                  <a:extLst>
                    <a:ext uri="{9D8B030D-6E8A-4147-A177-3AD203B41FA5}">
                      <a16:colId xmlns:a16="http://schemas.microsoft.com/office/drawing/2014/main" val="857279048"/>
                    </a:ext>
                  </a:extLst>
                </a:gridCol>
              </a:tblGrid>
              <a:tr h="215900">
                <a:tc rowSpan="2">
                  <a:txBody>
                    <a:bodyPr/>
                    <a:lstStyle/>
                    <a:p>
                      <a:pPr algn="ctr" fontAlgn="b"/>
                      <a:r>
                        <a:rPr lang="en-GB" sz="1200" b="1" i="0" u="none" strike="noStrike" dirty="0">
                          <a:solidFill>
                            <a:srgbClr val="000000"/>
                          </a:solidFill>
                          <a:effectLst/>
                          <a:latin typeface="Calibri" panose="020F0502020204030204" pitchFamily="34" charset="0"/>
                        </a:rPr>
                        <a:t>Marker</a:t>
                      </a:r>
                    </a:p>
                  </a:txBody>
                  <a:tcPr marL="9525" marR="9525" marT="9525" marB="0" anchor="b">
                    <a:solidFill>
                      <a:schemeClr val="bg1">
                        <a:lumMod val="95000"/>
                      </a:schemeClr>
                    </a:solidFill>
                  </a:tcPr>
                </a:tc>
                <a:tc gridSpan="2">
                  <a:txBody>
                    <a:bodyPr/>
                    <a:lstStyle/>
                    <a:p>
                      <a:pPr algn="ctr" fontAlgn="b"/>
                      <a:r>
                        <a:rPr lang="en-GB" sz="1200" b="1" u="none" strike="noStrike" dirty="0">
                          <a:effectLst/>
                        </a:rPr>
                        <a:t>TOTAL</a:t>
                      </a:r>
                      <a:endParaRPr lang="en-GB" sz="12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rowSpan="2">
                  <a:txBody>
                    <a:bodyPr/>
                    <a:lstStyle/>
                    <a:p>
                      <a:pPr algn="ctr" fontAlgn="b"/>
                      <a:r>
                        <a:rPr lang="en-GB" sz="1200" b="1" u="none" strike="noStrike" dirty="0">
                          <a:effectLst/>
                        </a:rPr>
                        <a:t>Total</a:t>
                      </a:r>
                    </a:p>
                    <a:p>
                      <a:pPr algn="ctr" fontAlgn="b"/>
                      <a:r>
                        <a:rPr lang="en-GB" sz="1200" b="1" u="none" strike="noStrike" dirty="0">
                          <a:effectLst/>
                        </a:rPr>
                        <a:t> (benign &amp; tumour)</a:t>
                      </a:r>
                      <a:endParaRPr lang="en-GB" sz="1200" b="1" i="0" u="none" strike="noStrike" dirty="0">
                        <a:solidFill>
                          <a:srgbClr val="000000"/>
                        </a:solidFill>
                        <a:effectLst/>
                        <a:latin typeface="Calibri" panose="020F0502020204030204" pitchFamily="34" charset="0"/>
                      </a:endParaRPr>
                    </a:p>
                  </a:txBody>
                  <a:tcPr marL="9525" marR="9525" marT="9525" marB="0" anchor="b">
                    <a:solidFill>
                      <a:schemeClr val="bg1">
                        <a:lumMod val="95000"/>
                      </a:schemeClr>
                    </a:solidFill>
                  </a:tcPr>
                </a:tc>
                <a:tc rowSpan="2">
                  <a:txBody>
                    <a:bodyPr/>
                    <a:lstStyle/>
                    <a:p>
                      <a:pPr algn="ctr" fontAlgn="b"/>
                      <a:r>
                        <a:rPr lang="en-GB" sz="1200" b="1" u="none" strike="noStrike" dirty="0">
                          <a:effectLst/>
                        </a:rPr>
                        <a:t>% of </a:t>
                      </a:r>
                    </a:p>
                    <a:p>
                      <a:pPr algn="ctr" fontAlgn="b"/>
                      <a:r>
                        <a:rPr lang="en-GB" sz="1200" b="1" u="none" strike="noStrike" dirty="0">
                          <a:effectLst/>
                        </a:rPr>
                        <a:t>sections h-scored</a:t>
                      </a:r>
                      <a:endParaRPr lang="en-GB" sz="1200" b="1" i="0" u="none" strike="noStrike" dirty="0">
                        <a:solidFill>
                          <a:srgbClr val="000000"/>
                        </a:solidFill>
                        <a:effectLst/>
                        <a:latin typeface="Calibri" panose="020F0502020204030204" pitchFamily="34" charset="0"/>
                      </a:endParaRPr>
                    </a:p>
                  </a:txBody>
                  <a:tcPr marL="9525" marR="9525" marT="9525" marB="0" anchor="b">
                    <a:solidFill>
                      <a:schemeClr val="bg1">
                        <a:lumMod val="95000"/>
                      </a:schemeClr>
                    </a:solidFill>
                  </a:tcPr>
                </a:tc>
                <a:tc rowSpan="2">
                  <a:txBody>
                    <a:bodyPr/>
                    <a:lstStyle/>
                    <a:p>
                      <a:pPr algn="ctr" fontAlgn="b"/>
                      <a:r>
                        <a:rPr lang="en-GB" sz="1200" b="1" u="none" strike="noStrike" dirty="0">
                          <a:effectLst/>
                        </a:rPr>
                        <a:t>% of sections as assigned</a:t>
                      </a:r>
                      <a:endParaRPr lang="en-GB" sz="1200" b="1" i="0" u="none" strike="noStrike" dirty="0">
                        <a:solidFill>
                          <a:srgbClr val="000000"/>
                        </a:solidFill>
                        <a:effectLst/>
                        <a:latin typeface="Calibri" panose="020F0502020204030204" pitchFamily="34" charset="0"/>
                      </a:endParaRPr>
                    </a:p>
                  </a:txBody>
                  <a:tcPr marL="9525" marR="9525" marT="9525" marB="0" anchor="b">
                    <a:solidFill>
                      <a:schemeClr val="bg1">
                        <a:lumMod val="95000"/>
                      </a:schemeClr>
                    </a:solidFill>
                  </a:tcPr>
                </a:tc>
                <a:tc rowSpan="2">
                  <a:txBody>
                    <a:bodyPr/>
                    <a:lstStyle/>
                    <a:p>
                      <a:pPr algn="ctr" fontAlgn="b"/>
                      <a:r>
                        <a:rPr lang="en-GB" sz="1200" b="1" u="none" strike="noStrike" dirty="0">
                          <a:effectLst/>
                        </a:rPr>
                        <a:t>% of </a:t>
                      </a:r>
                      <a:r>
                        <a:rPr lang="en-GB" sz="1200" b="1" u="none" strike="noStrike" dirty="0" err="1">
                          <a:effectLst/>
                        </a:rPr>
                        <a:t>secsions</a:t>
                      </a:r>
                      <a:r>
                        <a:rPr lang="en-GB" sz="1200" b="1" u="none" strike="noStrike" dirty="0">
                          <a:effectLst/>
                        </a:rPr>
                        <a:t> re-assigned</a:t>
                      </a:r>
                      <a:endParaRPr lang="en-GB" sz="1200" b="1" i="0" u="none" strike="noStrike" dirty="0">
                        <a:solidFill>
                          <a:srgbClr val="000000"/>
                        </a:solidFill>
                        <a:effectLst/>
                        <a:latin typeface="Calibri" panose="020F0502020204030204" pitchFamily="34" charset="0"/>
                      </a:endParaRPr>
                    </a:p>
                  </a:txBody>
                  <a:tcPr marL="9525" marR="9525" marT="9525" marB="0" anchor="b">
                    <a:solidFill>
                      <a:schemeClr val="bg1">
                        <a:lumMod val="95000"/>
                      </a:schemeClr>
                    </a:solidFill>
                  </a:tcPr>
                </a:tc>
                <a:extLst>
                  <a:ext uri="{0D108BD9-81ED-4DB2-BD59-A6C34878D82A}">
                    <a16:rowId xmlns:a16="http://schemas.microsoft.com/office/drawing/2014/main" val="330360379"/>
                  </a:ext>
                </a:extLst>
              </a:tr>
              <a:tr h="444500">
                <a:tc vMerge="1">
                  <a:txBody>
                    <a:bodyPr/>
                    <a:lstStyle/>
                    <a:p>
                      <a:pPr algn="ctr" fontAlgn="b"/>
                      <a:r>
                        <a:rPr lang="en-GB" sz="1200" b="1" i="0" u="none" strike="noStrike" dirty="0">
                          <a:solidFill>
                            <a:srgbClr val="000000"/>
                          </a:solidFill>
                          <a:effectLst/>
                          <a:latin typeface="Calibri" panose="020F0502020204030204" pitchFamily="34" charset="0"/>
                        </a:rPr>
                        <a:t>Marker</a:t>
                      </a:r>
                    </a:p>
                  </a:txBody>
                  <a:tcPr marL="9525" marR="9525" marT="9525" marB="0" anchor="b"/>
                </a:tc>
                <a:tc>
                  <a:txBody>
                    <a:bodyPr/>
                    <a:lstStyle/>
                    <a:p>
                      <a:pPr marL="0" algn="ctr" defTabSz="685732" rtl="0" eaLnBrk="1" fontAlgn="b" latinLnBrk="0" hangingPunct="1"/>
                      <a:r>
                        <a:rPr lang="en-GB" sz="1200" b="1" i="0" u="none" strike="noStrike" kern="1200" dirty="0">
                          <a:solidFill>
                            <a:srgbClr val="000000"/>
                          </a:solidFill>
                          <a:effectLst/>
                          <a:latin typeface="Calibri" panose="020F0502020204030204" pitchFamily="34" charset="0"/>
                          <a:ea typeface="+mn-ea"/>
                          <a:cs typeface="+mn-cs"/>
                        </a:rPr>
                        <a:t>benign</a:t>
                      </a:r>
                    </a:p>
                  </a:txBody>
                  <a:tcPr marL="9525" marR="9525" marT="9525" marB="0" anchor="b">
                    <a:solidFill>
                      <a:schemeClr val="bg1">
                        <a:lumMod val="95000"/>
                      </a:schemeClr>
                    </a:solidFill>
                  </a:tcPr>
                </a:tc>
                <a:tc>
                  <a:txBody>
                    <a:bodyPr/>
                    <a:lstStyle/>
                    <a:p>
                      <a:pPr marL="0" algn="ctr" defTabSz="685732" rtl="0" eaLnBrk="1" fontAlgn="b" latinLnBrk="0" hangingPunct="1"/>
                      <a:r>
                        <a:rPr lang="en-GB" sz="1200" b="1" i="0" u="none" strike="noStrike" kern="1200" dirty="0">
                          <a:solidFill>
                            <a:srgbClr val="000000"/>
                          </a:solidFill>
                          <a:effectLst/>
                          <a:latin typeface="Calibri" panose="020F0502020204030204" pitchFamily="34" charset="0"/>
                          <a:ea typeface="+mn-ea"/>
                          <a:cs typeface="+mn-cs"/>
                        </a:rPr>
                        <a:t>tumour</a:t>
                      </a:r>
                    </a:p>
                  </a:txBody>
                  <a:tcPr marL="9525" marR="9525" marT="9525" marB="0" anchor="b">
                    <a:solidFill>
                      <a:schemeClr val="bg1">
                        <a:lumMod val="95000"/>
                      </a:schemeClr>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023119263"/>
                  </a:ext>
                </a:extLst>
              </a:tr>
              <a:tr h="203200">
                <a:tc>
                  <a:txBody>
                    <a:bodyPr/>
                    <a:lstStyle/>
                    <a:p>
                      <a:pPr algn="l" fontAlgn="b"/>
                      <a:r>
                        <a:rPr lang="en-GB" sz="1200" b="1" kern="1200" dirty="0">
                          <a:solidFill>
                            <a:schemeClr val="tx1"/>
                          </a:solidFill>
                          <a:effectLst/>
                        </a:rPr>
                        <a:t>AGR2</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195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384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85.5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88.3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11.7</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87037452"/>
                  </a:ext>
                </a:extLst>
              </a:tr>
              <a:tr h="203200">
                <a:tc>
                  <a:txBody>
                    <a:bodyPr/>
                    <a:lstStyle/>
                    <a:p>
                      <a:pPr algn="l" fontAlgn="b"/>
                      <a:r>
                        <a:rPr lang="en-GB" sz="1200" b="1" kern="1200" dirty="0">
                          <a:solidFill>
                            <a:schemeClr val="tx1"/>
                          </a:solidFill>
                          <a:effectLst/>
                        </a:rPr>
                        <a:t>AMACR</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182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369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82.2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90.8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9.2</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66962894"/>
                  </a:ext>
                </a:extLst>
              </a:tr>
              <a:tr h="203200">
                <a:tc>
                  <a:txBody>
                    <a:bodyPr/>
                    <a:lstStyle/>
                    <a:p>
                      <a:pPr algn="l" fontAlgn="b"/>
                      <a:r>
                        <a:rPr lang="en-GB" sz="1200" b="1" kern="1200" dirty="0">
                          <a:solidFill>
                            <a:schemeClr val="tx1"/>
                          </a:solidFill>
                          <a:effectLst/>
                        </a:rPr>
                        <a:t>ANPEP</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190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379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84.4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89.4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10.6</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08478621"/>
                  </a:ext>
                </a:extLst>
              </a:tr>
              <a:tr h="203200">
                <a:tc>
                  <a:txBody>
                    <a:bodyPr/>
                    <a:lstStyle/>
                    <a:p>
                      <a:pPr algn="l" fontAlgn="b"/>
                      <a:r>
                        <a:rPr lang="en-GB" sz="1200" b="1" kern="1200" dirty="0">
                          <a:solidFill>
                            <a:schemeClr val="tx1"/>
                          </a:solidFill>
                          <a:effectLst/>
                        </a:rPr>
                        <a:t>AR</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167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160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327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72.8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87.5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12.5</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19209167"/>
                  </a:ext>
                </a:extLst>
              </a:tr>
              <a:tr h="203200">
                <a:tc>
                  <a:txBody>
                    <a:bodyPr/>
                    <a:lstStyle/>
                    <a:p>
                      <a:pPr algn="l" fontAlgn="b"/>
                      <a:r>
                        <a:rPr lang="en-GB" sz="1200" b="1" kern="1200" dirty="0">
                          <a:solidFill>
                            <a:schemeClr val="tx1"/>
                          </a:solidFill>
                          <a:effectLst/>
                        </a:rPr>
                        <a:t>CD10</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191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170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361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80.4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88.6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11.4</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63362258"/>
                  </a:ext>
                </a:extLst>
              </a:tr>
              <a:tr h="203200">
                <a:tc>
                  <a:txBody>
                    <a:bodyPr/>
                    <a:lstStyle/>
                    <a:p>
                      <a:pPr algn="l" fontAlgn="b"/>
                      <a:r>
                        <a:rPr lang="en-GB" sz="1200" b="1" kern="1200" dirty="0">
                          <a:solidFill>
                            <a:schemeClr val="tx1"/>
                          </a:solidFill>
                          <a:effectLst/>
                        </a:rPr>
                        <a:t>ERG</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167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356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79.3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86.0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14.0</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7031951"/>
                  </a:ext>
                </a:extLst>
              </a:tr>
              <a:tr h="203200">
                <a:tc>
                  <a:txBody>
                    <a:bodyPr/>
                    <a:lstStyle/>
                    <a:p>
                      <a:pPr algn="l" fontAlgn="b"/>
                      <a:r>
                        <a:rPr lang="en-GB" sz="1200" b="1" kern="1200" dirty="0">
                          <a:solidFill>
                            <a:schemeClr val="tx1"/>
                          </a:solidFill>
                          <a:effectLst/>
                        </a:rPr>
                        <a:t>GDF15</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193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162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355</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79.1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79.7</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20.3</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47576057"/>
                  </a:ext>
                </a:extLst>
              </a:tr>
              <a:tr h="203200">
                <a:tc>
                  <a:txBody>
                    <a:bodyPr/>
                    <a:lstStyle/>
                    <a:p>
                      <a:pPr algn="l" fontAlgn="b"/>
                      <a:r>
                        <a:rPr lang="en-GB" sz="1200" b="1" kern="1200" dirty="0">
                          <a:solidFill>
                            <a:schemeClr val="tx1"/>
                          </a:solidFill>
                          <a:effectLst/>
                        </a:rPr>
                        <a:t>KHDRBS3</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198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175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373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83.1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81.2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18.8</a:t>
                      </a:r>
                      <a:endParaRPr lang="en-GB"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23415595"/>
                  </a:ext>
                </a:extLst>
              </a:tr>
              <a:tr h="203200">
                <a:tc>
                  <a:txBody>
                    <a:bodyPr/>
                    <a:lstStyle/>
                    <a:p>
                      <a:pPr algn="l" fontAlgn="b"/>
                      <a:r>
                        <a:rPr lang="en-GB" sz="1200" b="1" kern="1200" dirty="0">
                          <a:solidFill>
                            <a:schemeClr val="tx1"/>
                          </a:solidFill>
                          <a:effectLst/>
                        </a:rPr>
                        <a:t>MSMB</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181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363</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80.8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90.9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9.1</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57705101"/>
                  </a:ext>
                </a:extLst>
              </a:tr>
              <a:tr h="203200">
                <a:tc>
                  <a:txBody>
                    <a:bodyPr/>
                    <a:lstStyle/>
                    <a:p>
                      <a:pPr algn="l" fontAlgn="b"/>
                      <a:r>
                        <a:rPr lang="en-GB" sz="1200" b="1" kern="1200" dirty="0">
                          <a:solidFill>
                            <a:schemeClr val="tx1"/>
                          </a:solidFill>
                          <a:effectLst/>
                        </a:rPr>
                        <a:t>NAALADL2</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181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365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81.3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91.2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8.8</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09822213"/>
                  </a:ext>
                </a:extLst>
              </a:tr>
              <a:tr h="203200">
                <a:tc>
                  <a:txBody>
                    <a:bodyPr/>
                    <a:lstStyle/>
                    <a:p>
                      <a:pPr algn="l" fontAlgn="b"/>
                      <a:r>
                        <a:rPr lang="en-GB" sz="1200" b="1" kern="1200" dirty="0">
                          <a:solidFill>
                            <a:schemeClr val="tx1"/>
                          </a:solidFill>
                          <a:effectLst/>
                        </a:rPr>
                        <a:t>NKX3.1</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198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149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347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77.3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79.0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21.0</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42590587"/>
                  </a:ext>
                </a:extLst>
              </a:tr>
              <a:tr h="203200">
                <a:tc>
                  <a:txBody>
                    <a:bodyPr/>
                    <a:lstStyle/>
                    <a:p>
                      <a:pPr algn="l" fontAlgn="b"/>
                      <a:r>
                        <a:rPr lang="en-GB" sz="1200" b="1" kern="1200" dirty="0">
                          <a:solidFill>
                            <a:schemeClr val="tx1"/>
                          </a:solidFill>
                          <a:effectLst/>
                        </a:rPr>
                        <a:t>PCLAF</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168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349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77.7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80.5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19.5</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29295415"/>
                  </a:ext>
                </a:extLst>
              </a:tr>
              <a:tr h="203200">
                <a:tc>
                  <a:txBody>
                    <a:bodyPr/>
                    <a:lstStyle/>
                    <a:p>
                      <a:pPr algn="l" fontAlgn="b"/>
                      <a:r>
                        <a:rPr lang="en-GB" sz="1200" b="1" kern="1200" dirty="0">
                          <a:solidFill>
                            <a:schemeClr val="tx1"/>
                          </a:solidFill>
                          <a:effectLst/>
                        </a:rPr>
                        <a:t>PSA</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191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371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82.6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92.2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7.8</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71983622"/>
                  </a:ext>
                </a:extLst>
              </a:tr>
              <a:tr h="203200">
                <a:tc>
                  <a:txBody>
                    <a:bodyPr/>
                    <a:lstStyle/>
                    <a:p>
                      <a:pPr algn="l" fontAlgn="b"/>
                      <a:r>
                        <a:rPr lang="en-GB" sz="1200" b="1" kern="1200" dirty="0">
                          <a:solidFill>
                            <a:schemeClr val="tx1"/>
                          </a:solidFill>
                          <a:effectLst/>
                        </a:rPr>
                        <a:t>PSMA</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168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177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345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76.8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93.3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6.7</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49553466"/>
                  </a:ext>
                </a:extLst>
              </a:tr>
              <a:tr h="203200">
                <a:tc>
                  <a:txBody>
                    <a:bodyPr/>
                    <a:lstStyle/>
                    <a:p>
                      <a:pPr algn="l" fontAlgn="b"/>
                      <a:r>
                        <a:rPr lang="en-GB" sz="1200" b="1" kern="1200" dirty="0">
                          <a:solidFill>
                            <a:schemeClr val="tx1"/>
                          </a:solidFill>
                          <a:effectLst/>
                        </a:rPr>
                        <a:t>PTEN</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172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360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80.2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84.7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15.3</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8290068"/>
                  </a:ext>
                </a:extLst>
              </a:tr>
              <a:tr h="203200">
                <a:tc>
                  <a:txBody>
                    <a:bodyPr/>
                    <a:lstStyle/>
                    <a:p>
                      <a:pPr algn="l" fontAlgn="b"/>
                      <a:r>
                        <a:rPr lang="en-GB" sz="1200" b="1" kern="1200" dirty="0">
                          <a:solidFill>
                            <a:schemeClr val="tx1"/>
                          </a:solidFill>
                          <a:effectLst/>
                        </a:rPr>
                        <a:t>SIK2</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177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167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344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76.6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88.7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11.3</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56352660"/>
                  </a:ext>
                </a:extLst>
              </a:tr>
              <a:tr h="203200">
                <a:tc>
                  <a:txBody>
                    <a:bodyPr/>
                    <a:lstStyle/>
                    <a:p>
                      <a:pPr algn="l" fontAlgn="b"/>
                      <a:r>
                        <a:rPr lang="en-GB" sz="1200" b="1" kern="1200" dirty="0">
                          <a:solidFill>
                            <a:schemeClr val="tx1"/>
                          </a:solidFill>
                          <a:effectLst/>
                        </a:rPr>
                        <a:t>TBL1XR</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195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167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362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80.6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84.5</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15.5</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65113300"/>
                  </a:ext>
                </a:extLst>
              </a:tr>
              <a:tr h="203200">
                <a:tc>
                  <a:txBody>
                    <a:bodyPr/>
                    <a:lstStyle/>
                    <a:p>
                      <a:pPr algn="l" fontAlgn="b"/>
                      <a:r>
                        <a:rPr lang="en-GB" sz="1200" b="1" kern="1200" dirty="0">
                          <a:solidFill>
                            <a:schemeClr val="tx1"/>
                          </a:solidFill>
                          <a:effectLst/>
                        </a:rPr>
                        <a:t>TP63</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172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171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343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76.4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93.6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6.4</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24963377"/>
                  </a:ext>
                </a:extLst>
              </a:tr>
              <a:tr h="203200">
                <a:tc>
                  <a:txBody>
                    <a:bodyPr/>
                    <a:lstStyle/>
                    <a:p>
                      <a:pPr algn="l" fontAlgn="b"/>
                      <a:r>
                        <a:rPr lang="en-GB" sz="1200" b="1" kern="1200" dirty="0">
                          <a:solidFill>
                            <a:schemeClr val="tx1"/>
                          </a:solidFill>
                          <a:effectLst/>
                        </a:rPr>
                        <a:t>TRMT12</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184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167</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351</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78.2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89.2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10.8</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6283816"/>
                  </a:ext>
                </a:extLst>
              </a:tr>
              <a:tr h="203200">
                <a:tc>
                  <a:txBody>
                    <a:bodyPr/>
                    <a:lstStyle/>
                    <a:p>
                      <a:pPr algn="l" fontAlgn="b"/>
                      <a:r>
                        <a:rPr lang="en-GB" sz="1200" b="1" kern="1200" dirty="0">
                          <a:solidFill>
                            <a:schemeClr val="tx1"/>
                          </a:solidFill>
                          <a:effectLst/>
                        </a:rPr>
                        <a:t>VPS13A</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a:effectLst/>
                        </a:rPr>
                        <a:t>198</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176</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374</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83.3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88.2</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11.8</a:t>
                      </a:r>
                      <a:endParaRPr lang="en-GB"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30363289"/>
                  </a:ext>
                </a:extLst>
              </a:tr>
              <a:tr h="203200">
                <a:tc>
                  <a:txBody>
                    <a:bodyPr/>
                    <a:lstStyle/>
                    <a:p>
                      <a:pPr algn="l" fontAlgn="b"/>
                      <a:r>
                        <a:rPr lang="en-GB" sz="1200" b="1" kern="1200" dirty="0">
                          <a:solidFill>
                            <a:schemeClr val="tx1"/>
                          </a:solidFill>
                          <a:effectLst/>
                        </a:rPr>
                        <a:t>VPS28</a:t>
                      </a:r>
                      <a:endParaRPr lang="en-GB" sz="1200" b="1" kern="1200" dirty="0">
                        <a:solidFill>
                          <a:schemeClr val="tx1"/>
                        </a:solidFill>
                        <a:effectLst/>
                        <a:latin typeface="+mn-lt"/>
                        <a:ea typeface="+mn-ea"/>
                        <a:cs typeface="+mn-cs"/>
                      </a:endParaRPr>
                    </a:p>
                  </a:txBody>
                  <a:tcPr marL="5587" marR="5587" marT="5587" marB="0" anchor="b"/>
                </a:tc>
                <a:tc>
                  <a:txBody>
                    <a:bodyPr/>
                    <a:lstStyle/>
                    <a:p>
                      <a:pPr algn="ctr" fontAlgn="b"/>
                      <a:r>
                        <a:rPr lang="en-GB" sz="1200" u="none" strike="noStrike" dirty="0">
                          <a:effectLst/>
                        </a:rPr>
                        <a:t>190</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169</a:t>
                      </a:r>
                      <a:endParaRPr lang="en-GB"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359</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80.0</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a:effectLst/>
                        </a:rPr>
                        <a:t>81.3</a:t>
                      </a:r>
                      <a:endParaRPr lang="en-GB"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u="none" strike="noStrike" dirty="0">
                          <a:effectLst/>
                        </a:rPr>
                        <a:t>18.7</a:t>
                      </a:r>
                      <a:endParaRPr lang="en-GB"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60340430"/>
                  </a:ext>
                </a:extLst>
              </a:tr>
            </a:tbl>
          </a:graphicData>
        </a:graphic>
      </p:graphicFrame>
      <p:sp>
        <p:nvSpPr>
          <p:cNvPr id="4" name="TextBox 3">
            <a:extLst>
              <a:ext uri="{FF2B5EF4-FFF2-40B4-BE49-F238E27FC236}">
                <a16:creationId xmlns:a16="http://schemas.microsoft.com/office/drawing/2014/main" id="{906973A5-FBDB-EA6D-71A7-933A50469DB7}"/>
              </a:ext>
            </a:extLst>
          </p:cNvPr>
          <p:cNvSpPr txBox="1"/>
          <p:nvPr/>
        </p:nvSpPr>
        <p:spPr>
          <a:xfrm>
            <a:off x="190032" y="6105343"/>
            <a:ext cx="6477935" cy="1015663"/>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rPr>
              <a:t>Supplementary Table 3. Total number and percentage of TMA IHC benign and </a:t>
            </a:r>
            <a:r>
              <a:rPr lang="en-US" sz="1200" b="1" dirty="0" err="1">
                <a:latin typeface="Arial" panose="020B0604020202020204" pitchFamily="34" charset="0"/>
                <a:ea typeface="Calibri" panose="020F0502020204030204" pitchFamily="34" charset="0"/>
              </a:rPr>
              <a:t>tumour</a:t>
            </a:r>
            <a:r>
              <a:rPr lang="en-US" sz="1200" b="1" dirty="0">
                <a:latin typeface="Arial" panose="020B0604020202020204" pitchFamily="34" charset="0"/>
                <a:ea typeface="Calibri" panose="020F0502020204030204" pitchFamily="34" charset="0"/>
              </a:rPr>
              <a:t> sections. </a:t>
            </a:r>
            <a:r>
              <a:rPr lang="en-US" sz="1200" dirty="0">
                <a:latin typeface="Arial" panose="020B0604020202020204" pitchFamily="34" charset="0"/>
                <a:ea typeface="Calibri" panose="020F0502020204030204" pitchFamily="34" charset="0"/>
              </a:rPr>
              <a:t>Table shows total number of benign and </a:t>
            </a:r>
            <a:r>
              <a:rPr lang="en-US" sz="1200" dirty="0" err="1">
                <a:latin typeface="Arial" panose="020B0604020202020204" pitchFamily="34" charset="0"/>
                <a:ea typeface="Calibri" panose="020F0502020204030204" pitchFamily="34" charset="0"/>
              </a:rPr>
              <a:t>tumour</a:t>
            </a:r>
            <a:r>
              <a:rPr lang="en-US" sz="1200" dirty="0">
                <a:latin typeface="Arial" panose="020B0604020202020204" pitchFamily="34" charset="0"/>
                <a:ea typeface="Calibri" panose="020F0502020204030204" pitchFamily="34" charset="0"/>
              </a:rPr>
              <a:t> core sections used in TMA (excluding sections identified as stromal or missing/</a:t>
            </a:r>
            <a:r>
              <a:rPr lang="en-US" sz="1200" dirty="0" err="1">
                <a:latin typeface="Arial" panose="020B0604020202020204" pitchFamily="34" charset="0"/>
                <a:ea typeface="Calibri" panose="020F0502020204030204" pitchFamily="34" charset="0"/>
              </a:rPr>
              <a:t>unassessable</a:t>
            </a:r>
            <a:r>
              <a:rPr lang="en-US" sz="1200" dirty="0">
                <a:latin typeface="Arial" panose="020B0604020202020204" pitchFamily="34" charset="0"/>
                <a:ea typeface="Calibri" panose="020F0502020204030204" pitchFamily="34" charset="0"/>
              </a:rPr>
              <a:t>) with percentage of h-scored sections for each marker. Total percentage of scored sections, where the tissue was “as assigned”  or “re-assigned”(from benign to </a:t>
            </a:r>
            <a:r>
              <a:rPr lang="en-US" sz="1200" dirty="0" err="1">
                <a:latin typeface="Arial" panose="020B0604020202020204" pitchFamily="34" charset="0"/>
                <a:ea typeface="Calibri" panose="020F0502020204030204" pitchFamily="34" charset="0"/>
              </a:rPr>
              <a:t>tumour</a:t>
            </a:r>
            <a:r>
              <a:rPr lang="en-US" sz="1200" dirty="0">
                <a:latin typeface="Arial" panose="020B0604020202020204" pitchFamily="34" charset="0"/>
                <a:ea typeface="Calibri" panose="020F0502020204030204" pitchFamily="34" charset="0"/>
              </a:rPr>
              <a:t> or </a:t>
            </a:r>
            <a:r>
              <a:rPr lang="en-US" sz="1200" dirty="0" err="1">
                <a:latin typeface="Arial" panose="020B0604020202020204" pitchFamily="34" charset="0"/>
                <a:ea typeface="Calibri" panose="020F0502020204030204" pitchFamily="34" charset="0"/>
              </a:rPr>
              <a:t>tumour</a:t>
            </a:r>
            <a:r>
              <a:rPr lang="en-US" sz="1200" dirty="0">
                <a:latin typeface="Arial" panose="020B0604020202020204" pitchFamily="34" charset="0"/>
                <a:ea typeface="Calibri" panose="020F0502020204030204" pitchFamily="34" charset="0"/>
              </a:rPr>
              <a:t> to benign), is also displayed.</a:t>
            </a:r>
            <a:endParaRPr lang="en-US" sz="1200" b="1"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30203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1C10C1-BD9A-2749-0915-133220DA3DB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pic>
        <p:nvPicPr>
          <p:cNvPr id="3" name="Picture 2">
            <a:extLst>
              <a:ext uri="{FF2B5EF4-FFF2-40B4-BE49-F238E27FC236}">
                <a16:creationId xmlns:a16="http://schemas.microsoft.com/office/drawing/2014/main" id="{07D9411D-EDE1-2653-A511-1F97D8138A32}"/>
              </a:ext>
            </a:extLst>
          </p:cNvPr>
          <p:cNvPicPr>
            <a:picLocks noChangeAspect="1"/>
          </p:cNvPicPr>
          <p:nvPr/>
        </p:nvPicPr>
        <p:blipFill>
          <a:blip r:embed="rId2"/>
          <a:stretch>
            <a:fillRect/>
          </a:stretch>
        </p:blipFill>
        <p:spPr>
          <a:xfrm>
            <a:off x="0" y="328473"/>
            <a:ext cx="6654800" cy="7635410"/>
          </a:xfrm>
          <a:prstGeom prst="rect">
            <a:avLst/>
          </a:prstGeom>
        </p:spPr>
      </p:pic>
      <p:sp>
        <p:nvSpPr>
          <p:cNvPr id="6" name="TextBox 5">
            <a:extLst>
              <a:ext uri="{FF2B5EF4-FFF2-40B4-BE49-F238E27FC236}">
                <a16:creationId xmlns:a16="http://schemas.microsoft.com/office/drawing/2014/main" id="{3968F8F9-DB6E-6BD8-1174-10425E66F497}"/>
              </a:ext>
            </a:extLst>
          </p:cNvPr>
          <p:cNvSpPr txBox="1"/>
          <p:nvPr/>
        </p:nvSpPr>
        <p:spPr>
          <a:xfrm>
            <a:off x="0" y="7879091"/>
            <a:ext cx="6858000" cy="1938992"/>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2. Distribution of biomarker h-scores in IHC compared to pathological Gleason grading in adjacent benign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comparing the IHC h-score with Gleason grades in matched benign tissue for each biomarker. The pathological comparison is based on patients’ biopsies classified as true benign (benign), prostatic </a:t>
            </a:r>
            <a:r>
              <a:rPr lang="en-GB" sz="1200" dirty="0" err="1">
                <a:latin typeface="Arial" panose="020B0604020202020204" pitchFamily="34" charset="0"/>
                <a:ea typeface="Calibri" panose="020F0502020204030204" pitchFamily="34" charset="0"/>
                <a:cs typeface="Times New Roman" panose="02020603050405020304" pitchFamily="18" charset="0"/>
              </a:rPr>
              <a:t>intreaepithelial</a:t>
            </a:r>
            <a:r>
              <a:rPr lang="en-GB" sz="1200" dirty="0">
                <a:latin typeface="Arial" panose="020B0604020202020204" pitchFamily="34" charset="0"/>
                <a:ea typeface="Calibri" panose="020F0502020204030204" pitchFamily="34" charset="0"/>
                <a:cs typeface="Times New Roman" panose="02020603050405020304" pitchFamily="18" charset="0"/>
              </a:rPr>
              <a:t> neoplasia (PIN) and Gleason grading system: 3+3, 3+4 and primary 4 (4+3, 4+4 and 4+5). Pathological groups plotted on x-axis. H-score plotted on y-axis. Biomarker name above each boxplot graph. Number of patients (n) is displayed below each pathological group. Kruskal-Wallis rank sum test was performed with p-value displayed above each boxplot. Each Gleason group was compared to true benign group (benign), a reference group, with t-test with * p&lt;0.05, ** p&lt;0.01, *** p&lt;0.001 and ****p&lt;0.0001.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240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1C10C1-BD9A-2749-0915-133220DA3DB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pic>
        <p:nvPicPr>
          <p:cNvPr id="3" name="Picture 2">
            <a:extLst>
              <a:ext uri="{FF2B5EF4-FFF2-40B4-BE49-F238E27FC236}">
                <a16:creationId xmlns:a16="http://schemas.microsoft.com/office/drawing/2014/main" id="{189F98CC-3593-DA3C-1756-6651B75AFA77}"/>
              </a:ext>
            </a:extLst>
          </p:cNvPr>
          <p:cNvPicPr>
            <a:picLocks noChangeAspect="1"/>
          </p:cNvPicPr>
          <p:nvPr/>
        </p:nvPicPr>
        <p:blipFill>
          <a:blip r:embed="rId2"/>
          <a:stretch>
            <a:fillRect/>
          </a:stretch>
        </p:blipFill>
        <p:spPr>
          <a:xfrm>
            <a:off x="0" y="568694"/>
            <a:ext cx="6858000" cy="5425706"/>
          </a:xfrm>
          <a:prstGeom prst="rect">
            <a:avLst/>
          </a:prstGeom>
        </p:spPr>
      </p:pic>
      <p:sp>
        <p:nvSpPr>
          <p:cNvPr id="6" name="TextBox 5">
            <a:extLst>
              <a:ext uri="{FF2B5EF4-FFF2-40B4-BE49-F238E27FC236}">
                <a16:creationId xmlns:a16="http://schemas.microsoft.com/office/drawing/2014/main" id="{E3F2718F-4E3F-4A57-55D6-552FA4CDE02A}"/>
              </a:ext>
            </a:extLst>
          </p:cNvPr>
          <p:cNvSpPr txBox="1"/>
          <p:nvPr/>
        </p:nvSpPr>
        <p:spPr>
          <a:xfrm>
            <a:off x="0" y="5905500"/>
            <a:ext cx="6858000" cy="1384995"/>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3. Biomarker h-scores and </a:t>
            </a:r>
            <a:r>
              <a:rPr lang="en-US" sz="1200" b="1" dirty="0" err="1">
                <a:latin typeface="Arial" panose="020B0604020202020204" pitchFamily="34" charset="0"/>
                <a:ea typeface="Calibri" panose="020F0502020204030204" pitchFamily="34" charset="0"/>
                <a:cs typeface="Times New Roman" panose="02020603050405020304" pitchFamily="18" charset="0"/>
              </a:rPr>
              <a:t>mpMRI</a:t>
            </a:r>
            <a:r>
              <a:rPr lang="en-US" sz="1200" b="1" dirty="0">
                <a:latin typeface="Arial" panose="020B0604020202020204" pitchFamily="34" charset="0"/>
                <a:ea typeface="Calibri" panose="020F0502020204030204" pitchFamily="34" charset="0"/>
                <a:cs typeface="Times New Roman" panose="02020603050405020304" pitchFamily="18" charset="0"/>
              </a:rPr>
              <a:t> imaging data to detect clinically significant </a:t>
            </a:r>
            <a:r>
              <a:rPr lang="en-US" sz="1200" b="1" dirty="0" err="1">
                <a:latin typeface="Arial" panose="020B0604020202020204" pitchFamily="34" charset="0"/>
                <a:ea typeface="Calibri" panose="020F0502020204030204" pitchFamily="34" charset="0"/>
                <a:cs typeface="Times New Roman" panose="02020603050405020304" pitchFamily="18" charset="0"/>
              </a:rPr>
              <a:t>PCa</a:t>
            </a:r>
            <a:r>
              <a:rPr lang="en-US" sz="1200" b="1" dirty="0">
                <a:latin typeface="Arial" panose="020B0604020202020204" pitchFamily="34" charset="0"/>
                <a:ea typeface="Calibri" panose="020F0502020204030204" pitchFamily="34" charset="0"/>
                <a:cs typeface="Times New Roman" panose="02020603050405020304" pitchFamily="18" charset="0"/>
              </a:rPr>
              <a:t> in adjacent benign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comparing the IHC h-scores with MRI Likert grade in matched benign tissue for each biomarker. The radiological comparison is split into two groups: Likert </a:t>
            </a:r>
            <a:r>
              <a:rPr lang="en-GB" sz="1200" dirty="0">
                <a:solidFill>
                  <a:srgbClr val="000000"/>
                </a:solidFill>
                <a:latin typeface="Arial" panose="020B0604020202020204" pitchFamily="34" charset="0"/>
                <a:ea typeface="MS Gothic" panose="020B0609070205080204" pitchFamily="49" charset="-128"/>
                <a:cs typeface="Times New Roman" panose="02020603050405020304" pitchFamily="18" charset="0"/>
              </a:rPr>
              <a:t>≤</a:t>
            </a:r>
            <a:r>
              <a:rPr lang="en-GB" sz="1200" dirty="0">
                <a:latin typeface="Arial" panose="020B0604020202020204" pitchFamily="34" charset="0"/>
                <a:ea typeface="Calibri" panose="020F0502020204030204" pitchFamily="34" charset="0"/>
                <a:cs typeface="Times New Roman" panose="02020603050405020304" pitchFamily="18" charset="0"/>
              </a:rPr>
              <a:t> 3 (“lower” or “equivocal” likelihood) and Likert </a:t>
            </a:r>
            <a:r>
              <a:rPr lang="en-GB" sz="1200" dirty="0">
                <a:solidFill>
                  <a:srgbClr val="000000"/>
                </a:solidFill>
                <a:latin typeface="Arial" panose="020B0604020202020204" pitchFamily="34" charset="0"/>
                <a:ea typeface="MS Gothic" panose="020B0609070205080204" pitchFamily="49" charset="-128"/>
                <a:cs typeface="Times New Roman" panose="02020603050405020304" pitchFamily="18" charset="0"/>
              </a:rPr>
              <a:t>≥</a:t>
            </a:r>
            <a:r>
              <a:rPr lang="en-GB" sz="1200" dirty="0">
                <a:latin typeface="Arial" panose="020B0604020202020204" pitchFamily="34" charset="0"/>
                <a:ea typeface="Calibri" panose="020F0502020204030204" pitchFamily="34" charset="0"/>
                <a:cs typeface="Times New Roman" panose="02020603050405020304" pitchFamily="18" charset="0"/>
              </a:rPr>
              <a:t> 4 (“higher” likelihood). Likert groups are plotted on x-axis while h-score is plotted on y-axis. Number of patients per group is plotted above each category. Biomarker name above each boxplot graph. Student’s t-test was performed with p-value displayed above each boxplot.</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8029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1C10C1-BD9A-2749-0915-133220DA3DB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pic>
        <p:nvPicPr>
          <p:cNvPr id="3" name="Picture 2">
            <a:extLst>
              <a:ext uri="{FF2B5EF4-FFF2-40B4-BE49-F238E27FC236}">
                <a16:creationId xmlns:a16="http://schemas.microsoft.com/office/drawing/2014/main" id="{FB8A1291-0752-C1B0-5715-9A703381C6CD}"/>
              </a:ext>
            </a:extLst>
          </p:cNvPr>
          <p:cNvPicPr>
            <a:picLocks noChangeAspect="1"/>
          </p:cNvPicPr>
          <p:nvPr/>
        </p:nvPicPr>
        <p:blipFill>
          <a:blip r:embed="rId2"/>
          <a:stretch>
            <a:fillRect/>
          </a:stretch>
        </p:blipFill>
        <p:spPr>
          <a:xfrm>
            <a:off x="0" y="404672"/>
            <a:ext cx="6858000" cy="6402527"/>
          </a:xfrm>
          <a:prstGeom prst="rect">
            <a:avLst/>
          </a:prstGeom>
        </p:spPr>
      </p:pic>
      <p:sp>
        <p:nvSpPr>
          <p:cNvPr id="6" name="TextBox 5">
            <a:extLst>
              <a:ext uri="{FF2B5EF4-FFF2-40B4-BE49-F238E27FC236}">
                <a16:creationId xmlns:a16="http://schemas.microsoft.com/office/drawing/2014/main" id="{EDAF41A1-1325-3CE4-695D-D3642F6C9EEB}"/>
              </a:ext>
            </a:extLst>
          </p:cNvPr>
          <p:cNvSpPr txBox="1"/>
          <p:nvPr/>
        </p:nvSpPr>
        <p:spPr>
          <a:xfrm>
            <a:off x="0" y="6807199"/>
            <a:ext cx="6858000" cy="1384995"/>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4. Distribution of biomarker h-scores in IHC compared to appearance on prostate </a:t>
            </a:r>
            <a:r>
              <a:rPr lang="en-US" sz="1200" b="1" dirty="0" err="1">
                <a:latin typeface="Arial" panose="020B0604020202020204" pitchFamily="34" charset="0"/>
                <a:ea typeface="Calibri" panose="020F0502020204030204" pitchFamily="34" charset="0"/>
                <a:cs typeface="Times New Roman" panose="02020603050405020304" pitchFamily="18" charset="0"/>
              </a:rPr>
              <a:t>mpMRI</a:t>
            </a:r>
            <a:r>
              <a:rPr lang="en-US" sz="1200" b="1" dirty="0">
                <a:latin typeface="Arial" panose="020B0604020202020204" pitchFamily="34" charset="0"/>
                <a:ea typeface="Calibri" panose="020F0502020204030204" pitchFamily="34" charset="0"/>
                <a:cs typeface="Times New Roman" panose="02020603050405020304" pitchFamily="18" charset="0"/>
              </a:rPr>
              <a:t> in malignant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comparing the IHC h-score with MRI Likert grade in malignant tissue for each biomarker. The radiological comparison is grouped into four categories: Likert 2 (not likely to have a tumour), Likert 3 (equivocal) and Likert 4 and 5 (high probability of clinically significant cancer). Likert grading system with number of patients per group is plotted on x-axis. H-score plotted on y-axis. Biomarker name above each boxplot graph. Kruskal-Wallis rank sum test was performed with p-value displayed above each boxplot.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511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71C10C1-BD9A-2749-0915-133220DA3DB3}"/>
              </a:ext>
            </a:extLst>
          </p:cNvPr>
          <p:cNvSpPr>
            <a:spLocks noGrp="1"/>
          </p:cNvSpPr>
          <p:nvPr>
            <p:ph type="dt" sz="half" idx="10"/>
          </p:nvPr>
        </p:nvSpPr>
        <p:spPr>
          <a:xfrm>
            <a:off x="164168" y="224690"/>
            <a:ext cx="1543050" cy="205383"/>
          </a:xfrm>
        </p:spPr>
        <p:txBody>
          <a:bodyPr/>
          <a:lstStyle/>
          <a:p>
            <a:r>
              <a:rPr lang="en-GB" dirty="0"/>
              <a:t>Stopka-Farooqui et al 2024</a:t>
            </a:r>
            <a:endParaRPr lang="en-US" dirty="0"/>
          </a:p>
        </p:txBody>
      </p:sp>
      <p:pic>
        <p:nvPicPr>
          <p:cNvPr id="3" name="Picture 2">
            <a:extLst>
              <a:ext uri="{FF2B5EF4-FFF2-40B4-BE49-F238E27FC236}">
                <a16:creationId xmlns:a16="http://schemas.microsoft.com/office/drawing/2014/main" id="{A7DDF228-E3CF-7E58-B28A-B6924018B7A5}"/>
              </a:ext>
            </a:extLst>
          </p:cNvPr>
          <p:cNvPicPr>
            <a:picLocks noChangeAspect="1"/>
          </p:cNvPicPr>
          <p:nvPr/>
        </p:nvPicPr>
        <p:blipFill>
          <a:blip r:embed="rId2"/>
          <a:stretch>
            <a:fillRect/>
          </a:stretch>
        </p:blipFill>
        <p:spPr>
          <a:xfrm>
            <a:off x="0" y="379273"/>
            <a:ext cx="6858000" cy="7050227"/>
          </a:xfrm>
          <a:prstGeom prst="rect">
            <a:avLst/>
          </a:prstGeom>
        </p:spPr>
      </p:pic>
      <p:sp>
        <p:nvSpPr>
          <p:cNvPr id="6" name="TextBox 5">
            <a:extLst>
              <a:ext uri="{FF2B5EF4-FFF2-40B4-BE49-F238E27FC236}">
                <a16:creationId xmlns:a16="http://schemas.microsoft.com/office/drawing/2014/main" id="{48732173-2362-78F6-5143-8F8DB72A9B31}"/>
              </a:ext>
            </a:extLst>
          </p:cNvPr>
          <p:cNvSpPr txBox="1"/>
          <p:nvPr/>
        </p:nvSpPr>
        <p:spPr>
          <a:xfrm>
            <a:off x="0" y="7386578"/>
            <a:ext cx="6858000" cy="1384995"/>
          </a:xfrm>
          <a:prstGeom prst="rect">
            <a:avLst/>
          </a:prstGeom>
          <a:noFill/>
        </p:spPr>
        <p:txBody>
          <a:bodyPr wrap="square">
            <a:spAutoFit/>
          </a:bodyPr>
          <a:lstStyle/>
          <a:p>
            <a:pPr algn="just"/>
            <a:r>
              <a:rPr lang="en-US" sz="1200" b="1" dirty="0">
                <a:latin typeface="Arial" panose="020B0604020202020204" pitchFamily="34" charset="0"/>
                <a:ea typeface="Calibri" panose="020F0502020204030204" pitchFamily="34" charset="0"/>
                <a:cs typeface="Times New Roman" panose="02020603050405020304" pitchFamily="18" charset="0"/>
              </a:rPr>
              <a:t>Supplementary Figure 5. Distribution of biomarker h-scores in IHC compared to appearance on prostate </a:t>
            </a:r>
            <a:r>
              <a:rPr lang="en-US" sz="1200" b="1" dirty="0" err="1">
                <a:latin typeface="Arial" panose="020B0604020202020204" pitchFamily="34" charset="0"/>
                <a:ea typeface="Calibri" panose="020F0502020204030204" pitchFamily="34" charset="0"/>
                <a:cs typeface="Times New Roman" panose="02020603050405020304" pitchFamily="18" charset="0"/>
              </a:rPr>
              <a:t>mpMRI</a:t>
            </a:r>
            <a:r>
              <a:rPr lang="en-US" sz="1200" b="1" dirty="0">
                <a:latin typeface="Arial" panose="020B0604020202020204" pitchFamily="34" charset="0"/>
                <a:ea typeface="Calibri" panose="020F0502020204030204" pitchFamily="34" charset="0"/>
                <a:cs typeface="Times New Roman" panose="02020603050405020304" pitchFamily="18" charset="0"/>
              </a:rPr>
              <a:t> in adjacent benign tissue. </a:t>
            </a:r>
            <a:r>
              <a:rPr lang="en-GB" sz="1200" dirty="0">
                <a:latin typeface="Arial" panose="020B0604020202020204" pitchFamily="34" charset="0"/>
                <a:ea typeface="Calibri" panose="020F0502020204030204" pitchFamily="34" charset="0"/>
                <a:cs typeface="Times New Roman" panose="02020603050405020304" pitchFamily="18" charset="0"/>
              </a:rPr>
              <a:t>Boxplots comparing the IHC h-score with MRI Likert grade in matched benign tissue for each biomarker. The radiological comparison is grouped into four categories: Likert 2 (not likely to have a tumour), Likert 3 (equivocal) and Likert 4 and 5 (high probability of clinically significant cancer). Likert grading system with number of patients per group is plotted on x-axis. H-score plotted on y-axis. Biomarker name above each boxplot graph. Kruskal-Wallis rank sum test was performed with p-value displayed above each boxplot. </a:t>
            </a:r>
            <a:r>
              <a:rPr lang="en-GB" sz="1200"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endParaRPr lang="en-GB"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2864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9" name="TextBox 138">
                <a:extLst>
                  <a:ext uri="{FF2B5EF4-FFF2-40B4-BE49-F238E27FC236}">
                    <a16:creationId xmlns:a16="http://schemas.microsoft.com/office/drawing/2014/main" id="{0D5B67FF-13D5-99DA-E846-A4C73EADCCA3}"/>
                  </a:ext>
                </a:extLst>
              </p:cNvPr>
              <p:cNvSpPr txBox="1"/>
              <p:nvPr/>
            </p:nvSpPr>
            <p:spPr>
              <a:xfrm>
                <a:off x="53533" y="6010282"/>
                <a:ext cx="6750934" cy="1384995"/>
              </a:xfrm>
              <a:prstGeom prst="rect">
                <a:avLst/>
              </a:prstGeom>
              <a:noFill/>
            </p:spPr>
            <p:txBody>
              <a:bodyPr wrap="square">
                <a:spAutoFit/>
              </a:bodyPr>
              <a:lstStyle/>
              <a:p>
                <a:pPr algn="just"/>
                <a:r>
                  <a:rPr lang="en-GB" sz="1200" b="1" kern="100" dirty="0">
                    <a:effectLst/>
                    <a:latin typeface="Arial" panose="020B0604020202020204" pitchFamily="34" charset="0"/>
                    <a:ea typeface="Calibri" panose="020F0502020204030204" pitchFamily="34" charset="0"/>
                    <a:cs typeface="Times New Roman" panose="02020603050405020304" pitchFamily="18" charset="0"/>
                  </a:rPr>
                  <a:t>Supplementary Figure 6. Distribution of biomarker h-scores in IHC compared to biopsy grade group (GG).</a:t>
                </a:r>
                <a:r>
                  <a:rPr lang="en-GB" sz="1200" kern="100" dirty="0">
                    <a:effectLst/>
                    <a:latin typeface="Arial" panose="020B0604020202020204" pitchFamily="34" charset="0"/>
                    <a:ea typeface="Calibri" panose="020F0502020204030204" pitchFamily="34" charset="0"/>
                    <a:cs typeface="Times New Roman" panose="02020603050405020304" pitchFamily="18" charset="0"/>
                  </a:rPr>
                  <a:t> Boxplots comparing the IHC h-scores with clinically insignificant (GG1 and GG2) and clinically significant (</a:t>
                </a:r>
                <a14:m>
                  <m:oMath xmlns:m="http://schemas.openxmlformats.org/officeDocument/2006/math">
                    <m:r>
                      <a:rPr lang="en-GB" sz="1200" i="1" kern="100"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GB" sz="1200" kern="100" dirty="0">
                    <a:effectLst/>
                    <a:latin typeface="Arial" panose="020B0604020202020204" pitchFamily="34" charset="0"/>
                    <a:ea typeface="Calibri" panose="020F0502020204030204" pitchFamily="34" charset="0"/>
                    <a:cs typeface="Times New Roman" panose="02020603050405020304" pitchFamily="18" charset="0"/>
                  </a:rPr>
                  <a:t>GG3) prostate cancer in matched tumour tissue for each biomarker. GG and number of patients per group are plotted on the x-axis, while h-scores is plotted on y-axis. Kruskal-Wallis rank sum test was performed, </a:t>
                </a:r>
                <a:r>
                  <a:rPr lang="en-GB" sz="1200" kern="100" dirty="0">
                    <a:latin typeface="Arial" panose="020B0604020202020204" pitchFamily="34" charset="0"/>
                    <a:ea typeface="Calibri" panose="020F0502020204030204" pitchFamily="34" charset="0"/>
                    <a:cs typeface="Times New Roman" panose="02020603050405020304" pitchFamily="18" charset="0"/>
                  </a:rPr>
                  <a:t>followed by Dunn post-hoc analysis with Bonferroni p-value adjustment. </a:t>
                </a:r>
                <a:r>
                  <a:rPr lang="en-GB" sz="1200" kern="100" dirty="0">
                    <a:effectLst/>
                    <a:latin typeface="Arial" panose="020B0604020202020204" pitchFamily="34" charset="0"/>
                    <a:ea typeface="Calibri" panose="020F0502020204030204" pitchFamily="34" charset="0"/>
                    <a:cs typeface="Times New Roman" panose="02020603050405020304" pitchFamily="18" charset="0"/>
                  </a:rPr>
                  <a:t>p-value displayed above each boxplot, with </a:t>
                </a:r>
                <a:r>
                  <a:rPr lang="en-GB" sz="1200" dirty="0">
                    <a:latin typeface="Arial" panose="020B0604020202020204" pitchFamily="34" charset="0"/>
                    <a:ea typeface="Calibri" panose="020F0502020204030204" pitchFamily="34" charset="0"/>
                    <a:cs typeface="Times New Roman" panose="02020603050405020304" pitchFamily="18" charset="0"/>
                  </a:rPr>
                  <a:t>* p&lt;0.05 and ** p&lt;0.01.</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39" name="TextBox 138">
                <a:extLst>
                  <a:ext uri="{FF2B5EF4-FFF2-40B4-BE49-F238E27FC236}">
                    <a16:creationId xmlns:a16="http://schemas.microsoft.com/office/drawing/2014/main" id="{0D5B67FF-13D5-99DA-E846-A4C73EADCCA3}"/>
                  </a:ext>
                </a:extLst>
              </p:cNvPr>
              <p:cNvSpPr txBox="1">
                <a:spLocks noRot="1" noChangeAspect="1" noMove="1" noResize="1" noEditPoints="1" noAdjustHandles="1" noChangeArrowheads="1" noChangeShapeType="1" noTextEdit="1"/>
              </p:cNvSpPr>
              <p:nvPr/>
            </p:nvSpPr>
            <p:spPr>
              <a:xfrm>
                <a:off x="53533" y="6010282"/>
                <a:ext cx="6750934" cy="1384995"/>
              </a:xfrm>
              <a:prstGeom prst="rect">
                <a:avLst/>
              </a:prstGeom>
              <a:blipFill>
                <a:blip r:embed="rId2"/>
                <a:stretch>
                  <a:fillRect b="-2727"/>
                </a:stretch>
              </a:blipFill>
            </p:spPr>
            <p:txBody>
              <a:bodyPr/>
              <a:lstStyle/>
              <a:p>
                <a:r>
                  <a:rPr lang="en-US">
                    <a:noFill/>
                  </a:rPr>
                  <a:t> </a:t>
                </a:r>
              </a:p>
            </p:txBody>
          </p:sp>
        </mc:Fallback>
      </mc:AlternateContent>
      <p:sp>
        <p:nvSpPr>
          <p:cNvPr id="2" name="Date Placeholder 3">
            <a:extLst>
              <a:ext uri="{FF2B5EF4-FFF2-40B4-BE49-F238E27FC236}">
                <a16:creationId xmlns:a16="http://schemas.microsoft.com/office/drawing/2014/main" id="{76F4456E-FE4E-18F2-D4F1-251898DF09F6}"/>
              </a:ext>
            </a:extLst>
          </p:cNvPr>
          <p:cNvSpPr>
            <a:spLocks noGrp="1"/>
          </p:cNvSpPr>
          <p:nvPr>
            <p:ph type="dt" sz="half" idx="10"/>
          </p:nvPr>
        </p:nvSpPr>
        <p:spPr>
          <a:xfrm>
            <a:off x="164168" y="145306"/>
            <a:ext cx="1543050" cy="205383"/>
          </a:xfrm>
        </p:spPr>
        <p:txBody>
          <a:bodyPr/>
          <a:lstStyle/>
          <a:p>
            <a:r>
              <a:rPr lang="en-GB" dirty="0"/>
              <a:t>Stopka-Farooqui et al 2024</a:t>
            </a:r>
            <a:endParaRPr lang="en-US" dirty="0"/>
          </a:p>
        </p:txBody>
      </p:sp>
      <p:pic>
        <p:nvPicPr>
          <p:cNvPr id="135" name="Picture 134">
            <a:extLst>
              <a:ext uri="{FF2B5EF4-FFF2-40B4-BE49-F238E27FC236}">
                <a16:creationId xmlns:a16="http://schemas.microsoft.com/office/drawing/2014/main" id="{B1548665-BE0F-CBA3-2C6C-B334CAAC1EC1}"/>
              </a:ext>
            </a:extLst>
          </p:cNvPr>
          <p:cNvPicPr>
            <a:picLocks noChangeAspect="1"/>
          </p:cNvPicPr>
          <p:nvPr/>
        </p:nvPicPr>
        <p:blipFill>
          <a:blip r:embed="rId3"/>
          <a:stretch>
            <a:fillRect/>
          </a:stretch>
        </p:blipFill>
        <p:spPr>
          <a:xfrm>
            <a:off x="0" y="376280"/>
            <a:ext cx="6858000" cy="5634002"/>
          </a:xfrm>
          <a:prstGeom prst="rect">
            <a:avLst/>
          </a:prstGeom>
        </p:spPr>
      </p:pic>
    </p:spTree>
    <p:extLst>
      <p:ext uri="{BB962C8B-B14F-4D97-AF65-F5344CB8AC3E}">
        <p14:creationId xmlns:p14="http://schemas.microsoft.com/office/powerpoint/2010/main" val="34289763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6830</TotalTime>
  <Words>2256</Words>
  <Application>Microsoft Macintosh PowerPoint</Application>
  <PresentationFormat>A4 Paper (210x297 mm)</PresentationFormat>
  <Paragraphs>503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Ula Stopka-Farooqui</dc:creator>
  <cp:lastModifiedBy>Ula Stopka-Farooqui</cp:lastModifiedBy>
  <cp:revision>54</cp:revision>
  <dcterms:created xsi:type="dcterms:W3CDTF">2023-05-22T14:30:56Z</dcterms:created>
  <dcterms:modified xsi:type="dcterms:W3CDTF">2024-10-31T11:46:57Z</dcterms:modified>
</cp:coreProperties>
</file>