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274" r:id="rId2"/>
    <p:sldId id="289" r:id="rId3"/>
    <p:sldId id="290" r:id="rId4"/>
    <p:sldId id="291" r:id="rId5"/>
    <p:sldId id="285" r:id="rId6"/>
    <p:sldId id="287" r:id="rId7"/>
    <p:sldId id="275" r:id="rId8"/>
    <p:sldId id="277" r:id="rId9"/>
    <p:sldId id="268" r:id="rId10"/>
    <p:sldId id="279" r:id="rId11"/>
    <p:sldId id="280" r:id="rId12"/>
    <p:sldId id="288" r:id="rId13"/>
    <p:sldId id="282" r:id="rId14"/>
    <p:sldId id="284" r:id="rId15"/>
    <p:sldId id="286" r:id="rId16"/>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593" autoAdjust="0"/>
    <p:restoredTop sz="94666"/>
  </p:normalViewPr>
  <p:slideViewPr>
    <p:cSldViewPr>
      <p:cViewPr varScale="1">
        <p:scale>
          <a:sx n="72" d="100"/>
          <a:sy n="72" d="100"/>
        </p:scale>
        <p:origin x="664" y="200"/>
      </p:cViewPr>
      <p:guideLst>
        <p:guide orient="horz" pos="3072"/>
        <p:guide pos="4096"/>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805710504"/>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69316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74765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Shape 20"/>
          <p:cNvSpPr>
            <a:spLocks noGrp="1"/>
          </p:cNvSpPr>
          <p:nvPr>
            <p:ph type="pic" idx="13"/>
          </p:nvPr>
        </p:nvSpPr>
        <p:spPr>
          <a:xfrm>
            <a:off x="1606550" y="635000"/>
            <a:ext cx="9779000" cy="5918200"/>
          </a:xfrm>
          <a:prstGeom prst="rect">
            <a:avLst/>
          </a:prstGeom>
        </p:spPr>
        <p:txBody>
          <a:bodyPr lIns="91439" tIns="45719" rIns="91439" bIns="45719" anchor="t">
            <a:noAutofit/>
          </a:bodyPr>
          <a:lstStyle/>
          <a:p>
            <a:endParaRPr/>
          </a:p>
        </p:txBody>
      </p:sp>
      <p:sp>
        <p:nvSpPr>
          <p:cNvPr id="21" name="Shape 21"/>
          <p:cNvSpPr>
            <a:spLocks noGrp="1"/>
          </p:cNvSpPr>
          <p:nvPr>
            <p:ph type="title"/>
          </p:nvPr>
        </p:nvSpPr>
        <p:spPr>
          <a:xfrm>
            <a:off x="1270000" y="6718300"/>
            <a:ext cx="10464800" cy="1422400"/>
          </a:xfrm>
          <a:prstGeom prst="rect">
            <a:avLst/>
          </a:prstGeom>
        </p:spPr>
        <p:txBody>
          <a:bodyPr anchor="b"/>
          <a:lstStyle/>
          <a:p>
            <a:r>
              <a:t>Title Text</a:t>
            </a:r>
          </a:p>
        </p:txBody>
      </p:sp>
      <p:sp>
        <p:nvSpPr>
          <p:cNvPr id="22" name="Shape 22"/>
          <p:cNvSpPr>
            <a:spLocks noGrp="1"/>
          </p:cNvSpPr>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23" name="Shape 23"/>
          <p:cNvSpPr>
            <a:spLocks noGrp="1"/>
          </p:cNvSpPr>
          <p:nvPr>
            <p:ph type="sldNum" sz="quarter" idx="2"/>
          </p:nvPr>
        </p:nvSpPr>
        <p:spPr>
          <a:xfrm>
            <a:off x="6311798" y="9245600"/>
            <a:ext cx="368504" cy="3810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6718300" y="635000"/>
            <a:ext cx="5334000" cy="8229600"/>
          </a:xfrm>
          <a:prstGeom prst="rect">
            <a:avLst/>
          </a:prstGeom>
        </p:spPr>
        <p:txBody>
          <a:bodyPr lIns="91439" tIns="45719" rIns="91439" bIns="45719" anchor="t">
            <a:noAutofit/>
          </a:bodyPr>
          <a:lstStyle/>
          <a:p>
            <a:endParaRPr/>
          </a:p>
        </p:txBody>
      </p:sp>
      <p:sp>
        <p:nvSpPr>
          <p:cNvPr id="39" name="Shape 39"/>
          <p:cNvSpPr>
            <a:spLocks noGrp="1"/>
          </p:cNvSpPr>
          <p:nvPr>
            <p:ph type="title"/>
          </p:nvPr>
        </p:nvSpPr>
        <p:spPr>
          <a:xfrm>
            <a:off x="952500" y="635000"/>
            <a:ext cx="5334000" cy="3987800"/>
          </a:xfrm>
          <a:prstGeom prst="rect">
            <a:avLst/>
          </a:prstGeom>
        </p:spPr>
        <p:txBody>
          <a:bodyPr anchor="b"/>
          <a:lstStyle>
            <a:lvl1pPr>
              <a:defRPr sz="6000"/>
            </a:lvl1pPr>
          </a:lstStyle>
          <a:p>
            <a:r>
              <a:t>Title Text</a:t>
            </a:r>
          </a:p>
        </p:txBody>
      </p:sp>
      <p:sp>
        <p:nvSpPr>
          <p:cNvPr id="40" name="Shape 40"/>
          <p:cNvSpPr>
            <a:spLocks noGrp="1"/>
          </p:cNvSpPr>
          <p:nvPr>
            <p:ph type="body" sz="quarter" idx="1"/>
          </p:nvPr>
        </p:nvSpPr>
        <p:spPr>
          <a:xfrm>
            <a:off x="952500" y="4762500"/>
            <a:ext cx="5334000" cy="41021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41" name="Shape 4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Shape 48"/>
          <p:cNvSpPr>
            <a:spLocks noGrp="1"/>
          </p:cNvSpPr>
          <p:nvPr>
            <p:ph type="title"/>
          </p:nvPr>
        </p:nvSpPr>
        <p:spPr>
          <a:prstGeom prst="rect">
            <a:avLst/>
          </a:prstGeom>
        </p:spPr>
        <p:txBody>
          <a:bodyPr/>
          <a:lstStyle/>
          <a:p>
            <a:r>
              <a:t>Title Text</a:t>
            </a:r>
          </a:p>
        </p:txBody>
      </p:sp>
      <p:sp>
        <p:nvSpPr>
          <p:cNvPr id="49" name="Shape 4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6718300" y="2603500"/>
            <a:ext cx="5334000" cy="6286500"/>
          </a:xfrm>
          <a:prstGeom prst="rect">
            <a:avLst/>
          </a:prstGeom>
        </p:spPr>
        <p:txBody>
          <a:bodyPr lIns="91439" tIns="45719" rIns="91439" bIns="45719" anchor="t">
            <a:noAutofit/>
          </a:bodyPr>
          <a:lstStyle/>
          <a:p>
            <a:endParaRPr/>
          </a:p>
        </p:txBody>
      </p:sp>
      <p:sp>
        <p:nvSpPr>
          <p:cNvPr id="66" name="Shape 66"/>
          <p:cNvSpPr>
            <a:spLocks noGrp="1"/>
          </p:cNvSpPr>
          <p:nvPr>
            <p:ph type="title"/>
          </p:nvPr>
        </p:nvSpPr>
        <p:spPr>
          <a:prstGeom prst="rect">
            <a:avLst/>
          </a:prstGeom>
        </p:spPr>
        <p:txBody>
          <a:bodyPr/>
          <a:lstStyle/>
          <a:p>
            <a:r>
              <a:t>Title Text</a:t>
            </a:r>
          </a:p>
        </p:txBody>
      </p:sp>
      <p:sp>
        <p:nvSpPr>
          <p:cNvPr id="67" name="Shape 67"/>
          <p:cNvSpPr>
            <a:spLocks noGrp="1"/>
          </p:cNvSpPr>
          <p:nvPr>
            <p:ph type="body" sz="half"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Body Level One</a:t>
            </a:r>
          </a:p>
          <a:p>
            <a:pPr lvl="1"/>
            <a:r>
              <a:t>Body Level Two</a:t>
            </a:r>
          </a:p>
          <a:p>
            <a:pPr lvl="2"/>
            <a:r>
              <a:t>Body Level Three</a:t>
            </a:r>
          </a:p>
          <a:p>
            <a:pPr lvl="3"/>
            <a:r>
              <a:t>Body Level Four</a:t>
            </a:r>
          </a:p>
          <a:p>
            <a:pPr lvl="4"/>
            <a:r>
              <a:t>Body Level Five</a:t>
            </a:r>
          </a:p>
        </p:txBody>
      </p:sp>
      <p:sp>
        <p:nvSpPr>
          <p:cNvPr id="68" name="Shape 6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Shape 75"/>
          <p:cNvSpPr>
            <a:spLocks noGrp="1"/>
          </p:cNvSpPr>
          <p:nvPr>
            <p:ph type="body" idx="1"/>
          </p:nvPr>
        </p:nvSpPr>
        <p:spPr>
          <a:xfrm>
            <a:off x="952500" y="1270000"/>
            <a:ext cx="11099800" cy="72136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hape 7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6718300" y="5092700"/>
            <a:ext cx="5334000" cy="3771900"/>
          </a:xfrm>
          <a:prstGeom prst="rect">
            <a:avLst/>
          </a:prstGeom>
        </p:spPr>
        <p:txBody>
          <a:bodyPr lIns="91439" tIns="45719" rIns="91439" bIns="45719" anchor="t">
            <a:noAutofit/>
          </a:bodyPr>
          <a:lstStyle/>
          <a:p>
            <a:endParaRPr/>
          </a:p>
        </p:txBody>
      </p:sp>
      <p:sp>
        <p:nvSpPr>
          <p:cNvPr id="84" name="Shape 84"/>
          <p:cNvSpPr>
            <a:spLocks noGrp="1"/>
          </p:cNvSpPr>
          <p:nvPr>
            <p:ph type="pic" sz="quarter" idx="14"/>
          </p:nvPr>
        </p:nvSpPr>
        <p:spPr>
          <a:xfrm>
            <a:off x="6724518" y="889000"/>
            <a:ext cx="5334001" cy="3771900"/>
          </a:xfrm>
          <a:prstGeom prst="rect">
            <a:avLst/>
          </a:prstGeom>
        </p:spPr>
        <p:txBody>
          <a:bodyPr lIns="91439" tIns="45719" rIns="91439" bIns="45719" anchor="t">
            <a:noAutofit/>
          </a:bodyPr>
          <a:lstStyle/>
          <a:p>
            <a:endParaRPr/>
          </a:p>
        </p:txBody>
      </p:sp>
      <p:sp>
        <p:nvSpPr>
          <p:cNvPr id="85" name="Shape 85"/>
          <p:cNvSpPr>
            <a:spLocks noGrp="1"/>
          </p:cNvSpPr>
          <p:nvPr>
            <p:ph type="pic" sz="half" idx="15"/>
          </p:nvPr>
        </p:nvSpPr>
        <p:spPr>
          <a:xfrm>
            <a:off x="952500" y="889000"/>
            <a:ext cx="5334000" cy="7975600"/>
          </a:xfrm>
          <a:prstGeom prst="rect">
            <a:avLst/>
          </a:prstGeom>
        </p:spPr>
        <p:txBody>
          <a:bodyPr lIns="91439" tIns="45719" rIns="91439" bIns="45719" anchor="t">
            <a:noAutofit/>
          </a:bodyPr>
          <a:lstStyle/>
          <a:p>
            <a:endParaRPr/>
          </a:p>
        </p:txBody>
      </p:sp>
      <p:sp>
        <p:nvSpPr>
          <p:cNvPr id="86" name="Shape 8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Shape 93"/>
          <p:cNvSpPr>
            <a:spLocks noGrp="1"/>
          </p:cNvSpPr>
          <p:nvPr>
            <p:ph type="body" sz="quarter" idx="13"/>
          </p:nvPr>
        </p:nvSpPr>
        <p:spPr>
          <a:xfrm>
            <a:off x="1270000" y="6362700"/>
            <a:ext cx="10464800" cy="469900"/>
          </a:xfrm>
          <a:prstGeom prst="rect">
            <a:avLst/>
          </a:prstGeom>
        </p:spPr>
        <p:txBody>
          <a:bodyPr anchor="t">
            <a:spAutoFit/>
          </a:bodyPr>
          <a:lstStyle>
            <a:lvl1pPr marL="0" indent="0" algn="ctr">
              <a:spcBef>
                <a:spcPts val="0"/>
              </a:spcBef>
              <a:buSzTx/>
              <a:buNone/>
              <a:defRPr sz="2400"/>
            </a:lvl1pPr>
          </a:lstStyle>
          <a:p>
            <a:r>
              <a:t>–Johnny Appleseed</a:t>
            </a:r>
          </a:p>
        </p:txBody>
      </p:sp>
      <p:sp>
        <p:nvSpPr>
          <p:cNvPr id="94" name="Shape 94"/>
          <p:cNvSpPr>
            <a:spLocks noGrp="1"/>
          </p:cNvSpPr>
          <p:nvPr>
            <p:ph type="body" sz="quarter" idx="14"/>
          </p:nvPr>
        </p:nvSpPr>
        <p:spPr>
          <a:xfrm>
            <a:off x="1270000" y="4267200"/>
            <a:ext cx="10464800" cy="685800"/>
          </a:xfrm>
          <a:prstGeom prst="rect">
            <a:avLst/>
          </a:prstGeom>
        </p:spPr>
        <p:txBody>
          <a:bodyPr>
            <a:spAutoFit/>
          </a:bodyPr>
          <a:lstStyle>
            <a:lvl1pPr marL="0" indent="0" algn="ctr">
              <a:spcBef>
                <a:spcPts val="0"/>
              </a:spcBef>
              <a:buSzTx/>
              <a:buNone/>
              <a:defRPr sz="3800"/>
            </a:lvl1pPr>
          </a:lstStyle>
          <a:p>
            <a:r>
              <a:t>“Type a quote here.” </a:t>
            </a:r>
          </a:p>
        </p:txBody>
      </p:sp>
      <p:sp>
        <p:nvSpPr>
          <p:cNvPr id="95" name="Shape 9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hape 10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952500" y="444500"/>
            <a:ext cx="11099800" cy="2159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Title Text</a:t>
            </a:r>
          </a:p>
        </p:txBody>
      </p:sp>
      <p:sp>
        <p:nvSpPr>
          <p:cNvPr id="3" name="Shape 3"/>
          <p:cNvSpPr>
            <a:spLocks noGrp="1"/>
          </p:cNvSpPr>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6311798" y="9251950"/>
            <a:ext cx="368504" cy="381000"/>
          </a:xfrm>
          <a:prstGeom prst="rect">
            <a:avLst/>
          </a:prstGeom>
          <a:ln w="12700">
            <a:miter lim="400000"/>
          </a:ln>
        </p:spPr>
        <p:txBody>
          <a:bodyPr wrap="none" lIns="50800" tIns="50800" rIns="50800" bIns="50800">
            <a:spAutoFit/>
          </a:bodyPr>
          <a:lstStyle>
            <a:lvl1pPr>
              <a:defRPr sz="18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 id="2147483655" r:id="rId4"/>
    <p:sldLayoutId id="2147483656" r:id="rId5"/>
    <p:sldLayoutId id="2147483657" r:id="rId6"/>
    <p:sldLayoutId id="2147483658" r:id="rId7"/>
    <p:sldLayoutId id="2147483659" r:id="rId8"/>
    <p:sldLayoutId id="2147483660" r:id="rId9"/>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cid:DB6E1F95-A20F-4676-8A68-AB98B9E04D85@nt.cmmt.ubc.ca" TargetMode="External"/><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Shape 183"/>
          <p:cNvSpPr/>
          <p:nvPr/>
        </p:nvSpPr>
        <p:spPr>
          <a:xfrm>
            <a:off x="544393" y="6781800"/>
            <a:ext cx="11857637" cy="259558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lgn="l">
              <a:defRPr sz="1800"/>
            </a:pPr>
            <a:r>
              <a:rPr b="1" dirty="0">
                <a:latin typeface="+mj-lt"/>
                <a:ea typeface="Helvetica"/>
                <a:cs typeface="Helvetica"/>
                <a:sym typeface="Helvetica"/>
              </a:rPr>
              <a:t>Figure </a:t>
            </a:r>
            <a:r>
              <a:rPr lang="en-US" b="1" dirty="0">
                <a:latin typeface="+mj-lt"/>
                <a:ea typeface="Helvetica"/>
                <a:cs typeface="Helvetica"/>
                <a:sym typeface="Helvetica"/>
              </a:rPr>
              <a:t>S1</a:t>
            </a:r>
            <a:r>
              <a:rPr b="1" dirty="0">
                <a:latin typeface="+mj-lt"/>
                <a:ea typeface="Helvetica"/>
                <a:cs typeface="Helvetica"/>
                <a:sym typeface="Helvetica"/>
              </a:rPr>
              <a:t>. Batch effects </a:t>
            </a:r>
            <a:r>
              <a:rPr lang="en-CA" b="1" dirty="0">
                <a:latin typeface="+mj-lt"/>
                <a:ea typeface="Helvetica"/>
                <a:cs typeface="Helvetica"/>
                <a:sym typeface="Helvetica"/>
              </a:rPr>
              <a:t>were </a:t>
            </a:r>
            <a:r>
              <a:rPr b="1" dirty="0">
                <a:latin typeface="+mj-lt"/>
                <a:ea typeface="Helvetica"/>
                <a:cs typeface="Helvetica"/>
                <a:sym typeface="Helvetica"/>
              </a:rPr>
              <a:t>removed and correlations between replicate samples increased after normalization and pre-processing of 450K Array DNA methylation data. A. </a:t>
            </a:r>
            <a:r>
              <a:rPr dirty="0">
                <a:latin typeface="+mj-lt"/>
              </a:rPr>
              <a:t>After probe filtering, quantile inter-sample normalization, SWAN intra-sample normalization and correction for batch effects </a:t>
            </a:r>
            <a:r>
              <a:rPr lang="en-CA" dirty="0">
                <a:latin typeface="+mj-lt"/>
              </a:rPr>
              <a:t>using </a:t>
            </a:r>
            <a:r>
              <a:rPr lang="en-CA" dirty="0" err="1">
                <a:latin typeface="+mj-lt"/>
              </a:rPr>
              <a:t>ComBat</a:t>
            </a:r>
            <a:r>
              <a:rPr lang="en-CA" dirty="0">
                <a:latin typeface="+mj-lt"/>
              </a:rPr>
              <a:t> </a:t>
            </a:r>
            <a:r>
              <a:rPr dirty="0">
                <a:latin typeface="+mj-lt"/>
              </a:rPr>
              <a:t>there was no significant correlation between batch variables (Barcode and Barcode Position) and variation present in DNA</a:t>
            </a:r>
            <a:r>
              <a:rPr lang="en-US" dirty="0">
                <a:latin typeface="+mj-lt"/>
              </a:rPr>
              <a:t>m </a:t>
            </a:r>
            <a:r>
              <a:rPr dirty="0">
                <a:latin typeface="+mj-lt"/>
              </a:rPr>
              <a:t>data as found using </a:t>
            </a:r>
            <a:r>
              <a:rPr lang="en-CA" dirty="0">
                <a:latin typeface="+mj-lt"/>
              </a:rPr>
              <a:t>principal component analysis</a:t>
            </a:r>
            <a:r>
              <a:rPr dirty="0">
                <a:latin typeface="+mj-lt"/>
              </a:rPr>
              <a:t>. </a:t>
            </a:r>
            <a:r>
              <a:rPr lang="en-US" b="1" dirty="0">
                <a:latin typeface="+mj-lt"/>
                <a:ea typeface="Helvetica"/>
                <a:cs typeface="Helvetica"/>
                <a:sym typeface="Helvetica"/>
              </a:rPr>
              <a:t>B. </a:t>
            </a:r>
            <a:r>
              <a:rPr lang="en-US" dirty="0">
                <a:latin typeface="+mj-lt"/>
              </a:rPr>
              <a:t>Correlation measurements between replicate samples improved throughout normalization and pre-processing steps, displaying the highest correlation values by the end of the pipeline.</a:t>
            </a:r>
          </a:p>
          <a:p>
            <a:pPr algn="l">
              <a:defRPr sz="1800"/>
            </a:pPr>
            <a:endParaRPr lang="en-US" dirty="0">
              <a:latin typeface="+mj-lt"/>
            </a:endParaRPr>
          </a:p>
          <a:p>
            <a:pPr algn="l">
              <a:defRPr sz="1800"/>
            </a:pPr>
            <a:r>
              <a:rPr dirty="0">
                <a:latin typeface="+mj-lt"/>
              </a:rPr>
              <a:t>Abbreviations: </a:t>
            </a:r>
            <a:r>
              <a:rPr lang="en-US" dirty="0">
                <a:latin typeface="+mj-lt"/>
              </a:rPr>
              <a:t>CTQ: </a:t>
            </a:r>
            <a:r>
              <a:rPr dirty="0">
                <a:latin typeface="+mj-lt"/>
              </a:rPr>
              <a:t>Childhood Trauma Questionnaire</a:t>
            </a:r>
            <a:r>
              <a:rPr lang="en-US" dirty="0">
                <a:latin typeface="+mj-lt"/>
              </a:rPr>
              <a:t>; CTS: </a:t>
            </a:r>
            <a:r>
              <a:rPr dirty="0">
                <a:latin typeface="+mj-lt"/>
              </a:rPr>
              <a:t>Conflict Tactic Scale</a:t>
            </a:r>
            <a:r>
              <a:rPr lang="en-US" dirty="0">
                <a:latin typeface="+mj-lt"/>
              </a:rPr>
              <a:t>s</a:t>
            </a:r>
            <a:r>
              <a:rPr dirty="0">
                <a:latin typeface="+mj-lt"/>
              </a:rPr>
              <a:t>. </a:t>
            </a:r>
          </a:p>
        </p:txBody>
      </p:sp>
      <p:pic>
        <p:nvPicPr>
          <p:cNvPr id="184" name="plot_zoom_png-3.png"/>
          <p:cNvPicPr>
            <a:picLocks noChangeAspect="1"/>
          </p:cNvPicPr>
          <p:nvPr/>
        </p:nvPicPr>
        <p:blipFill>
          <a:blip r:embed="rId2">
            <a:extLst/>
          </a:blip>
          <a:stretch>
            <a:fillRect/>
          </a:stretch>
        </p:blipFill>
        <p:spPr>
          <a:xfrm>
            <a:off x="6538435" y="1816761"/>
            <a:ext cx="6400170" cy="3973854"/>
          </a:xfrm>
          <a:prstGeom prst="rect">
            <a:avLst/>
          </a:prstGeom>
          <a:ln w="12700">
            <a:miter lim="400000"/>
          </a:ln>
        </p:spPr>
      </p:pic>
      <p:pic>
        <p:nvPicPr>
          <p:cNvPr id="185" name="Supp_Fig1_PCA.png"/>
          <p:cNvPicPr>
            <a:picLocks noChangeAspect="1"/>
          </p:cNvPicPr>
          <p:nvPr/>
        </p:nvPicPr>
        <p:blipFill>
          <a:blip r:embed="rId3">
            <a:extLst/>
          </a:blip>
          <a:stretch>
            <a:fillRect/>
          </a:stretch>
        </p:blipFill>
        <p:spPr>
          <a:xfrm>
            <a:off x="269775" y="1566065"/>
            <a:ext cx="6203437" cy="4475245"/>
          </a:xfrm>
          <a:prstGeom prst="rect">
            <a:avLst/>
          </a:prstGeom>
          <a:ln w="12700">
            <a:miter lim="400000"/>
          </a:ln>
        </p:spPr>
      </p:pic>
      <p:sp>
        <p:nvSpPr>
          <p:cNvPr id="186" name="Shape 186"/>
          <p:cNvSpPr/>
          <p:nvPr/>
        </p:nvSpPr>
        <p:spPr>
          <a:xfrm>
            <a:off x="191140" y="1459748"/>
            <a:ext cx="320601" cy="37959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1800" b="1">
                <a:latin typeface="Helvetica"/>
                <a:ea typeface="Helvetica"/>
                <a:cs typeface="Helvetica"/>
                <a:sym typeface="Helvetica"/>
              </a:defRPr>
            </a:lvl1pPr>
          </a:lstStyle>
          <a:p>
            <a:r>
              <a:rPr dirty="0">
                <a:latin typeface="+mj-lt"/>
              </a:rPr>
              <a:t>A.</a:t>
            </a:r>
          </a:p>
        </p:txBody>
      </p:sp>
      <p:sp>
        <p:nvSpPr>
          <p:cNvPr id="187" name="Shape 187"/>
          <p:cNvSpPr/>
          <p:nvPr/>
        </p:nvSpPr>
        <p:spPr>
          <a:xfrm>
            <a:off x="6564959" y="1459748"/>
            <a:ext cx="320601" cy="37959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1800" b="1">
                <a:latin typeface="Helvetica"/>
                <a:ea typeface="Helvetica"/>
                <a:cs typeface="Helvetica"/>
                <a:sym typeface="Helvetica"/>
              </a:defRPr>
            </a:lvl1pPr>
          </a:lstStyle>
          <a:p>
            <a:r>
              <a:rPr dirty="0">
                <a:latin typeface="+mj-lt"/>
              </a:rPr>
              <a:t>B.</a:t>
            </a: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 name="Screen Shot 2016-05-30 at 12.03.28 PM.png"/>
          <p:cNvPicPr>
            <a:picLocks noChangeAspect="1"/>
          </p:cNvPicPr>
          <p:nvPr/>
        </p:nvPicPr>
        <p:blipFill>
          <a:blip r:embed="rId2">
            <a:extLst/>
          </a:blip>
          <a:stretch>
            <a:fillRect/>
          </a:stretch>
        </p:blipFill>
        <p:spPr>
          <a:xfrm>
            <a:off x="541493" y="2222569"/>
            <a:ext cx="5117148" cy="3939313"/>
          </a:xfrm>
          <a:prstGeom prst="rect">
            <a:avLst/>
          </a:prstGeom>
          <a:ln w="12700">
            <a:miter lim="400000"/>
          </a:ln>
        </p:spPr>
      </p:pic>
      <p:pic>
        <p:nvPicPr>
          <p:cNvPr id="203" name="Screen Shot 2016-05-30 at 12.04.29 PM.png"/>
          <p:cNvPicPr>
            <a:picLocks noChangeAspect="1"/>
          </p:cNvPicPr>
          <p:nvPr/>
        </p:nvPicPr>
        <p:blipFill>
          <a:blip r:embed="rId3">
            <a:extLst/>
          </a:blip>
          <a:stretch>
            <a:fillRect/>
          </a:stretch>
        </p:blipFill>
        <p:spPr>
          <a:xfrm>
            <a:off x="5748844" y="2222500"/>
            <a:ext cx="7147250" cy="3939382"/>
          </a:xfrm>
          <a:prstGeom prst="rect">
            <a:avLst/>
          </a:prstGeom>
          <a:ln w="12700">
            <a:miter lim="400000"/>
          </a:ln>
        </p:spPr>
      </p:pic>
      <p:sp>
        <p:nvSpPr>
          <p:cNvPr id="204" name="Shape 204"/>
          <p:cNvSpPr/>
          <p:nvPr/>
        </p:nvSpPr>
        <p:spPr>
          <a:xfrm>
            <a:off x="541572" y="7343002"/>
            <a:ext cx="11857637" cy="148758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lgn="l">
              <a:defRPr sz="1800"/>
            </a:pPr>
            <a:r>
              <a:rPr b="1" dirty="0">
                <a:latin typeface="+mj-lt"/>
                <a:ea typeface="Helvetica"/>
                <a:cs typeface="Helvetica"/>
                <a:sym typeface="Helvetica"/>
              </a:rPr>
              <a:t>Figure </a:t>
            </a:r>
            <a:r>
              <a:rPr lang="en-US" b="1" dirty="0">
                <a:latin typeface="+mj-lt"/>
                <a:ea typeface="Helvetica"/>
                <a:cs typeface="Helvetica"/>
                <a:sym typeface="Helvetica"/>
              </a:rPr>
              <a:t>S7</a:t>
            </a:r>
            <a:r>
              <a:rPr b="1" dirty="0">
                <a:latin typeface="+mj-lt"/>
                <a:ea typeface="Helvetica"/>
                <a:cs typeface="Helvetica"/>
                <a:sym typeface="Helvetica"/>
              </a:rPr>
              <a:t>. </a:t>
            </a:r>
            <a:r>
              <a:rPr lang="en-US" b="1" dirty="0">
                <a:latin typeface="+mj-lt"/>
                <a:ea typeface="Helvetica"/>
                <a:cs typeface="Helvetica"/>
                <a:sym typeface="Helvetica"/>
              </a:rPr>
              <a:t>Measurements of DNAm using the 450K array and the pyrosequencing platform were highly correlated</a:t>
            </a:r>
            <a:r>
              <a:rPr b="1" dirty="0">
                <a:latin typeface="+mj-lt"/>
                <a:ea typeface="Helvetica"/>
                <a:cs typeface="Helvetica"/>
                <a:sym typeface="Helvetica"/>
              </a:rPr>
              <a:t>. </a:t>
            </a:r>
            <a:r>
              <a:rPr lang="en-CA" dirty="0">
                <a:latin typeface="+mj-lt"/>
                <a:ea typeface="Helvetica"/>
                <a:cs typeface="Helvetica"/>
                <a:sym typeface="Helvetica"/>
              </a:rPr>
              <a:t>For a certain subset of sites, pyrosequencing assays were designed to confirm DNA methylation measurements to ensure findings were not specific to the 450K array platform. </a:t>
            </a:r>
            <a:r>
              <a:rPr b="1" dirty="0">
                <a:latin typeface="+mj-lt"/>
                <a:ea typeface="Helvetica"/>
                <a:cs typeface="Helvetica"/>
                <a:sym typeface="Helvetica"/>
              </a:rPr>
              <a:t>A. </a:t>
            </a:r>
            <a:r>
              <a:rPr lang="en-CA" dirty="0">
                <a:latin typeface="+mj-lt"/>
                <a:ea typeface="Helvetica"/>
                <a:cs typeface="Helvetica"/>
                <a:sym typeface="Helvetica"/>
              </a:rPr>
              <a:t>Measurement</a:t>
            </a:r>
            <a:r>
              <a:rPr lang="en-CA" b="1" dirty="0">
                <a:latin typeface="+mj-lt"/>
                <a:ea typeface="Helvetica"/>
                <a:cs typeface="Helvetica"/>
                <a:sym typeface="Helvetica"/>
              </a:rPr>
              <a:t> </a:t>
            </a:r>
            <a:r>
              <a:rPr lang="en-CA" dirty="0">
                <a:latin typeface="+mj-lt"/>
              </a:rPr>
              <a:t>correlations and p values</a:t>
            </a:r>
            <a:r>
              <a:rPr dirty="0">
                <a:latin typeface="+mj-lt"/>
              </a:rPr>
              <a:t> obtained using Spearman’s rank method. </a:t>
            </a:r>
            <a:r>
              <a:rPr b="1" dirty="0">
                <a:latin typeface="+mj-lt"/>
                <a:ea typeface="Helvetica"/>
                <a:cs typeface="Helvetica"/>
                <a:sym typeface="Helvetica"/>
              </a:rPr>
              <a:t>B. </a:t>
            </a:r>
            <a:r>
              <a:rPr dirty="0">
                <a:latin typeface="+mj-lt"/>
              </a:rPr>
              <a:t>Bland-Altman plots of </a:t>
            </a:r>
            <a:r>
              <a:rPr lang="en-CA" dirty="0">
                <a:latin typeface="+mj-lt"/>
              </a:rPr>
              <a:t>DNA methylation</a:t>
            </a:r>
            <a:r>
              <a:rPr dirty="0">
                <a:latin typeface="+mj-lt"/>
              </a:rPr>
              <a:t> sites validated in pyrosequencing</a:t>
            </a:r>
            <a:r>
              <a:rPr lang="en-CA" dirty="0">
                <a:latin typeface="+mj-lt"/>
              </a:rPr>
              <a:t> made by comparing the difference in measurements by the average value between platforms</a:t>
            </a:r>
            <a:r>
              <a:rPr dirty="0">
                <a:latin typeface="+mj-lt"/>
              </a:rPr>
              <a:t>.</a:t>
            </a:r>
          </a:p>
        </p:txBody>
      </p:sp>
      <p:sp>
        <p:nvSpPr>
          <p:cNvPr id="205" name="Shape 205"/>
          <p:cNvSpPr/>
          <p:nvPr/>
        </p:nvSpPr>
        <p:spPr>
          <a:xfrm>
            <a:off x="254000" y="1982609"/>
            <a:ext cx="320601" cy="37959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1800" b="1">
                <a:latin typeface="Helvetica"/>
                <a:ea typeface="Helvetica"/>
                <a:cs typeface="Helvetica"/>
                <a:sym typeface="Helvetica"/>
              </a:defRPr>
            </a:lvl1pPr>
          </a:lstStyle>
          <a:p>
            <a:r>
              <a:rPr dirty="0">
                <a:latin typeface="+mj-lt"/>
              </a:rPr>
              <a:t>A.</a:t>
            </a:r>
          </a:p>
        </p:txBody>
      </p:sp>
      <p:sp>
        <p:nvSpPr>
          <p:cNvPr id="206" name="Shape 206"/>
          <p:cNvSpPr/>
          <p:nvPr/>
        </p:nvSpPr>
        <p:spPr>
          <a:xfrm>
            <a:off x="5760152" y="1982609"/>
            <a:ext cx="320601" cy="37959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1800" b="1">
                <a:latin typeface="Helvetica"/>
                <a:ea typeface="Helvetica"/>
                <a:cs typeface="Helvetica"/>
                <a:sym typeface="Helvetica"/>
              </a:defRPr>
            </a:lvl1pPr>
          </a:lstStyle>
          <a:p>
            <a:r>
              <a:rPr dirty="0">
                <a:latin typeface="+mj-lt"/>
              </a:rPr>
              <a:t>B.</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2600" y="7239000"/>
            <a:ext cx="11877040"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kumimoji="0" lang="en-US" sz="1800" b="1" i="0" u="none" strike="noStrike" cap="none" spc="0" normalizeH="0" baseline="0" dirty="0">
                <a:ln>
                  <a:noFill/>
                </a:ln>
                <a:solidFill>
                  <a:srgbClr val="000000"/>
                </a:solidFill>
                <a:effectLst/>
                <a:uFillTx/>
                <a:latin typeface="+mj-lt"/>
                <a:ea typeface="+mn-ea"/>
                <a:cs typeface="+mn-cs"/>
                <a:sym typeface="Helvetica Light"/>
              </a:rPr>
              <a:t>Figure</a:t>
            </a:r>
            <a:r>
              <a:rPr kumimoji="0" lang="en-US" sz="1800" b="1" i="0" u="none" strike="noStrike" cap="none" spc="0" normalizeH="0" dirty="0">
                <a:ln>
                  <a:noFill/>
                </a:ln>
                <a:solidFill>
                  <a:srgbClr val="000000"/>
                </a:solidFill>
                <a:effectLst/>
                <a:uFillTx/>
                <a:latin typeface="+mj-lt"/>
                <a:ea typeface="+mn-ea"/>
                <a:cs typeface="+mn-cs"/>
                <a:sym typeface="Helvetica Light"/>
              </a:rPr>
              <a:t> S8. DNA methylation measurements were confirmed at additional CpG sites measured with pyrosequencing within DMRs identified with the </a:t>
            </a:r>
            <a:r>
              <a:rPr lang="en-US" altLang="en-US" sz="1800" b="1" dirty="0">
                <a:solidFill>
                  <a:schemeClr val="tx1"/>
                </a:solidFill>
                <a:latin typeface="+mj-lt"/>
                <a:ea typeface="Times New Roman" panose="02020603050405020304" pitchFamily="18" charset="0"/>
                <a:cs typeface="Times New Roman" panose="02020603050405020304" pitchFamily="18" charset="0"/>
              </a:rPr>
              <a:t>Illumina Infinium HumanMethylation450 BeadChip</a:t>
            </a:r>
            <a:r>
              <a:rPr kumimoji="0" lang="en-US" sz="1800" b="1" i="0" u="none" strike="noStrike" cap="none" spc="0" normalizeH="0" dirty="0">
                <a:ln>
                  <a:noFill/>
                </a:ln>
                <a:solidFill>
                  <a:srgbClr val="000000"/>
                </a:solidFill>
                <a:effectLst/>
                <a:uFillTx/>
                <a:latin typeface="+mj-lt"/>
                <a:ea typeface="+mn-ea"/>
                <a:cs typeface="+mn-cs"/>
                <a:sym typeface="Helvetica Light"/>
              </a:rPr>
              <a:t>. </a:t>
            </a:r>
            <a:r>
              <a:rPr kumimoji="0" lang="en-US" sz="1800" i="0" u="none" strike="noStrike" cap="none" spc="0" normalizeH="0" dirty="0">
                <a:ln>
                  <a:noFill/>
                </a:ln>
                <a:solidFill>
                  <a:srgbClr val="000000"/>
                </a:solidFill>
                <a:effectLst/>
                <a:uFillTx/>
                <a:latin typeface="+mj-lt"/>
                <a:ea typeface="+mn-ea"/>
                <a:cs typeface="+mn-cs"/>
                <a:sym typeface="Helvetica Light"/>
              </a:rPr>
              <a:t>Of the sites selected for confirmation with pyrosequencing, these are the subset of sites which were found in a subset of significan</a:t>
            </a:r>
            <a:r>
              <a:rPr lang="en-US" sz="1800" dirty="0">
                <a:latin typeface="+mj-lt"/>
              </a:rPr>
              <a:t>t DMRs.</a:t>
            </a:r>
            <a:endParaRPr kumimoji="0" lang="en-US" sz="3600" i="0" u="none" strike="noStrike" cap="none" spc="0" normalizeH="0" baseline="0" dirty="0">
              <a:ln>
                <a:noFill/>
              </a:ln>
              <a:solidFill>
                <a:srgbClr val="000000"/>
              </a:solidFill>
              <a:effectLst/>
              <a:uFillTx/>
              <a:latin typeface="+mj-lt"/>
              <a:ea typeface="+mn-ea"/>
              <a:cs typeface="+mn-cs"/>
              <a:sym typeface="Helvetica Light"/>
            </a:endParaRPr>
          </a:p>
        </p:txBody>
      </p:sp>
      <p:pic>
        <p:nvPicPr>
          <p:cNvPr id="3" name="Picture 2" descr="LRRK1_DMR_Pyro.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106" y="1828800"/>
            <a:ext cx="6672784" cy="4496356"/>
          </a:xfrm>
          <a:prstGeom prst="rect">
            <a:avLst/>
          </a:prstGeom>
        </p:spPr>
      </p:pic>
      <p:pic>
        <p:nvPicPr>
          <p:cNvPr id="4" name="Picture 3" descr="MAPT_DMR_Pyro.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306" y="1828800"/>
            <a:ext cx="6553200" cy="4496356"/>
          </a:xfrm>
          <a:prstGeom prst="rect">
            <a:avLst/>
          </a:prstGeom>
        </p:spPr>
      </p:pic>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92100" y="7285419"/>
            <a:ext cx="124206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strike="noStrike" cap="none" normalizeH="0" baseline="0" dirty="0">
                <a:ln>
                  <a:noFill/>
                </a:ln>
                <a:solidFill>
                  <a:schemeClr val="tx1"/>
                </a:solidFill>
                <a:effectLst/>
                <a:latin typeface="+mj-lt"/>
                <a:ea typeface="Times New Roman" panose="02020603050405020304" pitchFamily="18" charset="0"/>
                <a:cs typeface="Times New Roman" panose="02020603050405020304" pitchFamily="18" charset="0"/>
              </a:rPr>
              <a:t>Table S4: </a:t>
            </a:r>
            <a:r>
              <a:rPr lang="en-US" altLang="en-US" sz="1800" b="1" dirty="0">
                <a:solidFill>
                  <a:schemeClr val="tx1"/>
                </a:solidFill>
                <a:latin typeface="+mj-lt"/>
                <a:ea typeface="Times New Roman" panose="02020603050405020304" pitchFamily="18" charset="0"/>
                <a:cs typeface="Times New Roman" panose="02020603050405020304" pitchFamily="18" charset="0"/>
              </a:rPr>
              <a:t>Four a</a:t>
            </a:r>
            <a:r>
              <a:rPr kumimoji="0" lang="en-US" altLang="en-US" sz="1800" b="1" i="0" strike="noStrike" cap="none" normalizeH="0" baseline="0" dirty="0">
                <a:ln>
                  <a:noFill/>
                </a:ln>
                <a:solidFill>
                  <a:schemeClr val="tx1"/>
                </a:solidFill>
                <a:effectLst/>
                <a:latin typeface="+mj-lt"/>
                <a:ea typeface="Times New Roman" panose="02020603050405020304" pitchFamily="18" charset="0"/>
                <a:cs typeface="Times New Roman" panose="02020603050405020304" pitchFamily="18" charset="0"/>
              </a:rPr>
              <a:t>dditional sites detected by pyrosequencing but not measured by the 450K array within </a:t>
            </a:r>
            <a:r>
              <a:rPr lang="en-US" altLang="en-US" sz="1800" b="1" dirty="0">
                <a:solidFill>
                  <a:schemeClr val="tx1"/>
                </a:solidFill>
                <a:latin typeface="+mj-lt"/>
                <a:ea typeface="Times New Roman" panose="02020603050405020304" pitchFamily="18" charset="0"/>
                <a:cs typeface="Times New Roman" panose="02020603050405020304" pitchFamily="18" charset="0"/>
              </a:rPr>
              <a:t>the </a:t>
            </a:r>
            <a:r>
              <a:rPr lang="en-US" altLang="en-US" sz="1800" b="1" i="1" dirty="0">
                <a:solidFill>
                  <a:schemeClr val="tx1"/>
                </a:solidFill>
                <a:latin typeface="+mj-lt"/>
                <a:ea typeface="Times New Roman" panose="02020603050405020304" pitchFamily="18" charset="0"/>
                <a:cs typeface="Times New Roman" panose="02020603050405020304" pitchFamily="18" charset="0"/>
              </a:rPr>
              <a:t>ARL17A</a:t>
            </a:r>
            <a:r>
              <a:rPr lang="en-US" altLang="en-US" sz="1800" b="1" dirty="0">
                <a:solidFill>
                  <a:schemeClr val="tx1"/>
                </a:solidFill>
                <a:latin typeface="+mj-lt"/>
                <a:ea typeface="Times New Roman" panose="02020603050405020304" pitchFamily="18" charset="0"/>
                <a:cs typeface="Times New Roman" panose="02020603050405020304" pitchFamily="18" charset="0"/>
              </a:rPr>
              <a:t> DMR were significantly associated with childhood abuse exposure in the same direction as original DMR sites. </a:t>
            </a:r>
            <a:r>
              <a:rPr lang="en-US" altLang="en-US" sz="1800" dirty="0">
                <a:solidFill>
                  <a:schemeClr val="tx1"/>
                </a:solidFill>
                <a:latin typeface="+mj-lt"/>
                <a:ea typeface="Times New Roman" panose="02020603050405020304" pitchFamily="18" charset="0"/>
                <a:cs typeface="Times New Roman" panose="02020603050405020304" pitchFamily="18" charset="0"/>
              </a:rPr>
              <a:t>Linear regression for novel sites identified by pyrosequencing within the </a:t>
            </a:r>
            <a:r>
              <a:rPr lang="en-US" altLang="en-US" sz="1800" i="1" dirty="0">
                <a:solidFill>
                  <a:schemeClr val="tx1"/>
                </a:solidFill>
                <a:latin typeface="+mj-lt"/>
                <a:ea typeface="Times New Roman" panose="02020603050405020304" pitchFamily="18" charset="0"/>
                <a:cs typeface="Times New Roman" panose="02020603050405020304" pitchFamily="18" charset="0"/>
              </a:rPr>
              <a:t>ARL17A</a:t>
            </a:r>
            <a:r>
              <a:rPr lang="en-US" altLang="en-US" sz="1800" dirty="0">
                <a:solidFill>
                  <a:schemeClr val="tx1"/>
                </a:solidFill>
                <a:latin typeface="+mj-lt"/>
                <a:ea typeface="Times New Roman" panose="02020603050405020304" pitchFamily="18" charset="0"/>
                <a:cs typeface="Times New Roman" panose="02020603050405020304" pitchFamily="18" charset="0"/>
              </a:rPr>
              <a:t> DMR was performed and found to be significantly associated.  </a:t>
            </a:r>
            <a:endParaRPr kumimoji="0" lang="en-US" altLang="en-US" sz="1800" i="0" strike="noStrike" cap="none" normalizeH="0" baseline="0" dirty="0">
              <a:ln>
                <a:noFill/>
              </a:ln>
              <a:solidFill>
                <a:schemeClr val="tx1"/>
              </a:solidFill>
              <a:effectLst/>
              <a:latin typeface="+mj-lt"/>
            </a:endParaRPr>
          </a:p>
        </p:txBody>
      </p:sp>
      <p:pic>
        <p:nvPicPr>
          <p:cNvPr id="1025" name="Picture 2" descr="Macintosh HD:Users:njgladish:Desktop:Screen Shot 2018-01-03 at 12.00.42 P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5300" y="1600200"/>
            <a:ext cx="6934200" cy="478995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0" y="3095625"/>
            <a:ext cx="13004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br>
            <a:br>
              <a:rPr kumimoji="0" lang="en-US" altLang="en-US" sz="11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0422143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794322482"/>
              </p:ext>
            </p:extLst>
          </p:nvPr>
        </p:nvGraphicFramePr>
        <p:xfrm>
          <a:off x="1412751" y="1828800"/>
          <a:ext cx="8144935" cy="5090160"/>
        </p:xfrm>
        <a:graphic>
          <a:graphicData uri="http://schemas.openxmlformats.org/drawingml/2006/table">
            <a:tbl>
              <a:tblPr firstRow="1" bandRow="1">
                <a:tableStyleId>{5940675A-B579-460E-94D1-54222C63F5DA}</a:tableStyleId>
              </a:tblPr>
              <a:tblGrid>
                <a:gridCol w="1648176">
                  <a:extLst>
                    <a:ext uri="{9D8B030D-6E8A-4147-A177-3AD203B41FA5}">
                      <a16:colId xmlns:a16="http://schemas.microsoft.com/office/drawing/2014/main" val="20000"/>
                    </a:ext>
                  </a:extLst>
                </a:gridCol>
                <a:gridCol w="1552232">
                  <a:extLst>
                    <a:ext uri="{9D8B030D-6E8A-4147-A177-3AD203B41FA5}">
                      <a16:colId xmlns:a16="http://schemas.microsoft.com/office/drawing/2014/main" val="20001"/>
                    </a:ext>
                  </a:extLst>
                </a:gridCol>
                <a:gridCol w="1552232">
                  <a:extLst>
                    <a:ext uri="{9D8B030D-6E8A-4147-A177-3AD203B41FA5}">
                      <a16:colId xmlns:a16="http://schemas.microsoft.com/office/drawing/2014/main" val="20002"/>
                    </a:ext>
                  </a:extLst>
                </a:gridCol>
                <a:gridCol w="1418596">
                  <a:extLst>
                    <a:ext uri="{9D8B030D-6E8A-4147-A177-3AD203B41FA5}">
                      <a16:colId xmlns:a16="http://schemas.microsoft.com/office/drawing/2014/main" val="20003"/>
                    </a:ext>
                  </a:extLst>
                </a:gridCol>
                <a:gridCol w="1973699">
                  <a:extLst>
                    <a:ext uri="{9D8B030D-6E8A-4147-A177-3AD203B41FA5}">
                      <a16:colId xmlns:a16="http://schemas.microsoft.com/office/drawing/2014/main" val="20004"/>
                    </a:ext>
                  </a:extLst>
                </a:gridCol>
              </a:tblGrid>
              <a:tr h="370840">
                <a:tc>
                  <a:txBody>
                    <a:bodyPr/>
                    <a:lstStyle/>
                    <a:p>
                      <a:r>
                        <a:rPr lang="en-US" sz="1200" b="1" dirty="0"/>
                        <a:t>Cluster Name</a:t>
                      </a:r>
                    </a:p>
                  </a:txBody>
                  <a:tcPr>
                    <a:solidFill>
                      <a:schemeClr val="bg1">
                        <a:lumMod val="75000"/>
                      </a:schemeClr>
                    </a:solidFill>
                  </a:tcPr>
                </a:tc>
                <a:tc>
                  <a:txBody>
                    <a:bodyPr/>
                    <a:lstStyle/>
                    <a:p>
                      <a:r>
                        <a:rPr lang="en-US" sz="1200" b="1" dirty="0"/>
                        <a:t>Number of probes</a:t>
                      </a:r>
                    </a:p>
                  </a:txBody>
                  <a:tcPr>
                    <a:solidFill>
                      <a:schemeClr val="bg1">
                        <a:lumMod val="75000"/>
                      </a:schemeClr>
                    </a:solidFill>
                  </a:tcPr>
                </a:tc>
                <a:tc>
                  <a:txBody>
                    <a:bodyPr/>
                    <a:lstStyle/>
                    <a:p>
                      <a:r>
                        <a:rPr lang="en-US" sz="1200" b="1" dirty="0"/>
                        <a:t>Model</a:t>
                      </a:r>
                      <a:r>
                        <a:rPr lang="en-US" sz="1200" b="1" baseline="0" dirty="0"/>
                        <a:t> 1: BMI and smoking</a:t>
                      </a:r>
                      <a:endParaRPr lang="en-US" sz="1200" b="1" dirty="0"/>
                    </a:p>
                  </a:txBody>
                  <a:tcPr>
                    <a:solidFill>
                      <a:schemeClr val="bg1">
                        <a:lumMod val="75000"/>
                      </a:schemeClr>
                    </a:solidFill>
                  </a:tcPr>
                </a:tc>
                <a:tc>
                  <a:txBody>
                    <a:bodyPr/>
                    <a:lstStyle/>
                    <a:p>
                      <a:r>
                        <a:rPr lang="en-US" sz="1200" b="1" dirty="0"/>
                        <a:t>Model</a:t>
                      </a:r>
                      <a:r>
                        <a:rPr lang="en-US" sz="1200" b="1" baseline="0" dirty="0"/>
                        <a:t> 2: Depressive and PTSD symptoms</a:t>
                      </a:r>
                      <a:endParaRPr lang="en-US" sz="1200" b="1" dirty="0"/>
                    </a:p>
                  </a:txBody>
                  <a:tcPr>
                    <a:solidFill>
                      <a:schemeClr val="bg1">
                        <a:lumMod val="75000"/>
                      </a:schemeClr>
                    </a:solidFill>
                  </a:tcPr>
                </a:tc>
                <a:tc>
                  <a:txBody>
                    <a:bodyPr/>
                    <a:lstStyle/>
                    <a:p>
                      <a:r>
                        <a:rPr lang="en-US" sz="1200" b="1" dirty="0"/>
                        <a:t>Model 3: Lifetime Trauma</a:t>
                      </a:r>
                    </a:p>
                  </a:txBody>
                  <a:tcPr>
                    <a:solidFill>
                      <a:schemeClr val="bg1">
                        <a:lumMod val="75000"/>
                      </a:schemeClr>
                    </a:solidFill>
                  </a:tcPr>
                </a:tc>
                <a:extLst>
                  <a:ext uri="{0D108BD9-81ED-4DB2-BD59-A6C34878D82A}">
                    <a16:rowId xmlns:a16="http://schemas.microsoft.com/office/drawing/2014/main" val="10000"/>
                  </a:ext>
                </a:extLst>
              </a:tr>
              <a:tr h="370840">
                <a:tc>
                  <a:txBody>
                    <a:bodyPr/>
                    <a:lstStyle/>
                    <a:p>
                      <a:pPr algn="ctr"/>
                      <a:r>
                        <a:rPr lang="en-CA" sz="1200" b="1" dirty="0">
                          <a:solidFill>
                            <a:srgbClr val="000000"/>
                          </a:solidFill>
                          <a:effectLst/>
                          <a:latin typeface="+mj-lt"/>
                        </a:rPr>
                        <a:t>ARL17A</a:t>
                      </a:r>
                      <a:endParaRPr lang="en-CA" sz="1200" dirty="0">
                        <a:effectLst/>
                        <a:latin typeface="+mj-lt"/>
                      </a:endParaRPr>
                    </a:p>
                  </a:txBody>
                  <a:tcPr marL="38100" marR="38100" marT="38100" marB="38100" anchor="ctr">
                    <a:solidFill>
                      <a:schemeClr val="bg1">
                        <a:lumMod val="75000"/>
                      </a:schemeClr>
                    </a:solidFill>
                  </a:tcPr>
                </a:tc>
                <a:tc>
                  <a:txBody>
                    <a:bodyPr/>
                    <a:lstStyle/>
                    <a:p>
                      <a:r>
                        <a:rPr lang="en-US" sz="1600"/>
                        <a:t>3</a:t>
                      </a:r>
                      <a:endParaRPr lang="en-US" sz="1600" dirty="0"/>
                    </a:p>
                  </a:txBody>
                  <a:tcPr/>
                </a:tc>
                <a:tc>
                  <a:txBody>
                    <a:bodyPr/>
                    <a:lstStyle/>
                    <a:p>
                      <a:pPr algn="ctr" fontAlgn="b">
                        <a:lnSpc>
                          <a:spcPct val="100000"/>
                        </a:lnSpc>
                      </a:pPr>
                      <a:r>
                        <a:rPr lang="mr-IN" sz="1600" b="0" i="0" u="none" strike="noStrike" dirty="0">
                          <a:solidFill>
                            <a:srgbClr val="000000"/>
                          </a:solidFill>
                          <a:effectLst/>
                          <a:latin typeface="Helvetica"/>
                        </a:rPr>
                        <a:t>5.67%</a:t>
                      </a:r>
                    </a:p>
                  </a:txBody>
                  <a:tcPr marL="12700" marR="12700" marT="12700" marB="0" anchor="ctr"/>
                </a:tc>
                <a:tc>
                  <a:txBody>
                    <a:bodyPr/>
                    <a:lstStyle/>
                    <a:p>
                      <a:pPr algn="ctr" fontAlgn="b">
                        <a:lnSpc>
                          <a:spcPct val="100000"/>
                        </a:lnSpc>
                      </a:pPr>
                      <a:r>
                        <a:rPr lang="mr-IN" sz="1600" b="0" i="0" u="none" strike="noStrike">
                          <a:solidFill>
                            <a:srgbClr val="000000"/>
                          </a:solidFill>
                          <a:effectLst/>
                          <a:latin typeface="Helvetica"/>
                        </a:rPr>
                        <a:t>11.23%</a:t>
                      </a:r>
                    </a:p>
                  </a:txBody>
                  <a:tcPr marL="12700" marR="12700" marT="12700" marB="0" anchor="ctr">
                    <a:solidFill>
                      <a:schemeClr val="accent1">
                        <a:lumMod val="20000"/>
                        <a:lumOff val="80000"/>
                      </a:schemeClr>
                    </a:solidFill>
                  </a:tcPr>
                </a:tc>
                <a:tc>
                  <a:txBody>
                    <a:bodyPr/>
                    <a:lstStyle/>
                    <a:p>
                      <a:pPr algn="ctr" fontAlgn="b">
                        <a:lnSpc>
                          <a:spcPct val="100000"/>
                        </a:lnSpc>
                      </a:pPr>
                      <a:r>
                        <a:rPr lang="mr-IN" sz="1600" b="0" i="0" u="none" strike="noStrike">
                          <a:solidFill>
                            <a:srgbClr val="000000"/>
                          </a:solidFill>
                          <a:effectLst/>
                          <a:latin typeface="Helvetica"/>
                        </a:rPr>
                        <a:t>16.65%</a:t>
                      </a:r>
                    </a:p>
                  </a:txBody>
                  <a:tcPr marL="12700" marR="12700" marT="12700" marB="0" anchor="ctr">
                    <a:solidFill>
                      <a:schemeClr val="accent1">
                        <a:lumMod val="20000"/>
                        <a:lumOff val="80000"/>
                      </a:schemeClr>
                    </a:solidFill>
                  </a:tcPr>
                </a:tc>
                <a:extLst>
                  <a:ext uri="{0D108BD9-81ED-4DB2-BD59-A6C34878D82A}">
                    <a16:rowId xmlns:a16="http://schemas.microsoft.com/office/drawing/2014/main" val="10001"/>
                  </a:ext>
                </a:extLst>
              </a:tr>
              <a:tr h="370840">
                <a:tc>
                  <a:txBody>
                    <a:bodyPr/>
                    <a:lstStyle/>
                    <a:p>
                      <a:pPr algn="ctr"/>
                      <a:r>
                        <a:rPr lang="en-CA" sz="1200" b="1" dirty="0">
                          <a:solidFill>
                            <a:srgbClr val="000000"/>
                          </a:solidFill>
                          <a:effectLst/>
                          <a:latin typeface="+mj-lt"/>
                        </a:rPr>
                        <a:t>CFAP46</a:t>
                      </a:r>
                      <a:endParaRPr lang="en-CA" sz="1200" dirty="0">
                        <a:effectLst/>
                        <a:latin typeface="+mj-lt"/>
                      </a:endParaRPr>
                    </a:p>
                  </a:txBody>
                  <a:tcPr marL="38100" marR="38100" marT="38100" marB="38100" anchor="ctr">
                    <a:solidFill>
                      <a:schemeClr val="bg1">
                        <a:lumMod val="75000"/>
                      </a:schemeClr>
                    </a:solidFill>
                  </a:tcPr>
                </a:tc>
                <a:tc>
                  <a:txBody>
                    <a:bodyPr/>
                    <a:lstStyle/>
                    <a:p>
                      <a:r>
                        <a:rPr lang="en-US" sz="1600" dirty="0"/>
                        <a:t>5</a:t>
                      </a:r>
                    </a:p>
                  </a:txBody>
                  <a:tcPr/>
                </a:tc>
                <a:tc>
                  <a:txBody>
                    <a:bodyPr/>
                    <a:lstStyle/>
                    <a:p>
                      <a:pPr algn="ctr" fontAlgn="b">
                        <a:lnSpc>
                          <a:spcPct val="100000"/>
                        </a:lnSpc>
                      </a:pPr>
                      <a:r>
                        <a:rPr lang="mr-IN" sz="1600" b="0" i="0" u="none" strike="noStrike" dirty="0">
                          <a:solidFill>
                            <a:srgbClr val="000000"/>
                          </a:solidFill>
                          <a:effectLst/>
                          <a:latin typeface="Helvetica"/>
                        </a:rPr>
                        <a:t>-7.74%</a:t>
                      </a:r>
                    </a:p>
                  </a:txBody>
                  <a:tcPr marL="12700" marR="12700" marT="12700" marB="0" anchor="ctr"/>
                </a:tc>
                <a:tc>
                  <a:txBody>
                    <a:bodyPr/>
                    <a:lstStyle/>
                    <a:p>
                      <a:pPr algn="ctr" fontAlgn="b">
                        <a:lnSpc>
                          <a:spcPct val="100000"/>
                        </a:lnSpc>
                      </a:pPr>
                      <a:r>
                        <a:rPr lang="mr-IN" sz="1600" b="0" i="0" u="none" strike="noStrike" dirty="0">
                          <a:solidFill>
                            <a:srgbClr val="000000"/>
                          </a:solidFill>
                          <a:effectLst/>
                          <a:latin typeface="Helvetica"/>
                        </a:rPr>
                        <a:t>-8.97%</a:t>
                      </a:r>
                    </a:p>
                  </a:txBody>
                  <a:tcPr marL="12700" marR="12700" marT="12700" marB="0" anchor="ctr"/>
                </a:tc>
                <a:tc>
                  <a:txBody>
                    <a:bodyPr/>
                    <a:lstStyle/>
                    <a:p>
                      <a:pPr algn="ctr" fontAlgn="b">
                        <a:lnSpc>
                          <a:spcPct val="100000"/>
                        </a:lnSpc>
                      </a:pPr>
                      <a:r>
                        <a:rPr lang="mr-IN" sz="1600" b="0" i="0" u="none" strike="noStrike" dirty="0">
                          <a:solidFill>
                            <a:srgbClr val="000000"/>
                          </a:solidFill>
                          <a:effectLst/>
                          <a:latin typeface="Helvetica"/>
                        </a:rPr>
                        <a:t>-20.44%</a:t>
                      </a:r>
                    </a:p>
                  </a:txBody>
                  <a:tcPr marL="12700" marR="12700" marT="12700" marB="0" anchor="ctr">
                    <a:noFill/>
                  </a:tcPr>
                </a:tc>
                <a:extLst>
                  <a:ext uri="{0D108BD9-81ED-4DB2-BD59-A6C34878D82A}">
                    <a16:rowId xmlns:a16="http://schemas.microsoft.com/office/drawing/2014/main" val="10002"/>
                  </a:ext>
                </a:extLst>
              </a:tr>
              <a:tr h="370840">
                <a:tc>
                  <a:txBody>
                    <a:bodyPr/>
                    <a:lstStyle/>
                    <a:p>
                      <a:pPr algn="ctr"/>
                      <a:r>
                        <a:rPr lang="en-CA" sz="1200" b="1">
                          <a:solidFill>
                            <a:srgbClr val="000000"/>
                          </a:solidFill>
                          <a:effectLst/>
                          <a:latin typeface="+mj-lt"/>
                        </a:rPr>
                        <a:t>CLU</a:t>
                      </a:r>
                      <a:endParaRPr lang="en-CA" sz="1200">
                        <a:effectLst/>
                        <a:latin typeface="+mj-lt"/>
                      </a:endParaRPr>
                    </a:p>
                  </a:txBody>
                  <a:tcPr marL="38100" marR="38100" marT="38100" marB="38100" anchor="ctr">
                    <a:solidFill>
                      <a:schemeClr val="bg1">
                        <a:lumMod val="75000"/>
                      </a:schemeClr>
                    </a:solidFill>
                  </a:tcPr>
                </a:tc>
                <a:tc>
                  <a:txBody>
                    <a:bodyPr/>
                    <a:lstStyle/>
                    <a:p>
                      <a:r>
                        <a:rPr lang="en-US" sz="1600" dirty="0"/>
                        <a:t>11</a:t>
                      </a:r>
                    </a:p>
                  </a:txBody>
                  <a:tcPr/>
                </a:tc>
                <a:tc>
                  <a:txBody>
                    <a:bodyPr/>
                    <a:lstStyle/>
                    <a:p>
                      <a:pPr algn="ctr" fontAlgn="b">
                        <a:lnSpc>
                          <a:spcPct val="100000"/>
                        </a:lnSpc>
                      </a:pPr>
                      <a:r>
                        <a:rPr lang="mr-IN" sz="1600" b="0" i="0" u="none" strike="noStrike" dirty="0">
                          <a:solidFill>
                            <a:srgbClr val="000000"/>
                          </a:solidFill>
                          <a:effectLst/>
                          <a:latin typeface="Helvetica"/>
                        </a:rPr>
                        <a:t>5.76%</a:t>
                      </a:r>
                    </a:p>
                  </a:txBody>
                  <a:tcPr marL="12700" marR="12700" marT="12700" marB="0" anchor="ctr"/>
                </a:tc>
                <a:tc>
                  <a:txBody>
                    <a:bodyPr/>
                    <a:lstStyle/>
                    <a:p>
                      <a:pPr algn="ctr" fontAlgn="b">
                        <a:lnSpc>
                          <a:spcPct val="100000"/>
                        </a:lnSpc>
                      </a:pPr>
                      <a:r>
                        <a:rPr lang="mr-IN" sz="1600" b="0" i="0" u="none" strike="noStrike" dirty="0">
                          <a:solidFill>
                            <a:srgbClr val="000000"/>
                          </a:solidFill>
                          <a:effectLst/>
                          <a:latin typeface="Helvetica"/>
                        </a:rPr>
                        <a:t>13.63%</a:t>
                      </a:r>
                    </a:p>
                  </a:txBody>
                  <a:tcPr marL="12700" marR="12700" marT="12700" marB="0" anchor="ctr">
                    <a:solidFill>
                      <a:schemeClr val="accent1">
                        <a:lumMod val="20000"/>
                        <a:lumOff val="80000"/>
                      </a:schemeClr>
                    </a:solidFill>
                  </a:tcPr>
                </a:tc>
                <a:tc>
                  <a:txBody>
                    <a:bodyPr/>
                    <a:lstStyle/>
                    <a:p>
                      <a:pPr algn="ctr" fontAlgn="b">
                        <a:lnSpc>
                          <a:spcPct val="100000"/>
                        </a:lnSpc>
                      </a:pPr>
                      <a:r>
                        <a:rPr lang="mr-IN" sz="1600" b="0" i="0" u="none" strike="noStrike">
                          <a:solidFill>
                            <a:srgbClr val="000000"/>
                          </a:solidFill>
                          <a:effectLst/>
                          <a:latin typeface="Helvetica"/>
                        </a:rPr>
                        <a:t>5.28%</a:t>
                      </a:r>
                    </a:p>
                  </a:txBody>
                  <a:tcPr marL="12700" marR="12700" marT="12700" marB="0" anchor="ctr"/>
                </a:tc>
                <a:extLst>
                  <a:ext uri="{0D108BD9-81ED-4DB2-BD59-A6C34878D82A}">
                    <a16:rowId xmlns:a16="http://schemas.microsoft.com/office/drawing/2014/main" val="10003"/>
                  </a:ext>
                </a:extLst>
              </a:tr>
              <a:tr h="370840">
                <a:tc>
                  <a:txBody>
                    <a:bodyPr/>
                    <a:lstStyle/>
                    <a:p>
                      <a:pPr algn="ctr"/>
                      <a:r>
                        <a:rPr lang="en-CA" sz="1200" b="1" dirty="0">
                          <a:solidFill>
                            <a:srgbClr val="000000"/>
                          </a:solidFill>
                          <a:effectLst/>
                          <a:latin typeface="+mj-lt"/>
                        </a:rPr>
                        <a:t>DLL1</a:t>
                      </a:r>
                      <a:endParaRPr lang="en-CA" sz="1200" dirty="0">
                        <a:effectLst/>
                        <a:latin typeface="+mj-lt"/>
                      </a:endParaRPr>
                    </a:p>
                  </a:txBody>
                  <a:tcPr marL="38100" marR="38100" marT="38100" marB="38100" anchor="ctr">
                    <a:solidFill>
                      <a:schemeClr val="bg1">
                        <a:lumMod val="75000"/>
                      </a:schemeClr>
                    </a:solidFill>
                  </a:tcPr>
                </a:tc>
                <a:tc>
                  <a:txBody>
                    <a:bodyPr/>
                    <a:lstStyle/>
                    <a:p>
                      <a:r>
                        <a:rPr lang="en-US" sz="1600" dirty="0"/>
                        <a:t>5</a:t>
                      </a:r>
                    </a:p>
                  </a:txBody>
                  <a:tcPr/>
                </a:tc>
                <a:tc>
                  <a:txBody>
                    <a:bodyPr/>
                    <a:lstStyle/>
                    <a:p>
                      <a:pPr algn="ctr" fontAlgn="b">
                        <a:lnSpc>
                          <a:spcPct val="100000"/>
                        </a:lnSpc>
                      </a:pPr>
                      <a:r>
                        <a:rPr lang="mr-IN" sz="1600" b="0" i="0" u="none" strike="noStrike" dirty="0">
                          <a:solidFill>
                            <a:srgbClr val="000000"/>
                          </a:solidFill>
                          <a:effectLst/>
                          <a:latin typeface="Helvetica"/>
                        </a:rPr>
                        <a:t>-3.09%</a:t>
                      </a:r>
                    </a:p>
                  </a:txBody>
                  <a:tcPr marL="12700" marR="12700" marT="12700" marB="0" anchor="ctr"/>
                </a:tc>
                <a:tc>
                  <a:txBody>
                    <a:bodyPr/>
                    <a:lstStyle/>
                    <a:p>
                      <a:pPr algn="ctr" fontAlgn="b">
                        <a:lnSpc>
                          <a:spcPct val="100000"/>
                        </a:lnSpc>
                      </a:pPr>
                      <a:r>
                        <a:rPr lang="mr-IN" sz="1600" b="0" i="0" u="none" strike="noStrike" dirty="0">
                          <a:solidFill>
                            <a:srgbClr val="000000"/>
                          </a:solidFill>
                          <a:effectLst/>
                          <a:latin typeface="Helvetica"/>
                        </a:rPr>
                        <a:t>9.34%</a:t>
                      </a:r>
                    </a:p>
                  </a:txBody>
                  <a:tcPr marL="12700" marR="12700" marT="12700" marB="0" anchor="ctr"/>
                </a:tc>
                <a:tc>
                  <a:txBody>
                    <a:bodyPr/>
                    <a:lstStyle/>
                    <a:p>
                      <a:pPr algn="ctr" fontAlgn="b">
                        <a:lnSpc>
                          <a:spcPct val="100000"/>
                        </a:lnSpc>
                      </a:pPr>
                      <a:r>
                        <a:rPr lang="mr-IN" sz="1600" b="0" i="0" u="none" strike="noStrike">
                          <a:solidFill>
                            <a:srgbClr val="000000"/>
                          </a:solidFill>
                          <a:effectLst/>
                          <a:latin typeface="Helvetica"/>
                        </a:rPr>
                        <a:t>23.70%</a:t>
                      </a:r>
                    </a:p>
                  </a:txBody>
                  <a:tcPr marL="12700" marR="12700" marT="12700" marB="0" anchor="ctr">
                    <a:solidFill>
                      <a:schemeClr val="accent1">
                        <a:lumMod val="20000"/>
                        <a:lumOff val="80000"/>
                      </a:schemeClr>
                    </a:solidFill>
                  </a:tcPr>
                </a:tc>
                <a:extLst>
                  <a:ext uri="{0D108BD9-81ED-4DB2-BD59-A6C34878D82A}">
                    <a16:rowId xmlns:a16="http://schemas.microsoft.com/office/drawing/2014/main" val="10004"/>
                  </a:ext>
                </a:extLst>
              </a:tr>
              <a:tr h="370840">
                <a:tc>
                  <a:txBody>
                    <a:bodyPr/>
                    <a:lstStyle/>
                    <a:p>
                      <a:pPr algn="ctr"/>
                      <a:r>
                        <a:rPr lang="en-CA" sz="1200" b="1">
                          <a:solidFill>
                            <a:srgbClr val="000000"/>
                          </a:solidFill>
                          <a:effectLst/>
                          <a:latin typeface="+mj-lt"/>
                        </a:rPr>
                        <a:t>LRRK1</a:t>
                      </a:r>
                      <a:endParaRPr lang="en-CA" sz="1200">
                        <a:effectLst/>
                        <a:latin typeface="+mj-lt"/>
                      </a:endParaRPr>
                    </a:p>
                  </a:txBody>
                  <a:tcPr marL="38100" marR="38100" marT="38100" marB="38100" anchor="ctr">
                    <a:solidFill>
                      <a:schemeClr val="bg1">
                        <a:lumMod val="75000"/>
                      </a:schemeClr>
                    </a:solidFill>
                  </a:tcPr>
                </a:tc>
                <a:tc>
                  <a:txBody>
                    <a:bodyPr/>
                    <a:lstStyle/>
                    <a:p>
                      <a:r>
                        <a:rPr lang="en-US" sz="1600" dirty="0"/>
                        <a:t>3</a:t>
                      </a:r>
                    </a:p>
                  </a:txBody>
                  <a:tcPr/>
                </a:tc>
                <a:tc>
                  <a:txBody>
                    <a:bodyPr/>
                    <a:lstStyle/>
                    <a:p>
                      <a:pPr algn="ctr" fontAlgn="b">
                        <a:lnSpc>
                          <a:spcPct val="100000"/>
                        </a:lnSpc>
                      </a:pPr>
                      <a:r>
                        <a:rPr lang="mr-IN" sz="1600" b="0" i="0" u="none" strike="noStrike" dirty="0">
                          <a:solidFill>
                            <a:srgbClr val="000000"/>
                          </a:solidFill>
                          <a:effectLst/>
                          <a:latin typeface="Helvetica"/>
                        </a:rPr>
                        <a:t>0.12%</a:t>
                      </a:r>
                    </a:p>
                  </a:txBody>
                  <a:tcPr marL="12700" marR="12700" marT="12700" marB="0" anchor="ctr"/>
                </a:tc>
                <a:tc>
                  <a:txBody>
                    <a:bodyPr/>
                    <a:lstStyle/>
                    <a:p>
                      <a:pPr algn="ctr" fontAlgn="b">
                        <a:lnSpc>
                          <a:spcPct val="100000"/>
                        </a:lnSpc>
                      </a:pPr>
                      <a:r>
                        <a:rPr lang="mr-IN" sz="1600" b="0" i="0" u="none" strike="noStrike" dirty="0">
                          <a:solidFill>
                            <a:srgbClr val="000000"/>
                          </a:solidFill>
                          <a:effectLst/>
                          <a:latin typeface="Helvetica"/>
                        </a:rPr>
                        <a:t>0.79%</a:t>
                      </a:r>
                    </a:p>
                  </a:txBody>
                  <a:tcPr marL="12700" marR="12700" marT="12700" marB="0" anchor="ctr"/>
                </a:tc>
                <a:tc>
                  <a:txBody>
                    <a:bodyPr/>
                    <a:lstStyle/>
                    <a:p>
                      <a:pPr algn="ctr" fontAlgn="b">
                        <a:lnSpc>
                          <a:spcPct val="100000"/>
                        </a:lnSpc>
                      </a:pPr>
                      <a:r>
                        <a:rPr lang="mr-IN" sz="1600" b="0" i="0" u="none" strike="noStrike">
                          <a:solidFill>
                            <a:srgbClr val="000000"/>
                          </a:solidFill>
                          <a:effectLst/>
                          <a:latin typeface="Helvetica"/>
                        </a:rPr>
                        <a:t>2.62%</a:t>
                      </a:r>
                    </a:p>
                  </a:txBody>
                  <a:tcPr marL="12700" marR="12700" marT="12700" marB="0" anchor="ctr"/>
                </a:tc>
                <a:extLst>
                  <a:ext uri="{0D108BD9-81ED-4DB2-BD59-A6C34878D82A}">
                    <a16:rowId xmlns:a16="http://schemas.microsoft.com/office/drawing/2014/main" val="10005"/>
                  </a:ext>
                </a:extLst>
              </a:tr>
              <a:tr h="370840">
                <a:tc>
                  <a:txBody>
                    <a:bodyPr/>
                    <a:lstStyle/>
                    <a:p>
                      <a:pPr algn="ctr"/>
                      <a:r>
                        <a:rPr lang="en-CA" sz="1200" b="1" dirty="0">
                          <a:solidFill>
                            <a:srgbClr val="000000"/>
                          </a:solidFill>
                          <a:effectLst/>
                          <a:latin typeface="+mj-lt"/>
                        </a:rPr>
                        <a:t>MAPT</a:t>
                      </a:r>
                      <a:endParaRPr lang="en-CA" sz="1200" dirty="0">
                        <a:effectLst/>
                        <a:latin typeface="+mj-lt"/>
                      </a:endParaRPr>
                    </a:p>
                  </a:txBody>
                  <a:tcPr marL="38100" marR="38100" marT="38100" marB="38100" anchor="ctr">
                    <a:solidFill>
                      <a:schemeClr val="bg1">
                        <a:lumMod val="75000"/>
                      </a:schemeClr>
                    </a:solidFill>
                  </a:tcPr>
                </a:tc>
                <a:tc>
                  <a:txBody>
                    <a:bodyPr/>
                    <a:lstStyle/>
                    <a:p>
                      <a:r>
                        <a:rPr lang="en-US" sz="1600" dirty="0"/>
                        <a:t>8</a:t>
                      </a:r>
                    </a:p>
                  </a:txBody>
                  <a:tcPr/>
                </a:tc>
                <a:tc>
                  <a:txBody>
                    <a:bodyPr/>
                    <a:lstStyle/>
                    <a:p>
                      <a:pPr algn="ctr" fontAlgn="b">
                        <a:lnSpc>
                          <a:spcPct val="100000"/>
                        </a:lnSpc>
                      </a:pPr>
                      <a:r>
                        <a:rPr lang="mr-IN" sz="1600" b="0" i="0" u="none" strike="noStrike" dirty="0">
                          <a:solidFill>
                            <a:srgbClr val="000000"/>
                          </a:solidFill>
                          <a:effectLst/>
                          <a:latin typeface="Helvetica"/>
                        </a:rPr>
                        <a:t>1.92%</a:t>
                      </a:r>
                    </a:p>
                  </a:txBody>
                  <a:tcPr marL="12700" marR="12700" marT="12700" marB="0" anchor="ctr"/>
                </a:tc>
                <a:tc>
                  <a:txBody>
                    <a:bodyPr/>
                    <a:lstStyle/>
                    <a:p>
                      <a:pPr algn="ctr" fontAlgn="b">
                        <a:lnSpc>
                          <a:spcPct val="100000"/>
                        </a:lnSpc>
                      </a:pPr>
                      <a:r>
                        <a:rPr lang="mr-IN" sz="1600" b="0" i="0" u="none" strike="noStrike" dirty="0">
                          <a:solidFill>
                            <a:srgbClr val="000000"/>
                          </a:solidFill>
                          <a:effectLst/>
                          <a:latin typeface="Helvetica"/>
                        </a:rPr>
                        <a:t>-1.13%</a:t>
                      </a:r>
                    </a:p>
                  </a:txBody>
                  <a:tcPr marL="12700" marR="12700" marT="12700" marB="0" anchor="ctr"/>
                </a:tc>
                <a:tc>
                  <a:txBody>
                    <a:bodyPr/>
                    <a:lstStyle/>
                    <a:p>
                      <a:pPr algn="ctr" fontAlgn="b">
                        <a:lnSpc>
                          <a:spcPct val="100000"/>
                        </a:lnSpc>
                      </a:pPr>
                      <a:r>
                        <a:rPr lang="mr-IN" sz="1600" b="0" i="0" u="none" strike="noStrike">
                          <a:solidFill>
                            <a:srgbClr val="000000"/>
                          </a:solidFill>
                          <a:effectLst/>
                          <a:latin typeface="Helvetica"/>
                        </a:rPr>
                        <a:t>3.28%</a:t>
                      </a:r>
                    </a:p>
                  </a:txBody>
                  <a:tcPr marL="12700" marR="12700" marT="12700" marB="0" anchor="ctr"/>
                </a:tc>
                <a:extLst>
                  <a:ext uri="{0D108BD9-81ED-4DB2-BD59-A6C34878D82A}">
                    <a16:rowId xmlns:a16="http://schemas.microsoft.com/office/drawing/2014/main" val="10006"/>
                  </a:ext>
                </a:extLst>
              </a:tr>
              <a:tr h="370840">
                <a:tc>
                  <a:txBody>
                    <a:bodyPr/>
                    <a:lstStyle/>
                    <a:p>
                      <a:pPr algn="ctr"/>
                      <a:r>
                        <a:rPr lang="en-CA" sz="1200" b="1" dirty="0">
                          <a:solidFill>
                            <a:srgbClr val="000000"/>
                          </a:solidFill>
                          <a:effectLst/>
                          <a:latin typeface="+mj-lt"/>
                        </a:rPr>
                        <a:t>MIR5093</a:t>
                      </a:r>
                      <a:endParaRPr lang="en-CA" sz="1200" dirty="0">
                        <a:effectLst/>
                        <a:latin typeface="+mj-lt"/>
                      </a:endParaRPr>
                    </a:p>
                  </a:txBody>
                  <a:tcPr marL="38100" marR="38100" marT="38100" marB="38100" anchor="ctr">
                    <a:solidFill>
                      <a:schemeClr val="bg1">
                        <a:lumMod val="75000"/>
                      </a:schemeClr>
                    </a:solidFill>
                  </a:tcPr>
                </a:tc>
                <a:tc>
                  <a:txBody>
                    <a:bodyPr/>
                    <a:lstStyle/>
                    <a:p>
                      <a:r>
                        <a:rPr lang="en-US" sz="1600" dirty="0"/>
                        <a:t>4</a:t>
                      </a:r>
                    </a:p>
                  </a:txBody>
                  <a:tcPr/>
                </a:tc>
                <a:tc>
                  <a:txBody>
                    <a:bodyPr/>
                    <a:lstStyle/>
                    <a:p>
                      <a:pPr algn="ctr" fontAlgn="b">
                        <a:lnSpc>
                          <a:spcPct val="100000"/>
                        </a:lnSpc>
                      </a:pPr>
                      <a:r>
                        <a:rPr lang="mr-IN" sz="1600" b="0" i="0" u="none" strike="noStrike" dirty="0">
                          <a:solidFill>
                            <a:srgbClr val="000000"/>
                          </a:solidFill>
                          <a:effectLst/>
                          <a:latin typeface="Helvetica"/>
                        </a:rPr>
                        <a:t>1.18%</a:t>
                      </a:r>
                    </a:p>
                  </a:txBody>
                  <a:tcPr marL="12700" marR="12700" marT="12700" marB="0" anchor="ctr"/>
                </a:tc>
                <a:tc>
                  <a:txBody>
                    <a:bodyPr/>
                    <a:lstStyle/>
                    <a:p>
                      <a:pPr algn="ctr" fontAlgn="b">
                        <a:lnSpc>
                          <a:spcPct val="100000"/>
                        </a:lnSpc>
                      </a:pPr>
                      <a:r>
                        <a:rPr lang="mr-IN" sz="1600" b="0" i="0" u="none" strike="noStrike" dirty="0">
                          <a:solidFill>
                            <a:srgbClr val="000000"/>
                          </a:solidFill>
                          <a:effectLst/>
                          <a:latin typeface="Helvetica"/>
                        </a:rPr>
                        <a:t>3.72%</a:t>
                      </a:r>
                    </a:p>
                  </a:txBody>
                  <a:tcPr marL="12700" marR="12700" marT="12700" marB="0" anchor="ctr"/>
                </a:tc>
                <a:tc>
                  <a:txBody>
                    <a:bodyPr/>
                    <a:lstStyle/>
                    <a:p>
                      <a:pPr algn="ctr" fontAlgn="b">
                        <a:lnSpc>
                          <a:spcPct val="100000"/>
                        </a:lnSpc>
                      </a:pPr>
                      <a:r>
                        <a:rPr lang="mr-IN" sz="1600" b="0" i="0" u="none" strike="noStrike">
                          <a:solidFill>
                            <a:srgbClr val="000000"/>
                          </a:solidFill>
                          <a:effectLst/>
                          <a:latin typeface="Helvetica"/>
                        </a:rPr>
                        <a:t>5.14%</a:t>
                      </a:r>
                    </a:p>
                  </a:txBody>
                  <a:tcPr marL="12700" marR="12700" marT="12700" marB="0" anchor="ctr"/>
                </a:tc>
                <a:extLst>
                  <a:ext uri="{0D108BD9-81ED-4DB2-BD59-A6C34878D82A}">
                    <a16:rowId xmlns:a16="http://schemas.microsoft.com/office/drawing/2014/main" val="10007"/>
                  </a:ext>
                </a:extLst>
              </a:tr>
              <a:tr h="370840">
                <a:tc>
                  <a:txBody>
                    <a:bodyPr/>
                    <a:lstStyle/>
                    <a:p>
                      <a:pPr algn="ctr"/>
                      <a:r>
                        <a:rPr lang="en-CA" sz="1200" b="1">
                          <a:solidFill>
                            <a:srgbClr val="000000"/>
                          </a:solidFill>
                          <a:effectLst/>
                          <a:latin typeface="+mj-lt"/>
                        </a:rPr>
                        <a:t>NDFUA10</a:t>
                      </a:r>
                      <a:endParaRPr lang="en-CA" sz="1200">
                        <a:effectLst/>
                        <a:latin typeface="+mj-lt"/>
                      </a:endParaRPr>
                    </a:p>
                  </a:txBody>
                  <a:tcPr marL="38100" marR="38100" marT="38100" marB="38100" anchor="ctr">
                    <a:solidFill>
                      <a:schemeClr val="bg1">
                        <a:lumMod val="75000"/>
                      </a:schemeClr>
                    </a:solidFill>
                  </a:tcPr>
                </a:tc>
                <a:tc>
                  <a:txBody>
                    <a:bodyPr/>
                    <a:lstStyle/>
                    <a:p>
                      <a:r>
                        <a:rPr lang="en-US" sz="1600" dirty="0"/>
                        <a:t>3</a:t>
                      </a:r>
                    </a:p>
                  </a:txBody>
                  <a:tcPr/>
                </a:tc>
                <a:tc>
                  <a:txBody>
                    <a:bodyPr/>
                    <a:lstStyle/>
                    <a:p>
                      <a:pPr algn="ctr" fontAlgn="b">
                        <a:lnSpc>
                          <a:spcPct val="100000"/>
                        </a:lnSpc>
                      </a:pPr>
                      <a:r>
                        <a:rPr lang="mr-IN" sz="1600" b="0" i="0" u="none" strike="noStrike" dirty="0">
                          <a:solidFill>
                            <a:srgbClr val="000000"/>
                          </a:solidFill>
                          <a:effectLst/>
                          <a:latin typeface="Helvetica"/>
                        </a:rPr>
                        <a:t>-2.35%</a:t>
                      </a:r>
                    </a:p>
                  </a:txBody>
                  <a:tcPr marL="12700" marR="12700" marT="12700" marB="0" anchor="ctr"/>
                </a:tc>
                <a:tc>
                  <a:txBody>
                    <a:bodyPr/>
                    <a:lstStyle/>
                    <a:p>
                      <a:pPr algn="ctr" fontAlgn="b">
                        <a:lnSpc>
                          <a:spcPct val="100000"/>
                        </a:lnSpc>
                      </a:pPr>
                      <a:r>
                        <a:rPr lang="mr-IN" sz="1600" b="0" i="0" u="none" strike="noStrike" dirty="0">
                          <a:solidFill>
                            <a:srgbClr val="000000"/>
                          </a:solidFill>
                          <a:effectLst/>
                          <a:latin typeface="Helvetica"/>
                        </a:rPr>
                        <a:t>5.68%</a:t>
                      </a:r>
                    </a:p>
                  </a:txBody>
                  <a:tcPr marL="12700" marR="12700" marT="12700" marB="0" anchor="ctr"/>
                </a:tc>
                <a:tc>
                  <a:txBody>
                    <a:bodyPr/>
                    <a:lstStyle/>
                    <a:p>
                      <a:pPr algn="ctr" fontAlgn="b">
                        <a:lnSpc>
                          <a:spcPct val="100000"/>
                        </a:lnSpc>
                      </a:pPr>
                      <a:r>
                        <a:rPr lang="mr-IN" sz="1600" b="0" i="0" u="none" strike="noStrike">
                          <a:solidFill>
                            <a:srgbClr val="000000"/>
                          </a:solidFill>
                          <a:effectLst/>
                          <a:latin typeface="Helvetica"/>
                        </a:rPr>
                        <a:t>15.80%</a:t>
                      </a:r>
                    </a:p>
                  </a:txBody>
                  <a:tcPr marL="12700" marR="12700" marT="12700" marB="0" anchor="ctr">
                    <a:solidFill>
                      <a:schemeClr val="accent1">
                        <a:lumMod val="20000"/>
                        <a:lumOff val="80000"/>
                      </a:schemeClr>
                    </a:solidFill>
                  </a:tcPr>
                </a:tc>
                <a:extLst>
                  <a:ext uri="{0D108BD9-81ED-4DB2-BD59-A6C34878D82A}">
                    <a16:rowId xmlns:a16="http://schemas.microsoft.com/office/drawing/2014/main" val="10008"/>
                  </a:ext>
                </a:extLst>
              </a:tr>
              <a:tr h="370840">
                <a:tc>
                  <a:txBody>
                    <a:bodyPr/>
                    <a:lstStyle/>
                    <a:p>
                      <a:pPr algn="ctr"/>
                      <a:r>
                        <a:rPr lang="en-CA" sz="1200" b="1">
                          <a:solidFill>
                            <a:srgbClr val="000000"/>
                          </a:solidFill>
                          <a:effectLst/>
                          <a:latin typeface="+mj-lt"/>
                        </a:rPr>
                        <a:t>PRDM16</a:t>
                      </a:r>
                      <a:endParaRPr lang="en-CA" sz="1200">
                        <a:effectLst/>
                        <a:latin typeface="+mj-lt"/>
                      </a:endParaRPr>
                    </a:p>
                  </a:txBody>
                  <a:tcPr marL="38100" marR="38100" marT="38100" marB="38100" anchor="ctr">
                    <a:solidFill>
                      <a:schemeClr val="bg1">
                        <a:lumMod val="75000"/>
                      </a:schemeClr>
                    </a:solidFill>
                  </a:tcPr>
                </a:tc>
                <a:tc>
                  <a:txBody>
                    <a:bodyPr/>
                    <a:lstStyle/>
                    <a:p>
                      <a:r>
                        <a:rPr lang="en-US" sz="1600" dirty="0"/>
                        <a:t>7</a:t>
                      </a:r>
                    </a:p>
                  </a:txBody>
                  <a:tcPr/>
                </a:tc>
                <a:tc>
                  <a:txBody>
                    <a:bodyPr/>
                    <a:lstStyle/>
                    <a:p>
                      <a:pPr algn="ctr" fontAlgn="b">
                        <a:lnSpc>
                          <a:spcPct val="100000"/>
                        </a:lnSpc>
                      </a:pPr>
                      <a:r>
                        <a:rPr lang="mr-IN" sz="1600" b="0" i="0" u="none" strike="noStrike" dirty="0">
                          <a:solidFill>
                            <a:srgbClr val="000000"/>
                          </a:solidFill>
                          <a:effectLst/>
                          <a:latin typeface="Helvetica"/>
                        </a:rPr>
                        <a:t>-8.22%</a:t>
                      </a:r>
                    </a:p>
                  </a:txBody>
                  <a:tcPr marL="12700" marR="12700" marT="12700" marB="0" anchor="ctr"/>
                </a:tc>
                <a:tc>
                  <a:txBody>
                    <a:bodyPr/>
                    <a:lstStyle/>
                    <a:p>
                      <a:pPr algn="ctr" fontAlgn="b">
                        <a:lnSpc>
                          <a:spcPct val="100000"/>
                        </a:lnSpc>
                      </a:pPr>
                      <a:r>
                        <a:rPr lang="mr-IN" sz="1600" b="0" i="0" u="none" strike="noStrike" dirty="0">
                          <a:solidFill>
                            <a:srgbClr val="000000"/>
                          </a:solidFill>
                          <a:effectLst/>
                          <a:latin typeface="Helvetica"/>
                        </a:rPr>
                        <a:t>-12.94%</a:t>
                      </a:r>
                    </a:p>
                  </a:txBody>
                  <a:tcPr marL="12700" marR="12700" marT="12700" marB="0" anchor="ctr">
                    <a:noFill/>
                  </a:tcPr>
                </a:tc>
                <a:tc>
                  <a:txBody>
                    <a:bodyPr/>
                    <a:lstStyle/>
                    <a:p>
                      <a:pPr algn="ctr" fontAlgn="b">
                        <a:lnSpc>
                          <a:spcPct val="100000"/>
                        </a:lnSpc>
                      </a:pPr>
                      <a:r>
                        <a:rPr lang="mr-IN" sz="1600" b="0" i="0" u="none" strike="noStrike" dirty="0">
                          <a:solidFill>
                            <a:srgbClr val="000000"/>
                          </a:solidFill>
                          <a:effectLst/>
                          <a:latin typeface="Helvetica"/>
                        </a:rPr>
                        <a:t>-25.86%</a:t>
                      </a:r>
                    </a:p>
                  </a:txBody>
                  <a:tcPr marL="12700" marR="12700" marT="12700" marB="0" anchor="ctr">
                    <a:noFill/>
                  </a:tcPr>
                </a:tc>
                <a:extLst>
                  <a:ext uri="{0D108BD9-81ED-4DB2-BD59-A6C34878D82A}">
                    <a16:rowId xmlns:a16="http://schemas.microsoft.com/office/drawing/2014/main" val="10009"/>
                  </a:ext>
                </a:extLst>
              </a:tr>
              <a:tr h="370840">
                <a:tc>
                  <a:txBody>
                    <a:bodyPr/>
                    <a:lstStyle/>
                    <a:p>
                      <a:pPr algn="ctr"/>
                      <a:r>
                        <a:rPr lang="en-CA" sz="1200" b="1" dirty="0">
                          <a:solidFill>
                            <a:srgbClr val="000000"/>
                          </a:solidFill>
                          <a:effectLst/>
                          <a:latin typeface="+mj-lt"/>
                        </a:rPr>
                        <a:t>SDK1</a:t>
                      </a:r>
                      <a:endParaRPr lang="en-CA" sz="1200" dirty="0">
                        <a:effectLst/>
                        <a:latin typeface="+mj-lt"/>
                      </a:endParaRPr>
                    </a:p>
                  </a:txBody>
                  <a:tcPr marL="38100" marR="38100" marT="38100" marB="38100" anchor="ctr">
                    <a:solidFill>
                      <a:schemeClr val="bg1">
                        <a:lumMod val="75000"/>
                      </a:schemeClr>
                    </a:solidFill>
                  </a:tcPr>
                </a:tc>
                <a:tc>
                  <a:txBody>
                    <a:bodyPr/>
                    <a:lstStyle/>
                    <a:p>
                      <a:r>
                        <a:rPr lang="en-US" sz="1600" dirty="0"/>
                        <a:t>8</a:t>
                      </a:r>
                    </a:p>
                  </a:txBody>
                  <a:tcPr/>
                </a:tc>
                <a:tc>
                  <a:txBody>
                    <a:bodyPr/>
                    <a:lstStyle/>
                    <a:p>
                      <a:pPr algn="ctr" fontAlgn="b">
                        <a:lnSpc>
                          <a:spcPct val="100000"/>
                        </a:lnSpc>
                      </a:pPr>
                      <a:r>
                        <a:rPr lang="mr-IN" sz="1600" b="0" i="0" u="none" strike="noStrike" dirty="0">
                          <a:solidFill>
                            <a:srgbClr val="000000"/>
                          </a:solidFill>
                          <a:effectLst/>
                          <a:latin typeface="Helvetica"/>
                        </a:rPr>
                        <a:t>-4.45%</a:t>
                      </a:r>
                    </a:p>
                  </a:txBody>
                  <a:tcPr marL="12700" marR="12700" marT="12700" marB="0" anchor="ctr"/>
                </a:tc>
                <a:tc>
                  <a:txBody>
                    <a:bodyPr/>
                    <a:lstStyle/>
                    <a:p>
                      <a:pPr algn="ctr" fontAlgn="b">
                        <a:lnSpc>
                          <a:spcPct val="100000"/>
                        </a:lnSpc>
                      </a:pPr>
                      <a:r>
                        <a:rPr lang="mr-IN" sz="1600" b="0" i="0" u="none" strike="noStrike" dirty="0">
                          <a:solidFill>
                            <a:srgbClr val="000000"/>
                          </a:solidFill>
                          <a:effectLst/>
                          <a:latin typeface="Helvetica"/>
                        </a:rPr>
                        <a:t>-15.01%</a:t>
                      </a:r>
                    </a:p>
                  </a:txBody>
                  <a:tcPr marL="12700" marR="12700" marT="12700" marB="0" anchor="ctr">
                    <a:noFill/>
                  </a:tcPr>
                </a:tc>
                <a:tc>
                  <a:txBody>
                    <a:bodyPr/>
                    <a:lstStyle/>
                    <a:p>
                      <a:pPr algn="ctr" fontAlgn="b">
                        <a:lnSpc>
                          <a:spcPct val="100000"/>
                        </a:lnSpc>
                      </a:pPr>
                      <a:r>
                        <a:rPr lang="mr-IN" sz="1600" b="0" i="0" u="none" strike="noStrike" dirty="0">
                          <a:solidFill>
                            <a:srgbClr val="000000"/>
                          </a:solidFill>
                          <a:effectLst/>
                          <a:latin typeface="Helvetica"/>
                        </a:rPr>
                        <a:t>2.87%</a:t>
                      </a:r>
                    </a:p>
                  </a:txBody>
                  <a:tcPr marL="12700" marR="12700" marT="12700" marB="0" anchor="ctr"/>
                </a:tc>
                <a:extLst>
                  <a:ext uri="{0D108BD9-81ED-4DB2-BD59-A6C34878D82A}">
                    <a16:rowId xmlns:a16="http://schemas.microsoft.com/office/drawing/2014/main" val="10010"/>
                  </a:ext>
                </a:extLst>
              </a:tr>
              <a:tr h="370840">
                <a:tc>
                  <a:txBody>
                    <a:bodyPr/>
                    <a:lstStyle/>
                    <a:p>
                      <a:pPr algn="ctr"/>
                      <a:r>
                        <a:rPr lang="en-CA" sz="1200" b="1" dirty="0">
                          <a:solidFill>
                            <a:srgbClr val="000000"/>
                          </a:solidFill>
                          <a:effectLst/>
                          <a:latin typeface="+mj-lt"/>
                        </a:rPr>
                        <a:t>SYCE1</a:t>
                      </a:r>
                      <a:endParaRPr lang="en-CA" sz="1200" dirty="0">
                        <a:effectLst/>
                        <a:latin typeface="+mj-lt"/>
                      </a:endParaRPr>
                    </a:p>
                  </a:txBody>
                  <a:tcPr marL="38100" marR="38100" marT="38100" marB="38100" anchor="ctr">
                    <a:solidFill>
                      <a:schemeClr val="bg1">
                        <a:lumMod val="75000"/>
                      </a:schemeClr>
                    </a:solidFill>
                  </a:tcPr>
                </a:tc>
                <a:tc>
                  <a:txBody>
                    <a:bodyPr/>
                    <a:lstStyle/>
                    <a:p>
                      <a:r>
                        <a:rPr lang="en-US" sz="1600" dirty="0"/>
                        <a:t>3</a:t>
                      </a:r>
                    </a:p>
                  </a:txBody>
                  <a:tcPr/>
                </a:tc>
                <a:tc>
                  <a:txBody>
                    <a:bodyPr/>
                    <a:lstStyle/>
                    <a:p>
                      <a:pPr algn="ctr" fontAlgn="b">
                        <a:lnSpc>
                          <a:spcPct val="100000"/>
                        </a:lnSpc>
                      </a:pPr>
                      <a:r>
                        <a:rPr lang="mr-IN" sz="1600" b="0" i="0" u="none" strike="noStrike" dirty="0">
                          <a:solidFill>
                            <a:srgbClr val="000000"/>
                          </a:solidFill>
                          <a:effectLst/>
                          <a:latin typeface="Helvetica"/>
                        </a:rPr>
                        <a:t>-2.90%</a:t>
                      </a:r>
                    </a:p>
                  </a:txBody>
                  <a:tcPr marL="12700" marR="12700" marT="12700" marB="0" anchor="ctr"/>
                </a:tc>
                <a:tc>
                  <a:txBody>
                    <a:bodyPr/>
                    <a:lstStyle/>
                    <a:p>
                      <a:pPr algn="ctr" fontAlgn="b">
                        <a:lnSpc>
                          <a:spcPct val="100000"/>
                        </a:lnSpc>
                      </a:pPr>
                      <a:r>
                        <a:rPr lang="mr-IN" sz="1600" b="0" i="0" u="none" strike="noStrike">
                          <a:solidFill>
                            <a:srgbClr val="000000"/>
                          </a:solidFill>
                          <a:effectLst/>
                          <a:latin typeface="Helvetica"/>
                        </a:rPr>
                        <a:t>-9.23%</a:t>
                      </a:r>
                    </a:p>
                  </a:txBody>
                  <a:tcPr marL="12700" marR="12700" marT="12700" marB="0" anchor="ctr"/>
                </a:tc>
                <a:tc>
                  <a:txBody>
                    <a:bodyPr/>
                    <a:lstStyle/>
                    <a:p>
                      <a:pPr algn="ctr" fontAlgn="b">
                        <a:lnSpc>
                          <a:spcPct val="100000"/>
                        </a:lnSpc>
                      </a:pPr>
                      <a:r>
                        <a:rPr lang="mr-IN" sz="1600" b="0" i="0" u="none" strike="noStrike" dirty="0">
                          <a:solidFill>
                            <a:srgbClr val="000000"/>
                          </a:solidFill>
                          <a:effectLst/>
                          <a:latin typeface="Helvetica"/>
                        </a:rPr>
                        <a:t>-14.90%</a:t>
                      </a:r>
                    </a:p>
                  </a:txBody>
                  <a:tcPr marL="12700" marR="12700" marT="12700" marB="0" anchor="ctr">
                    <a:noFill/>
                  </a:tcPr>
                </a:tc>
                <a:extLst>
                  <a:ext uri="{0D108BD9-81ED-4DB2-BD59-A6C34878D82A}">
                    <a16:rowId xmlns:a16="http://schemas.microsoft.com/office/drawing/2014/main" val="10011"/>
                  </a:ext>
                </a:extLst>
              </a:tr>
              <a:tr h="370840">
                <a:tc>
                  <a:txBody>
                    <a:bodyPr/>
                    <a:lstStyle/>
                    <a:p>
                      <a:pPr algn="ctr"/>
                      <a:r>
                        <a:rPr lang="en-CA" sz="1200" b="1" dirty="0">
                          <a:solidFill>
                            <a:srgbClr val="000000"/>
                          </a:solidFill>
                          <a:effectLst/>
                          <a:latin typeface="+mj-lt"/>
                        </a:rPr>
                        <a:t>TAF1B</a:t>
                      </a:r>
                      <a:endParaRPr lang="en-CA" sz="1200" dirty="0">
                        <a:effectLst/>
                        <a:latin typeface="+mj-lt"/>
                      </a:endParaRPr>
                    </a:p>
                  </a:txBody>
                  <a:tcPr marL="38100" marR="38100" marT="38100" marB="38100" anchor="ctr">
                    <a:solidFill>
                      <a:schemeClr val="bg1">
                        <a:lumMod val="75000"/>
                      </a:schemeClr>
                    </a:solidFill>
                  </a:tcPr>
                </a:tc>
                <a:tc>
                  <a:txBody>
                    <a:bodyPr/>
                    <a:lstStyle/>
                    <a:p>
                      <a:r>
                        <a:rPr lang="en-US" sz="1600" dirty="0"/>
                        <a:t>3</a:t>
                      </a:r>
                    </a:p>
                  </a:txBody>
                  <a:tcPr/>
                </a:tc>
                <a:tc>
                  <a:txBody>
                    <a:bodyPr/>
                    <a:lstStyle/>
                    <a:p>
                      <a:pPr algn="ctr" fontAlgn="b">
                        <a:lnSpc>
                          <a:spcPct val="100000"/>
                        </a:lnSpc>
                      </a:pPr>
                      <a:r>
                        <a:rPr lang="mr-IN" sz="1600" b="0" i="0" u="none" strike="noStrike" dirty="0">
                          <a:solidFill>
                            <a:srgbClr val="000000"/>
                          </a:solidFill>
                          <a:effectLst/>
                          <a:latin typeface="Helvetica"/>
                        </a:rPr>
                        <a:t>-8.93%</a:t>
                      </a:r>
                    </a:p>
                  </a:txBody>
                  <a:tcPr marL="12700" marR="12700" marT="12700" marB="0" anchor="ctr"/>
                </a:tc>
                <a:tc>
                  <a:txBody>
                    <a:bodyPr/>
                    <a:lstStyle/>
                    <a:p>
                      <a:pPr algn="ctr" fontAlgn="b">
                        <a:lnSpc>
                          <a:spcPct val="100000"/>
                        </a:lnSpc>
                      </a:pPr>
                      <a:r>
                        <a:rPr lang="mr-IN" sz="1600" b="0" i="0" u="none" strike="noStrike">
                          <a:solidFill>
                            <a:srgbClr val="000000"/>
                          </a:solidFill>
                          <a:effectLst/>
                          <a:latin typeface="Helvetica"/>
                        </a:rPr>
                        <a:t>5.29%</a:t>
                      </a:r>
                    </a:p>
                  </a:txBody>
                  <a:tcPr marL="12700" marR="12700" marT="12700" marB="0" anchor="ctr"/>
                </a:tc>
                <a:tc>
                  <a:txBody>
                    <a:bodyPr/>
                    <a:lstStyle/>
                    <a:p>
                      <a:pPr algn="ctr" fontAlgn="b">
                        <a:lnSpc>
                          <a:spcPct val="100000"/>
                        </a:lnSpc>
                      </a:pPr>
                      <a:r>
                        <a:rPr lang="mr-IN" sz="1600" b="0" i="0" u="none" strike="noStrike" dirty="0">
                          <a:solidFill>
                            <a:srgbClr val="000000"/>
                          </a:solidFill>
                          <a:effectLst/>
                          <a:latin typeface="Helvetica"/>
                        </a:rPr>
                        <a:t>14.04%</a:t>
                      </a:r>
                    </a:p>
                  </a:txBody>
                  <a:tcPr marL="12700" marR="12700" marT="12700" marB="0" anchor="ctr">
                    <a:solidFill>
                      <a:schemeClr val="accent1">
                        <a:lumMod val="20000"/>
                        <a:lumOff val="80000"/>
                      </a:schemeClr>
                    </a:solidFill>
                  </a:tcPr>
                </a:tc>
                <a:extLst>
                  <a:ext uri="{0D108BD9-81ED-4DB2-BD59-A6C34878D82A}">
                    <a16:rowId xmlns:a16="http://schemas.microsoft.com/office/drawing/2014/main" val="10012"/>
                  </a:ext>
                </a:extLst>
              </a:tr>
            </a:tbl>
          </a:graphicData>
        </a:graphic>
      </p:graphicFrame>
      <p:sp>
        <p:nvSpPr>
          <p:cNvPr id="3" name="TextBox 2"/>
          <p:cNvSpPr txBox="1"/>
          <p:nvPr/>
        </p:nvSpPr>
        <p:spPr>
          <a:xfrm>
            <a:off x="501304" y="7467600"/>
            <a:ext cx="11563696" cy="14875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en-US" sz="1800" b="1" dirty="0">
                <a:latin typeface="+mj-lt"/>
              </a:rPr>
              <a:t>Table S5: Mean percent mediation across probes within childhood abuse differentially methylated regions (DMR) by adulthood BMI and smoking, mental health symptoms, and lifetime trauma exposure. </a:t>
            </a:r>
            <a:r>
              <a:rPr kumimoji="0" lang="en-US" sz="1800" i="0" u="none" strike="noStrike" cap="none" spc="0" normalizeH="0" baseline="0" dirty="0">
                <a:ln>
                  <a:noFill/>
                </a:ln>
                <a:solidFill>
                  <a:srgbClr val="000000"/>
                </a:solidFill>
                <a:effectLst/>
                <a:uFillTx/>
                <a:latin typeface="+mj-lt"/>
                <a:sym typeface="Helvetica Light"/>
              </a:rPr>
              <a:t>Percent mediation=([beta </a:t>
            </a:r>
            <a:r>
              <a:rPr kumimoji="0" lang="en-US" sz="1800" i="0" u="none" strike="noStrike" cap="none" spc="0" normalizeH="0" baseline="0" dirty="0" err="1">
                <a:ln>
                  <a:noFill/>
                </a:ln>
                <a:solidFill>
                  <a:srgbClr val="000000"/>
                </a:solidFill>
                <a:effectLst/>
                <a:uFillTx/>
                <a:latin typeface="+mj-lt"/>
                <a:sym typeface="Helvetica Light"/>
              </a:rPr>
              <a:t>estimate</a:t>
            </a:r>
            <a:r>
              <a:rPr kumimoji="0" lang="en-US" sz="1800" i="0" u="none" strike="noStrike" cap="none" spc="0" normalizeH="0" baseline="-25000" dirty="0" err="1">
                <a:ln>
                  <a:noFill/>
                </a:ln>
                <a:solidFill>
                  <a:srgbClr val="000000"/>
                </a:solidFill>
                <a:effectLst/>
                <a:uFillTx/>
                <a:latin typeface="+mj-lt"/>
                <a:sym typeface="Helvetica Light"/>
              </a:rPr>
              <a:t>base</a:t>
            </a:r>
            <a:r>
              <a:rPr kumimoji="0" lang="en-US" sz="1800" i="0" u="none" strike="noStrike" cap="none" spc="0" normalizeH="0" baseline="-25000" dirty="0">
                <a:ln>
                  <a:noFill/>
                </a:ln>
                <a:solidFill>
                  <a:srgbClr val="000000"/>
                </a:solidFill>
                <a:effectLst/>
                <a:uFillTx/>
                <a:latin typeface="+mj-lt"/>
                <a:sym typeface="Helvetica Light"/>
              </a:rPr>
              <a:t> model</a:t>
            </a:r>
            <a:r>
              <a:rPr kumimoji="0" lang="en-US" sz="1800" i="0" u="none" strike="noStrike" cap="none" spc="0" normalizeH="0" dirty="0">
                <a:ln>
                  <a:noFill/>
                </a:ln>
                <a:solidFill>
                  <a:srgbClr val="000000"/>
                </a:solidFill>
                <a:effectLst/>
                <a:uFillTx/>
                <a:latin typeface="+mj-lt"/>
                <a:sym typeface="Helvetica Light"/>
              </a:rPr>
              <a:t>-beta </a:t>
            </a:r>
            <a:r>
              <a:rPr kumimoji="0" lang="en-US" sz="1800" i="0" u="none" strike="noStrike" cap="none" spc="0" normalizeH="0" dirty="0" err="1">
                <a:ln>
                  <a:noFill/>
                </a:ln>
                <a:solidFill>
                  <a:srgbClr val="000000"/>
                </a:solidFill>
                <a:effectLst/>
                <a:uFillTx/>
                <a:latin typeface="+mj-lt"/>
                <a:sym typeface="Helvetica Light"/>
              </a:rPr>
              <a:t>estimate</a:t>
            </a:r>
            <a:r>
              <a:rPr kumimoji="0" lang="en-US" sz="1800" i="0" u="none" strike="noStrike" cap="none" spc="0" normalizeH="0" baseline="-25000" dirty="0" err="1">
                <a:ln>
                  <a:noFill/>
                </a:ln>
                <a:solidFill>
                  <a:srgbClr val="000000"/>
                </a:solidFill>
                <a:effectLst/>
                <a:uFillTx/>
                <a:latin typeface="+mj-lt"/>
                <a:sym typeface="Helvetica Light"/>
              </a:rPr>
              <a:t>adjusted</a:t>
            </a:r>
            <a:r>
              <a:rPr kumimoji="0" lang="en-US" sz="1800" i="0" u="none" strike="noStrike" cap="none" spc="0" normalizeH="0" baseline="-25000" dirty="0">
                <a:ln>
                  <a:noFill/>
                </a:ln>
                <a:solidFill>
                  <a:srgbClr val="000000"/>
                </a:solidFill>
                <a:effectLst/>
                <a:uFillTx/>
                <a:latin typeface="+mj-lt"/>
                <a:sym typeface="Helvetica Light"/>
              </a:rPr>
              <a:t> model</a:t>
            </a:r>
            <a:r>
              <a:rPr kumimoji="0" lang="en-US" sz="1800" i="0" u="none" strike="noStrike" cap="none" spc="0" normalizeH="0" dirty="0">
                <a:ln>
                  <a:noFill/>
                </a:ln>
                <a:solidFill>
                  <a:srgbClr val="000000"/>
                </a:solidFill>
                <a:effectLst/>
                <a:uFillTx/>
                <a:latin typeface="+mj-lt"/>
                <a:sym typeface="Helvetica Light"/>
              </a:rPr>
              <a:t>]/</a:t>
            </a:r>
            <a:r>
              <a:rPr lang="en-US" sz="1800" dirty="0">
                <a:latin typeface="+mj-lt"/>
              </a:rPr>
              <a:t>beta </a:t>
            </a:r>
            <a:r>
              <a:rPr lang="en-US" sz="1800" dirty="0" err="1">
                <a:latin typeface="+mj-lt"/>
              </a:rPr>
              <a:t>estimate</a:t>
            </a:r>
            <a:r>
              <a:rPr lang="en-US" sz="1800" baseline="-25000" dirty="0" err="1">
                <a:latin typeface="+mj-lt"/>
              </a:rPr>
              <a:t>base</a:t>
            </a:r>
            <a:r>
              <a:rPr lang="en-US" sz="1800" baseline="-25000" dirty="0">
                <a:latin typeface="+mj-lt"/>
              </a:rPr>
              <a:t> model</a:t>
            </a:r>
            <a:r>
              <a:rPr lang="en-US" sz="1800" dirty="0">
                <a:latin typeface="+mj-lt"/>
              </a:rPr>
              <a:t>)*100. Negative percentages indicate a stronger association of childhood abuse with </a:t>
            </a:r>
            <a:r>
              <a:rPr lang="en-US" sz="1800" dirty="0" err="1">
                <a:latin typeface="+mj-lt"/>
              </a:rPr>
              <a:t>DNAm</a:t>
            </a:r>
            <a:r>
              <a:rPr lang="en-US" sz="1800" dirty="0">
                <a:latin typeface="+mj-lt"/>
              </a:rPr>
              <a:t> in adjusted models compared to the base model.</a:t>
            </a:r>
            <a:endParaRPr kumimoji="0" lang="en-US" sz="1800" i="0" u="none" strike="noStrike" cap="none" spc="0" normalizeH="0" dirty="0">
              <a:ln>
                <a:noFill/>
              </a:ln>
              <a:solidFill>
                <a:srgbClr val="000000"/>
              </a:solidFill>
              <a:effectLst/>
              <a:uFillTx/>
              <a:latin typeface="+mj-lt"/>
              <a:sym typeface="Helvetica Light"/>
            </a:endParaRPr>
          </a:p>
        </p:txBody>
      </p:sp>
      <p:grpSp>
        <p:nvGrpSpPr>
          <p:cNvPr id="5" name="Group 4"/>
          <p:cNvGrpSpPr/>
          <p:nvPr/>
        </p:nvGrpSpPr>
        <p:grpSpPr>
          <a:xfrm>
            <a:off x="9779000" y="2362200"/>
            <a:ext cx="1110881" cy="1049423"/>
            <a:chOff x="9820409" y="5198977"/>
            <a:chExt cx="1110881" cy="1049423"/>
          </a:xfrm>
        </p:grpSpPr>
        <p:grpSp>
          <p:nvGrpSpPr>
            <p:cNvPr id="13" name="Group 12"/>
            <p:cNvGrpSpPr/>
            <p:nvPr/>
          </p:nvGrpSpPr>
          <p:grpSpPr>
            <a:xfrm>
              <a:off x="9820409" y="5198977"/>
              <a:ext cx="1110881" cy="890659"/>
              <a:chOff x="9820409" y="5198977"/>
              <a:chExt cx="1110881" cy="890659"/>
            </a:xfrm>
          </p:grpSpPr>
          <p:sp>
            <p:nvSpPr>
              <p:cNvPr id="8" name="Rectangle 7"/>
              <p:cNvSpPr/>
              <p:nvPr/>
            </p:nvSpPr>
            <p:spPr>
              <a:xfrm>
                <a:off x="9922959" y="5583604"/>
                <a:ext cx="292127" cy="152400"/>
              </a:xfrm>
              <a:prstGeom prst="rect">
                <a:avLst/>
              </a:prstGeom>
              <a:solidFill>
                <a:schemeClr val="bg1"/>
              </a:solidFill>
              <a:ln w="1270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10" name="TextBox 9"/>
              <p:cNvSpPr txBox="1"/>
              <p:nvPr/>
            </p:nvSpPr>
            <p:spPr>
              <a:xfrm>
                <a:off x="9820409" y="5198977"/>
                <a:ext cx="990656"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Helvetica Light"/>
                  </a:rPr>
                  <a:t>Mediation</a:t>
                </a:r>
              </a:p>
            </p:txBody>
          </p:sp>
          <p:sp>
            <p:nvSpPr>
              <p:cNvPr id="11" name="TextBox 10"/>
              <p:cNvSpPr txBox="1"/>
              <p:nvPr/>
            </p:nvSpPr>
            <p:spPr>
              <a:xfrm>
                <a:off x="10315737" y="5479212"/>
                <a:ext cx="615553" cy="6104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600"/>
                  </a:spcAft>
                  <a:buClrTx/>
                  <a:buSzTx/>
                  <a:buFontTx/>
                  <a:buNone/>
                  <a:tabLst/>
                </a:pPr>
                <a:r>
                  <a:rPr kumimoji="0" lang="en-US" sz="1400" b="0" i="0" u="none" strike="noStrike" cap="none" spc="0" normalizeH="0" baseline="0" dirty="0">
                    <a:ln>
                      <a:noFill/>
                    </a:ln>
                    <a:solidFill>
                      <a:srgbClr val="000000"/>
                    </a:solidFill>
                    <a:effectLst/>
                    <a:uFillTx/>
                    <a:sym typeface="Helvetica Light"/>
                  </a:rPr>
                  <a:t>&lt; 10%</a:t>
                </a:r>
              </a:p>
              <a:p>
                <a:pPr marL="0" marR="0" indent="0" algn="ctr" defTabSz="584200" rtl="0" fontAlgn="auto" latinLnBrk="0" hangingPunct="0">
                  <a:lnSpc>
                    <a:spcPct val="100000"/>
                  </a:lnSpc>
                  <a:spcBef>
                    <a:spcPts val="0"/>
                  </a:spcBef>
                  <a:spcAft>
                    <a:spcPts val="0"/>
                  </a:spcAft>
                  <a:buClrTx/>
                  <a:buSzTx/>
                  <a:buFontTx/>
                  <a:buNone/>
                  <a:tabLst/>
                </a:pPr>
                <a:r>
                  <a:rPr lang="en-US" sz="1400" dirty="0"/>
                  <a:t>≥ 10%</a:t>
                </a:r>
                <a:endParaRPr kumimoji="0" lang="en-US" sz="1400" b="0" i="0" u="none" strike="noStrike" cap="none" spc="0" normalizeH="0" baseline="0" dirty="0">
                  <a:ln>
                    <a:noFill/>
                  </a:ln>
                  <a:solidFill>
                    <a:srgbClr val="000000"/>
                  </a:solidFill>
                  <a:effectLst/>
                  <a:uFillTx/>
                  <a:sym typeface="Helvetica Light"/>
                </a:endParaRPr>
              </a:p>
            </p:txBody>
          </p:sp>
          <p:sp>
            <p:nvSpPr>
              <p:cNvPr id="12" name="Rectangle 11"/>
              <p:cNvSpPr/>
              <p:nvPr/>
            </p:nvSpPr>
            <p:spPr>
              <a:xfrm>
                <a:off x="9931401" y="5888404"/>
                <a:ext cx="283686" cy="152400"/>
              </a:xfrm>
              <a:prstGeom prst="rect">
                <a:avLst/>
              </a:prstGeom>
              <a:solidFill>
                <a:schemeClr val="accent1">
                  <a:lumMod val="20000"/>
                  <a:lumOff val="80000"/>
                </a:schemeClr>
              </a:solidFill>
              <a:ln w="1270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grpSp>
        <p:sp>
          <p:nvSpPr>
            <p:cNvPr id="4" name="Rectangle 3"/>
            <p:cNvSpPr/>
            <p:nvPr/>
          </p:nvSpPr>
          <p:spPr>
            <a:xfrm>
              <a:off x="9820409" y="5198977"/>
              <a:ext cx="1110881" cy="1049423"/>
            </a:xfrm>
            <a:prstGeom prst="rect">
              <a:avLst/>
            </a:prstGeom>
            <a:noFill/>
            <a:ln w="1270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grpSp>
    </p:spTree>
    <p:extLst>
      <p:ext uri="{BB962C8B-B14F-4D97-AF65-F5344CB8AC3E}">
        <p14:creationId xmlns:p14="http://schemas.microsoft.com/office/powerpoint/2010/main" val="144501350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694511859"/>
              </p:ext>
            </p:extLst>
          </p:nvPr>
        </p:nvGraphicFramePr>
        <p:xfrm>
          <a:off x="254000" y="281483"/>
          <a:ext cx="5867400" cy="8353666"/>
        </p:xfrm>
        <a:graphic>
          <a:graphicData uri="http://schemas.openxmlformats.org/drawingml/2006/table">
            <a:tbl>
              <a:tblPr firstRow="1" bandRow="1">
                <a:tableStyleId>{5940675A-B579-460E-94D1-54222C63F5DA}</a:tableStyleId>
              </a:tblPr>
              <a:tblGrid>
                <a:gridCol w="1205630">
                  <a:extLst>
                    <a:ext uri="{9D8B030D-6E8A-4147-A177-3AD203B41FA5}">
                      <a16:colId xmlns:a16="http://schemas.microsoft.com/office/drawing/2014/main" val="20000"/>
                    </a:ext>
                  </a:extLst>
                </a:gridCol>
                <a:gridCol w="1099860">
                  <a:extLst>
                    <a:ext uri="{9D8B030D-6E8A-4147-A177-3AD203B41FA5}">
                      <a16:colId xmlns:a16="http://schemas.microsoft.com/office/drawing/2014/main" val="20001"/>
                    </a:ext>
                  </a:extLst>
                </a:gridCol>
                <a:gridCol w="1118188">
                  <a:extLst>
                    <a:ext uri="{9D8B030D-6E8A-4147-A177-3AD203B41FA5}">
                      <a16:colId xmlns:a16="http://schemas.microsoft.com/office/drawing/2014/main" val="20002"/>
                    </a:ext>
                  </a:extLst>
                </a:gridCol>
                <a:gridCol w="1157717">
                  <a:extLst>
                    <a:ext uri="{9D8B030D-6E8A-4147-A177-3AD203B41FA5}">
                      <a16:colId xmlns:a16="http://schemas.microsoft.com/office/drawing/2014/main" val="20003"/>
                    </a:ext>
                  </a:extLst>
                </a:gridCol>
                <a:gridCol w="1286005">
                  <a:extLst>
                    <a:ext uri="{9D8B030D-6E8A-4147-A177-3AD203B41FA5}">
                      <a16:colId xmlns:a16="http://schemas.microsoft.com/office/drawing/2014/main" val="20004"/>
                    </a:ext>
                  </a:extLst>
                </a:gridCol>
              </a:tblGrid>
              <a:tr h="762000">
                <a:tc>
                  <a:txBody>
                    <a:bodyPr/>
                    <a:lstStyle/>
                    <a:p>
                      <a:r>
                        <a:rPr lang="en-US" sz="1200" b="1" dirty="0">
                          <a:ln>
                            <a:noFill/>
                          </a:ln>
                        </a:rPr>
                        <a:t>Probe Name</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r>
                        <a:rPr lang="en-US" sz="1200" b="1" dirty="0"/>
                        <a:t>DMR</a:t>
                      </a:r>
                      <a:r>
                        <a:rPr lang="en-US" sz="1200" b="1" baseline="0" dirty="0"/>
                        <a:t> Name</a:t>
                      </a:r>
                      <a:endParaRPr lang="en-US" sz="1200" b="1" dirty="0"/>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r>
                        <a:rPr lang="en-US" sz="1200" b="1" dirty="0"/>
                        <a:t>Model</a:t>
                      </a:r>
                      <a:r>
                        <a:rPr lang="en-US" sz="1200" b="1" baseline="0" dirty="0"/>
                        <a:t> 1: BMI and smoking</a:t>
                      </a:r>
                      <a:endParaRPr lang="en-US" sz="1200" b="1" dirty="0"/>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r>
                        <a:rPr lang="en-US" sz="1200" b="1" dirty="0"/>
                        <a:t>Model</a:t>
                      </a:r>
                      <a:r>
                        <a:rPr lang="en-US" sz="1200" b="1" baseline="0" dirty="0"/>
                        <a:t> 2: Depressive and PTSD symptoms</a:t>
                      </a:r>
                      <a:endParaRPr lang="en-US" sz="1200" b="1" dirty="0"/>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r>
                        <a:rPr lang="en-US" sz="1200" b="1" dirty="0"/>
                        <a:t>Model 3: Lifetime Trauma</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0"/>
                  </a:ext>
                </a:extLst>
              </a:tr>
              <a:tr h="242926">
                <a:tc>
                  <a:txBody>
                    <a:bodyPr/>
                    <a:lstStyle/>
                    <a:p>
                      <a:pPr algn="ctr" fontAlgn="b"/>
                      <a:r>
                        <a:rPr lang="is-IS" sz="1200" b="0" i="0" u="none" strike="noStrike" dirty="0">
                          <a:solidFill>
                            <a:srgbClr val="000000"/>
                          </a:solidFill>
                          <a:effectLst/>
                          <a:latin typeface="Helvetica"/>
                        </a:rPr>
                        <a:t>cg02622647</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ARL17A</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mj-lt"/>
                        </a:rPr>
                        <a:t>5.57%</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11.10%</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mr-IN" sz="1200" b="0" i="0" u="none" strike="noStrike">
                          <a:solidFill>
                            <a:srgbClr val="000000"/>
                          </a:solidFill>
                          <a:effectLst/>
                          <a:latin typeface="+mj-lt"/>
                        </a:rPr>
                        <a:t>16.07%</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1"/>
                  </a:ext>
                </a:extLst>
              </a:tr>
              <a:tr h="242926">
                <a:tc>
                  <a:txBody>
                    <a:bodyPr/>
                    <a:lstStyle/>
                    <a:p>
                      <a:pPr algn="ctr" fontAlgn="b"/>
                      <a:r>
                        <a:rPr lang="is-IS" sz="1200" b="0" i="0" u="none" strike="noStrike" dirty="0">
                          <a:solidFill>
                            <a:srgbClr val="000000"/>
                          </a:solidFill>
                          <a:effectLst/>
                          <a:latin typeface="Helvetica"/>
                        </a:rPr>
                        <a:t>cg04703951</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ARL17A</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4.45%</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10.62%</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mr-IN" sz="1200" b="0" i="0" u="none" strike="noStrike">
                          <a:solidFill>
                            <a:srgbClr val="000000"/>
                          </a:solidFill>
                          <a:effectLst/>
                          <a:latin typeface="+mj-lt"/>
                        </a:rPr>
                        <a:t>15.68%</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2"/>
                  </a:ext>
                </a:extLst>
              </a:tr>
              <a:tr h="242926">
                <a:tc>
                  <a:txBody>
                    <a:bodyPr/>
                    <a:lstStyle/>
                    <a:p>
                      <a:pPr algn="ctr" fontAlgn="b"/>
                      <a:r>
                        <a:rPr lang="is-IS" sz="1200" b="0" i="0" u="none" strike="noStrike">
                          <a:solidFill>
                            <a:srgbClr val="000000"/>
                          </a:solidFill>
                          <a:effectLst/>
                          <a:latin typeface="Helvetica"/>
                        </a:rPr>
                        <a:t>cg06925179</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ARL17A</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6.99%</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11.97%</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mr-IN" sz="1200" b="0" i="0" u="none" strike="noStrike">
                          <a:solidFill>
                            <a:srgbClr val="000000"/>
                          </a:solidFill>
                          <a:effectLst/>
                          <a:latin typeface="+mj-lt"/>
                        </a:rPr>
                        <a:t>18.20%</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3"/>
                  </a:ext>
                </a:extLst>
              </a:tr>
              <a:tr h="242926">
                <a:tc>
                  <a:txBody>
                    <a:bodyPr/>
                    <a:lstStyle/>
                    <a:p>
                      <a:pPr algn="ctr" fontAlgn="b"/>
                      <a:r>
                        <a:rPr lang="is-IS" sz="1200" b="0" i="0" u="none" strike="noStrike" dirty="0">
                          <a:solidFill>
                            <a:srgbClr val="000000"/>
                          </a:solidFill>
                          <a:effectLst/>
                          <a:latin typeface="Helvetica"/>
                        </a:rPr>
                        <a:t>cg11007110</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CFAP46</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mj-lt"/>
                        </a:rPr>
                        <a:t>-6.19%</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mj-lt"/>
                        </a:rPr>
                        <a:t>-6.01%</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-14.57%</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42926">
                <a:tc>
                  <a:txBody>
                    <a:bodyPr/>
                    <a:lstStyle/>
                    <a:p>
                      <a:pPr algn="ctr" fontAlgn="b"/>
                      <a:r>
                        <a:rPr lang="is-IS" sz="1200" b="0" i="0" u="none" strike="noStrike" dirty="0">
                          <a:solidFill>
                            <a:srgbClr val="000000"/>
                          </a:solidFill>
                          <a:effectLst/>
                          <a:latin typeface="Helvetica"/>
                        </a:rPr>
                        <a:t>cg16060671</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CFAP46</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-8.50%</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mj-lt"/>
                        </a:rPr>
                        <a:t>-9.08%</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-20.00%</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42926">
                <a:tc>
                  <a:txBody>
                    <a:bodyPr/>
                    <a:lstStyle/>
                    <a:p>
                      <a:pPr algn="ctr" fontAlgn="b"/>
                      <a:r>
                        <a:rPr lang="is-IS" sz="1200" b="0" i="0" u="none" strike="noStrike" dirty="0">
                          <a:solidFill>
                            <a:srgbClr val="000000"/>
                          </a:solidFill>
                          <a:effectLst/>
                          <a:latin typeface="Helvetica"/>
                        </a:rPr>
                        <a:t>cg16903885</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CFAP46</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-7.56%</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mj-lt"/>
                        </a:rPr>
                        <a:t>-9.03%</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-19.21%</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42926">
                <a:tc>
                  <a:txBody>
                    <a:bodyPr/>
                    <a:lstStyle/>
                    <a:p>
                      <a:pPr algn="ctr" fontAlgn="b"/>
                      <a:r>
                        <a:rPr lang="is-IS" sz="1200" b="0" i="0" u="none" strike="noStrike" dirty="0">
                          <a:solidFill>
                            <a:srgbClr val="000000"/>
                          </a:solidFill>
                          <a:effectLst/>
                          <a:latin typeface="Helvetica"/>
                        </a:rPr>
                        <a:t>cg19922741</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CFAP46</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-8.45%</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-11.76%</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mr-IN" sz="1200" b="0" i="0" u="none" strike="noStrike" dirty="0">
                          <a:solidFill>
                            <a:srgbClr val="000000"/>
                          </a:solidFill>
                          <a:effectLst/>
                          <a:latin typeface="+mj-lt"/>
                        </a:rPr>
                        <a:t>-26.80%</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42926">
                <a:tc>
                  <a:txBody>
                    <a:bodyPr/>
                    <a:lstStyle/>
                    <a:p>
                      <a:pPr algn="ctr" fontAlgn="b"/>
                      <a:r>
                        <a:rPr lang="fi-FI" sz="1200" b="0" i="0" u="none" strike="noStrike">
                          <a:solidFill>
                            <a:srgbClr val="000000"/>
                          </a:solidFill>
                          <a:effectLst/>
                          <a:latin typeface="Helvetica"/>
                        </a:rPr>
                        <a:t>cg26579838</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CFAP46</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-8.00%</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-8.98%</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mj-lt"/>
                        </a:rPr>
                        <a:t>-21.62%</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42926">
                <a:tc>
                  <a:txBody>
                    <a:bodyPr/>
                    <a:lstStyle/>
                    <a:p>
                      <a:pPr algn="ctr" fontAlgn="b"/>
                      <a:r>
                        <a:rPr lang="is-IS" sz="1200" b="0" i="0" u="none" strike="noStrike" dirty="0">
                          <a:solidFill>
                            <a:srgbClr val="000000"/>
                          </a:solidFill>
                          <a:effectLst/>
                          <a:latin typeface="Helvetica"/>
                        </a:rPr>
                        <a:t>cg00359590</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CLU</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4.34%</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10.94%</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mr-IN" sz="1200" b="0" i="0" u="none" strike="noStrike">
                          <a:solidFill>
                            <a:srgbClr val="000000"/>
                          </a:solidFill>
                          <a:effectLst/>
                          <a:latin typeface="+mj-lt"/>
                        </a:rPr>
                        <a:t>4.06%</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242926">
                <a:tc>
                  <a:txBody>
                    <a:bodyPr/>
                    <a:lstStyle/>
                    <a:p>
                      <a:pPr algn="ctr" fontAlgn="b"/>
                      <a:r>
                        <a:rPr lang="is-IS" sz="1200" b="0" i="0" u="none" strike="noStrike" dirty="0">
                          <a:solidFill>
                            <a:srgbClr val="000000"/>
                          </a:solidFill>
                          <a:effectLst/>
                          <a:latin typeface="Helvetica"/>
                        </a:rPr>
                        <a:t>cg08594681</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CLU</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6.00%</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14.37%</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mr-IN" sz="1200" b="0" i="0" u="none" strike="noStrike">
                          <a:solidFill>
                            <a:srgbClr val="000000"/>
                          </a:solidFill>
                          <a:effectLst/>
                          <a:latin typeface="+mj-lt"/>
                        </a:rPr>
                        <a:t>6.00%</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242926">
                <a:tc>
                  <a:txBody>
                    <a:bodyPr/>
                    <a:lstStyle/>
                    <a:p>
                      <a:pPr algn="ctr" fontAlgn="b"/>
                      <a:r>
                        <a:rPr lang="cs-CZ" sz="1200" b="0" i="0" u="none" strike="noStrike">
                          <a:solidFill>
                            <a:srgbClr val="000000"/>
                          </a:solidFill>
                          <a:effectLst/>
                          <a:latin typeface="Helvetica"/>
                        </a:rPr>
                        <a:t>cg11783834</a:t>
                      </a:r>
                      <a:endParaRPr lang="cs-CZ" sz="1200" b="0" i="0" u="none" strike="noStrike" dirty="0">
                        <a:solidFill>
                          <a:srgbClr val="000000"/>
                        </a:solidFill>
                        <a:effectLst/>
                        <a:latin typeface="Helvetica"/>
                      </a:endParaRP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CLU</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4.92%</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13.46%</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mr-IN" sz="1200" b="0" i="0" u="none" strike="noStrike">
                          <a:solidFill>
                            <a:srgbClr val="000000"/>
                          </a:solidFill>
                          <a:effectLst/>
                          <a:latin typeface="+mj-lt"/>
                        </a:rPr>
                        <a:t>5.62%</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11"/>
                  </a:ext>
                </a:extLst>
              </a:tr>
              <a:tr h="242926">
                <a:tc>
                  <a:txBody>
                    <a:bodyPr/>
                    <a:lstStyle/>
                    <a:p>
                      <a:pPr algn="ctr" fontAlgn="b"/>
                      <a:r>
                        <a:rPr lang="is-IS" sz="1200" b="0" i="0" u="none" strike="noStrike" dirty="0">
                          <a:solidFill>
                            <a:srgbClr val="000000"/>
                          </a:solidFill>
                          <a:effectLst/>
                          <a:latin typeface="Helvetica"/>
                        </a:rPr>
                        <a:t>cg12729838</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CLU</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mj-lt"/>
                        </a:rPr>
                        <a:t>5.84%</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14.03%</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mr-IN" sz="1200" b="0" i="0" u="none" strike="noStrike">
                          <a:solidFill>
                            <a:srgbClr val="000000"/>
                          </a:solidFill>
                          <a:effectLst/>
                          <a:latin typeface="+mj-lt"/>
                        </a:rPr>
                        <a:t>5.48%</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242926">
                <a:tc>
                  <a:txBody>
                    <a:bodyPr/>
                    <a:lstStyle/>
                    <a:p>
                      <a:pPr algn="ctr" fontAlgn="b"/>
                      <a:r>
                        <a:rPr lang="is-IS" sz="1200" b="0" i="0" u="none" strike="noStrike">
                          <a:solidFill>
                            <a:srgbClr val="000000"/>
                          </a:solidFill>
                          <a:effectLst/>
                          <a:latin typeface="Helvetica"/>
                        </a:rPr>
                        <a:t>cg13488078</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CLU</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mj-lt"/>
                        </a:rPr>
                        <a:t>5.68%</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13.68%</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mr-IN" sz="1200" b="0" i="0" u="none" strike="noStrike">
                          <a:solidFill>
                            <a:srgbClr val="000000"/>
                          </a:solidFill>
                          <a:effectLst/>
                          <a:latin typeface="+mj-lt"/>
                        </a:rPr>
                        <a:t>4.99%</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13"/>
                  </a:ext>
                </a:extLst>
              </a:tr>
              <a:tr h="242926">
                <a:tc>
                  <a:txBody>
                    <a:bodyPr/>
                    <a:lstStyle/>
                    <a:p>
                      <a:pPr algn="ctr" fontAlgn="b"/>
                      <a:r>
                        <a:rPr lang="cs-CZ" sz="1200" b="0" i="0" u="none" strike="noStrike">
                          <a:solidFill>
                            <a:srgbClr val="000000"/>
                          </a:solidFill>
                          <a:effectLst/>
                          <a:latin typeface="Helvetica"/>
                        </a:rPr>
                        <a:t>cg14917244</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CLU</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3.69%</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12.05%</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mr-IN" sz="1200" b="0" i="0" u="none" strike="noStrike">
                          <a:solidFill>
                            <a:srgbClr val="000000"/>
                          </a:solidFill>
                          <a:effectLst/>
                          <a:latin typeface="+mj-lt"/>
                        </a:rPr>
                        <a:t>3.35%</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14"/>
                  </a:ext>
                </a:extLst>
              </a:tr>
              <a:tr h="242926">
                <a:tc>
                  <a:txBody>
                    <a:bodyPr/>
                    <a:lstStyle/>
                    <a:p>
                      <a:pPr algn="ctr" fontAlgn="b"/>
                      <a:r>
                        <a:rPr lang="is-IS" sz="1200" b="0" i="0" u="none" strike="noStrike">
                          <a:solidFill>
                            <a:srgbClr val="000000"/>
                          </a:solidFill>
                          <a:effectLst/>
                          <a:latin typeface="Helvetica"/>
                        </a:rPr>
                        <a:t>cg16292768</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CLU</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3.55%</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13.88%</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mr-IN" sz="1200" b="0" i="0" u="none" strike="noStrike">
                          <a:solidFill>
                            <a:srgbClr val="000000"/>
                          </a:solidFill>
                          <a:effectLst/>
                          <a:latin typeface="+mj-lt"/>
                        </a:rPr>
                        <a:t>-0.24%</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15"/>
                  </a:ext>
                </a:extLst>
              </a:tr>
              <a:tr h="242926">
                <a:tc>
                  <a:txBody>
                    <a:bodyPr/>
                    <a:lstStyle/>
                    <a:p>
                      <a:pPr algn="ctr" fontAlgn="b"/>
                      <a:r>
                        <a:rPr lang="is-IS" sz="1200" b="0" i="0" u="none" strike="noStrike" dirty="0">
                          <a:solidFill>
                            <a:srgbClr val="000000"/>
                          </a:solidFill>
                          <a:effectLst/>
                          <a:latin typeface="Helvetica"/>
                        </a:rPr>
                        <a:t>cg18931633</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CLU</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-2.63%</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15.48%</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mr-IN" sz="1200" b="0" i="0" u="none" strike="noStrike">
                          <a:solidFill>
                            <a:srgbClr val="000000"/>
                          </a:solidFill>
                          <a:effectLst/>
                          <a:latin typeface="+mj-lt"/>
                        </a:rPr>
                        <a:t>14.68%</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16"/>
                  </a:ext>
                </a:extLst>
              </a:tr>
              <a:tr h="242926">
                <a:tc>
                  <a:txBody>
                    <a:bodyPr/>
                    <a:lstStyle/>
                    <a:p>
                      <a:pPr algn="ctr" fontAlgn="b"/>
                      <a:r>
                        <a:rPr lang="cs-CZ" sz="1200" b="0" i="0" u="none" strike="noStrike">
                          <a:solidFill>
                            <a:srgbClr val="000000"/>
                          </a:solidFill>
                          <a:effectLst/>
                          <a:latin typeface="Helvetica"/>
                        </a:rPr>
                        <a:t>cg19442470</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CLU</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5.59%</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18.00%</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mr-IN" sz="1200" b="0" i="0" u="none" strike="noStrike">
                          <a:solidFill>
                            <a:srgbClr val="000000"/>
                          </a:solidFill>
                          <a:effectLst/>
                          <a:latin typeface="+mj-lt"/>
                        </a:rPr>
                        <a:t>4.74%</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17"/>
                  </a:ext>
                </a:extLst>
              </a:tr>
              <a:tr h="242926">
                <a:tc>
                  <a:txBody>
                    <a:bodyPr/>
                    <a:lstStyle/>
                    <a:p>
                      <a:pPr algn="ctr" fontAlgn="b"/>
                      <a:r>
                        <a:rPr lang="is-IS" sz="1200" b="0" i="0" u="none" strike="noStrike">
                          <a:solidFill>
                            <a:srgbClr val="000000"/>
                          </a:solidFill>
                          <a:effectLst/>
                          <a:latin typeface="Helvetica"/>
                        </a:rPr>
                        <a:t>cg22313574</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CLU</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4.82%</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mj-lt"/>
                        </a:rPr>
                        <a:t>14.86%</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mr-IN" sz="1200" b="0" i="0" u="none" strike="noStrike" dirty="0">
                          <a:solidFill>
                            <a:srgbClr val="000000"/>
                          </a:solidFill>
                          <a:effectLst/>
                          <a:latin typeface="+mj-lt"/>
                        </a:rPr>
                        <a:t>5.24%</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18"/>
                  </a:ext>
                </a:extLst>
              </a:tr>
              <a:tr h="242926">
                <a:tc>
                  <a:txBody>
                    <a:bodyPr/>
                    <a:lstStyle/>
                    <a:p>
                      <a:pPr algn="ctr" fontAlgn="b"/>
                      <a:r>
                        <a:rPr lang="is-IS" sz="1200" b="0" i="0" u="none" strike="noStrike" dirty="0">
                          <a:solidFill>
                            <a:srgbClr val="000000"/>
                          </a:solidFill>
                          <a:effectLst/>
                          <a:latin typeface="Helvetica"/>
                        </a:rPr>
                        <a:t>cg25302704</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CLU</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21.63%</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mr-IN" sz="1200" b="0" i="0" u="none" strike="noStrike">
                          <a:solidFill>
                            <a:srgbClr val="000000"/>
                          </a:solidFill>
                          <a:effectLst/>
                          <a:latin typeface="+mj-lt"/>
                        </a:rPr>
                        <a:t>9.15%</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4.17%</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9"/>
                  </a:ext>
                </a:extLst>
              </a:tr>
              <a:tr h="242926">
                <a:tc>
                  <a:txBody>
                    <a:bodyPr/>
                    <a:lstStyle/>
                    <a:p>
                      <a:pPr algn="ctr" fontAlgn="b"/>
                      <a:r>
                        <a:rPr lang="is-IS" sz="1200" b="0" i="0" u="none" strike="noStrike" dirty="0">
                          <a:solidFill>
                            <a:srgbClr val="000000"/>
                          </a:solidFill>
                          <a:effectLst/>
                          <a:latin typeface="Helvetica"/>
                        </a:rPr>
                        <a:t>cg13214005</a:t>
                      </a:r>
                    </a:p>
                  </a:txBody>
                  <a:tcPr marL="12700" marR="12700" marT="1270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DLL</a:t>
                      </a:r>
                    </a:p>
                  </a:txBody>
                  <a:tcPr marL="12700" marR="12700" marT="127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-1.83%</a:t>
                      </a:r>
                    </a:p>
                  </a:txBody>
                  <a:tcPr marL="12700" marR="12700" marT="127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8.65%</a:t>
                      </a:r>
                    </a:p>
                  </a:txBody>
                  <a:tcPr marL="12700" marR="12700" marT="127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23.49%</a:t>
                      </a:r>
                    </a:p>
                  </a:txBody>
                  <a:tcPr marL="12700" marR="12700" marT="1270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20"/>
                  </a:ext>
                </a:extLst>
              </a:tr>
              <a:tr h="242926">
                <a:tc>
                  <a:txBody>
                    <a:bodyPr/>
                    <a:lstStyle/>
                    <a:p>
                      <a:pPr algn="ctr" fontAlgn="b"/>
                      <a:r>
                        <a:rPr lang="is-IS" sz="1200" b="0" i="0" u="none" strike="noStrike">
                          <a:solidFill>
                            <a:srgbClr val="000000"/>
                          </a:solidFill>
                          <a:effectLst/>
                          <a:latin typeface="Helvetica"/>
                        </a:rPr>
                        <a:t>cg21235075</a:t>
                      </a:r>
                    </a:p>
                  </a:txBody>
                  <a:tcPr marL="12700" marR="12700" marT="1270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DLL</a:t>
                      </a:r>
                    </a:p>
                  </a:txBody>
                  <a:tcPr marL="12700" marR="12700" marT="127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-4.30%</a:t>
                      </a:r>
                    </a:p>
                  </a:txBody>
                  <a:tcPr marL="12700" marR="12700" marT="127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11.68%</a:t>
                      </a:r>
                    </a:p>
                  </a:txBody>
                  <a:tcPr marL="12700" marR="12700" marT="127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mr-IN" sz="1200" b="0" i="0" u="none" strike="noStrike" dirty="0">
                          <a:solidFill>
                            <a:srgbClr val="000000"/>
                          </a:solidFill>
                          <a:effectLst/>
                          <a:latin typeface="+mj-lt"/>
                        </a:rPr>
                        <a:t>26.98%</a:t>
                      </a:r>
                    </a:p>
                  </a:txBody>
                  <a:tcPr marL="12700" marR="12700" marT="1270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21"/>
                  </a:ext>
                </a:extLst>
              </a:tr>
              <a:tr h="242926">
                <a:tc>
                  <a:txBody>
                    <a:bodyPr/>
                    <a:lstStyle/>
                    <a:p>
                      <a:pPr algn="ctr" fontAlgn="b"/>
                      <a:r>
                        <a:rPr lang="is-IS" sz="1200" b="0" i="0" u="none" strike="noStrike" dirty="0">
                          <a:solidFill>
                            <a:srgbClr val="000000"/>
                          </a:solidFill>
                          <a:effectLst/>
                          <a:latin typeface="Helvetica"/>
                        </a:rPr>
                        <a:t>cg21597487</a:t>
                      </a:r>
                    </a:p>
                  </a:txBody>
                  <a:tcPr marL="12700" marR="12700" marT="1270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DLL</a:t>
                      </a:r>
                    </a:p>
                  </a:txBody>
                  <a:tcPr marL="12700" marR="12700" marT="127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-4.12%</a:t>
                      </a:r>
                    </a:p>
                  </a:txBody>
                  <a:tcPr marL="12700" marR="12700" marT="127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11.34%</a:t>
                      </a:r>
                    </a:p>
                  </a:txBody>
                  <a:tcPr marL="12700" marR="12700" marT="127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mr-IN" sz="1200" b="0" i="0" u="none" strike="noStrike">
                          <a:solidFill>
                            <a:srgbClr val="000000"/>
                          </a:solidFill>
                          <a:effectLst/>
                          <a:latin typeface="+mj-lt"/>
                        </a:rPr>
                        <a:t>25.93%</a:t>
                      </a:r>
                    </a:p>
                  </a:txBody>
                  <a:tcPr marL="12700" marR="12700" marT="1270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22"/>
                  </a:ext>
                </a:extLst>
              </a:tr>
              <a:tr h="242926">
                <a:tc>
                  <a:txBody>
                    <a:bodyPr/>
                    <a:lstStyle/>
                    <a:p>
                      <a:pPr algn="ctr" fontAlgn="b"/>
                      <a:r>
                        <a:rPr lang="is-IS" sz="1200" b="0" i="0" u="none" strike="noStrike">
                          <a:solidFill>
                            <a:srgbClr val="000000"/>
                          </a:solidFill>
                          <a:effectLst/>
                          <a:latin typeface="Helvetica"/>
                        </a:rPr>
                        <a:t>cg22739554</a:t>
                      </a:r>
                    </a:p>
                  </a:txBody>
                  <a:tcPr marL="12700" marR="12700" marT="1270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DLL</a:t>
                      </a:r>
                    </a:p>
                  </a:txBody>
                  <a:tcPr marL="12700" marR="12700" marT="127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-3.23%</a:t>
                      </a:r>
                    </a:p>
                  </a:txBody>
                  <a:tcPr marL="12700" marR="12700" marT="127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4.47%</a:t>
                      </a:r>
                    </a:p>
                  </a:txBody>
                  <a:tcPr marL="12700" marR="12700" marT="127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20.08%</a:t>
                      </a:r>
                    </a:p>
                  </a:txBody>
                  <a:tcPr marL="12700" marR="12700" marT="1270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23"/>
                  </a:ext>
                </a:extLst>
              </a:tr>
              <a:tr h="242926">
                <a:tc>
                  <a:txBody>
                    <a:bodyPr/>
                    <a:lstStyle/>
                    <a:p>
                      <a:pPr algn="ctr" fontAlgn="b"/>
                      <a:r>
                        <a:rPr lang="is-IS" sz="1200" b="0" i="0" u="none" strike="noStrike">
                          <a:solidFill>
                            <a:srgbClr val="000000"/>
                          </a:solidFill>
                          <a:effectLst/>
                          <a:latin typeface="Helvetica"/>
                        </a:rPr>
                        <a:t>cg23066587</a:t>
                      </a:r>
                    </a:p>
                  </a:txBody>
                  <a:tcPr marL="12700" marR="12700" marT="1270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DLL</a:t>
                      </a:r>
                    </a:p>
                  </a:txBody>
                  <a:tcPr marL="12700" marR="12700" marT="127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-1.95%</a:t>
                      </a:r>
                    </a:p>
                  </a:txBody>
                  <a:tcPr marL="12700" marR="12700" marT="127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10.56%</a:t>
                      </a:r>
                    </a:p>
                  </a:txBody>
                  <a:tcPr marL="12700" marR="12700" marT="127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is-IS" sz="1200" b="0" i="0" u="none" strike="noStrike">
                          <a:solidFill>
                            <a:srgbClr val="000000"/>
                          </a:solidFill>
                          <a:effectLst/>
                          <a:latin typeface="+mj-lt"/>
                        </a:rPr>
                        <a:t>22.05%</a:t>
                      </a:r>
                    </a:p>
                  </a:txBody>
                  <a:tcPr marL="12700" marR="12700" marT="1270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24"/>
                  </a:ext>
                </a:extLst>
              </a:tr>
              <a:tr h="242926">
                <a:tc>
                  <a:txBody>
                    <a:bodyPr/>
                    <a:lstStyle/>
                    <a:p>
                      <a:pPr algn="ctr" fontAlgn="b"/>
                      <a:r>
                        <a:rPr lang="is-IS" sz="1200" b="0" i="0" u="none" strike="noStrike" dirty="0">
                          <a:solidFill>
                            <a:srgbClr val="000000"/>
                          </a:solidFill>
                          <a:effectLst/>
                          <a:latin typeface="Helvetica"/>
                        </a:rPr>
                        <a:t>cg00293616</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LRRK1</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0.08%</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2.11%</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3.30%</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25"/>
                  </a:ext>
                </a:extLst>
              </a:tr>
              <a:tr h="242926">
                <a:tc>
                  <a:txBody>
                    <a:bodyPr/>
                    <a:lstStyle/>
                    <a:p>
                      <a:pPr algn="ctr" fontAlgn="b"/>
                      <a:r>
                        <a:rPr lang="is-IS" sz="1200" b="0" i="0" u="none" strike="noStrike">
                          <a:solidFill>
                            <a:srgbClr val="000000"/>
                          </a:solidFill>
                          <a:effectLst/>
                          <a:latin typeface="Helvetica"/>
                        </a:rPr>
                        <a:t>cg06375969</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LRRK1</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mj-lt"/>
                        </a:rPr>
                        <a:t>0.00%</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-1.32%</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2.70%</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26"/>
                  </a:ext>
                </a:extLst>
              </a:tr>
              <a:tr h="242926">
                <a:tc>
                  <a:txBody>
                    <a:bodyPr/>
                    <a:lstStyle/>
                    <a:p>
                      <a:pPr algn="ctr" fontAlgn="b"/>
                      <a:r>
                        <a:rPr lang="is-IS" sz="1200" b="0" i="0" u="none" strike="noStrike">
                          <a:solidFill>
                            <a:srgbClr val="000000"/>
                          </a:solidFill>
                          <a:effectLst/>
                          <a:latin typeface="Helvetica"/>
                        </a:rPr>
                        <a:t>cg09926099</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LRRK1</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0.30%</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1.57%</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1.85%</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27"/>
                  </a:ext>
                </a:extLst>
              </a:tr>
              <a:tr h="242926">
                <a:tc>
                  <a:txBody>
                    <a:bodyPr/>
                    <a:lstStyle/>
                    <a:p>
                      <a:pPr algn="ctr" fontAlgn="b"/>
                      <a:r>
                        <a:rPr lang="cs-CZ" sz="1200" b="0" i="0" u="none" strike="noStrike" dirty="0">
                          <a:solidFill>
                            <a:srgbClr val="000000"/>
                          </a:solidFill>
                          <a:effectLst/>
                          <a:latin typeface="Helvetica"/>
                        </a:rPr>
                        <a:t>cg00438222</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MAPT</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1.66%</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1.33%</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mj-lt"/>
                        </a:rPr>
                        <a:t>5.44%</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28"/>
                  </a:ext>
                </a:extLst>
              </a:tr>
              <a:tr h="242926">
                <a:tc>
                  <a:txBody>
                    <a:bodyPr/>
                    <a:lstStyle/>
                    <a:p>
                      <a:pPr algn="ctr" fontAlgn="b"/>
                      <a:r>
                        <a:rPr lang="is-IS" sz="1200" b="0" i="0" u="none" strike="noStrike" dirty="0">
                          <a:solidFill>
                            <a:srgbClr val="000000"/>
                          </a:solidFill>
                          <a:effectLst/>
                          <a:latin typeface="Helvetica"/>
                        </a:rPr>
                        <a:t>cg00846647</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MAPT</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2.82%</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1.05%</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mj-lt"/>
                        </a:rPr>
                        <a:t>2.05%</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29"/>
                  </a:ext>
                </a:extLst>
              </a:tr>
              <a:tr h="242926">
                <a:tc>
                  <a:txBody>
                    <a:bodyPr/>
                    <a:lstStyle/>
                    <a:p>
                      <a:pPr algn="ctr" fontAlgn="b"/>
                      <a:r>
                        <a:rPr lang="is-IS" sz="1200" b="0" i="0" u="none" strike="noStrike">
                          <a:solidFill>
                            <a:srgbClr val="000000"/>
                          </a:solidFill>
                          <a:effectLst/>
                          <a:latin typeface="Helvetica"/>
                        </a:rPr>
                        <a:t>cg19276540</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MAPT</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2.06%</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1.23%</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8.14%</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30"/>
                  </a:ext>
                </a:extLst>
              </a:tr>
              <a:tr h="242926">
                <a:tc>
                  <a:txBody>
                    <a:bodyPr/>
                    <a:lstStyle/>
                    <a:p>
                      <a:pPr algn="ctr" fontAlgn="b"/>
                      <a:r>
                        <a:rPr lang="is-IS" sz="1200" b="0" i="0" u="none" strike="noStrike" dirty="0">
                          <a:solidFill>
                            <a:srgbClr val="000000"/>
                          </a:solidFill>
                          <a:effectLst/>
                          <a:latin typeface="Helvetica"/>
                        </a:rPr>
                        <a:t>cg19495068</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MAPT</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1.08%</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mj-lt"/>
                        </a:rPr>
                        <a:t>-6.12%</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mj-lt"/>
                        </a:rPr>
                        <a:t>-2.56%</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31"/>
                  </a:ext>
                </a:extLst>
              </a:tr>
            </a:tbl>
          </a:graphicData>
        </a:graphic>
      </p:graphicFrame>
      <p:sp>
        <p:nvSpPr>
          <p:cNvPr id="3" name="TextBox 2"/>
          <p:cNvSpPr txBox="1"/>
          <p:nvPr/>
        </p:nvSpPr>
        <p:spPr>
          <a:xfrm>
            <a:off x="482600" y="8779050"/>
            <a:ext cx="10836470"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lang="en-US" sz="1400" b="1" dirty="0"/>
              <a:t>Table S6: Percent change in association of childhood abuse with </a:t>
            </a:r>
            <a:r>
              <a:rPr lang="en-US" sz="1400" b="1" dirty="0" err="1"/>
              <a:t>DNAm</a:t>
            </a:r>
            <a:r>
              <a:rPr lang="en-US" sz="1400" b="1" dirty="0"/>
              <a:t> at probes within childhood abuse differentially methylated regions (DMR) further adjusted for: adulthood BMI and smoking; mental health symptoms; and lifetime trauma exposure.  </a:t>
            </a:r>
            <a:r>
              <a:rPr kumimoji="0" lang="en-US" sz="1400" i="0" u="none" strike="noStrike" cap="none" spc="0" normalizeH="0" baseline="0" dirty="0">
                <a:ln>
                  <a:noFill/>
                </a:ln>
                <a:solidFill>
                  <a:srgbClr val="000000"/>
                </a:solidFill>
                <a:effectLst/>
                <a:uFillTx/>
                <a:sym typeface="Helvetica Light"/>
              </a:rPr>
              <a:t>Percent mediation=[beta </a:t>
            </a:r>
            <a:r>
              <a:rPr kumimoji="0" lang="en-US" sz="1400" i="0" u="none" strike="noStrike" cap="none" spc="0" normalizeH="0" baseline="0" dirty="0" err="1">
                <a:ln>
                  <a:noFill/>
                </a:ln>
                <a:solidFill>
                  <a:srgbClr val="000000"/>
                </a:solidFill>
                <a:effectLst/>
                <a:uFillTx/>
                <a:sym typeface="Helvetica Light"/>
              </a:rPr>
              <a:t>estimate</a:t>
            </a:r>
            <a:r>
              <a:rPr kumimoji="0" lang="en-US" sz="1400" i="0" u="none" strike="noStrike" cap="none" spc="0" normalizeH="0" baseline="-25000" dirty="0" err="1">
                <a:ln>
                  <a:noFill/>
                </a:ln>
                <a:solidFill>
                  <a:srgbClr val="000000"/>
                </a:solidFill>
                <a:effectLst/>
                <a:uFillTx/>
                <a:sym typeface="Helvetica Light"/>
              </a:rPr>
              <a:t>base</a:t>
            </a:r>
            <a:r>
              <a:rPr kumimoji="0" lang="en-US" sz="1400" i="0" u="none" strike="noStrike" cap="none" spc="0" normalizeH="0" baseline="-25000" dirty="0">
                <a:ln>
                  <a:noFill/>
                </a:ln>
                <a:solidFill>
                  <a:srgbClr val="000000"/>
                </a:solidFill>
                <a:effectLst/>
                <a:uFillTx/>
                <a:sym typeface="Helvetica Light"/>
              </a:rPr>
              <a:t> model</a:t>
            </a:r>
            <a:r>
              <a:rPr kumimoji="0" lang="en-US" sz="1400" i="0" u="none" strike="noStrike" cap="none" spc="0" normalizeH="0" dirty="0">
                <a:ln>
                  <a:noFill/>
                </a:ln>
                <a:solidFill>
                  <a:srgbClr val="000000"/>
                </a:solidFill>
                <a:effectLst/>
                <a:uFillTx/>
                <a:sym typeface="Helvetica Light"/>
              </a:rPr>
              <a:t>-beta </a:t>
            </a:r>
            <a:r>
              <a:rPr kumimoji="0" lang="en-US" sz="1400" i="0" u="none" strike="noStrike" cap="none" spc="0" normalizeH="0" dirty="0" err="1">
                <a:ln>
                  <a:noFill/>
                </a:ln>
                <a:solidFill>
                  <a:srgbClr val="000000"/>
                </a:solidFill>
                <a:effectLst/>
                <a:uFillTx/>
                <a:sym typeface="Helvetica Light"/>
              </a:rPr>
              <a:t>estimate</a:t>
            </a:r>
            <a:r>
              <a:rPr kumimoji="0" lang="en-US" sz="1400" i="0" u="none" strike="noStrike" cap="none" spc="0" normalizeH="0" baseline="-25000" dirty="0" err="1">
                <a:ln>
                  <a:noFill/>
                </a:ln>
                <a:solidFill>
                  <a:srgbClr val="000000"/>
                </a:solidFill>
                <a:effectLst/>
                <a:uFillTx/>
                <a:sym typeface="Helvetica Light"/>
              </a:rPr>
              <a:t>adjusted</a:t>
            </a:r>
            <a:r>
              <a:rPr kumimoji="0" lang="en-US" sz="1400" i="0" u="none" strike="noStrike" cap="none" spc="0" normalizeH="0" baseline="-25000" dirty="0">
                <a:ln>
                  <a:noFill/>
                </a:ln>
                <a:solidFill>
                  <a:srgbClr val="000000"/>
                </a:solidFill>
                <a:effectLst/>
                <a:uFillTx/>
                <a:sym typeface="Helvetica Light"/>
              </a:rPr>
              <a:t> model</a:t>
            </a:r>
            <a:r>
              <a:rPr kumimoji="0" lang="en-US" sz="1400" i="0" u="none" strike="noStrike" cap="none" spc="0" normalizeH="0" dirty="0">
                <a:ln>
                  <a:noFill/>
                </a:ln>
                <a:solidFill>
                  <a:srgbClr val="000000"/>
                </a:solidFill>
                <a:effectLst/>
                <a:uFillTx/>
                <a:sym typeface="Helvetica Light"/>
              </a:rPr>
              <a:t>]/</a:t>
            </a:r>
            <a:r>
              <a:rPr lang="en-US" sz="1400" dirty="0"/>
              <a:t>beta </a:t>
            </a:r>
            <a:r>
              <a:rPr lang="en-US" sz="1400" dirty="0" err="1"/>
              <a:t>estimate</a:t>
            </a:r>
            <a:r>
              <a:rPr lang="en-US" sz="1400" baseline="-25000" dirty="0" err="1"/>
              <a:t>base</a:t>
            </a:r>
            <a:r>
              <a:rPr lang="en-US" sz="1400" baseline="-25000" dirty="0"/>
              <a:t> model. </a:t>
            </a:r>
            <a:r>
              <a:rPr lang="en-US" sz="1400" dirty="0"/>
              <a:t>Negative percentages indicate a stronger association of childhood abuse with </a:t>
            </a:r>
            <a:r>
              <a:rPr lang="en-US" sz="1400" dirty="0" err="1"/>
              <a:t>DNAm</a:t>
            </a:r>
            <a:r>
              <a:rPr lang="en-US" sz="1400" dirty="0"/>
              <a:t> compared to the base model.</a:t>
            </a:r>
            <a:endParaRPr kumimoji="0" lang="en-US" sz="1400" i="0" u="none" strike="noStrike" cap="none" spc="0" normalizeH="0" dirty="0">
              <a:ln>
                <a:noFill/>
              </a:ln>
              <a:solidFill>
                <a:srgbClr val="000000"/>
              </a:solidFill>
              <a:effectLst/>
              <a:uFillTx/>
              <a:sym typeface="Helvetica Light"/>
            </a:endParaRPr>
          </a:p>
        </p:txBody>
      </p:sp>
      <p:graphicFrame>
        <p:nvGraphicFramePr>
          <p:cNvPr id="5" name="Table 4"/>
          <p:cNvGraphicFramePr>
            <a:graphicFrameLocks noGrp="1"/>
          </p:cNvGraphicFramePr>
          <p:nvPr>
            <p:extLst>
              <p:ext uri="{D42A27DB-BD31-4B8C-83A1-F6EECF244321}">
                <p14:modId xmlns:p14="http://schemas.microsoft.com/office/powerpoint/2010/main" val="2916493149"/>
              </p:ext>
            </p:extLst>
          </p:nvPr>
        </p:nvGraphicFramePr>
        <p:xfrm>
          <a:off x="6232375" y="125440"/>
          <a:ext cx="5791199" cy="8611832"/>
        </p:xfrm>
        <a:graphic>
          <a:graphicData uri="http://schemas.openxmlformats.org/drawingml/2006/table">
            <a:tbl>
              <a:tblPr firstRow="1" bandRow="1">
                <a:tableStyleId>{5940675A-B579-460E-94D1-54222C63F5DA}</a:tableStyleId>
              </a:tblPr>
              <a:tblGrid>
                <a:gridCol w="1143000">
                  <a:extLst>
                    <a:ext uri="{9D8B030D-6E8A-4147-A177-3AD203B41FA5}">
                      <a16:colId xmlns:a16="http://schemas.microsoft.com/office/drawing/2014/main" val="20000"/>
                    </a:ext>
                  </a:extLst>
                </a:gridCol>
                <a:gridCol w="1132548">
                  <a:extLst>
                    <a:ext uri="{9D8B030D-6E8A-4147-A177-3AD203B41FA5}">
                      <a16:colId xmlns:a16="http://schemas.microsoft.com/office/drawing/2014/main" val="20001"/>
                    </a:ext>
                  </a:extLst>
                </a:gridCol>
                <a:gridCol w="1103666">
                  <a:extLst>
                    <a:ext uri="{9D8B030D-6E8A-4147-A177-3AD203B41FA5}">
                      <a16:colId xmlns:a16="http://schemas.microsoft.com/office/drawing/2014/main" val="20002"/>
                    </a:ext>
                  </a:extLst>
                </a:gridCol>
                <a:gridCol w="1116586">
                  <a:extLst>
                    <a:ext uri="{9D8B030D-6E8A-4147-A177-3AD203B41FA5}">
                      <a16:colId xmlns:a16="http://schemas.microsoft.com/office/drawing/2014/main" val="20003"/>
                    </a:ext>
                  </a:extLst>
                </a:gridCol>
                <a:gridCol w="1295399">
                  <a:extLst>
                    <a:ext uri="{9D8B030D-6E8A-4147-A177-3AD203B41FA5}">
                      <a16:colId xmlns:a16="http://schemas.microsoft.com/office/drawing/2014/main" val="20004"/>
                    </a:ext>
                  </a:extLst>
                </a:gridCol>
              </a:tblGrid>
              <a:tr h="838200">
                <a:tc>
                  <a:txBody>
                    <a:bodyPr/>
                    <a:lstStyle/>
                    <a:p>
                      <a:pPr marL="0" indent="0" defTabSz="365760"/>
                      <a:r>
                        <a:rPr lang="en-US" sz="1200" b="1" dirty="0"/>
                        <a:t>Probe Name</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r>
                        <a:rPr lang="en-US" sz="1200" b="1" dirty="0"/>
                        <a:t>DMR</a:t>
                      </a:r>
                      <a:r>
                        <a:rPr lang="en-US" sz="1200" b="1" baseline="0" dirty="0"/>
                        <a:t> Name</a:t>
                      </a:r>
                      <a:endParaRPr lang="en-US" sz="1200" b="1" dirty="0"/>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r>
                        <a:rPr lang="en-US" sz="1200" b="1" dirty="0"/>
                        <a:t>Model</a:t>
                      </a:r>
                      <a:r>
                        <a:rPr lang="en-US" sz="1200" b="1" baseline="0" dirty="0"/>
                        <a:t> 1: BMI and smoking</a:t>
                      </a:r>
                      <a:endParaRPr lang="en-US" sz="1200" b="1" dirty="0"/>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r>
                        <a:rPr lang="en-US" sz="1200" b="1" dirty="0"/>
                        <a:t>Model</a:t>
                      </a:r>
                      <a:r>
                        <a:rPr lang="en-US" sz="1200" b="1" baseline="0" dirty="0"/>
                        <a:t> 2: Depressive and PTSD symptoms</a:t>
                      </a:r>
                      <a:endParaRPr lang="en-US" sz="1200" b="1" dirty="0"/>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r>
                        <a:rPr lang="en-US" sz="1200" b="1" dirty="0"/>
                        <a:t>Model 3: Lifetime Trauma</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0"/>
                  </a:ext>
                </a:extLst>
              </a:tr>
              <a:tr h="242926">
                <a:tc>
                  <a:txBody>
                    <a:bodyPr/>
                    <a:lstStyle/>
                    <a:p>
                      <a:pPr algn="ctr" fontAlgn="b"/>
                      <a:r>
                        <a:rPr lang="is-IS" sz="1200" b="0" i="0" u="none" strike="noStrike" dirty="0">
                          <a:solidFill>
                            <a:srgbClr val="000000"/>
                          </a:solidFill>
                          <a:effectLst/>
                          <a:latin typeface="Helvetica"/>
                        </a:rPr>
                        <a:t>cg20265358</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MAPT</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1.82%</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-2.35%</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1.84%</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42926">
                <a:tc>
                  <a:txBody>
                    <a:bodyPr/>
                    <a:lstStyle/>
                    <a:p>
                      <a:pPr algn="ctr" fontAlgn="b"/>
                      <a:r>
                        <a:rPr lang="is-IS" sz="1200" b="0" i="0" u="none" strike="noStrike" dirty="0">
                          <a:solidFill>
                            <a:srgbClr val="000000"/>
                          </a:solidFill>
                          <a:effectLst/>
                          <a:latin typeface="Helvetica"/>
                        </a:rPr>
                        <a:t>cg21953146</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MAPT</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1.74%</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-0.26%</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3.79%</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42926">
                <a:tc>
                  <a:txBody>
                    <a:bodyPr/>
                    <a:lstStyle/>
                    <a:p>
                      <a:pPr algn="ctr" fontAlgn="b"/>
                      <a:r>
                        <a:rPr lang="is-IS" sz="1200" b="0" i="0" u="none" strike="noStrike" dirty="0">
                          <a:solidFill>
                            <a:srgbClr val="000000"/>
                          </a:solidFill>
                          <a:effectLst/>
                          <a:latin typeface="Helvetica"/>
                        </a:rPr>
                        <a:t>cg22128613</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MAPT</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1.54%</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0.38%</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5.99%</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42926">
                <a:tc>
                  <a:txBody>
                    <a:bodyPr/>
                    <a:lstStyle/>
                    <a:p>
                      <a:pPr algn="ctr" fontAlgn="b"/>
                      <a:r>
                        <a:rPr lang="is-IS" sz="1200" b="0" i="0" u="none" strike="noStrike">
                          <a:solidFill>
                            <a:srgbClr val="000000"/>
                          </a:solidFill>
                          <a:effectLst/>
                          <a:latin typeface="Helvetica"/>
                        </a:rPr>
                        <a:t>cg26979107</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MAPT</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2.61%</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-4.30%</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1.55%</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242926">
                <a:tc>
                  <a:txBody>
                    <a:bodyPr/>
                    <a:lstStyle/>
                    <a:p>
                      <a:pPr algn="ctr" fontAlgn="b"/>
                      <a:r>
                        <a:rPr lang="is-IS" sz="1200" b="0" i="0" u="none" strike="noStrike" dirty="0">
                          <a:solidFill>
                            <a:srgbClr val="000000"/>
                          </a:solidFill>
                          <a:effectLst/>
                          <a:latin typeface="Helvetica"/>
                        </a:rPr>
                        <a:t>cg00537837</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de-DE" sz="1200" b="0" i="0" u="none" strike="noStrike" dirty="0">
                          <a:solidFill>
                            <a:srgbClr val="000000"/>
                          </a:solidFill>
                          <a:effectLst/>
                          <a:latin typeface="Helvetica"/>
                        </a:rPr>
                        <a:t>MIR5093</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1.45%</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4.88%</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7.08%</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242926">
                <a:tc>
                  <a:txBody>
                    <a:bodyPr/>
                    <a:lstStyle/>
                    <a:p>
                      <a:pPr algn="ctr" fontAlgn="b"/>
                      <a:r>
                        <a:rPr lang="is-IS" sz="1200" b="0" i="0" u="none" strike="noStrike" dirty="0">
                          <a:solidFill>
                            <a:srgbClr val="000000"/>
                          </a:solidFill>
                          <a:effectLst/>
                          <a:latin typeface="Helvetica"/>
                        </a:rPr>
                        <a:t>cg08428188</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de-DE" sz="1200" b="0" i="0" u="none" strike="noStrike">
                          <a:solidFill>
                            <a:srgbClr val="000000"/>
                          </a:solidFill>
                          <a:effectLst/>
                          <a:latin typeface="Helvetica"/>
                        </a:rPr>
                        <a:t>MIR5093</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1.08%</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3.82%</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4.36%</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242926">
                <a:tc>
                  <a:txBody>
                    <a:bodyPr/>
                    <a:lstStyle/>
                    <a:p>
                      <a:pPr algn="ctr" fontAlgn="b"/>
                      <a:r>
                        <a:rPr lang="is-IS" sz="1200" b="0" i="0" u="none" strike="noStrike" dirty="0">
                          <a:solidFill>
                            <a:srgbClr val="000000"/>
                          </a:solidFill>
                          <a:effectLst/>
                          <a:latin typeface="Helvetica"/>
                        </a:rPr>
                        <a:t>cg08675364</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de-DE" sz="1200" b="0" i="0" u="none" strike="noStrike">
                          <a:solidFill>
                            <a:srgbClr val="000000"/>
                          </a:solidFill>
                          <a:effectLst/>
                          <a:latin typeface="Helvetica"/>
                        </a:rPr>
                        <a:t>MIR5093</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1.09%</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2.48%</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4.11%</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242926">
                <a:tc>
                  <a:txBody>
                    <a:bodyPr/>
                    <a:lstStyle/>
                    <a:p>
                      <a:pPr algn="ctr" fontAlgn="b"/>
                      <a:r>
                        <a:rPr lang="is-IS" sz="1200" b="0" i="0" u="none" strike="noStrike" dirty="0">
                          <a:solidFill>
                            <a:srgbClr val="000000"/>
                          </a:solidFill>
                          <a:effectLst/>
                          <a:latin typeface="Helvetica"/>
                        </a:rPr>
                        <a:t>cg12707926</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de-DE" sz="1200" b="0" i="0" u="none" strike="noStrike">
                          <a:solidFill>
                            <a:srgbClr val="000000"/>
                          </a:solidFill>
                          <a:effectLst/>
                          <a:latin typeface="Helvetica"/>
                        </a:rPr>
                        <a:t>MIR5093</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1.10%</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3.69%</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5.01%</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242926">
                <a:tc>
                  <a:txBody>
                    <a:bodyPr/>
                    <a:lstStyle/>
                    <a:p>
                      <a:pPr algn="ctr" fontAlgn="b"/>
                      <a:r>
                        <a:rPr lang="is-IS" sz="1200" b="0" i="0" u="none" strike="noStrike" dirty="0">
                          <a:solidFill>
                            <a:srgbClr val="000000"/>
                          </a:solidFill>
                          <a:effectLst/>
                          <a:latin typeface="Helvetica"/>
                        </a:rPr>
                        <a:t>cg06905155</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NDFUA10</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-3.85%</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8.05%</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19.81%</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9"/>
                  </a:ext>
                </a:extLst>
              </a:tr>
              <a:tr h="242926">
                <a:tc>
                  <a:txBody>
                    <a:bodyPr/>
                    <a:lstStyle/>
                    <a:p>
                      <a:pPr algn="ctr" fontAlgn="b"/>
                      <a:r>
                        <a:rPr lang="is-IS" sz="1200" b="0" i="0" u="none" strike="noStrike">
                          <a:solidFill>
                            <a:srgbClr val="000000"/>
                          </a:solidFill>
                          <a:effectLst/>
                          <a:latin typeface="Helvetica"/>
                        </a:rPr>
                        <a:t>cg08578317</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NDFUA10</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-2.48%</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4.59%</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16.26%</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10"/>
                  </a:ext>
                </a:extLst>
              </a:tr>
              <a:tr h="242926">
                <a:tc>
                  <a:txBody>
                    <a:bodyPr/>
                    <a:lstStyle/>
                    <a:p>
                      <a:pPr algn="ctr" fontAlgn="b"/>
                      <a:r>
                        <a:rPr lang="is-IS" sz="1200" b="0" i="0" u="none" strike="noStrike">
                          <a:solidFill>
                            <a:srgbClr val="000000"/>
                          </a:solidFill>
                          <a:effectLst/>
                          <a:latin typeface="Helvetica"/>
                        </a:rPr>
                        <a:t>cg20333904</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NDFUA10</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-0.73%</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4.41%</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11.33%</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11"/>
                  </a:ext>
                </a:extLst>
              </a:tr>
              <a:tr h="242926">
                <a:tc>
                  <a:txBody>
                    <a:bodyPr/>
                    <a:lstStyle/>
                    <a:p>
                      <a:pPr algn="ctr" fontAlgn="b"/>
                      <a:r>
                        <a:rPr lang="is-IS" sz="1200" b="0" i="0" u="none" strike="noStrike" dirty="0">
                          <a:solidFill>
                            <a:srgbClr val="000000"/>
                          </a:solidFill>
                          <a:effectLst/>
                          <a:latin typeface="Helvetica"/>
                        </a:rPr>
                        <a:t>cg05354921</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PRDM16</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Helvetica"/>
                        </a:rPr>
                        <a:t>-14.54%</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mr-IN" sz="1200" b="0" i="0" u="none" strike="noStrike">
                          <a:solidFill>
                            <a:srgbClr val="000000"/>
                          </a:solidFill>
                          <a:effectLst/>
                          <a:latin typeface="Helvetica"/>
                        </a:rPr>
                        <a:t>-28.66%</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mr-IN" sz="1200" b="0" i="0" u="none" strike="noStrike">
                          <a:solidFill>
                            <a:srgbClr val="000000"/>
                          </a:solidFill>
                          <a:effectLst/>
                          <a:latin typeface="Helvetica"/>
                        </a:rPr>
                        <a:t>-50.00%</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242926">
                <a:tc>
                  <a:txBody>
                    <a:bodyPr/>
                    <a:lstStyle/>
                    <a:p>
                      <a:pPr algn="ctr" fontAlgn="b"/>
                      <a:r>
                        <a:rPr lang="is-IS" sz="1200" b="0" i="0" u="none" strike="noStrike">
                          <a:solidFill>
                            <a:srgbClr val="000000"/>
                          </a:solidFill>
                          <a:effectLst/>
                          <a:latin typeface="Helvetica"/>
                        </a:rPr>
                        <a:t>cg07209071</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PRDM16</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-8.57%</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Helvetica"/>
                        </a:rPr>
                        <a:t>-14.82%</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mr-IN" sz="1200" b="0" i="0" u="none" strike="noStrike">
                          <a:solidFill>
                            <a:srgbClr val="000000"/>
                          </a:solidFill>
                          <a:effectLst/>
                          <a:latin typeface="Helvetica"/>
                        </a:rPr>
                        <a:t>-26.59%</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242926">
                <a:tc>
                  <a:txBody>
                    <a:bodyPr/>
                    <a:lstStyle/>
                    <a:p>
                      <a:pPr algn="ctr" fontAlgn="b"/>
                      <a:r>
                        <a:rPr lang="is-IS" sz="1200" b="0" i="0" u="none" strike="noStrike" dirty="0">
                          <a:solidFill>
                            <a:srgbClr val="000000"/>
                          </a:solidFill>
                          <a:effectLst/>
                          <a:latin typeface="Helvetica"/>
                        </a:rPr>
                        <a:t>cg13393782</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PRDM16</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-6.78%</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-7.46%</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Helvetica"/>
                        </a:rPr>
                        <a:t>-19.39%</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242926">
                <a:tc>
                  <a:txBody>
                    <a:bodyPr/>
                    <a:lstStyle/>
                    <a:p>
                      <a:pPr algn="ctr" fontAlgn="b"/>
                      <a:r>
                        <a:rPr lang="cs-CZ" sz="1200" b="0" i="0" u="none" strike="noStrike" dirty="0">
                          <a:solidFill>
                            <a:srgbClr val="000000"/>
                          </a:solidFill>
                          <a:effectLst/>
                          <a:latin typeface="Helvetica"/>
                        </a:rPr>
                        <a:t>cg14966901</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PRDM16</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-8.14%</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-14.04%</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mr-IN" sz="1200" b="0" i="0" u="none" strike="noStrike" dirty="0">
                          <a:solidFill>
                            <a:srgbClr val="000000"/>
                          </a:solidFill>
                          <a:effectLst/>
                          <a:latin typeface="Helvetica"/>
                        </a:rPr>
                        <a:t>-28.10%</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242926">
                <a:tc>
                  <a:txBody>
                    <a:bodyPr/>
                    <a:lstStyle/>
                    <a:p>
                      <a:pPr algn="ctr" fontAlgn="b"/>
                      <a:r>
                        <a:rPr lang="is-IS" sz="1200" b="0" i="0" u="none" strike="noStrike" dirty="0">
                          <a:solidFill>
                            <a:srgbClr val="000000"/>
                          </a:solidFill>
                          <a:effectLst/>
                          <a:latin typeface="Helvetica"/>
                        </a:rPr>
                        <a:t>cg15090440</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PRDM16</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-5.30%</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-3.58%</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Helvetica"/>
                        </a:rPr>
                        <a:t>-15.26%</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r h="242926">
                <a:tc>
                  <a:txBody>
                    <a:bodyPr/>
                    <a:lstStyle/>
                    <a:p>
                      <a:pPr algn="ctr" fontAlgn="b"/>
                      <a:r>
                        <a:rPr lang="fi-FI" sz="1200" b="0" i="0" u="none" strike="noStrike">
                          <a:solidFill>
                            <a:srgbClr val="000000"/>
                          </a:solidFill>
                          <a:effectLst/>
                          <a:latin typeface="Helvetica"/>
                        </a:rPr>
                        <a:t>cg18759102</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PRDM16</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-8.22%</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-13.18%</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mr-IN" sz="1200" b="0" i="0" u="none" strike="noStrike" dirty="0">
                          <a:solidFill>
                            <a:srgbClr val="000000"/>
                          </a:solidFill>
                          <a:effectLst/>
                          <a:latin typeface="Helvetica"/>
                        </a:rPr>
                        <a:t>-25.14%</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7"/>
                  </a:ext>
                </a:extLst>
              </a:tr>
              <a:tr h="242926">
                <a:tc>
                  <a:txBody>
                    <a:bodyPr/>
                    <a:lstStyle/>
                    <a:p>
                      <a:pPr algn="ctr" fontAlgn="b"/>
                      <a:r>
                        <a:rPr lang="is-IS" sz="1200" b="0" i="0" u="none" strike="noStrike" dirty="0">
                          <a:solidFill>
                            <a:srgbClr val="000000"/>
                          </a:solidFill>
                          <a:effectLst/>
                          <a:latin typeface="Helvetica"/>
                        </a:rPr>
                        <a:t>cg22860172</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PRDM16</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-5.97%</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-8.86%</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Helvetica"/>
                        </a:rPr>
                        <a:t>-16.58%</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8"/>
                  </a:ext>
                </a:extLst>
              </a:tr>
              <a:tr h="242926">
                <a:tc>
                  <a:txBody>
                    <a:bodyPr/>
                    <a:lstStyle/>
                    <a:p>
                      <a:pPr algn="ctr" fontAlgn="b"/>
                      <a:r>
                        <a:rPr lang="is-IS" sz="1200" b="0" i="0" u="none" strike="noStrike" dirty="0">
                          <a:solidFill>
                            <a:srgbClr val="000000"/>
                          </a:solidFill>
                          <a:effectLst/>
                          <a:latin typeface="Helvetica"/>
                        </a:rPr>
                        <a:t>cg02004499</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SDK1</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-5.18%</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Helvetica"/>
                        </a:rPr>
                        <a:t>-16.56%</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mr-IN" sz="1200" b="0" i="0" u="none" strike="noStrike">
                          <a:solidFill>
                            <a:srgbClr val="000000"/>
                          </a:solidFill>
                          <a:effectLst/>
                          <a:latin typeface="Helvetica"/>
                        </a:rPr>
                        <a:t>2.23%</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19"/>
                  </a:ext>
                </a:extLst>
              </a:tr>
              <a:tr h="242926">
                <a:tc>
                  <a:txBody>
                    <a:bodyPr/>
                    <a:lstStyle/>
                    <a:p>
                      <a:pPr algn="ctr" fontAlgn="b"/>
                      <a:r>
                        <a:rPr lang="is-IS" sz="1200" b="0" i="0" u="none" strike="noStrike" dirty="0">
                          <a:solidFill>
                            <a:srgbClr val="000000"/>
                          </a:solidFill>
                          <a:effectLst/>
                          <a:latin typeface="Helvetica"/>
                        </a:rPr>
                        <a:t>cg10741603</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SDK1</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-3.97%</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Helvetica"/>
                        </a:rPr>
                        <a:t>-12.82%</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mr-IN" sz="1200" b="0" i="0" u="none" strike="noStrike">
                          <a:solidFill>
                            <a:srgbClr val="000000"/>
                          </a:solidFill>
                          <a:effectLst/>
                          <a:latin typeface="Helvetica"/>
                        </a:rPr>
                        <a:t>1.41%</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20"/>
                  </a:ext>
                </a:extLst>
              </a:tr>
              <a:tr h="242926">
                <a:tc>
                  <a:txBody>
                    <a:bodyPr/>
                    <a:lstStyle/>
                    <a:p>
                      <a:pPr algn="ctr" fontAlgn="b"/>
                      <a:r>
                        <a:rPr lang="is-IS" sz="1200" b="0" i="0" u="none" strike="noStrike" dirty="0">
                          <a:solidFill>
                            <a:srgbClr val="000000"/>
                          </a:solidFill>
                          <a:effectLst/>
                          <a:latin typeface="Helvetica"/>
                        </a:rPr>
                        <a:t>cg11535255</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SDK1</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-4.58%</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-13.38%</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mr-IN" sz="1200" b="0" i="0" u="none" strike="noStrike">
                          <a:solidFill>
                            <a:srgbClr val="000000"/>
                          </a:solidFill>
                          <a:effectLst/>
                          <a:latin typeface="Helvetica"/>
                        </a:rPr>
                        <a:t>8.50%</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21"/>
                  </a:ext>
                </a:extLst>
              </a:tr>
              <a:tr h="242926">
                <a:tc>
                  <a:txBody>
                    <a:bodyPr/>
                    <a:lstStyle/>
                    <a:p>
                      <a:pPr algn="ctr" fontAlgn="b"/>
                      <a:r>
                        <a:rPr lang="fi-FI" sz="1200" b="0" i="0" u="none" strike="noStrike">
                          <a:solidFill>
                            <a:srgbClr val="000000"/>
                          </a:solidFill>
                          <a:effectLst/>
                          <a:latin typeface="Helvetica"/>
                        </a:rPr>
                        <a:t>cg14791502</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SDK1</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-6.10%</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Helvetica"/>
                        </a:rPr>
                        <a:t>-17.97%</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mr-IN" sz="1200" b="0" i="0" u="none" strike="noStrike">
                          <a:solidFill>
                            <a:srgbClr val="000000"/>
                          </a:solidFill>
                          <a:effectLst/>
                          <a:latin typeface="Helvetica"/>
                        </a:rPr>
                        <a:t>0.05%</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22"/>
                  </a:ext>
                </a:extLst>
              </a:tr>
              <a:tr h="242926">
                <a:tc>
                  <a:txBody>
                    <a:bodyPr/>
                    <a:lstStyle/>
                    <a:p>
                      <a:pPr algn="ctr" fontAlgn="b"/>
                      <a:r>
                        <a:rPr lang="is-IS" sz="1200" b="0" i="0" u="none" strike="noStrike">
                          <a:solidFill>
                            <a:srgbClr val="000000"/>
                          </a:solidFill>
                          <a:effectLst/>
                          <a:latin typeface="Helvetica"/>
                        </a:rPr>
                        <a:t>cg17739302</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SDK1</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-4.42%</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Helvetica"/>
                        </a:rPr>
                        <a:t>-15.93%</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mr-IN" sz="1200" b="0" i="0" u="none" strike="noStrike">
                          <a:solidFill>
                            <a:srgbClr val="000000"/>
                          </a:solidFill>
                          <a:effectLst/>
                          <a:latin typeface="Helvetica"/>
                        </a:rPr>
                        <a:t>-0.63%</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23"/>
                  </a:ext>
                </a:extLst>
              </a:tr>
              <a:tr h="242926">
                <a:tc>
                  <a:txBody>
                    <a:bodyPr/>
                    <a:lstStyle/>
                    <a:p>
                      <a:pPr algn="ctr" fontAlgn="b"/>
                      <a:r>
                        <a:rPr lang="uk-UA" sz="1200" b="0" i="0" u="none" strike="noStrike">
                          <a:solidFill>
                            <a:srgbClr val="000000"/>
                          </a:solidFill>
                          <a:effectLst/>
                          <a:latin typeface="Helvetica"/>
                        </a:rPr>
                        <a:t>cg17744375</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SDK1</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-4.25%</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Helvetica"/>
                        </a:rPr>
                        <a:t>-14.76%</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mr-IN" sz="1200" b="0" i="0" u="none" strike="noStrike">
                          <a:solidFill>
                            <a:srgbClr val="000000"/>
                          </a:solidFill>
                          <a:effectLst/>
                          <a:latin typeface="Helvetica"/>
                        </a:rPr>
                        <a:t>4.60%</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24"/>
                  </a:ext>
                </a:extLst>
              </a:tr>
              <a:tr h="242926">
                <a:tc>
                  <a:txBody>
                    <a:bodyPr/>
                    <a:lstStyle/>
                    <a:p>
                      <a:pPr algn="ctr" fontAlgn="b"/>
                      <a:r>
                        <a:rPr lang="is-IS" sz="1200" b="0" i="0" u="none" strike="noStrike">
                          <a:solidFill>
                            <a:srgbClr val="000000"/>
                          </a:solidFill>
                          <a:effectLst/>
                          <a:latin typeface="Helvetica"/>
                        </a:rPr>
                        <a:t>cg24441899</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SDK1</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-3.11%</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Helvetica"/>
                        </a:rPr>
                        <a:t>-13.42%</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mr-IN" sz="1200" b="0" i="0" u="none" strike="noStrike">
                          <a:solidFill>
                            <a:srgbClr val="000000"/>
                          </a:solidFill>
                          <a:effectLst/>
                          <a:latin typeface="Helvetica"/>
                        </a:rPr>
                        <a:t>1.27%</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25"/>
                  </a:ext>
                </a:extLst>
              </a:tr>
              <a:tr h="242926">
                <a:tc>
                  <a:txBody>
                    <a:bodyPr/>
                    <a:lstStyle/>
                    <a:p>
                      <a:pPr algn="ctr" fontAlgn="b"/>
                      <a:r>
                        <a:rPr lang="is-IS" sz="1200" b="0" i="0" u="none" strike="noStrike">
                          <a:solidFill>
                            <a:srgbClr val="000000"/>
                          </a:solidFill>
                          <a:effectLst/>
                          <a:latin typeface="Helvetica"/>
                        </a:rPr>
                        <a:t>cg25711963</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SDK1</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Helvetica"/>
                        </a:rPr>
                        <a:t>-4.03%</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Helvetica"/>
                        </a:rPr>
                        <a:t>-15.23%</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mr-IN" sz="1200" b="0" i="0" u="none" strike="noStrike">
                          <a:solidFill>
                            <a:srgbClr val="000000"/>
                          </a:solidFill>
                          <a:effectLst/>
                          <a:latin typeface="Helvetica"/>
                        </a:rPr>
                        <a:t>5.52%</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26"/>
                  </a:ext>
                </a:extLst>
              </a:tr>
              <a:tr h="242926">
                <a:tc>
                  <a:txBody>
                    <a:bodyPr/>
                    <a:lstStyle/>
                    <a:p>
                      <a:pPr algn="ctr" fontAlgn="b"/>
                      <a:r>
                        <a:rPr lang="is-IS" sz="1200" b="0" i="0" u="none" strike="noStrike" dirty="0">
                          <a:solidFill>
                            <a:srgbClr val="000000"/>
                          </a:solidFill>
                          <a:effectLst/>
                          <a:latin typeface="Helvetica"/>
                        </a:rPr>
                        <a:t>cg12626698</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SYCE1</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-3.41%</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Helvetica"/>
                        </a:rPr>
                        <a:t>-8.22%</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-14.91%</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27"/>
                  </a:ext>
                </a:extLst>
              </a:tr>
              <a:tr h="242926">
                <a:tc>
                  <a:txBody>
                    <a:bodyPr/>
                    <a:lstStyle/>
                    <a:p>
                      <a:pPr algn="ctr" fontAlgn="b"/>
                      <a:r>
                        <a:rPr lang="cs-CZ" sz="1200" b="0" i="0" u="none" strike="noStrike" dirty="0">
                          <a:solidFill>
                            <a:srgbClr val="000000"/>
                          </a:solidFill>
                          <a:effectLst/>
                          <a:latin typeface="Helvetica"/>
                        </a:rPr>
                        <a:t>cg19945897</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SYCE1</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-2.01%</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Helvetica"/>
                        </a:rPr>
                        <a:t>-6.76%</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-12.45%</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28"/>
                  </a:ext>
                </a:extLst>
              </a:tr>
              <a:tr h="242926">
                <a:tc>
                  <a:txBody>
                    <a:bodyPr/>
                    <a:lstStyle/>
                    <a:p>
                      <a:pPr algn="ctr" fontAlgn="b"/>
                      <a:r>
                        <a:rPr lang="is-IS" sz="1200" b="0" i="0" u="none" strike="noStrike" dirty="0">
                          <a:solidFill>
                            <a:srgbClr val="000000"/>
                          </a:solidFill>
                          <a:effectLst/>
                          <a:latin typeface="Helvetica"/>
                        </a:rPr>
                        <a:t>cg20169779</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SYCE1</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-3.27%</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-12.69%</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mr-IN" sz="1200" b="0" i="0" u="none" strike="noStrike" dirty="0">
                          <a:solidFill>
                            <a:srgbClr val="000000"/>
                          </a:solidFill>
                          <a:effectLst/>
                          <a:latin typeface="Helvetica"/>
                        </a:rPr>
                        <a:t>-17.32%</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29"/>
                  </a:ext>
                </a:extLst>
              </a:tr>
              <a:tr h="242926">
                <a:tc>
                  <a:txBody>
                    <a:bodyPr/>
                    <a:lstStyle/>
                    <a:p>
                      <a:pPr algn="ctr" fontAlgn="b"/>
                      <a:r>
                        <a:rPr lang="cs-CZ" sz="1200" b="0" i="0" u="none" strike="noStrike" dirty="0">
                          <a:solidFill>
                            <a:srgbClr val="000000"/>
                          </a:solidFill>
                          <a:effectLst/>
                          <a:latin typeface="Helvetica"/>
                        </a:rPr>
                        <a:t>cg18915450</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dirty="0">
                          <a:solidFill>
                            <a:srgbClr val="000000"/>
                          </a:solidFill>
                          <a:effectLst/>
                          <a:latin typeface="Helvetica"/>
                        </a:rPr>
                        <a:t>TAF1B</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-9.91%</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4.93%</a:t>
                      </a:r>
                    </a:p>
                  </a:txBody>
                  <a:tcPr marL="12700" marR="12700" marT="1270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Helvetica"/>
                        </a:rPr>
                        <a:t>15.21%</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30"/>
                  </a:ext>
                </a:extLst>
              </a:tr>
              <a:tr h="242926">
                <a:tc>
                  <a:txBody>
                    <a:bodyPr/>
                    <a:lstStyle/>
                    <a:p>
                      <a:pPr algn="ctr" fontAlgn="b"/>
                      <a:r>
                        <a:rPr lang="is-IS" sz="1200" b="0" i="0" u="none" strike="noStrike" dirty="0">
                          <a:solidFill>
                            <a:srgbClr val="000000"/>
                          </a:solidFill>
                          <a:effectLst/>
                          <a:latin typeface="Helvetica"/>
                        </a:rPr>
                        <a:t>cg20600404</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TAF1B</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-9.26%</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6.55%</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Helvetica"/>
                        </a:rPr>
                        <a:t>14.59%</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31"/>
                  </a:ext>
                </a:extLst>
              </a:tr>
              <a:tr h="242926">
                <a:tc>
                  <a:txBody>
                    <a:bodyPr/>
                    <a:lstStyle/>
                    <a:p>
                      <a:pPr algn="ctr" fontAlgn="b"/>
                      <a:r>
                        <a:rPr lang="is-IS" sz="1200" b="0" i="0" u="none" strike="noStrike" dirty="0">
                          <a:solidFill>
                            <a:srgbClr val="000000"/>
                          </a:solidFill>
                          <a:effectLst/>
                          <a:latin typeface="Helvetica"/>
                        </a:rPr>
                        <a:t>cg25207776</a:t>
                      </a:r>
                    </a:p>
                  </a:txBody>
                  <a:tcPr marL="12700" marR="12700" marT="12700" marB="0"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1200" b="0" i="0" u="none" strike="noStrike">
                          <a:solidFill>
                            <a:srgbClr val="000000"/>
                          </a:solidFill>
                          <a:effectLst/>
                          <a:latin typeface="Helvetica"/>
                        </a:rPr>
                        <a:t>TAF1B</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-7.64%</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a:solidFill>
                            <a:srgbClr val="000000"/>
                          </a:solidFill>
                          <a:effectLst/>
                          <a:latin typeface="Helvetica"/>
                        </a:rPr>
                        <a:t>4.39%</a:t>
                      </a:r>
                    </a:p>
                  </a:txBody>
                  <a:tcPr marL="12700" marR="12700" marT="1270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mr-IN" sz="1200" b="0" i="0" u="none" strike="noStrike" dirty="0">
                          <a:solidFill>
                            <a:srgbClr val="000000"/>
                          </a:solidFill>
                          <a:effectLst/>
                          <a:latin typeface="Helvetica"/>
                        </a:rPr>
                        <a:t>12.32%</a:t>
                      </a:r>
                    </a:p>
                  </a:txBody>
                  <a:tcPr marL="12700" marR="12700" marT="1270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32"/>
                  </a:ext>
                </a:extLst>
              </a:tr>
            </a:tbl>
          </a:graphicData>
        </a:graphic>
      </p:graphicFrame>
      <p:grpSp>
        <p:nvGrpSpPr>
          <p:cNvPr id="6" name="Group 5"/>
          <p:cNvGrpSpPr/>
          <p:nvPr/>
        </p:nvGrpSpPr>
        <p:grpSpPr>
          <a:xfrm>
            <a:off x="11150600" y="8779050"/>
            <a:ext cx="1159104" cy="890659"/>
            <a:chOff x="11439295" y="8806325"/>
            <a:chExt cx="1159104" cy="890659"/>
          </a:xfrm>
        </p:grpSpPr>
        <p:grpSp>
          <p:nvGrpSpPr>
            <p:cNvPr id="7" name="Group 6"/>
            <p:cNvGrpSpPr/>
            <p:nvPr/>
          </p:nvGrpSpPr>
          <p:grpSpPr>
            <a:xfrm>
              <a:off x="11439295" y="8806325"/>
              <a:ext cx="1110881" cy="890659"/>
              <a:chOff x="9820409" y="5198977"/>
              <a:chExt cx="1110881" cy="890659"/>
            </a:xfrm>
          </p:grpSpPr>
          <p:sp>
            <p:nvSpPr>
              <p:cNvPr id="8" name="Rectangle 7"/>
              <p:cNvSpPr/>
              <p:nvPr/>
            </p:nvSpPr>
            <p:spPr>
              <a:xfrm>
                <a:off x="9922959" y="5583604"/>
                <a:ext cx="292127" cy="152400"/>
              </a:xfrm>
              <a:prstGeom prst="rect">
                <a:avLst/>
              </a:prstGeom>
              <a:solidFill>
                <a:schemeClr val="bg1"/>
              </a:solidFill>
              <a:ln w="1270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9" name="TextBox 8"/>
              <p:cNvSpPr txBox="1"/>
              <p:nvPr/>
            </p:nvSpPr>
            <p:spPr>
              <a:xfrm>
                <a:off x="9820409" y="5198977"/>
                <a:ext cx="990656"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Helvetica Light"/>
                  </a:rPr>
                  <a:t>Mediation</a:t>
                </a:r>
              </a:p>
            </p:txBody>
          </p:sp>
          <p:sp>
            <p:nvSpPr>
              <p:cNvPr id="10" name="TextBox 9"/>
              <p:cNvSpPr txBox="1"/>
              <p:nvPr/>
            </p:nvSpPr>
            <p:spPr>
              <a:xfrm>
                <a:off x="10315737" y="5479212"/>
                <a:ext cx="615553" cy="6104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600"/>
                  </a:spcAft>
                  <a:buClrTx/>
                  <a:buSzTx/>
                  <a:buFontTx/>
                  <a:buNone/>
                  <a:tabLst/>
                </a:pPr>
                <a:r>
                  <a:rPr kumimoji="0" lang="en-US" sz="1400" b="0" i="0" u="none" strike="noStrike" cap="none" spc="0" normalizeH="0" baseline="0" dirty="0">
                    <a:ln>
                      <a:noFill/>
                    </a:ln>
                    <a:solidFill>
                      <a:srgbClr val="000000"/>
                    </a:solidFill>
                    <a:effectLst/>
                    <a:uFillTx/>
                    <a:sym typeface="Helvetica Light"/>
                  </a:rPr>
                  <a:t>&lt; 10%</a:t>
                </a:r>
              </a:p>
              <a:p>
                <a:pPr marL="0" marR="0" indent="0" algn="ctr" defTabSz="584200" rtl="0" fontAlgn="auto" latinLnBrk="0" hangingPunct="0">
                  <a:lnSpc>
                    <a:spcPct val="100000"/>
                  </a:lnSpc>
                  <a:spcBef>
                    <a:spcPts val="0"/>
                  </a:spcBef>
                  <a:spcAft>
                    <a:spcPts val="0"/>
                  </a:spcAft>
                  <a:buClrTx/>
                  <a:buSzTx/>
                  <a:buFontTx/>
                  <a:buNone/>
                  <a:tabLst/>
                </a:pPr>
                <a:r>
                  <a:rPr lang="en-US" sz="1400" dirty="0"/>
                  <a:t>≥ 10%</a:t>
                </a:r>
                <a:endParaRPr kumimoji="0" lang="en-US" sz="1400" b="0" i="0" u="none" strike="noStrike" cap="none" spc="0" normalizeH="0" baseline="0" dirty="0">
                  <a:ln>
                    <a:noFill/>
                  </a:ln>
                  <a:solidFill>
                    <a:srgbClr val="000000"/>
                  </a:solidFill>
                  <a:effectLst/>
                  <a:uFillTx/>
                  <a:sym typeface="Helvetica Light"/>
                </a:endParaRPr>
              </a:p>
            </p:txBody>
          </p:sp>
          <p:sp>
            <p:nvSpPr>
              <p:cNvPr id="11" name="Rectangle 10"/>
              <p:cNvSpPr/>
              <p:nvPr/>
            </p:nvSpPr>
            <p:spPr>
              <a:xfrm>
                <a:off x="9931400" y="5829835"/>
                <a:ext cx="283686" cy="152400"/>
              </a:xfrm>
              <a:prstGeom prst="rect">
                <a:avLst/>
              </a:prstGeom>
              <a:solidFill>
                <a:schemeClr val="accent1">
                  <a:lumMod val="20000"/>
                  <a:lumOff val="80000"/>
                </a:schemeClr>
              </a:solidFill>
              <a:ln w="1270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grpSp>
        <p:sp>
          <p:nvSpPr>
            <p:cNvPr id="4" name="Rectangle 3"/>
            <p:cNvSpPr/>
            <p:nvPr/>
          </p:nvSpPr>
          <p:spPr>
            <a:xfrm>
              <a:off x="11448749" y="8823960"/>
              <a:ext cx="1149650" cy="868680"/>
            </a:xfrm>
            <a:prstGeom prst="rect">
              <a:avLst/>
            </a:prstGeom>
            <a:noFill/>
            <a:ln w="1270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grpSp>
    </p:spTree>
    <p:extLst>
      <p:ext uri="{BB962C8B-B14F-4D97-AF65-F5344CB8AC3E}">
        <p14:creationId xmlns:p14="http://schemas.microsoft.com/office/powerpoint/2010/main" val="342685201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33292828"/>
              </p:ext>
            </p:extLst>
          </p:nvPr>
        </p:nvGraphicFramePr>
        <p:xfrm>
          <a:off x="254000" y="440911"/>
          <a:ext cx="5288718" cy="8092960"/>
        </p:xfrm>
        <a:graphic>
          <a:graphicData uri="http://schemas.openxmlformats.org/drawingml/2006/table">
            <a:tbl>
              <a:tblPr firstRow="1" bandRow="1">
                <a:tableStyleId>{5940675A-B579-460E-94D1-54222C63F5DA}</a:tableStyleId>
              </a:tblPr>
              <a:tblGrid>
                <a:gridCol w="999129">
                  <a:extLst>
                    <a:ext uri="{9D8B030D-6E8A-4147-A177-3AD203B41FA5}">
                      <a16:colId xmlns:a16="http://schemas.microsoft.com/office/drawing/2014/main" val="20000"/>
                    </a:ext>
                  </a:extLst>
                </a:gridCol>
                <a:gridCol w="911475">
                  <a:extLst>
                    <a:ext uri="{9D8B030D-6E8A-4147-A177-3AD203B41FA5}">
                      <a16:colId xmlns:a16="http://schemas.microsoft.com/office/drawing/2014/main" val="20001"/>
                    </a:ext>
                  </a:extLst>
                </a:gridCol>
                <a:gridCol w="805180">
                  <a:extLst>
                    <a:ext uri="{9D8B030D-6E8A-4147-A177-3AD203B41FA5}">
                      <a16:colId xmlns:a16="http://schemas.microsoft.com/office/drawing/2014/main" val="20002"/>
                    </a:ext>
                  </a:extLst>
                </a:gridCol>
                <a:gridCol w="926664">
                  <a:extLst>
                    <a:ext uri="{9D8B030D-6E8A-4147-A177-3AD203B41FA5}">
                      <a16:colId xmlns:a16="http://schemas.microsoft.com/office/drawing/2014/main" val="20003"/>
                    </a:ext>
                  </a:extLst>
                </a:gridCol>
                <a:gridCol w="846885">
                  <a:extLst>
                    <a:ext uri="{9D8B030D-6E8A-4147-A177-3AD203B41FA5}">
                      <a16:colId xmlns:a16="http://schemas.microsoft.com/office/drawing/2014/main" val="20004"/>
                    </a:ext>
                  </a:extLst>
                </a:gridCol>
                <a:gridCol w="799385">
                  <a:extLst>
                    <a:ext uri="{9D8B030D-6E8A-4147-A177-3AD203B41FA5}">
                      <a16:colId xmlns:a16="http://schemas.microsoft.com/office/drawing/2014/main" val="20005"/>
                    </a:ext>
                  </a:extLst>
                </a:gridCol>
              </a:tblGrid>
              <a:tr h="470282">
                <a:tc>
                  <a:txBody>
                    <a:bodyPr/>
                    <a:lstStyle/>
                    <a:p>
                      <a:r>
                        <a:rPr lang="en-US" sz="900" b="1" dirty="0"/>
                        <a:t>Probe Name</a:t>
                      </a:r>
                    </a:p>
                  </a:txBody>
                  <a:tcPr anchor="ctr">
                    <a:solidFill>
                      <a:schemeClr val="bg1">
                        <a:lumMod val="75000"/>
                      </a:schemeClr>
                    </a:solidFill>
                  </a:tcPr>
                </a:tc>
                <a:tc>
                  <a:txBody>
                    <a:bodyPr/>
                    <a:lstStyle/>
                    <a:p>
                      <a:r>
                        <a:rPr lang="en-US" sz="900" b="1" dirty="0"/>
                        <a:t>DMR</a:t>
                      </a:r>
                      <a:r>
                        <a:rPr lang="en-US" sz="900" b="1" baseline="0" dirty="0"/>
                        <a:t> Name</a:t>
                      </a:r>
                      <a:endParaRPr lang="en-US" sz="900" b="1" dirty="0"/>
                    </a:p>
                  </a:txBody>
                  <a:tcPr anchor="ctr">
                    <a:solidFill>
                      <a:schemeClr val="bg1">
                        <a:lumMod val="75000"/>
                      </a:schemeClr>
                    </a:solidFill>
                  </a:tcPr>
                </a:tc>
                <a:tc>
                  <a:txBody>
                    <a:bodyPr/>
                    <a:lstStyle/>
                    <a:p>
                      <a:r>
                        <a:rPr lang="en-US" sz="900" b="1" dirty="0"/>
                        <a:t>Base Model</a:t>
                      </a:r>
                    </a:p>
                  </a:txBody>
                  <a:tcPr anchor="ctr">
                    <a:solidFill>
                      <a:schemeClr val="bg1">
                        <a:lumMod val="75000"/>
                      </a:schemeClr>
                    </a:solidFill>
                  </a:tcPr>
                </a:tc>
                <a:tc>
                  <a:txBody>
                    <a:bodyPr/>
                    <a:lstStyle/>
                    <a:p>
                      <a:r>
                        <a:rPr lang="en-US" sz="900" b="1" dirty="0"/>
                        <a:t>Model</a:t>
                      </a:r>
                      <a:r>
                        <a:rPr lang="en-US" sz="900" b="1" baseline="0" dirty="0"/>
                        <a:t> 1: BMI and smoking</a:t>
                      </a:r>
                      <a:endParaRPr lang="en-US" sz="900" b="1" dirty="0"/>
                    </a:p>
                  </a:txBody>
                  <a:tcPr anchor="ctr">
                    <a:solidFill>
                      <a:schemeClr val="bg1">
                        <a:lumMod val="75000"/>
                      </a:schemeClr>
                    </a:solidFill>
                  </a:tcPr>
                </a:tc>
                <a:tc>
                  <a:txBody>
                    <a:bodyPr/>
                    <a:lstStyle/>
                    <a:p>
                      <a:r>
                        <a:rPr lang="en-US" sz="900" b="1" dirty="0"/>
                        <a:t>Model</a:t>
                      </a:r>
                      <a:r>
                        <a:rPr lang="en-US" sz="900" b="1" baseline="0" dirty="0"/>
                        <a:t> 2: Depressive and PTSD symptoms</a:t>
                      </a:r>
                      <a:endParaRPr lang="en-US" sz="900" b="1" dirty="0"/>
                    </a:p>
                  </a:txBody>
                  <a:tcPr anchor="ctr">
                    <a:solidFill>
                      <a:schemeClr val="bg1">
                        <a:lumMod val="75000"/>
                      </a:schemeClr>
                    </a:solidFill>
                  </a:tcPr>
                </a:tc>
                <a:tc>
                  <a:txBody>
                    <a:bodyPr/>
                    <a:lstStyle/>
                    <a:p>
                      <a:r>
                        <a:rPr lang="en-US" sz="900" b="1" dirty="0"/>
                        <a:t>Model 3: Lifetime Trauma</a:t>
                      </a:r>
                    </a:p>
                  </a:txBody>
                  <a:tcPr anchor="ctr">
                    <a:solidFill>
                      <a:schemeClr val="bg1">
                        <a:lumMod val="75000"/>
                      </a:schemeClr>
                    </a:solidFill>
                  </a:tcPr>
                </a:tc>
                <a:extLst>
                  <a:ext uri="{0D108BD9-81ED-4DB2-BD59-A6C34878D82A}">
                    <a16:rowId xmlns:a16="http://schemas.microsoft.com/office/drawing/2014/main" val="10000"/>
                  </a:ext>
                </a:extLst>
              </a:tr>
              <a:tr h="242926">
                <a:tc>
                  <a:txBody>
                    <a:bodyPr/>
                    <a:lstStyle/>
                    <a:p>
                      <a:pPr algn="ctr" fontAlgn="b"/>
                      <a:r>
                        <a:rPr lang="is-IS" sz="900" b="0" i="0" u="none" strike="noStrike" dirty="0">
                          <a:solidFill>
                            <a:srgbClr val="000000"/>
                          </a:solidFill>
                          <a:effectLst/>
                          <a:latin typeface="Helvetica"/>
                        </a:rPr>
                        <a:t>cg02622647</a:t>
                      </a:r>
                    </a:p>
                  </a:txBody>
                  <a:tcPr marL="12700" marR="12700" marT="12700" marB="0" anchor="ctr">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dirty="0">
                          <a:solidFill>
                            <a:srgbClr val="000000"/>
                          </a:solidFill>
                          <a:effectLst/>
                          <a:latin typeface="Helvetica"/>
                        </a:rPr>
                        <a:t>ARL17A</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fontAlgn="b"/>
                      <a:r>
                        <a:rPr lang="mr-IN" sz="1000" b="0" i="0" u="none" strike="noStrike" dirty="0">
                          <a:solidFill>
                            <a:srgbClr val="000000"/>
                          </a:solidFill>
                          <a:effectLst/>
                          <a:latin typeface="Helvetica"/>
                        </a:rPr>
                        <a:t>-1.329</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fontAlgn="b"/>
                      <a:r>
                        <a:rPr lang="mr-IN" sz="1000" b="0" i="0" u="none" strike="noStrike">
                          <a:solidFill>
                            <a:srgbClr val="000000"/>
                          </a:solidFill>
                          <a:effectLst/>
                          <a:latin typeface="Helvetica"/>
                        </a:rPr>
                        <a:t>-1.255</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fontAlgn="b"/>
                      <a:r>
                        <a:rPr lang="mr-IN" sz="1000" b="0" i="0" u="none" strike="noStrike">
                          <a:solidFill>
                            <a:srgbClr val="000000"/>
                          </a:solidFill>
                          <a:effectLst/>
                          <a:latin typeface="Helvetica"/>
                        </a:rPr>
                        <a:t>-1.181</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fontAlgn="b"/>
                      <a:r>
                        <a:rPr lang="mr-IN" sz="1000" b="0" i="0" u="none" strike="noStrike">
                          <a:solidFill>
                            <a:srgbClr val="000000"/>
                          </a:solidFill>
                          <a:effectLst/>
                          <a:latin typeface="Helvetica"/>
                        </a:rPr>
                        <a:t>-1.115</a:t>
                      </a:r>
                    </a:p>
                  </a:txBody>
                  <a:tcPr marL="12700" marR="12700" marT="12700" marB="0" anchor="ctr">
                    <a:lnL w="12700" cap="flat" cmpd="sng" algn="ctr">
                      <a:solidFill>
                        <a:schemeClr val="tx1"/>
                      </a:solidFill>
                      <a:prstDash val="solid"/>
                      <a:round/>
                      <a:headEnd type="none" w="med" len="med"/>
                      <a:tailEnd type="none" w="med" len="med"/>
                    </a:lnL>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242926">
                <a:tc>
                  <a:txBody>
                    <a:bodyPr/>
                    <a:lstStyle/>
                    <a:p>
                      <a:pPr algn="ctr" fontAlgn="b"/>
                      <a:r>
                        <a:rPr lang="is-IS" sz="900" b="0" i="0" u="none" strike="noStrike" dirty="0">
                          <a:solidFill>
                            <a:srgbClr val="000000"/>
                          </a:solidFill>
                          <a:effectLst/>
                          <a:latin typeface="Helvetica"/>
                        </a:rPr>
                        <a:t>cg04703951</a:t>
                      </a:r>
                    </a:p>
                  </a:txBody>
                  <a:tcPr marL="12700" marR="12700" marT="12700" marB="0"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dirty="0">
                          <a:solidFill>
                            <a:srgbClr val="000000"/>
                          </a:solidFill>
                          <a:effectLst/>
                          <a:latin typeface="Helvetica"/>
                        </a:rPr>
                        <a:t>ARL17A</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a:solidFill>
                            <a:srgbClr val="000000"/>
                          </a:solidFill>
                          <a:effectLst/>
                          <a:latin typeface="Helvetica"/>
                        </a:rPr>
                        <a:t>-1.042</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dirty="0">
                          <a:solidFill>
                            <a:srgbClr val="000000"/>
                          </a:solidFill>
                          <a:effectLst/>
                          <a:latin typeface="Helvetica"/>
                        </a:rPr>
                        <a:t>-0.995</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a:solidFill>
                            <a:srgbClr val="000000"/>
                          </a:solidFill>
                          <a:effectLst/>
                          <a:latin typeface="Helvetica"/>
                        </a:rPr>
                        <a:t>-0.931</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dirty="0">
                          <a:solidFill>
                            <a:srgbClr val="000000"/>
                          </a:solidFill>
                          <a:effectLst/>
                          <a:latin typeface="Helvetica"/>
                        </a:rPr>
                        <a:t>-0.878</a:t>
                      </a:r>
                    </a:p>
                  </a:txBody>
                  <a:tcPr marL="12700" marR="12700" marT="12700" marB="0" anchor="ct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2"/>
                  </a:ext>
                </a:extLst>
              </a:tr>
              <a:tr h="242926">
                <a:tc>
                  <a:txBody>
                    <a:bodyPr/>
                    <a:lstStyle/>
                    <a:p>
                      <a:pPr algn="ctr" fontAlgn="b"/>
                      <a:r>
                        <a:rPr lang="is-IS" sz="900" b="0" i="0" u="none" strike="noStrike">
                          <a:solidFill>
                            <a:srgbClr val="000000"/>
                          </a:solidFill>
                          <a:effectLst/>
                          <a:latin typeface="Helvetica"/>
                        </a:rPr>
                        <a:t>cg06925179</a:t>
                      </a:r>
                    </a:p>
                  </a:txBody>
                  <a:tcPr marL="12700" marR="12700" marT="12700" marB="0"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solidFill>
                      <a:schemeClr val="bg1">
                        <a:lumMod val="75000"/>
                      </a:schemeClr>
                    </a:solidFill>
                  </a:tcPr>
                </a:tc>
                <a:tc>
                  <a:txBody>
                    <a:bodyPr/>
                    <a:lstStyle/>
                    <a:p>
                      <a:pPr algn="ctr" fontAlgn="b"/>
                      <a:r>
                        <a:rPr lang="en-US" sz="900" b="0" i="0" u="none" strike="noStrike">
                          <a:solidFill>
                            <a:srgbClr val="000000"/>
                          </a:solidFill>
                          <a:effectLst/>
                          <a:latin typeface="Helvetica"/>
                        </a:rPr>
                        <a:t>ARL17A</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fontAlgn="b"/>
                      <a:r>
                        <a:rPr lang="mr-IN" sz="1000" b="0" i="0" u="none" strike="noStrike" dirty="0">
                          <a:solidFill>
                            <a:srgbClr val="000000"/>
                          </a:solidFill>
                          <a:effectLst/>
                          <a:latin typeface="Helvetica"/>
                        </a:rPr>
                        <a:t>-0.56</a:t>
                      </a:r>
                      <a:r>
                        <a:rPr lang="en-US" sz="1000" b="0" i="0" u="none" strike="noStrike" dirty="0">
                          <a:solidFill>
                            <a:srgbClr val="000000"/>
                          </a:solidFill>
                          <a:effectLst/>
                          <a:latin typeface="Helvetica"/>
                        </a:rPr>
                        <a:t>0</a:t>
                      </a:r>
                      <a:endParaRPr lang="mr-IN" sz="1000" b="0" i="0" u="none" strike="noStrike" dirty="0">
                        <a:solidFill>
                          <a:srgbClr val="000000"/>
                        </a:solidFill>
                        <a:effectLst/>
                        <a:latin typeface="Helvetica"/>
                      </a:endParaRP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fontAlgn="b"/>
                      <a:r>
                        <a:rPr lang="mr-IN" sz="1000" b="0" i="0" u="none" strike="noStrike" dirty="0">
                          <a:solidFill>
                            <a:srgbClr val="000000"/>
                          </a:solidFill>
                          <a:effectLst/>
                          <a:latin typeface="Helvetica"/>
                        </a:rPr>
                        <a:t>-0.521</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fontAlgn="b"/>
                      <a:r>
                        <a:rPr lang="mr-IN" sz="1000" b="0" i="0" u="none" strike="noStrike" dirty="0">
                          <a:solidFill>
                            <a:srgbClr val="000000"/>
                          </a:solidFill>
                          <a:effectLst/>
                          <a:latin typeface="Helvetica"/>
                        </a:rPr>
                        <a:t>-0.493</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fontAlgn="b"/>
                      <a:r>
                        <a:rPr lang="mr-IN" sz="1000" b="0" i="0" u="none" strike="noStrike" dirty="0">
                          <a:solidFill>
                            <a:srgbClr val="000000"/>
                          </a:solidFill>
                          <a:effectLst/>
                          <a:latin typeface="Helvetica"/>
                        </a:rPr>
                        <a:t>-0.458</a:t>
                      </a:r>
                    </a:p>
                  </a:txBody>
                  <a:tcPr marL="12700" marR="12700" marT="12700" marB="0" anchor="ct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10003"/>
                  </a:ext>
                </a:extLst>
              </a:tr>
              <a:tr h="242926">
                <a:tc>
                  <a:txBody>
                    <a:bodyPr/>
                    <a:lstStyle/>
                    <a:p>
                      <a:pPr algn="ctr" fontAlgn="b"/>
                      <a:r>
                        <a:rPr lang="is-IS" sz="900" b="0" i="0" u="none" strike="noStrike">
                          <a:solidFill>
                            <a:srgbClr val="000000"/>
                          </a:solidFill>
                          <a:effectLst/>
                          <a:latin typeface="Helvetica"/>
                        </a:rPr>
                        <a:t>cg11007110</a:t>
                      </a:r>
                    </a:p>
                  </a:txBody>
                  <a:tcPr marL="12700" marR="12700" marT="12700" marB="0" anchor="ctr">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CFAP46</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mr-IN" sz="1000" b="0" i="0" u="none" strike="noStrike">
                          <a:solidFill>
                            <a:srgbClr val="000000"/>
                          </a:solidFill>
                          <a:effectLst/>
                          <a:latin typeface="Helvetica"/>
                        </a:rPr>
                        <a:t>-0.441</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mr-IN" sz="1000" b="0" i="0" u="none" strike="noStrike">
                          <a:solidFill>
                            <a:srgbClr val="000000"/>
                          </a:solidFill>
                          <a:effectLst/>
                          <a:latin typeface="Helvetica"/>
                        </a:rPr>
                        <a:t>-0.468</a:t>
                      </a:r>
                    </a:p>
                  </a:txBody>
                  <a:tcPr marL="12700" marR="12700" marT="12700" marB="0" anchor="ctr">
                    <a:lnB w="12700" cap="flat" cmpd="sng" algn="ctr">
                      <a:noFill/>
                      <a:prstDash val="solid"/>
                      <a:round/>
                      <a:headEnd type="none" w="med" len="med"/>
                      <a:tailEnd type="none" w="med" len="med"/>
                    </a:lnB>
                    <a:noFill/>
                  </a:tcPr>
                </a:tc>
                <a:tc>
                  <a:txBody>
                    <a:bodyPr/>
                    <a:lstStyle/>
                    <a:p>
                      <a:pPr algn="ctr" fontAlgn="b"/>
                      <a:r>
                        <a:rPr lang="mr-IN" sz="1000" b="0" i="0" u="none" strike="noStrike">
                          <a:solidFill>
                            <a:srgbClr val="000000"/>
                          </a:solidFill>
                          <a:effectLst/>
                          <a:latin typeface="Helvetica"/>
                        </a:rPr>
                        <a:t>-0.467</a:t>
                      </a:r>
                    </a:p>
                  </a:txBody>
                  <a:tcPr marL="12700" marR="12700" marT="12700" marB="0" anchor="ctr">
                    <a:lnB w="12700" cap="flat" cmpd="sng" algn="ctr">
                      <a:noFill/>
                      <a:prstDash val="solid"/>
                      <a:round/>
                      <a:headEnd type="none" w="med" len="med"/>
                      <a:tailEnd type="none" w="med" len="med"/>
                    </a:lnB>
                    <a:noFill/>
                  </a:tcPr>
                </a:tc>
                <a:tc>
                  <a:txBody>
                    <a:bodyPr/>
                    <a:lstStyle/>
                    <a:p>
                      <a:pPr algn="ctr" fontAlgn="b"/>
                      <a:r>
                        <a:rPr lang="mr-IN" sz="1000" b="0" i="0" u="none" strike="noStrike" dirty="0">
                          <a:solidFill>
                            <a:srgbClr val="000000"/>
                          </a:solidFill>
                          <a:effectLst/>
                          <a:latin typeface="Helvetica"/>
                        </a:rPr>
                        <a:t>-0.505</a:t>
                      </a:r>
                    </a:p>
                  </a:txBody>
                  <a:tcPr marL="12700" marR="12700" marT="12700" marB="0" anchor="ctr">
                    <a:lnB w="12700" cap="flat" cmpd="sng" algn="ctr">
                      <a:noFill/>
                      <a:prstDash val="solid"/>
                      <a:round/>
                      <a:headEnd type="none" w="med" len="med"/>
                      <a:tailEnd type="none" w="med" len="med"/>
                    </a:lnB>
                    <a:noFill/>
                  </a:tcPr>
                </a:tc>
                <a:extLst>
                  <a:ext uri="{0D108BD9-81ED-4DB2-BD59-A6C34878D82A}">
                    <a16:rowId xmlns:a16="http://schemas.microsoft.com/office/drawing/2014/main" val="10004"/>
                  </a:ext>
                </a:extLst>
              </a:tr>
              <a:tr h="242926">
                <a:tc>
                  <a:txBody>
                    <a:bodyPr/>
                    <a:lstStyle/>
                    <a:p>
                      <a:pPr algn="ctr" fontAlgn="b"/>
                      <a:r>
                        <a:rPr lang="is-IS" sz="900" b="0" i="0" u="none" strike="noStrike" dirty="0">
                          <a:solidFill>
                            <a:srgbClr val="000000"/>
                          </a:solidFill>
                          <a:effectLst/>
                          <a:latin typeface="Helvetica"/>
                        </a:rPr>
                        <a:t>cg16060671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dirty="0">
                          <a:solidFill>
                            <a:srgbClr val="000000"/>
                          </a:solidFill>
                          <a:effectLst/>
                          <a:latin typeface="Helvetica"/>
                        </a:rPr>
                        <a:t>CFAP46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dirty="0">
                          <a:solidFill>
                            <a:srgbClr val="000000"/>
                          </a:solidFill>
                          <a:effectLst/>
                          <a:latin typeface="Helvetica"/>
                        </a:rPr>
                        <a:t>-0.51</a:t>
                      </a:r>
                      <a:r>
                        <a:rPr lang="en-US" sz="1000" b="0" i="0" u="none" strike="noStrike" dirty="0">
                          <a:solidFill>
                            <a:srgbClr val="000000"/>
                          </a:solidFill>
                          <a:effectLst/>
                          <a:latin typeface="Helvetica"/>
                        </a:rPr>
                        <a:t>0</a:t>
                      </a:r>
                      <a:endParaRPr lang="mr-IN" sz="1000" b="0" i="0" u="none" strike="noStrike" dirty="0">
                        <a:solidFill>
                          <a:srgbClr val="000000"/>
                        </a:solidFill>
                        <a:effectLst/>
                        <a:latin typeface="Helvetica"/>
                      </a:endParaRP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dirty="0">
                          <a:solidFill>
                            <a:srgbClr val="000000"/>
                          </a:solidFill>
                          <a:effectLst/>
                          <a:latin typeface="Helvetica"/>
                        </a:rPr>
                        <a:t>-0.554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mr-IN" sz="1000" b="0" i="0" u="none" strike="noStrike" dirty="0">
                          <a:solidFill>
                            <a:srgbClr val="000000"/>
                          </a:solidFill>
                          <a:effectLst/>
                          <a:latin typeface="Helvetica"/>
                        </a:rPr>
                        <a:t>-0.557</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mr-IN" sz="1000" b="0" i="0" u="none" strike="noStrike">
                          <a:solidFill>
                            <a:srgbClr val="000000"/>
                          </a:solidFill>
                          <a:effectLst/>
                          <a:latin typeface="Helvetica"/>
                        </a:rPr>
                        <a:t>-0.612</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5"/>
                  </a:ext>
                </a:extLst>
              </a:tr>
              <a:tr h="242926">
                <a:tc>
                  <a:txBody>
                    <a:bodyPr/>
                    <a:lstStyle/>
                    <a:p>
                      <a:pPr algn="ctr" fontAlgn="b"/>
                      <a:r>
                        <a:rPr lang="is-IS" sz="900" b="0" i="0" u="none" strike="noStrike">
                          <a:solidFill>
                            <a:srgbClr val="000000"/>
                          </a:solidFill>
                          <a:effectLst/>
                          <a:latin typeface="Helvetica"/>
                        </a:rPr>
                        <a:t>cg16903885</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dirty="0">
                          <a:solidFill>
                            <a:srgbClr val="000000"/>
                          </a:solidFill>
                          <a:effectLst/>
                          <a:latin typeface="Helvetica"/>
                        </a:rPr>
                        <a:t>CFAP46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dirty="0">
                          <a:solidFill>
                            <a:srgbClr val="000000"/>
                          </a:solidFill>
                          <a:effectLst/>
                          <a:latin typeface="Helvetica"/>
                        </a:rPr>
                        <a:t>-0.421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dirty="0">
                          <a:solidFill>
                            <a:srgbClr val="000000"/>
                          </a:solidFill>
                          <a:effectLst/>
                          <a:latin typeface="Helvetica"/>
                        </a:rPr>
                        <a:t>-0.453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mr-IN" sz="1000" b="0" i="0" u="none" strike="noStrike" dirty="0">
                          <a:solidFill>
                            <a:srgbClr val="000000"/>
                          </a:solidFill>
                          <a:effectLst/>
                          <a:latin typeface="Helvetica"/>
                        </a:rPr>
                        <a:t>-0.459</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mr-IN" sz="1000" b="0" i="0" u="none" strike="noStrike" dirty="0">
                          <a:solidFill>
                            <a:srgbClr val="000000"/>
                          </a:solidFill>
                          <a:effectLst/>
                          <a:latin typeface="Helvetica"/>
                        </a:rPr>
                        <a:t>-0.502</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6"/>
                  </a:ext>
                </a:extLst>
              </a:tr>
              <a:tr h="242926">
                <a:tc>
                  <a:txBody>
                    <a:bodyPr/>
                    <a:lstStyle/>
                    <a:p>
                      <a:pPr algn="ctr" fontAlgn="b"/>
                      <a:r>
                        <a:rPr lang="is-IS" sz="900" b="0" i="0" u="none" strike="noStrike" dirty="0">
                          <a:solidFill>
                            <a:srgbClr val="000000"/>
                          </a:solidFill>
                          <a:effectLst/>
                          <a:latin typeface="Helvetica"/>
                        </a:rPr>
                        <a:t>cg19922741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CFAP46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a:solidFill>
                            <a:srgbClr val="000000"/>
                          </a:solidFill>
                          <a:effectLst/>
                          <a:latin typeface="Helvetica"/>
                        </a:rPr>
                        <a:t>-0.403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dirty="0">
                          <a:solidFill>
                            <a:srgbClr val="000000"/>
                          </a:solidFill>
                          <a:effectLst/>
                          <a:latin typeface="Helvetica"/>
                        </a:rPr>
                        <a:t>-0.437</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mr-IN" sz="1000" b="0" i="0" u="none" strike="noStrike" dirty="0">
                          <a:solidFill>
                            <a:srgbClr val="000000"/>
                          </a:solidFill>
                          <a:effectLst/>
                          <a:latin typeface="Helvetica"/>
                        </a:rPr>
                        <a:t>-0.45</a:t>
                      </a:r>
                      <a:r>
                        <a:rPr lang="en-US" sz="1000" b="0" i="0" u="none" strike="noStrike" dirty="0">
                          <a:solidFill>
                            <a:srgbClr val="000000"/>
                          </a:solidFill>
                          <a:effectLst/>
                          <a:latin typeface="Helvetica"/>
                        </a:rPr>
                        <a:t>0</a:t>
                      </a:r>
                      <a:endParaRPr lang="mr-IN" sz="1000" b="0" i="0" u="none" strike="noStrike" dirty="0">
                        <a:solidFill>
                          <a:srgbClr val="000000"/>
                        </a:solidFill>
                        <a:effectLst/>
                        <a:latin typeface="Helvetica"/>
                      </a:endParaRP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mr-IN" sz="1000" b="0" i="0" u="none" strike="noStrike" dirty="0">
                          <a:solidFill>
                            <a:srgbClr val="000000"/>
                          </a:solidFill>
                          <a:effectLst/>
                          <a:latin typeface="Helvetica"/>
                        </a:rPr>
                        <a:t>-0.511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7"/>
                  </a:ext>
                </a:extLst>
              </a:tr>
              <a:tr h="242926">
                <a:tc>
                  <a:txBody>
                    <a:bodyPr/>
                    <a:lstStyle/>
                    <a:p>
                      <a:pPr algn="ctr" fontAlgn="b"/>
                      <a:r>
                        <a:rPr lang="fi-FI" sz="900" b="0" i="0" u="none" strike="noStrike">
                          <a:solidFill>
                            <a:srgbClr val="000000"/>
                          </a:solidFill>
                          <a:effectLst/>
                          <a:latin typeface="Helvetica"/>
                        </a:rPr>
                        <a:t>cg26579838</a:t>
                      </a:r>
                    </a:p>
                  </a:txBody>
                  <a:tcPr marL="12700" marR="12700" marT="12700" marB="0" anchor="ctr">
                    <a:lnT w="12700" cap="flat" cmpd="sng" algn="ctr">
                      <a:noFill/>
                      <a:prstDash val="solid"/>
                      <a:round/>
                      <a:headEnd type="none" w="med" len="med"/>
                      <a:tailEnd type="none" w="med" len="med"/>
                    </a:lnT>
                    <a:solidFill>
                      <a:schemeClr val="bg1">
                        <a:lumMod val="75000"/>
                      </a:schemeClr>
                    </a:solidFill>
                  </a:tcPr>
                </a:tc>
                <a:tc>
                  <a:txBody>
                    <a:bodyPr/>
                    <a:lstStyle/>
                    <a:p>
                      <a:pPr algn="ctr" fontAlgn="b"/>
                      <a:r>
                        <a:rPr lang="en-US" sz="900" b="0" i="0" u="none" strike="noStrike">
                          <a:solidFill>
                            <a:srgbClr val="000000"/>
                          </a:solidFill>
                          <a:effectLst/>
                          <a:latin typeface="Helvetica"/>
                        </a:rPr>
                        <a:t>CFAP46</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mr-IN" sz="1000" b="0" i="0" u="none" strike="noStrike">
                          <a:solidFill>
                            <a:srgbClr val="000000"/>
                          </a:solidFill>
                          <a:effectLst/>
                          <a:latin typeface="Helvetica"/>
                        </a:rPr>
                        <a:t>-0.461</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mr-IN" sz="1000" b="0" i="0" u="none" strike="noStrike">
                          <a:solidFill>
                            <a:srgbClr val="000000"/>
                          </a:solidFill>
                          <a:effectLst/>
                          <a:latin typeface="Helvetica"/>
                        </a:rPr>
                        <a:t>-0.497</a:t>
                      </a:r>
                    </a:p>
                  </a:txBody>
                  <a:tcPr marL="12700" marR="12700" marT="12700" marB="0" anchor="ctr">
                    <a:lnT w="12700" cap="flat" cmpd="sng" algn="ctr">
                      <a:noFill/>
                      <a:prstDash val="solid"/>
                      <a:round/>
                      <a:headEnd type="none" w="med" len="med"/>
                      <a:tailEnd type="none" w="med" len="med"/>
                    </a:lnT>
                    <a:noFill/>
                  </a:tcPr>
                </a:tc>
                <a:tc>
                  <a:txBody>
                    <a:bodyPr/>
                    <a:lstStyle/>
                    <a:p>
                      <a:pPr algn="ctr" fontAlgn="b"/>
                      <a:r>
                        <a:rPr lang="mr-IN" sz="1000" b="0" i="0" u="none" strike="noStrike" dirty="0">
                          <a:solidFill>
                            <a:srgbClr val="000000"/>
                          </a:solidFill>
                          <a:effectLst/>
                          <a:latin typeface="Helvetica"/>
                        </a:rPr>
                        <a:t>-0.502</a:t>
                      </a:r>
                    </a:p>
                  </a:txBody>
                  <a:tcPr marL="12700" marR="12700" marT="12700" marB="0" anchor="ctr">
                    <a:lnT w="12700" cap="flat" cmpd="sng" algn="ctr">
                      <a:noFill/>
                      <a:prstDash val="solid"/>
                      <a:round/>
                      <a:headEnd type="none" w="med" len="med"/>
                      <a:tailEnd type="none" w="med" len="med"/>
                    </a:lnT>
                    <a:noFill/>
                  </a:tcPr>
                </a:tc>
                <a:tc>
                  <a:txBody>
                    <a:bodyPr/>
                    <a:lstStyle/>
                    <a:p>
                      <a:pPr algn="ctr" fontAlgn="b"/>
                      <a:r>
                        <a:rPr lang="mr-IN" sz="1000" b="0" i="0" u="none" strike="noStrike" dirty="0">
                          <a:solidFill>
                            <a:srgbClr val="000000"/>
                          </a:solidFill>
                          <a:effectLst/>
                          <a:latin typeface="Helvetica"/>
                        </a:rPr>
                        <a:t>-0.56</a:t>
                      </a:r>
                      <a:r>
                        <a:rPr lang="en-US" sz="1000" b="0" i="0" u="none" strike="noStrike" dirty="0">
                          <a:solidFill>
                            <a:srgbClr val="000000"/>
                          </a:solidFill>
                          <a:effectLst/>
                          <a:latin typeface="Helvetica"/>
                        </a:rPr>
                        <a:t>0</a:t>
                      </a:r>
                      <a:endParaRPr lang="mr-IN" sz="1000" b="0" i="0" u="none" strike="noStrike" dirty="0">
                        <a:solidFill>
                          <a:srgbClr val="000000"/>
                        </a:solidFill>
                        <a:effectLst/>
                        <a:latin typeface="Helvetica"/>
                      </a:endParaRPr>
                    </a:p>
                  </a:txBody>
                  <a:tcPr marL="12700" marR="12700" marT="12700" marB="0" anchor="ctr">
                    <a:lnT w="12700" cap="flat" cmpd="sng" algn="ctr">
                      <a:noFill/>
                      <a:prstDash val="solid"/>
                      <a:round/>
                      <a:headEnd type="none" w="med" len="med"/>
                      <a:tailEnd type="none" w="med" len="med"/>
                    </a:lnT>
                    <a:noFill/>
                  </a:tcPr>
                </a:tc>
                <a:extLst>
                  <a:ext uri="{0D108BD9-81ED-4DB2-BD59-A6C34878D82A}">
                    <a16:rowId xmlns:a16="http://schemas.microsoft.com/office/drawing/2014/main" val="10008"/>
                  </a:ext>
                </a:extLst>
              </a:tr>
              <a:tr h="242926">
                <a:tc>
                  <a:txBody>
                    <a:bodyPr/>
                    <a:lstStyle/>
                    <a:p>
                      <a:pPr algn="ctr" fontAlgn="b"/>
                      <a:r>
                        <a:rPr lang="is-IS" sz="900" b="0" i="0" u="none" strike="noStrike" dirty="0">
                          <a:solidFill>
                            <a:srgbClr val="000000"/>
                          </a:solidFill>
                          <a:effectLst/>
                          <a:latin typeface="Helvetica"/>
                        </a:rPr>
                        <a:t>cg00359590</a:t>
                      </a:r>
                    </a:p>
                  </a:txBody>
                  <a:tcPr marL="12700" marR="12700" marT="12700" marB="0" anchor="ctr">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CLU</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0.319</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is-IS" sz="1000" b="0" i="0" u="none" strike="noStrike">
                          <a:solidFill>
                            <a:srgbClr val="000000"/>
                          </a:solidFill>
                          <a:effectLst/>
                          <a:latin typeface="Helvetica"/>
                        </a:rPr>
                        <a:t>0.305</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0.284</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pl-PL" sz="1000" b="0" i="0" u="none" strike="noStrike">
                          <a:solidFill>
                            <a:srgbClr val="000000"/>
                          </a:solidFill>
                          <a:effectLst/>
                          <a:latin typeface="Helvetica"/>
                        </a:rPr>
                        <a:t>0.306</a:t>
                      </a:r>
                    </a:p>
                  </a:txBody>
                  <a:tcPr marL="12700" marR="12700" marT="12700" marB="0" anchor="ctr">
                    <a:lnB w="12700" cap="flat" cmpd="sng" algn="ctr">
                      <a:noFill/>
                      <a:prstDash val="solid"/>
                      <a:round/>
                      <a:headEnd type="none" w="med" len="med"/>
                      <a:tailEnd type="none" w="med" len="med"/>
                    </a:lnB>
                  </a:tcPr>
                </a:tc>
                <a:extLst>
                  <a:ext uri="{0D108BD9-81ED-4DB2-BD59-A6C34878D82A}">
                    <a16:rowId xmlns:a16="http://schemas.microsoft.com/office/drawing/2014/main" val="10009"/>
                  </a:ext>
                </a:extLst>
              </a:tr>
              <a:tr h="242926">
                <a:tc>
                  <a:txBody>
                    <a:bodyPr/>
                    <a:lstStyle/>
                    <a:p>
                      <a:pPr algn="ctr" fontAlgn="b"/>
                      <a:r>
                        <a:rPr lang="is-IS" sz="900" b="0" i="0" u="none" strike="noStrike" dirty="0">
                          <a:solidFill>
                            <a:srgbClr val="000000"/>
                          </a:solidFill>
                          <a:effectLst/>
                          <a:latin typeface="Helvetica"/>
                        </a:rPr>
                        <a:t>cg08594681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dirty="0">
                          <a:solidFill>
                            <a:srgbClr val="000000"/>
                          </a:solidFill>
                          <a:effectLst/>
                          <a:latin typeface="Helvetica"/>
                        </a:rPr>
                        <a:t>CLU</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0.488</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0.459</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0.418</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0.459</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10"/>
                  </a:ext>
                </a:extLst>
              </a:tr>
              <a:tr h="54860">
                <a:tc>
                  <a:txBody>
                    <a:bodyPr/>
                    <a:lstStyle/>
                    <a:p>
                      <a:pPr algn="ctr" fontAlgn="b"/>
                      <a:r>
                        <a:rPr lang="cs-CZ" sz="900" b="0" i="0" u="none" strike="noStrike">
                          <a:solidFill>
                            <a:srgbClr val="000000"/>
                          </a:solidFill>
                          <a:effectLst/>
                          <a:latin typeface="Helvetica"/>
                        </a:rPr>
                        <a:t>cg11783834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CLU</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0.471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0.447</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hr-HR" sz="1000" b="0" i="0" u="none" strike="noStrike">
                          <a:solidFill>
                            <a:srgbClr val="000000"/>
                          </a:solidFill>
                          <a:effectLst/>
                          <a:latin typeface="Helvetica"/>
                        </a:rPr>
                        <a:t>0.407</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0.444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11"/>
                  </a:ext>
                </a:extLst>
              </a:tr>
              <a:tr h="242926">
                <a:tc>
                  <a:txBody>
                    <a:bodyPr/>
                    <a:lstStyle/>
                    <a:p>
                      <a:pPr algn="ctr" fontAlgn="b"/>
                      <a:r>
                        <a:rPr lang="is-IS" sz="900" b="0" i="0" u="none" strike="noStrike">
                          <a:solidFill>
                            <a:srgbClr val="000000"/>
                          </a:solidFill>
                          <a:effectLst/>
                          <a:latin typeface="Helvetica"/>
                        </a:rPr>
                        <a:t>cg12729838</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CLU</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hr-HR" sz="1000" b="0" i="0" u="none" strike="noStrike">
                          <a:solidFill>
                            <a:srgbClr val="000000"/>
                          </a:solidFill>
                          <a:effectLst/>
                          <a:latin typeface="Helvetica"/>
                        </a:rPr>
                        <a:t>0.324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is-IS" sz="1000" b="0" i="0" u="none" strike="noStrike" dirty="0">
                          <a:solidFill>
                            <a:srgbClr val="000000"/>
                          </a:solidFill>
                          <a:effectLst/>
                          <a:latin typeface="Helvetica"/>
                        </a:rPr>
                        <a:t>0.305</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is-IS" sz="1000" b="0" i="0" u="none" strike="noStrike" dirty="0">
                          <a:solidFill>
                            <a:srgbClr val="000000"/>
                          </a:solidFill>
                          <a:effectLst/>
                          <a:latin typeface="Helvetica"/>
                        </a:rPr>
                        <a:t>0.279</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pl-PL" sz="1000" b="0" i="0" u="none" strike="noStrike" dirty="0">
                          <a:solidFill>
                            <a:srgbClr val="000000"/>
                          </a:solidFill>
                          <a:effectLst/>
                          <a:latin typeface="Helvetica"/>
                        </a:rPr>
                        <a:t>0.306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12"/>
                  </a:ext>
                </a:extLst>
              </a:tr>
              <a:tr h="242926">
                <a:tc>
                  <a:txBody>
                    <a:bodyPr/>
                    <a:lstStyle/>
                    <a:p>
                      <a:pPr algn="ctr" fontAlgn="b"/>
                      <a:r>
                        <a:rPr lang="is-IS" sz="900" b="0" i="0" u="none" strike="noStrike">
                          <a:solidFill>
                            <a:srgbClr val="000000"/>
                          </a:solidFill>
                          <a:effectLst/>
                          <a:latin typeface="Helvetica"/>
                        </a:rPr>
                        <a:t>cg13488078</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CLU</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0.375</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0.354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hr-HR" sz="1000" b="0" i="0" u="none" strike="noStrike">
                          <a:solidFill>
                            <a:srgbClr val="000000"/>
                          </a:solidFill>
                          <a:effectLst/>
                          <a:latin typeface="Helvetica"/>
                        </a:rPr>
                        <a:t>0.324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0.357</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13"/>
                  </a:ext>
                </a:extLst>
              </a:tr>
              <a:tr h="242926">
                <a:tc>
                  <a:txBody>
                    <a:bodyPr/>
                    <a:lstStyle/>
                    <a:p>
                      <a:pPr algn="ctr" fontAlgn="b"/>
                      <a:r>
                        <a:rPr lang="cs-CZ" sz="900" b="0" i="0" u="none" strike="noStrike">
                          <a:solidFill>
                            <a:srgbClr val="000000"/>
                          </a:solidFill>
                          <a:effectLst/>
                          <a:latin typeface="Helvetica"/>
                        </a:rPr>
                        <a:t>cg14917244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CLU</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0.639</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0.615</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0.562</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0.618</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14"/>
                  </a:ext>
                </a:extLst>
              </a:tr>
              <a:tr h="242926">
                <a:tc>
                  <a:txBody>
                    <a:bodyPr/>
                    <a:lstStyle/>
                    <a:p>
                      <a:pPr algn="ctr" fontAlgn="b"/>
                      <a:r>
                        <a:rPr lang="is-IS" sz="900" b="0" i="0" u="none" strike="noStrike">
                          <a:solidFill>
                            <a:srgbClr val="000000"/>
                          </a:solidFill>
                          <a:effectLst/>
                          <a:latin typeface="Helvetica"/>
                        </a:rPr>
                        <a:t>cg16292768</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CLU</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0.293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0.283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0.252</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it-IT" sz="1000" b="0" i="0" u="none" strike="noStrike" dirty="0">
                          <a:solidFill>
                            <a:srgbClr val="000000"/>
                          </a:solidFill>
                          <a:effectLst/>
                          <a:latin typeface="Helvetica"/>
                        </a:rPr>
                        <a:t>0.294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5"/>
                  </a:ext>
                </a:extLst>
              </a:tr>
              <a:tr h="242926">
                <a:tc>
                  <a:txBody>
                    <a:bodyPr/>
                    <a:lstStyle/>
                    <a:p>
                      <a:pPr algn="ctr" fontAlgn="b"/>
                      <a:r>
                        <a:rPr lang="is-IS" sz="900" b="0" i="0" u="none" strike="noStrike" dirty="0">
                          <a:solidFill>
                            <a:srgbClr val="000000"/>
                          </a:solidFill>
                          <a:effectLst/>
                          <a:latin typeface="Helvetica"/>
                        </a:rPr>
                        <a:t>cg18931633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CLU</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it-IT" sz="1000" b="0" i="0" u="none" strike="noStrike" dirty="0">
                          <a:solidFill>
                            <a:srgbClr val="000000"/>
                          </a:solidFill>
                          <a:effectLst/>
                          <a:latin typeface="Helvetica"/>
                        </a:rPr>
                        <a:t>0.194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0.199</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is-IS" sz="1000" b="0" i="0" u="none" strike="noStrike">
                          <a:solidFill>
                            <a:srgbClr val="000000"/>
                          </a:solidFill>
                          <a:effectLst/>
                          <a:latin typeface="Helvetica"/>
                        </a:rPr>
                        <a:t>0.164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0.166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16"/>
                  </a:ext>
                </a:extLst>
              </a:tr>
              <a:tr h="242926">
                <a:tc>
                  <a:txBody>
                    <a:bodyPr/>
                    <a:lstStyle/>
                    <a:p>
                      <a:pPr algn="ctr" fontAlgn="b"/>
                      <a:r>
                        <a:rPr lang="cs-CZ" sz="900" b="0" i="0" u="none" strike="noStrike">
                          <a:solidFill>
                            <a:srgbClr val="000000"/>
                          </a:solidFill>
                          <a:effectLst/>
                          <a:latin typeface="Helvetica"/>
                        </a:rPr>
                        <a:t>cg19442470</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CLU</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0.154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0.145</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tr-TR" sz="1000" b="0" i="0" u="none" strike="noStrike">
                          <a:solidFill>
                            <a:srgbClr val="000000"/>
                          </a:solidFill>
                          <a:effectLst/>
                          <a:latin typeface="Helvetica"/>
                        </a:rPr>
                        <a:t>0.126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0.146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17"/>
                  </a:ext>
                </a:extLst>
              </a:tr>
              <a:tr h="242926">
                <a:tc>
                  <a:txBody>
                    <a:bodyPr/>
                    <a:lstStyle/>
                    <a:p>
                      <a:pPr algn="ctr" fontAlgn="b"/>
                      <a:r>
                        <a:rPr lang="is-IS" sz="900" b="0" i="0" u="none" strike="noStrike">
                          <a:solidFill>
                            <a:srgbClr val="000000"/>
                          </a:solidFill>
                          <a:effectLst/>
                          <a:latin typeface="Helvetica"/>
                        </a:rPr>
                        <a:t>cg22313574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CLU</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0.528</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0.503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0.450</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0.501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18"/>
                  </a:ext>
                </a:extLst>
              </a:tr>
              <a:tr h="242926">
                <a:tc>
                  <a:txBody>
                    <a:bodyPr/>
                    <a:lstStyle/>
                    <a:p>
                      <a:pPr algn="ctr" fontAlgn="b"/>
                      <a:r>
                        <a:rPr lang="is-IS" sz="900" b="0" i="0" u="none" strike="noStrike" dirty="0">
                          <a:solidFill>
                            <a:srgbClr val="000000"/>
                          </a:solidFill>
                          <a:effectLst/>
                          <a:latin typeface="Helvetica"/>
                        </a:rPr>
                        <a:t>cg25302704</a:t>
                      </a:r>
                    </a:p>
                  </a:txBody>
                  <a:tcPr marL="12700" marR="12700" marT="12700" marB="0" anchor="ctr">
                    <a:lnT w="12700" cap="flat" cmpd="sng" algn="ctr">
                      <a:noFill/>
                      <a:prstDash val="solid"/>
                      <a:round/>
                      <a:headEnd type="none" w="med" len="med"/>
                      <a:tailEnd type="none" w="med" len="med"/>
                    </a:lnT>
                    <a:solidFill>
                      <a:schemeClr val="bg1">
                        <a:lumMod val="75000"/>
                      </a:schemeClr>
                    </a:solidFill>
                  </a:tcPr>
                </a:tc>
                <a:tc>
                  <a:txBody>
                    <a:bodyPr/>
                    <a:lstStyle/>
                    <a:p>
                      <a:pPr algn="ctr" fontAlgn="b"/>
                      <a:r>
                        <a:rPr lang="en-US" sz="900" b="0" i="0" u="none" strike="noStrike">
                          <a:solidFill>
                            <a:srgbClr val="000000"/>
                          </a:solidFill>
                          <a:effectLst/>
                          <a:latin typeface="Helvetica"/>
                        </a:rPr>
                        <a:t>CLU</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is-IS" sz="1000" b="0" i="0" u="none" strike="noStrike">
                          <a:solidFill>
                            <a:srgbClr val="000000"/>
                          </a:solidFill>
                          <a:effectLst/>
                          <a:latin typeface="Helvetica"/>
                        </a:rPr>
                        <a:t>0.042</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nb-NO" sz="1000" b="0" i="0" u="none" strike="noStrike">
                          <a:solidFill>
                            <a:srgbClr val="000000"/>
                          </a:solidFill>
                          <a:effectLst/>
                          <a:latin typeface="Helvetica"/>
                        </a:rPr>
                        <a:t>0.033</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nb-NO" sz="1000" b="0" i="0" u="none" strike="noStrike" dirty="0">
                          <a:solidFill>
                            <a:srgbClr val="000000"/>
                          </a:solidFill>
                          <a:effectLst/>
                          <a:latin typeface="Helvetica"/>
                        </a:rPr>
                        <a:t>0.038</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is-IS" sz="1000" b="0" i="0" u="none" strike="noStrike" dirty="0">
                          <a:solidFill>
                            <a:srgbClr val="000000"/>
                          </a:solidFill>
                          <a:effectLst/>
                          <a:latin typeface="Helvetica"/>
                        </a:rPr>
                        <a:t>0.040</a:t>
                      </a:r>
                    </a:p>
                  </a:txBody>
                  <a:tcPr marL="12700" marR="12700" marT="12700" marB="0" anchor="ctr">
                    <a:lnT w="12700" cap="flat" cmpd="sng" algn="ctr">
                      <a:noFill/>
                      <a:prstDash val="solid"/>
                      <a:round/>
                      <a:headEnd type="none" w="med" len="med"/>
                      <a:tailEnd type="none" w="med" len="med"/>
                    </a:lnT>
                  </a:tcPr>
                </a:tc>
                <a:extLst>
                  <a:ext uri="{0D108BD9-81ED-4DB2-BD59-A6C34878D82A}">
                    <a16:rowId xmlns:a16="http://schemas.microsoft.com/office/drawing/2014/main" val="10019"/>
                  </a:ext>
                </a:extLst>
              </a:tr>
              <a:tr h="242926">
                <a:tc>
                  <a:txBody>
                    <a:bodyPr/>
                    <a:lstStyle/>
                    <a:p>
                      <a:pPr algn="ctr" fontAlgn="b"/>
                      <a:r>
                        <a:rPr lang="is-IS" sz="900" b="0" i="0" u="none" strike="noStrike" dirty="0">
                          <a:solidFill>
                            <a:srgbClr val="000000"/>
                          </a:solidFill>
                          <a:effectLst/>
                          <a:latin typeface="Helvetica"/>
                        </a:rPr>
                        <a:t>cg13214005</a:t>
                      </a:r>
                    </a:p>
                  </a:txBody>
                  <a:tcPr marL="12700" marR="12700" marT="12700" marB="0" anchor="ctr">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dirty="0">
                          <a:solidFill>
                            <a:srgbClr val="000000"/>
                          </a:solidFill>
                          <a:effectLst/>
                          <a:latin typeface="Helvetica"/>
                        </a:rPr>
                        <a:t>DLL</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0.690</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0.703</a:t>
                      </a:r>
                    </a:p>
                  </a:txBody>
                  <a:tcPr marL="12700" marR="12700" marT="12700" marB="0" anchor="ctr">
                    <a:lnB w="12700" cap="flat" cmpd="sng" algn="ctr">
                      <a:noFill/>
                      <a:prstDash val="solid"/>
                      <a:round/>
                      <a:headEnd type="none" w="med" len="med"/>
                      <a:tailEnd type="none" w="med" len="med"/>
                    </a:lnB>
                    <a:noFill/>
                  </a:tcPr>
                </a:tc>
                <a:tc>
                  <a:txBody>
                    <a:bodyPr/>
                    <a:lstStyle/>
                    <a:p>
                      <a:pPr algn="ctr" fontAlgn="b"/>
                      <a:r>
                        <a:rPr lang="nb-NO" sz="1000" b="0" i="0" u="none" strike="noStrike" dirty="0">
                          <a:solidFill>
                            <a:srgbClr val="000000"/>
                          </a:solidFill>
                          <a:effectLst/>
                          <a:latin typeface="Helvetica"/>
                        </a:rPr>
                        <a:t>0.631</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0.528</a:t>
                      </a:r>
                    </a:p>
                  </a:txBody>
                  <a:tcPr marL="12700" marR="12700" marT="12700" marB="0" anchor="ctr">
                    <a:lnB w="12700" cap="flat" cmpd="sng" algn="ctr">
                      <a:noFill/>
                      <a:prstDash val="solid"/>
                      <a:round/>
                      <a:headEnd type="none" w="med" len="med"/>
                      <a:tailEnd type="none" w="med" len="med"/>
                    </a:lnB>
                  </a:tcPr>
                </a:tc>
                <a:extLst>
                  <a:ext uri="{0D108BD9-81ED-4DB2-BD59-A6C34878D82A}">
                    <a16:rowId xmlns:a16="http://schemas.microsoft.com/office/drawing/2014/main" val="10020"/>
                  </a:ext>
                </a:extLst>
              </a:tr>
              <a:tr h="242926">
                <a:tc>
                  <a:txBody>
                    <a:bodyPr/>
                    <a:lstStyle/>
                    <a:p>
                      <a:pPr algn="ctr" fontAlgn="b"/>
                      <a:r>
                        <a:rPr lang="is-IS" sz="900" b="0" i="0" u="none" strike="noStrike">
                          <a:solidFill>
                            <a:srgbClr val="000000"/>
                          </a:solidFill>
                          <a:effectLst/>
                          <a:latin typeface="Helvetica"/>
                        </a:rPr>
                        <a:t>cg21235075</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DLL</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it-IT" sz="1000" b="0" i="0" u="none" strike="noStrike" dirty="0">
                          <a:solidFill>
                            <a:srgbClr val="000000"/>
                          </a:solidFill>
                          <a:effectLst/>
                          <a:latin typeface="Helvetica"/>
                        </a:rPr>
                        <a:t>0.468</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0.488</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nb-NO" sz="1000" b="0" i="0" u="none" strike="noStrike" dirty="0">
                          <a:solidFill>
                            <a:srgbClr val="000000"/>
                          </a:solidFill>
                          <a:effectLst/>
                          <a:latin typeface="Helvetica"/>
                        </a:rPr>
                        <a:t>0.414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0.342</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21"/>
                  </a:ext>
                </a:extLst>
              </a:tr>
              <a:tr h="242926">
                <a:tc>
                  <a:txBody>
                    <a:bodyPr/>
                    <a:lstStyle/>
                    <a:p>
                      <a:pPr algn="ctr" fontAlgn="b"/>
                      <a:r>
                        <a:rPr lang="is-IS" sz="900" b="0" i="0" u="none" strike="noStrike" dirty="0">
                          <a:solidFill>
                            <a:srgbClr val="000000"/>
                          </a:solidFill>
                          <a:effectLst/>
                          <a:latin typeface="Helvetica"/>
                        </a:rPr>
                        <a:t>cg21597487</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DLL</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0.559</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0.582</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nb-NO" sz="1000" b="0" i="0" u="none" strike="noStrike" dirty="0">
                          <a:solidFill>
                            <a:srgbClr val="000000"/>
                          </a:solidFill>
                          <a:effectLst/>
                          <a:latin typeface="Helvetica"/>
                        </a:rPr>
                        <a:t>0.496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0.414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22"/>
                  </a:ext>
                </a:extLst>
              </a:tr>
              <a:tr h="242926">
                <a:tc>
                  <a:txBody>
                    <a:bodyPr/>
                    <a:lstStyle/>
                    <a:p>
                      <a:pPr algn="ctr" fontAlgn="b"/>
                      <a:r>
                        <a:rPr lang="is-IS" sz="900" b="0" i="0" u="none" strike="noStrike">
                          <a:solidFill>
                            <a:srgbClr val="000000"/>
                          </a:solidFill>
                          <a:effectLst/>
                          <a:latin typeface="Helvetica"/>
                        </a:rPr>
                        <a:t>cg22739554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DLL</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0.529</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0.546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pl-PL" sz="1000" b="0" i="0" u="none" strike="noStrike">
                          <a:solidFill>
                            <a:srgbClr val="000000"/>
                          </a:solidFill>
                          <a:effectLst/>
                          <a:latin typeface="Helvetica"/>
                        </a:rPr>
                        <a:t>0.506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hr-HR" sz="1000" b="0" i="0" u="none" strike="noStrike" dirty="0">
                          <a:solidFill>
                            <a:srgbClr val="000000"/>
                          </a:solidFill>
                          <a:effectLst/>
                          <a:latin typeface="Helvetica"/>
                        </a:rPr>
                        <a:t>0.423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23"/>
                  </a:ext>
                </a:extLst>
              </a:tr>
              <a:tr h="242926">
                <a:tc>
                  <a:txBody>
                    <a:bodyPr/>
                    <a:lstStyle/>
                    <a:p>
                      <a:pPr algn="ctr" fontAlgn="b"/>
                      <a:r>
                        <a:rPr lang="is-IS" sz="900" b="0" i="0" u="none" strike="noStrike">
                          <a:solidFill>
                            <a:srgbClr val="000000"/>
                          </a:solidFill>
                          <a:effectLst/>
                          <a:latin typeface="Helvetica"/>
                        </a:rPr>
                        <a:t>cg23066587</a:t>
                      </a:r>
                    </a:p>
                  </a:txBody>
                  <a:tcPr marL="12700" marR="12700" marT="12700" marB="0" anchor="ctr">
                    <a:lnT w="12700" cap="flat" cmpd="sng" algn="ctr">
                      <a:noFill/>
                      <a:prstDash val="solid"/>
                      <a:round/>
                      <a:headEnd type="none" w="med" len="med"/>
                      <a:tailEnd type="none" w="med" len="med"/>
                    </a:lnT>
                    <a:solidFill>
                      <a:schemeClr val="bg1">
                        <a:lumMod val="75000"/>
                      </a:schemeClr>
                    </a:solidFill>
                  </a:tcPr>
                </a:tc>
                <a:tc>
                  <a:txBody>
                    <a:bodyPr/>
                    <a:lstStyle/>
                    <a:p>
                      <a:pPr algn="ctr" fontAlgn="b"/>
                      <a:r>
                        <a:rPr lang="en-US" sz="900" b="0" i="0" u="none" strike="noStrike">
                          <a:solidFill>
                            <a:srgbClr val="000000"/>
                          </a:solidFill>
                          <a:effectLst/>
                          <a:latin typeface="Helvetica"/>
                        </a:rPr>
                        <a:t>DLL</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hr-HR" sz="1000" b="0" i="0" u="none" strike="noStrike">
                          <a:solidFill>
                            <a:srgbClr val="000000"/>
                          </a:solidFill>
                          <a:effectLst/>
                          <a:latin typeface="Helvetica"/>
                        </a:rPr>
                        <a:t>0.513</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hr-HR" sz="1000" b="0" i="0" u="none" strike="noStrike" dirty="0">
                          <a:solidFill>
                            <a:srgbClr val="000000"/>
                          </a:solidFill>
                          <a:effectLst/>
                          <a:latin typeface="Helvetica"/>
                        </a:rPr>
                        <a:t>0.523</a:t>
                      </a:r>
                    </a:p>
                  </a:txBody>
                  <a:tcPr marL="12700" marR="12700" marT="12700" marB="0" anchor="ctr">
                    <a:lnT w="12700" cap="flat" cmpd="sng" algn="ctr">
                      <a:noFill/>
                      <a:prstDash val="solid"/>
                      <a:round/>
                      <a:headEnd type="none" w="med" len="med"/>
                      <a:tailEnd type="none" w="med" len="med"/>
                    </a:lnT>
                    <a:noFill/>
                  </a:tcPr>
                </a:tc>
                <a:tc>
                  <a:txBody>
                    <a:bodyPr/>
                    <a:lstStyle/>
                    <a:p>
                      <a:pPr algn="ctr" fontAlgn="b"/>
                      <a:r>
                        <a:rPr lang="nb-NO" sz="1000" b="0" i="0" u="none" strike="noStrike">
                          <a:solidFill>
                            <a:srgbClr val="000000"/>
                          </a:solidFill>
                          <a:effectLst/>
                          <a:latin typeface="Helvetica"/>
                        </a:rPr>
                        <a:t>0.459</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nb-NO" sz="1000" b="0" i="0" u="none" strike="noStrike" dirty="0">
                          <a:solidFill>
                            <a:srgbClr val="000000"/>
                          </a:solidFill>
                          <a:effectLst/>
                          <a:latin typeface="Helvetica"/>
                        </a:rPr>
                        <a:t>0.400</a:t>
                      </a:r>
                    </a:p>
                  </a:txBody>
                  <a:tcPr marL="12700" marR="12700" marT="12700" marB="0" anchor="ctr">
                    <a:lnT w="12700" cap="flat" cmpd="sng" algn="ctr">
                      <a:noFill/>
                      <a:prstDash val="solid"/>
                      <a:round/>
                      <a:headEnd type="none" w="med" len="med"/>
                      <a:tailEnd type="none" w="med" len="med"/>
                    </a:lnT>
                  </a:tcPr>
                </a:tc>
                <a:extLst>
                  <a:ext uri="{0D108BD9-81ED-4DB2-BD59-A6C34878D82A}">
                    <a16:rowId xmlns:a16="http://schemas.microsoft.com/office/drawing/2014/main" val="10024"/>
                  </a:ext>
                </a:extLst>
              </a:tr>
              <a:tr h="242926">
                <a:tc>
                  <a:txBody>
                    <a:bodyPr/>
                    <a:lstStyle/>
                    <a:p>
                      <a:pPr algn="ctr" fontAlgn="b"/>
                      <a:r>
                        <a:rPr lang="is-IS" sz="900" b="0" i="0" u="none" strike="noStrike" dirty="0">
                          <a:solidFill>
                            <a:srgbClr val="000000"/>
                          </a:solidFill>
                          <a:effectLst/>
                          <a:latin typeface="Helvetica"/>
                        </a:rPr>
                        <a:t>cg00293616</a:t>
                      </a:r>
                    </a:p>
                  </a:txBody>
                  <a:tcPr marL="12700" marR="12700" marT="12700" marB="0" anchor="ctr">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dirty="0">
                          <a:solidFill>
                            <a:srgbClr val="000000"/>
                          </a:solidFill>
                          <a:effectLst/>
                          <a:latin typeface="Helvetica"/>
                        </a:rPr>
                        <a:t>LRRK1</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0.636</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0.635</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0.622</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0.615</a:t>
                      </a:r>
                    </a:p>
                  </a:txBody>
                  <a:tcPr marL="12700" marR="12700" marT="12700" marB="0" anchor="ctr">
                    <a:lnB w="12700" cap="flat" cmpd="sng" algn="ctr">
                      <a:noFill/>
                      <a:prstDash val="solid"/>
                      <a:round/>
                      <a:headEnd type="none" w="med" len="med"/>
                      <a:tailEnd type="none" w="med" len="med"/>
                    </a:lnB>
                  </a:tcPr>
                </a:tc>
                <a:extLst>
                  <a:ext uri="{0D108BD9-81ED-4DB2-BD59-A6C34878D82A}">
                    <a16:rowId xmlns:a16="http://schemas.microsoft.com/office/drawing/2014/main" val="10025"/>
                  </a:ext>
                </a:extLst>
              </a:tr>
              <a:tr h="242926">
                <a:tc>
                  <a:txBody>
                    <a:bodyPr/>
                    <a:lstStyle/>
                    <a:p>
                      <a:pPr algn="ctr" fontAlgn="b"/>
                      <a:r>
                        <a:rPr lang="is-IS" sz="900" b="0" i="0" u="none" strike="noStrike">
                          <a:solidFill>
                            <a:srgbClr val="000000"/>
                          </a:solidFill>
                          <a:effectLst/>
                          <a:latin typeface="Helvetica"/>
                        </a:rPr>
                        <a:t>cg06375969</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dirty="0">
                          <a:solidFill>
                            <a:srgbClr val="000000"/>
                          </a:solidFill>
                          <a:effectLst/>
                          <a:latin typeface="Helvetica"/>
                        </a:rPr>
                        <a:t>LRRK1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0.371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0.371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0.376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nb-NO" sz="1000" b="0" i="0" u="none" strike="noStrike" dirty="0">
                          <a:solidFill>
                            <a:srgbClr val="000000"/>
                          </a:solidFill>
                          <a:effectLst/>
                          <a:latin typeface="Helvetica"/>
                        </a:rPr>
                        <a:t>0.361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26"/>
                  </a:ext>
                </a:extLst>
              </a:tr>
              <a:tr h="242926">
                <a:tc>
                  <a:txBody>
                    <a:bodyPr/>
                    <a:lstStyle/>
                    <a:p>
                      <a:pPr algn="ctr" fontAlgn="b"/>
                      <a:r>
                        <a:rPr lang="is-IS" sz="900" b="0" i="0" u="none" strike="noStrike">
                          <a:solidFill>
                            <a:srgbClr val="000000"/>
                          </a:solidFill>
                          <a:effectLst/>
                          <a:latin typeface="Helvetica"/>
                        </a:rPr>
                        <a:t>cg09926099</a:t>
                      </a:r>
                    </a:p>
                  </a:txBody>
                  <a:tcPr marL="12700" marR="12700" marT="12700"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LRRK1</a:t>
                      </a:r>
                    </a:p>
                  </a:txBody>
                  <a:tcPr marL="12700" marR="12700" marT="12700"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0.564</a:t>
                      </a:r>
                    </a:p>
                  </a:txBody>
                  <a:tcPr marL="12700" marR="12700" marT="12700"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0.562</a:t>
                      </a:r>
                    </a:p>
                  </a:txBody>
                  <a:tcPr marL="12700" marR="12700" marT="12700"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0.555</a:t>
                      </a:r>
                    </a:p>
                  </a:txBody>
                  <a:tcPr marL="12700" marR="12700" marT="12700"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0.553</a:t>
                      </a:r>
                    </a:p>
                  </a:txBody>
                  <a:tcPr marL="12700" marR="12700" marT="12700"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7"/>
                  </a:ext>
                </a:extLst>
              </a:tr>
              <a:tr h="242926">
                <a:tc>
                  <a:txBody>
                    <a:bodyPr/>
                    <a:lstStyle/>
                    <a:p>
                      <a:pPr algn="ctr" fontAlgn="b"/>
                      <a:r>
                        <a:rPr lang="cs-CZ" sz="900" b="0" i="0" u="none" strike="noStrike" dirty="0">
                          <a:solidFill>
                            <a:srgbClr val="000000"/>
                          </a:solidFill>
                          <a:effectLst/>
                          <a:latin typeface="Helvetica"/>
                        </a:rPr>
                        <a:t>cg00438222</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900" b="0" i="0" u="none" strike="noStrike">
                          <a:solidFill>
                            <a:srgbClr val="000000"/>
                          </a:solidFill>
                          <a:effectLst/>
                          <a:latin typeface="Helvetica"/>
                        </a:rPr>
                        <a:t>MAPT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nb-NO" sz="1000" b="0" i="0" u="none" strike="noStrike">
                          <a:solidFill>
                            <a:srgbClr val="000000"/>
                          </a:solidFill>
                          <a:effectLst/>
                          <a:latin typeface="Helvetica"/>
                        </a:rPr>
                        <a:t>0.584</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nb-NO" sz="1000" b="0" i="0" u="none" strike="noStrike">
                          <a:solidFill>
                            <a:srgbClr val="000000"/>
                          </a:solidFill>
                          <a:effectLst/>
                          <a:latin typeface="Helvetica"/>
                        </a:rPr>
                        <a:t>0.574</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nb-NO" sz="1000" b="0" i="0" u="none" strike="noStrike">
                          <a:solidFill>
                            <a:srgbClr val="000000"/>
                          </a:solidFill>
                          <a:effectLst/>
                          <a:latin typeface="Helvetica"/>
                        </a:rPr>
                        <a:t>0.576</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nb-NO" sz="1000" b="0" i="0" u="none" strike="noStrike" dirty="0">
                          <a:solidFill>
                            <a:srgbClr val="000000"/>
                          </a:solidFill>
                          <a:effectLst/>
                          <a:latin typeface="Helvetica"/>
                        </a:rPr>
                        <a:t>0.552</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28"/>
                  </a:ext>
                </a:extLst>
              </a:tr>
              <a:tr h="242926">
                <a:tc>
                  <a:txBody>
                    <a:bodyPr/>
                    <a:lstStyle/>
                    <a:p>
                      <a:pPr algn="ctr" fontAlgn="b"/>
                      <a:r>
                        <a:rPr lang="is-IS" sz="900" b="0" i="0" u="none" strike="noStrike" dirty="0">
                          <a:solidFill>
                            <a:srgbClr val="000000"/>
                          </a:solidFill>
                          <a:effectLst/>
                          <a:latin typeface="Helvetica"/>
                        </a:rPr>
                        <a:t>cg00846647</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900" b="0" i="0" u="none" strike="noStrike" dirty="0">
                          <a:solidFill>
                            <a:srgbClr val="000000"/>
                          </a:solidFill>
                          <a:effectLst/>
                          <a:latin typeface="Helvetica"/>
                        </a:rPr>
                        <a:t>MAPT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fontAlgn="b"/>
                      <a:r>
                        <a:rPr lang="nb-NO" sz="1000" b="0" i="0" u="none" strike="noStrike">
                          <a:solidFill>
                            <a:srgbClr val="000000"/>
                          </a:solidFill>
                          <a:effectLst/>
                          <a:latin typeface="Helvetica"/>
                        </a:rPr>
                        <a:t>0.458</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fontAlgn="b"/>
                      <a:r>
                        <a:rPr lang="nb-NO" sz="1000" b="0" i="0" u="none" strike="noStrike" dirty="0">
                          <a:solidFill>
                            <a:srgbClr val="000000"/>
                          </a:solidFill>
                          <a:effectLst/>
                          <a:latin typeface="Helvetica"/>
                        </a:rPr>
                        <a:t>0.445</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fontAlgn="b"/>
                      <a:r>
                        <a:rPr lang="nb-NO" sz="1000" b="0" i="0" u="none" strike="noStrike">
                          <a:solidFill>
                            <a:srgbClr val="000000"/>
                          </a:solidFill>
                          <a:effectLst/>
                          <a:latin typeface="Helvetica"/>
                        </a:rPr>
                        <a:t>0.453</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fontAlgn="b"/>
                      <a:r>
                        <a:rPr lang="nb-NO" sz="1000" b="0" i="0" u="none" strike="noStrike" dirty="0">
                          <a:solidFill>
                            <a:srgbClr val="000000"/>
                          </a:solidFill>
                          <a:effectLst/>
                          <a:latin typeface="Helvetica"/>
                        </a:rPr>
                        <a:t>0.449</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29"/>
                  </a:ext>
                </a:extLst>
              </a:tr>
              <a:tr h="242926">
                <a:tc>
                  <a:txBody>
                    <a:bodyPr/>
                    <a:lstStyle/>
                    <a:p>
                      <a:pPr algn="ctr" fontAlgn="b"/>
                      <a:r>
                        <a:rPr lang="is-IS" sz="900" b="0" i="0" u="none" strike="noStrike">
                          <a:solidFill>
                            <a:srgbClr val="000000"/>
                          </a:solidFill>
                          <a:effectLst/>
                          <a:latin typeface="Helvetica"/>
                        </a:rPr>
                        <a:t>cg19276540</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900" b="0" i="0" u="none" strike="noStrike">
                          <a:solidFill>
                            <a:srgbClr val="000000"/>
                          </a:solidFill>
                          <a:effectLst/>
                          <a:latin typeface="Helvetica"/>
                        </a:rPr>
                        <a:t>MAPT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fontAlgn="b"/>
                      <a:r>
                        <a:rPr lang="nb-NO" sz="1000" b="0" i="0" u="none" strike="noStrike" dirty="0">
                          <a:solidFill>
                            <a:srgbClr val="000000"/>
                          </a:solidFill>
                          <a:effectLst/>
                          <a:latin typeface="Helvetica"/>
                        </a:rPr>
                        <a:t>0.449</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fontAlgn="b"/>
                      <a:r>
                        <a:rPr lang="uk-UA" sz="1000" b="0" i="0" u="none" strike="noStrike">
                          <a:solidFill>
                            <a:srgbClr val="000000"/>
                          </a:solidFill>
                          <a:effectLst/>
                          <a:latin typeface="Helvetica"/>
                        </a:rPr>
                        <a:t>0.439</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fontAlgn="b"/>
                      <a:r>
                        <a:rPr lang="nb-NO" sz="1000" b="0" i="0" u="none" strike="noStrike" dirty="0">
                          <a:solidFill>
                            <a:srgbClr val="000000"/>
                          </a:solidFill>
                          <a:effectLst/>
                          <a:latin typeface="Helvetica"/>
                        </a:rPr>
                        <a:t>0.443</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fontAlgn="b"/>
                      <a:r>
                        <a:rPr lang="nb-NO" sz="1000" b="0" i="0" u="none" strike="noStrike" dirty="0">
                          <a:solidFill>
                            <a:srgbClr val="000000"/>
                          </a:solidFill>
                          <a:effectLst/>
                          <a:latin typeface="Helvetica"/>
                        </a:rPr>
                        <a:t>0.412</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30"/>
                  </a:ext>
                </a:extLst>
              </a:tr>
              <a:tr h="242926">
                <a:tc>
                  <a:txBody>
                    <a:bodyPr/>
                    <a:lstStyle/>
                    <a:p>
                      <a:pPr algn="ctr" fontAlgn="b"/>
                      <a:r>
                        <a:rPr lang="is-IS" sz="900" b="0" i="0" u="none" strike="noStrike" dirty="0">
                          <a:solidFill>
                            <a:srgbClr val="000000"/>
                          </a:solidFill>
                          <a:effectLst/>
                          <a:latin typeface="Helvetica"/>
                        </a:rPr>
                        <a:t>cg19495068</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en-US" sz="900" b="0" i="0" u="none" strike="noStrike">
                          <a:solidFill>
                            <a:srgbClr val="000000"/>
                          </a:solidFill>
                          <a:effectLst/>
                          <a:latin typeface="Helvetica"/>
                        </a:rPr>
                        <a:t>MAPT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uk-UA" sz="1000" b="0" i="0" u="none" strike="noStrike">
                          <a:solidFill>
                            <a:srgbClr val="000000"/>
                          </a:solidFill>
                          <a:effectLst/>
                          <a:latin typeface="Helvetica"/>
                        </a:rPr>
                        <a:t>0.396</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nb-NO" sz="1000" b="0" i="0" u="none" strike="noStrike">
                          <a:solidFill>
                            <a:srgbClr val="000000"/>
                          </a:solidFill>
                          <a:effectLst/>
                          <a:latin typeface="Helvetica"/>
                        </a:rPr>
                        <a:t>0.392</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nb-NO" sz="1000" b="0" i="0" u="none" strike="noStrike" dirty="0">
                          <a:solidFill>
                            <a:srgbClr val="000000"/>
                          </a:solidFill>
                          <a:effectLst/>
                          <a:latin typeface="Helvetica"/>
                        </a:rPr>
                        <a:t>0.420</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pl-PL" sz="1000" b="0" i="0" u="none" strike="noStrike" dirty="0">
                          <a:solidFill>
                            <a:srgbClr val="000000"/>
                          </a:solidFill>
                          <a:effectLst/>
                          <a:latin typeface="Helvetica"/>
                        </a:rPr>
                        <a:t>0.406</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31"/>
                  </a:ext>
                </a:extLst>
              </a:tr>
            </a:tbl>
          </a:graphicData>
        </a:graphic>
      </p:graphicFrame>
      <p:sp>
        <p:nvSpPr>
          <p:cNvPr id="3" name="TextBox 2"/>
          <p:cNvSpPr txBox="1"/>
          <p:nvPr/>
        </p:nvSpPr>
        <p:spPr>
          <a:xfrm>
            <a:off x="847552" y="8854546"/>
            <a:ext cx="10287000"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00000"/>
                </a:solidFill>
                <a:effectLst/>
                <a:uLnTx/>
                <a:uFillTx/>
                <a:latin typeface="Helvetica Light"/>
                <a:sym typeface="Helvetica Light"/>
              </a:rPr>
              <a:t>Table S7: Beta estimates from associations</a:t>
            </a:r>
            <a:r>
              <a:rPr kumimoji="0" lang="en-US" sz="1400" b="1" i="0" u="none" strike="noStrike" kern="0" cap="none" spc="0" normalizeH="0" noProof="0" dirty="0">
                <a:ln>
                  <a:noFill/>
                </a:ln>
                <a:solidFill>
                  <a:srgbClr val="000000"/>
                </a:solidFill>
                <a:effectLst/>
                <a:uLnTx/>
                <a:uFillTx/>
                <a:latin typeface="Helvetica Light"/>
                <a:sym typeface="Helvetica Light"/>
              </a:rPr>
              <a:t> of</a:t>
            </a:r>
            <a:r>
              <a:rPr kumimoji="0" lang="en-US" sz="1400" b="1" i="0" u="none" strike="noStrike" kern="0" cap="none" spc="0" normalizeH="0" baseline="0" noProof="0" dirty="0">
                <a:ln>
                  <a:noFill/>
                </a:ln>
                <a:solidFill>
                  <a:srgbClr val="000000"/>
                </a:solidFill>
                <a:effectLst/>
                <a:uLnTx/>
                <a:uFillTx/>
                <a:latin typeface="Helvetica Light"/>
                <a:sym typeface="Helvetica Light"/>
              </a:rPr>
              <a:t> childhood abuse with DNAm at probes in differentially methylated regions (DMR), base model and further adjusted</a:t>
            </a:r>
            <a:r>
              <a:rPr kumimoji="0" lang="en-US" sz="1400" b="1" i="0" u="none" strike="noStrike" kern="0" cap="none" spc="0" normalizeH="0" noProof="0" dirty="0">
                <a:ln>
                  <a:noFill/>
                </a:ln>
                <a:solidFill>
                  <a:srgbClr val="000000"/>
                </a:solidFill>
                <a:effectLst/>
                <a:uLnTx/>
                <a:uFillTx/>
                <a:latin typeface="Helvetica Light"/>
                <a:sym typeface="Helvetica Light"/>
              </a:rPr>
              <a:t> for: 1) </a:t>
            </a:r>
            <a:r>
              <a:rPr kumimoji="0" lang="en-US" sz="1400" b="1" i="0" u="none" strike="noStrike" kern="0" cap="none" spc="0" normalizeH="0" baseline="0" noProof="0" dirty="0">
                <a:ln>
                  <a:noFill/>
                </a:ln>
                <a:solidFill>
                  <a:srgbClr val="000000"/>
                </a:solidFill>
                <a:effectLst/>
                <a:uLnTx/>
                <a:uFillTx/>
                <a:latin typeface="Helvetica Light"/>
                <a:sym typeface="Helvetica Light"/>
              </a:rPr>
              <a:t>adulthood BMI and smoking;</a:t>
            </a:r>
            <a:r>
              <a:rPr kumimoji="0" lang="en-US" sz="1400" b="1" i="0" u="none" strike="noStrike" kern="0" cap="none" spc="0" normalizeH="0" noProof="0" dirty="0">
                <a:ln>
                  <a:noFill/>
                </a:ln>
                <a:solidFill>
                  <a:srgbClr val="000000"/>
                </a:solidFill>
                <a:effectLst/>
                <a:uLnTx/>
                <a:uFillTx/>
                <a:latin typeface="Helvetica Light"/>
                <a:sym typeface="Helvetica Light"/>
              </a:rPr>
              <a:t> 2) adulthood </a:t>
            </a:r>
            <a:r>
              <a:rPr kumimoji="0" lang="en-US" sz="1400" b="1" i="0" u="none" strike="noStrike" kern="0" cap="none" spc="0" normalizeH="0" baseline="0" noProof="0" dirty="0">
                <a:ln>
                  <a:noFill/>
                </a:ln>
                <a:solidFill>
                  <a:srgbClr val="000000"/>
                </a:solidFill>
                <a:effectLst/>
                <a:uLnTx/>
                <a:uFillTx/>
                <a:latin typeface="Helvetica Light"/>
                <a:sym typeface="Helvetica Light"/>
              </a:rPr>
              <a:t>mental health symptoms; and 3) lifetime trauma exposure. </a:t>
            </a:r>
            <a:endParaRPr kumimoji="0" lang="en-US" sz="1400" b="0" i="0" u="none" strike="noStrike" kern="0" cap="none" spc="0" normalizeH="0" baseline="0" noProof="0" dirty="0">
              <a:ln>
                <a:noFill/>
              </a:ln>
              <a:solidFill>
                <a:srgbClr val="000000"/>
              </a:solidFill>
              <a:effectLst/>
              <a:uLnTx/>
              <a:uFillTx/>
              <a:latin typeface="Helvetica Light"/>
              <a:sym typeface="Helvetica Light"/>
            </a:endParaRPr>
          </a:p>
        </p:txBody>
      </p:sp>
      <p:graphicFrame>
        <p:nvGraphicFramePr>
          <p:cNvPr id="5" name="Table 4"/>
          <p:cNvGraphicFramePr>
            <a:graphicFrameLocks noGrp="1"/>
          </p:cNvGraphicFramePr>
          <p:nvPr>
            <p:extLst>
              <p:ext uri="{D42A27DB-BD31-4B8C-83A1-F6EECF244321}">
                <p14:modId xmlns:p14="http://schemas.microsoft.com/office/powerpoint/2010/main" val="257962047"/>
              </p:ext>
            </p:extLst>
          </p:nvPr>
        </p:nvGraphicFramePr>
        <p:xfrm>
          <a:off x="5991052" y="280497"/>
          <a:ext cx="5562600" cy="8413712"/>
        </p:xfrm>
        <a:graphic>
          <a:graphicData uri="http://schemas.openxmlformats.org/drawingml/2006/table">
            <a:tbl>
              <a:tblPr firstRow="1" bandRow="1">
                <a:tableStyleId>{5940675A-B579-460E-94D1-54222C63F5DA}</a:tableStyleId>
              </a:tblPr>
              <a:tblGrid>
                <a:gridCol w="896037">
                  <a:extLst>
                    <a:ext uri="{9D8B030D-6E8A-4147-A177-3AD203B41FA5}">
                      <a16:colId xmlns:a16="http://schemas.microsoft.com/office/drawing/2014/main" val="20000"/>
                    </a:ext>
                  </a:extLst>
                </a:gridCol>
                <a:gridCol w="1015263">
                  <a:extLst>
                    <a:ext uri="{9D8B030D-6E8A-4147-A177-3AD203B41FA5}">
                      <a16:colId xmlns:a16="http://schemas.microsoft.com/office/drawing/2014/main" val="20001"/>
                    </a:ext>
                  </a:extLst>
                </a:gridCol>
                <a:gridCol w="927001">
                  <a:extLst>
                    <a:ext uri="{9D8B030D-6E8A-4147-A177-3AD203B41FA5}">
                      <a16:colId xmlns:a16="http://schemas.microsoft.com/office/drawing/2014/main" val="20002"/>
                    </a:ext>
                  </a:extLst>
                </a:gridCol>
                <a:gridCol w="927001">
                  <a:extLst>
                    <a:ext uri="{9D8B030D-6E8A-4147-A177-3AD203B41FA5}">
                      <a16:colId xmlns:a16="http://schemas.microsoft.com/office/drawing/2014/main" val="20003"/>
                    </a:ext>
                  </a:extLst>
                </a:gridCol>
                <a:gridCol w="847193">
                  <a:extLst>
                    <a:ext uri="{9D8B030D-6E8A-4147-A177-3AD203B41FA5}">
                      <a16:colId xmlns:a16="http://schemas.microsoft.com/office/drawing/2014/main" val="20004"/>
                    </a:ext>
                  </a:extLst>
                </a:gridCol>
                <a:gridCol w="950105">
                  <a:extLst>
                    <a:ext uri="{9D8B030D-6E8A-4147-A177-3AD203B41FA5}">
                      <a16:colId xmlns:a16="http://schemas.microsoft.com/office/drawing/2014/main" val="20005"/>
                    </a:ext>
                  </a:extLst>
                </a:gridCol>
              </a:tblGrid>
              <a:tr h="470282">
                <a:tc>
                  <a:txBody>
                    <a:bodyPr/>
                    <a:lstStyle/>
                    <a:p>
                      <a:r>
                        <a:rPr lang="en-US" sz="900" b="0" dirty="0"/>
                        <a:t>Probe Name</a:t>
                      </a:r>
                    </a:p>
                  </a:txBody>
                  <a:tcPr anchor="ctr">
                    <a:solidFill>
                      <a:schemeClr val="bg1">
                        <a:lumMod val="75000"/>
                      </a:schemeClr>
                    </a:solidFill>
                  </a:tcPr>
                </a:tc>
                <a:tc>
                  <a:txBody>
                    <a:bodyPr/>
                    <a:lstStyle/>
                    <a:p>
                      <a:r>
                        <a:rPr lang="en-US" sz="900" b="1" dirty="0"/>
                        <a:t>DMR</a:t>
                      </a:r>
                      <a:r>
                        <a:rPr lang="en-US" sz="900" b="1" baseline="0" dirty="0"/>
                        <a:t> Name</a:t>
                      </a:r>
                      <a:endParaRPr lang="en-US" sz="900" b="1" dirty="0"/>
                    </a:p>
                  </a:txBody>
                  <a:tcPr anchor="ctr">
                    <a:solidFill>
                      <a:schemeClr val="bg1">
                        <a:lumMod val="75000"/>
                      </a:schemeClr>
                    </a:solidFill>
                  </a:tcPr>
                </a:tc>
                <a:tc>
                  <a:txBody>
                    <a:bodyPr/>
                    <a:lstStyle/>
                    <a:p>
                      <a:r>
                        <a:rPr lang="en-US" sz="900" b="1" dirty="0"/>
                        <a:t>Base Model</a:t>
                      </a:r>
                    </a:p>
                  </a:txBody>
                  <a:tcPr anchor="ctr">
                    <a:solidFill>
                      <a:schemeClr val="bg1">
                        <a:lumMod val="75000"/>
                      </a:schemeClr>
                    </a:solidFill>
                  </a:tcPr>
                </a:tc>
                <a:tc>
                  <a:txBody>
                    <a:bodyPr/>
                    <a:lstStyle/>
                    <a:p>
                      <a:r>
                        <a:rPr lang="en-US" sz="900" b="1" dirty="0"/>
                        <a:t>Model</a:t>
                      </a:r>
                      <a:r>
                        <a:rPr lang="en-US" sz="900" b="1" baseline="0" dirty="0"/>
                        <a:t> 1: BMI and smoking</a:t>
                      </a:r>
                      <a:endParaRPr lang="en-US" sz="900" b="1" dirty="0"/>
                    </a:p>
                  </a:txBody>
                  <a:tcPr anchor="ctr">
                    <a:solidFill>
                      <a:schemeClr val="bg1">
                        <a:lumMod val="75000"/>
                      </a:schemeClr>
                    </a:solidFill>
                  </a:tcPr>
                </a:tc>
                <a:tc>
                  <a:txBody>
                    <a:bodyPr/>
                    <a:lstStyle/>
                    <a:p>
                      <a:r>
                        <a:rPr lang="en-US" sz="900" b="1" dirty="0"/>
                        <a:t>Model</a:t>
                      </a:r>
                      <a:r>
                        <a:rPr lang="en-US" sz="900" b="1" baseline="0" dirty="0"/>
                        <a:t> 2: Depressive and PTSD symptoms</a:t>
                      </a:r>
                      <a:endParaRPr lang="en-US" sz="900" b="1" dirty="0"/>
                    </a:p>
                  </a:txBody>
                  <a:tcPr anchor="ctr">
                    <a:solidFill>
                      <a:schemeClr val="bg1">
                        <a:lumMod val="75000"/>
                      </a:schemeClr>
                    </a:solidFill>
                  </a:tcPr>
                </a:tc>
                <a:tc>
                  <a:txBody>
                    <a:bodyPr/>
                    <a:lstStyle/>
                    <a:p>
                      <a:r>
                        <a:rPr lang="en-US" sz="900" b="1" dirty="0"/>
                        <a:t>Model 3: Lifetime Trauma</a:t>
                      </a:r>
                    </a:p>
                  </a:txBody>
                  <a:tcPr anchor="ctr">
                    <a:solidFill>
                      <a:schemeClr val="bg1">
                        <a:lumMod val="75000"/>
                      </a:schemeClr>
                    </a:solidFill>
                  </a:tcPr>
                </a:tc>
                <a:extLst>
                  <a:ext uri="{0D108BD9-81ED-4DB2-BD59-A6C34878D82A}">
                    <a16:rowId xmlns:a16="http://schemas.microsoft.com/office/drawing/2014/main" val="10000"/>
                  </a:ext>
                </a:extLst>
              </a:tr>
              <a:tr h="242926">
                <a:tc>
                  <a:txBody>
                    <a:bodyPr/>
                    <a:lstStyle/>
                    <a:p>
                      <a:pPr algn="ctr" fontAlgn="b"/>
                      <a:r>
                        <a:rPr lang="is-IS" sz="900" b="0" i="0" u="none" strike="noStrike" dirty="0">
                          <a:solidFill>
                            <a:srgbClr val="000000"/>
                          </a:solidFill>
                          <a:effectLst/>
                          <a:latin typeface="Helvetica"/>
                        </a:rPr>
                        <a:t>cg20265358</a:t>
                      </a:r>
                    </a:p>
                  </a:txBody>
                  <a:tcPr marL="12700" marR="12700" marT="12700" marB="0" anchor="ctr">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dirty="0">
                          <a:solidFill>
                            <a:srgbClr val="000000"/>
                          </a:solidFill>
                          <a:effectLst/>
                          <a:latin typeface="Helvetica"/>
                        </a:rPr>
                        <a:t>MAPT</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0.495</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0.486</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hr-HR" sz="1000" b="0" i="0" u="none" strike="noStrike" dirty="0">
                          <a:solidFill>
                            <a:srgbClr val="000000"/>
                          </a:solidFill>
                          <a:effectLst/>
                          <a:latin typeface="Helvetica"/>
                        </a:rPr>
                        <a:t>0.507</a:t>
                      </a:r>
                    </a:p>
                  </a:txBody>
                  <a:tcPr marL="12700" marR="12700" marT="12700" marB="0" anchor="ctr">
                    <a:lnB w="12700" cap="flat" cmpd="sng" algn="ctr">
                      <a:noFill/>
                      <a:prstDash val="solid"/>
                      <a:round/>
                      <a:headEnd type="none" w="med" len="med"/>
                      <a:tailEnd type="none" w="med" len="med"/>
                    </a:lnB>
                    <a:noFill/>
                  </a:tcPr>
                </a:tc>
                <a:tc>
                  <a:txBody>
                    <a:bodyPr/>
                    <a:lstStyle/>
                    <a:p>
                      <a:pPr algn="ctr" fontAlgn="b"/>
                      <a:r>
                        <a:rPr lang="nb-NO" sz="1000" b="0" i="0" u="none" strike="noStrike">
                          <a:solidFill>
                            <a:srgbClr val="000000"/>
                          </a:solidFill>
                          <a:effectLst/>
                          <a:latin typeface="Helvetica"/>
                        </a:rPr>
                        <a:t>0.486</a:t>
                      </a:r>
                    </a:p>
                  </a:txBody>
                  <a:tcPr marL="12700" marR="12700" marT="12700" marB="0" anchor="ctr">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242926">
                <a:tc>
                  <a:txBody>
                    <a:bodyPr/>
                    <a:lstStyle/>
                    <a:p>
                      <a:pPr algn="ctr" fontAlgn="b"/>
                      <a:r>
                        <a:rPr lang="is-IS" sz="900" b="0" i="0" u="none" strike="noStrike" dirty="0">
                          <a:solidFill>
                            <a:srgbClr val="000000"/>
                          </a:solidFill>
                          <a:effectLst/>
                          <a:latin typeface="Helvetica"/>
                        </a:rPr>
                        <a:t>cg21953146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dirty="0">
                          <a:solidFill>
                            <a:srgbClr val="000000"/>
                          </a:solidFill>
                          <a:effectLst/>
                          <a:latin typeface="Helvetica"/>
                        </a:rPr>
                        <a:t>MAPT</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uk-UA" sz="1000" b="0" i="0" u="none" strike="noStrike" dirty="0">
                          <a:solidFill>
                            <a:srgbClr val="000000"/>
                          </a:solidFill>
                          <a:effectLst/>
                          <a:latin typeface="Helvetica"/>
                        </a:rPr>
                        <a:t>0.399</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0.392</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0.400</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nb-NO" sz="1000" b="0" i="0" u="none" strike="noStrike">
                          <a:solidFill>
                            <a:srgbClr val="000000"/>
                          </a:solidFill>
                          <a:effectLst/>
                          <a:latin typeface="Helvetica"/>
                        </a:rPr>
                        <a:t>0.384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2"/>
                  </a:ext>
                </a:extLst>
              </a:tr>
              <a:tr h="242926">
                <a:tc>
                  <a:txBody>
                    <a:bodyPr/>
                    <a:lstStyle/>
                    <a:p>
                      <a:pPr algn="ctr" fontAlgn="b"/>
                      <a:r>
                        <a:rPr lang="is-IS" sz="900" b="0" i="0" u="none" strike="noStrike" dirty="0">
                          <a:solidFill>
                            <a:srgbClr val="000000"/>
                          </a:solidFill>
                          <a:effectLst/>
                          <a:latin typeface="Helvetica"/>
                        </a:rPr>
                        <a:t>cg22128613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dirty="0">
                          <a:solidFill>
                            <a:srgbClr val="000000"/>
                          </a:solidFill>
                          <a:effectLst/>
                          <a:latin typeface="Helvetica"/>
                        </a:rPr>
                        <a:t>MAPT</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0.503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0.495</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0.501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0.473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3"/>
                  </a:ext>
                </a:extLst>
              </a:tr>
              <a:tr h="242926">
                <a:tc>
                  <a:txBody>
                    <a:bodyPr/>
                    <a:lstStyle/>
                    <a:p>
                      <a:pPr algn="ctr" fontAlgn="b"/>
                      <a:r>
                        <a:rPr lang="is-IS" sz="900" b="0" i="0" u="none" strike="noStrike">
                          <a:solidFill>
                            <a:srgbClr val="000000"/>
                          </a:solidFill>
                          <a:effectLst/>
                          <a:latin typeface="Helvetica"/>
                        </a:rPr>
                        <a:t>cg26979107</a:t>
                      </a:r>
                    </a:p>
                  </a:txBody>
                  <a:tcPr marL="12700" marR="12700" marT="12700" marB="0" anchor="ctr">
                    <a:lnT w="12700" cap="flat" cmpd="sng" algn="ctr">
                      <a:noFill/>
                      <a:prstDash val="solid"/>
                      <a:round/>
                      <a:headEnd type="none" w="med" len="med"/>
                      <a:tailEnd type="none" w="med" len="med"/>
                    </a:lnT>
                    <a:solidFill>
                      <a:schemeClr val="bg1">
                        <a:lumMod val="75000"/>
                      </a:schemeClr>
                    </a:solidFill>
                  </a:tcPr>
                </a:tc>
                <a:tc>
                  <a:txBody>
                    <a:bodyPr/>
                    <a:lstStyle/>
                    <a:p>
                      <a:pPr algn="ctr" fontAlgn="b"/>
                      <a:r>
                        <a:rPr lang="en-US" sz="900" b="0" i="0" u="none" strike="noStrike" dirty="0">
                          <a:solidFill>
                            <a:srgbClr val="000000"/>
                          </a:solidFill>
                          <a:effectLst/>
                          <a:latin typeface="Helvetica"/>
                        </a:rPr>
                        <a:t>MAPT</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nb-NO" sz="1000" b="0" i="0" u="none" strike="noStrike" dirty="0">
                          <a:solidFill>
                            <a:srgbClr val="000000"/>
                          </a:solidFill>
                          <a:effectLst/>
                          <a:latin typeface="Helvetica"/>
                        </a:rPr>
                        <a:t>0.393</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nb-NO" sz="1000" b="0" i="0" u="none" strike="noStrike" dirty="0">
                          <a:solidFill>
                            <a:srgbClr val="000000"/>
                          </a:solidFill>
                          <a:effectLst/>
                          <a:latin typeface="Helvetica"/>
                        </a:rPr>
                        <a:t>0.383</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nb-NO" sz="1000" b="0" i="0" u="none" strike="noStrike" dirty="0">
                          <a:solidFill>
                            <a:srgbClr val="000000"/>
                          </a:solidFill>
                          <a:effectLst/>
                          <a:latin typeface="Helvetica"/>
                        </a:rPr>
                        <a:t>0.410</a:t>
                      </a:r>
                    </a:p>
                  </a:txBody>
                  <a:tcPr marL="12700" marR="12700" marT="12700" marB="0" anchor="ctr">
                    <a:lnT w="12700" cap="flat" cmpd="sng" algn="ctr">
                      <a:noFill/>
                      <a:prstDash val="solid"/>
                      <a:round/>
                      <a:headEnd type="none" w="med" len="med"/>
                      <a:tailEnd type="none" w="med" len="med"/>
                    </a:lnT>
                    <a:noFill/>
                  </a:tcPr>
                </a:tc>
                <a:tc>
                  <a:txBody>
                    <a:bodyPr/>
                    <a:lstStyle/>
                    <a:p>
                      <a:pPr algn="ctr" fontAlgn="b"/>
                      <a:r>
                        <a:rPr lang="fi-FI" sz="1000" b="0" i="0" u="none" strike="noStrike" dirty="0">
                          <a:solidFill>
                            <a:srgbClr val="000000"/>
                          </a:solidFill>
                          <a:effectLst/>
                          <a:latin typeface="Helvetica"/>
                        </a:rPr>
                        <a:t>0.387</a:t>
                      </a:r>
                    </a:p>
                  </a:txBody>
                  <a:tcPr marL="12700" marR="12700" marT="12700" marB="0" anchor="ctr">
                    <a:lnT w="12700" cap="flat" cmpd="sng" algn="ctr">
                      <a:noFill/>
                      <a:prstDash val="solid"/>
                      <a:round/>
                      <a:headEnd type="none" w="med" len="med"/>
                      <a:tailEnd type="none" w="med" len="med"/>
                    </a:lnT>
                  </a:tcPr>
                </a:tc>
                <a:extLst>
                  <a:ext uri="{0D108BD9-81ED-4DB2-BD59-A6C34878D82A}">
                    <a16:rowId xmlns:a16="http://schemas.microsoft.com/office/drawing/2014/main" val="10004"/>
                  </a:ext>
                </a:extLst>
              </a:tr>
              <a:tr h="242926">
                <a:tc>
                  <a:txBody>
                    <a:bodyPr/>
                    <a:lstStyle/>
                    <a:p>
                      <a:pPr algn="ctr" fontAlgn="b"/>
                      <a:r>
                        <a:rPr lang="is-IS" sz="900" b="0" i="0" u="none" strike="noStrike" dirty="0">
                          <a:solidFill>
                            <a:srgbClr val="000000"/>
                          </a:solidFill>
                          <a:effectLst/>
                          <a:latin typeface="Helvetica"/>
                        </a:rPr>
                        <a:t>cg00537837</a:t>
                      </a:r>
                    </a:p>
                  </a:txBody>
                  <a:tcPr marL="12700" marR="12700" marT="12700" marB="0" anchor="ctr">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de-DE" sz="900" b="0" i="0" u="none" strike="noStrike" dirty="0">
                          <a:solidFill>
                            <a:srgbClr val="000000"/>
                          </a:solidFill>
                          <a:effectLst/>
                          <a:latin typeface="Helvetica"/>
                        </a:rPr>
                        <a:t>MIR5093</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hr-HR" sz="1000" b="0" i="0" u="none" strike="noStrike">
                          <a:solidFill>
                            <a:srgbClr val="000000"/>
                          </a:solidFill>
                          <a:effectLst/>
                          <a:latin typeface="Helvetica"/>
                        </a:rPr>
                        <a:t>0.413</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hr-HR" sz="1000" b="0" i="0" u="none" strike="noStrike" dirty="0">
                          <a:solidFill>
                            <a:srgbClr val="000000"/>
                          </a:solidFill>
                          <a:effectLst/>
                          <a:latin typeface="Helvetica"/>
                        </a:rPr>
                        <a:t>0.407</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0.393</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0.384</a:t>
                      </a:r>
                    </a:p>
                  </a:txBody>
                  <a:tcPr marL="12700" marR="12700" marT="12700" marB="0" anchor="ctr">
                    <a:lnB w="12700" cap="flat" cmpd="sng" algn="ctr">
                      <a:noFill/>
                      <a:prstDash val="solid"/>
                      <a:round/>
                      <a:headEnd type="none" w="med" len="med"/>
                      <a:tailEnd type="none" w="med" len="med"/>
                    </a:lnB>
                  </a:tcPr>
                </a:tc>
                <a:extLst>
                  <a:ext uri="{0D108BD9-81ED-4DB2-BD59-A6C34878D82A}">
                    <a16:rowId xmlns:a16="http://schemas.microsoft.com/office/drawing/2014/main" val="10005"/>
                  </a:ext>
                </a:extLst>
              </a:tr>
              <a:tr h="242926">
                <a:tc>
                  <a:txBody>
                    <a:bodyPr/>
                    <a:lstStyle/>
                    <a:p>
                      <a:pPr algn="ctr" fontAlgn="b"/>
                      <a:r>
                        <a:rPr lang="is-IS" sz="900" b="0" i="0" u="none" strike="noStrike" dirty="0">
                          <a:solidFill>
                            <a:srgbClr val="000000"/>
                          </a:solidFill>
                          <a:effectLst/>
                          <a:latin typeface="Helvetica"/>
                        </a:rPr>
                        <a:t>cg08428188</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de-DE" sz="900" b="0" i="0" u="none" strike="noStrike" dirty="0">
                          <a:solidFill>
                            <a:srgbClr val="000000"/>
                          </a:solidFill>
                          <a:effectLst/>
                          <a:latin typeface="Helvetica"/>
                        </a:rPr>
                        <a:t>MIR5093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is-IS" sz="1000" b="0" i="0" u="none" strike="noStrike" dirty="0">
                          <a:solidFill>
                            <a:srgbClr val="000000"/>
                          </a:solidFill>
                          <a:effectLst/>
                          <a:latin typeface="Helvetica"/>
                        </a:rPr>
                        <a:t>0.373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0.369</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0.359</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0.357</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6"/>
                  </a:ext>
                </a:extLst>
              </a:tr>
              <a:tr h="242926">
                <a:tc>
                  <a:txBody>
                    <a:bodyPr/>
                    <a:lstStyle/>
                    <a:p>
                      <a:pPr algn="ctr" fontAlgn="b"/>
                      <a:r>
                        <a:rPr lang="is-IS" sz="900" b="0" i="0" u="none" strike="noStrike" dirty="0">
                          <a:solidFill>
                            <a:srgbClr val="000000"/>
                          </a:solidFill>
                          <a:effectLst/>
                          <a:latin typeface="Helvetica"/>
                        </a:rPr>
                        <a:t>cg08675364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de-DE" sz="900" b="0" i="0" u="none" strike="noStrike">
                          <a:solidFill>
                            <a:srgbClr val="000000"/>
                          </a:solidFill>
                          <a:effectLst/>
                          <a:latin typeface="Helvetica"/>
                        </a:rPr>
                        <a:t>MIR5093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0.350</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0.346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0.341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0.336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7"/>
                  </a:ext>
                </a:extLst>
              </a:tr>
              <a:tr h="242926">
                <a:tc>
                  <a:txBody>
                    <a:bodyPr/>
                    <a:lstStyle/>
                    <a:p>
                      <a:pPr algn="ctr" fontAlgn="b"/>
                      <a:r>
                        <a:rPr lang="is-IS" sz="900" b="0" i="0" u="none" strike="noStrike" dirty="0">
                          <a:solidFill>
                            <a:srgbClr val="000000"/>
                          </a:solidFill>
                          <a:effectLst/>
                          <a:latin typeface="Helvetica"/>
                        </a:rPr>
                        <a:t>cg12707926</a:t>
                      </a:r>
                    </a:p>
                  </a:txBody>
                  <a:tcPr marL="12700" marR="12700" marT="12700" marB="0" anchor="ctr">
                    <a:lnT w="12700" cap="flat" cmpd="sng" algn="ctr">
                      <a:noFill/>
                      <a:prstDash val="solid"/>
                      <a:round/>
                      <a:headEnd type="none" w="med" len="med"/>
                      <a:tailEnd type="none" w="med" len="med"/>
                    </a:lnT>
                    <a:solidFill>
                      <a:schemeClr val="bg1">
                        <a:lumMod val="75000"/>
                      </a:schemeClr>
                    </a:solidFill>
                  </a:tcPr>
                </a:tc>
                <a:tc>
                  <a:txBody>
                    <a:bodyPr/>
                    <a:lstStyle/>
                    <a:p>
                      <a:pPr algn="ctr" fontAlgn="b"/>
                      <a:r>
                        <a:rPr lang="de-DE" sz="900" b="0" i="0" u="none" strike="noStrike">
                          <a:solidFill>
                            <a:srgbClr val="000000"/>
                          </a:solidFill>
                          <a:effectLst/>
                          <a:latin typeface="Helvetica"/>
                        </a:rPr>
                        <a:t>MIR5093</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nb-NO" sz="1000" b="0" i="0" u="none" strike="noStrike">
                          <a:solidFill>
                            <a:srgbClr val="000000"/>
                          </a:solidFill>
                          <a:effectLst/>
                          <a:latin typeface="Helvetica"/>
                        </a:rPr>
                        <a:t>0.331</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nb-NO" sz="1000" b="0" i="0" u="none" strike="noStrike" dirty="0">
                          <a:solidFill>
                            <a:srgbClr val="000000"/>
                          </a:solidFill>
                          <a:effectLst/>
                          <a:latin typeface="Helvetica"/>
                        </a:rPr>
                        <a:t>0.327</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nb-NO" sz="1000" b="0" i="0" u="none" strike="noStrike" dirty="0">
                          <a:solidFill>
                            <a:srgbClr val="000000"/>
                          </a:solidFill>
                          <a:effectLst/>
                          <a:latin typeface="Helvetica"/>
                        </a:rPr>
                        <a:t>0.319</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nb-NO" sz="1000" b="0" i="0" u="none" strike="noStrike" dirty="0">
                          <a:solidFill>
                            <a:srgbClr val="000000"/>
                          </a:solidFill>
                          <a:effectLst/>
                          <a:latin typeface="Helvetica"/>
                        </a:rPr>
                        <a:t>0.314</a:t>
                      </a:r>
                    </a:p>
                  </a:txBody>
                  <a:tcPr marL="12700" marR="12700" marT="12700" marB="0" anchor="ctr">
                    <a:lnT w="12700" cap="flat" cmpd="sng" algn="ctr">
                      <a:noFill/>
                      <a:prstDash val="solid"/>
                      <a:round/>
                      <a:headEnd type="none" w="med" len="med"/>
                      <a:tailEnd type="none" w="med" len="med"/>
                    </a:lnT>
                  </a:tcPr>
                </a:tc>
                <a:extLst>
                  <a:ext uri="{0D108BD9-81ED-4DB2-BD59-A6C34878D82A}">
                    <a16:rowId xmlns:a16="http://schemas.microsoft.com/office/drawing/2014/main" val="10008"/>
                  </a:ext>
                </a:extLst>
              </a:tr>
              <a:tr h="242926">
                <a:tc>
                  <a:txBody>
                    <a:bodyPr/>
                    <a:lstStyle/>
                    <a:p>
                      <a:pPr algn="ctr" fontAlgn="b"/>
                      <a:r>
                        <a:rPr lang="is-IS" sz="900" b="0" i="0" u="none" strike="noStrike" dirty="0">
                          <a:solidFill>
                            <a:srgbClr val="000000"/>
                          </a:solidFill>
                          <a:effectLst/>
                          <a:latin typeface="Helvetica"/>
                        </a:rPr>
                        <a:t>cg06905155</a:t>
                      </a:r>
                    </a:p>
                  </a:txBody>
                  <a:tcPr marL="12700" marR="12700" marT="12700" marB="0" anchor="ctr">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dirty="0">
                          <a:solidFill>
                            <a:srgbClr val="000000"/>
                          </a:solidFill>
                          <a:effectLst/>
                          <a:latin typeface="Helvetica"/>
                        </a:rPr>
                        <a:t>NDFUA10</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0.381</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uk-UA" sz="1000" b="0" i="0" u="none" strike="noStrike" dirty="0">
                          <a:solidFill>
                            <a:srgbClr val="000000"/>
                          </a:solidFill>
                          <a:effectLst/>
                          <a:latin typeface="Helvetica"/>
                        </a:rPr>
                        <a:t>0.396</a:t>
                      </a:r>
                    </a:p>
                  </a:txBody>
                  <a:tcPr marL="12700" marR="12700" marT="12700" marB="0" anchor="ctr">
                    <a:lnB w="12700" cap="flat" cmpd="sng" algn="ctr">
                      <a:noFill/>
                      <a:prstDash val="solid"/>
                      <a:round/>
                      <a:headEnd type="none" w="med" len="med"/>
                      <a:tailEnd type="none" w="med" len="med"/>
                    </a:lnB>
                    <a:noFill/>
                  </a:tcPr>
                </a:tc>
                <a:tc>
                  <a:txBody>
                    <a:bodyPr/>
                    <a:lstStyle/>
                    <a:p>
                      <a:pPr algn="ctr" fontAlgn="b"/>
                      <a:r>
                        <a:rPr lang="nb-NO" sz="1000" b="0" i="0" u="none" strike="noStrike" dirty="0">
                          <a:solidFill>
                            <a:srgbClr val="000000"/>
                          </a:solidFill>
                          <a:effectLst/>
                          <a:latin typeface="Helvetica"/>
                        </a:rPr>
                        <a:t>0.350</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pl-PL" sz="1000" b="0" i="0" u="none" strike="noStrike">
                          <a:solidFill>
                            <a:srgbClr val="000000"/>
                          </a:solidFill>
                          <a:effectLst/>
                          <a:latin typeface="Helvetica"/>
                        </a:rPr>
                        <a:t>0.306</a:t>
                      </a:r>
                    </a:p>
                  </a:txBody>
                  <a:tcPr marL="12700" marR="12700" marT="12700" marB="0" anchor="ctr">
                    <a:lnB w="12700" cap="flat" cmpd="sng" algn="ctr">
                      <a:noFill/>
                      <a:prstDash val="solid"/>
                      <a:round/>
                      <a:headEnd type="none" w="med" len="med"/>
                      <a:tailEnd type="none" w="med" len="med"/>
                    </a:lnB>
                  </a:tcPr>
                </a:tc>
                <a:extLst>
                  <a:ext uri="{0D108BD9-81ED-4DB2-BD59-A6C34878D82A}">
                    <a16:rowId xmlns:a16="http://schemas.microsoft.com/office/drawing/2014/main" val="10009"/>
                  </a:ext>
                </a:extLst>
              </a:tr>
              <a:tr h="242926">
                <a:tc>
                  <a:txBody>
                    <a:bodyPr/>
                    <a:lstStyle/>
                    <a:p>
                      <a:pPr algn="ctr" fontAlgn="b"/>
                      <a:r>
                        <a:rPr lang="is-IS" sz="900" b="0" i="0" u="none" strike="noStrike">
                          <a:solidFill>
                            <a:srgbClr val="000000"/>
                          </a:solidFill>
                          <a:effectLst/>
                          <a:latin typeface="Helvetica"/>
                        </a:rPr>
                        <a:t>cg08578317</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dirty="0">
                          <a:solidFill>
                            <a:srgbClr val="000000"/>
                          </a:solidFill>
                          <a:effectLst/>
                          <a:latin typeface="Helvetica"/>
                        </a:rPr>
                        <a:t>NDFUA10</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0.542</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0.555</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nb-NO" sz="1000" b="0" i="0" u="none" strike="noStrike">
                          <a:solidFill>
                            <a:srgbClr val="000000"/>
                          </a:solidFill>
                          <a:effectLst/>
                          <a:latin typeface="Helvetica"/>
                        </a:rPr>
                        <a:t>0.517</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0.454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10"/>
                  </a:ext>
                </a:extLst>
              </a:tr>
              <a:tr h="242926">
                <a:tc>
                  <a:txBody>
                    <a:bodyPr/>
                    <a:lstStyle/>
                    <a:p>
                      <a:pPr algn="ctr" fontAlgn="b"/>
                      <a:r>
                        <a:rPr lang="is-IS" sz="900" b="0" i="0" u="none" strike="noStrike">
                          <a:solidFill>
                            <a:srgbClr val="000000"/>
                          </a:solidFill>
                          <a:effectLst/>
                          <a:latin typeface="Helvetica"/>
                        </a:rPr>
                        <a:t>cg20333904</a:t>
                      </a:r>
                    </a:p>
                  </a:txBody>
                  <a:tcPr marL="12700" marR="12700" marT="12700" marB="0" anchor="ctr">
                    <a:lnT w="12700" cap="flat" cmpd="sng" algn="ctr">
                      <a:noFill/>
                      <a:prstDash val="solid"/>
                      <a:round/>
                      <a:headEnd type="none" w="med" len="med"/>
                      <a:tailEnd type="none" w="med" len="med"/>
                    </a:lnT>
                    <a:solidFill>
                      <a:schemeClr val="bg1">
                        <a:lumMod val="75000"/>
                      </a:schemeClr>
                    </a:solidFill>
                  </a:tcPr>
                </a:tc>
                <a:tc>
                  <a:txBody>
                    <a:bodyPr/>
                    <a:lstStyle/>
                    <a:p>
                      <a:pPr algn="ctr" fontAlgn="b"/>
                      <a:r>
                        <a:rPr lang="en-US" sz="900" b="0" i="0" u="none" strike="noStrike">
                          <a:solidFill>
                            <a:srgbClr val="000000"/>
                          </a:solidFill>
                          <a:effectLst/>
                          <a:latin typeface="Helvetica"/>
                        </a:rPr>
                        <a:t>NDFUA10</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nb-NO" sz="1000" b="0" i="0" u="none" strike="noStrike">
                          <a:solidFill>
                            <a:srgbClr val="000000"/>
                          </a:solidFill>
                          <a:effectLst/>
                          <a:latin typeface="Helvetica"/>
                        </a:rPr>
                        <a:t>0.581</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nb-NO" sz="1000" b="0" i="0" u="none" strike="noStrike" dirty="0">
                          <a:solidFill>
                            <a:srgbClr val="000000"/>
                          </a:solidFill>
                          <a:effectLst/>
                          <a:latin typeface="Helvetica"/>
                        </a:rPr>
                        <a:t>0.585</a:t>
                      </a:r>
                    </a:p>
                  </a:txBody>
                  <a:tcPr marL="12700" marR="12700" marT="12700" marB="0" anchor="ctr">
                    <a:lnT w="12700" cap="flat" cmpd="sng" algn="ctr">
                      <a:noFill/>
                      <a:prstDash val="solid"/>
                      <a:round/>
                      <a:headEnd type="none" w="med" len="med"/>
                      <a:tailEnd type="none" w="med" len="med"/>
                    </a:lnT>
                    <a:noFill/>
                  </a:tcPr>
                </a:tc>
                <a:tc>
                  <a:txBody>
                    <a:bodyPr/>
                    <a:lstStyle/>
                    <a:p>
                      <a:pPr algn="ctr" fontAlgn="b"/>
                      <a:r>
                        <a:rPr lang="nb-NO" sz="1000" b="0" i="0" u="none" strike="noStrike" dirty="0">
                          <a:solidFill>
                            <a:srgbClr val="000000"/>
                          </a:solidFill>
                          <a:effectLst/>
                          <a:latin typeface="Helvetica"/>
                        </a:rPr>
                        <a:t>0.555</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nb-NO" sz="1000" b="0" i="0" u="none" strike="noStrike" dirty="0">
                          <a:solidFill>
                            <a:srgbClr val="000000"/>
                          </a:solidFill>
                          <a:effectLst/>
                          <a:latin typeface="Helvetica"/>
                        </a:rPr>
                        <a:t>0.515</a:t>
                      </a:r>
                    </a:p>
                  </a:txBody>
                  <a:tcPr marL="12700" marR="12700" marT="12700" marB="0" anchor="ctr">
                    <a:lnT w="12700" cap="flat" cmpd="sng" algn="ctr">
                      <a:noFill/>
                      <a:prstDash val="solid"/>
                      <a:round/>
                      <a:headEnd type="none" w="med" len="med"/>
                      <a:tailEnd type="none" w="med" len="med"/>
                    </a:lnT>
                  </a:tcPr>
                </a:tc>
                <a:extLst>
                  <a:ext uri="{0D108BD9-81ED-4DB2-BD59-A6C34878D82A}">
                    <a16:rowId xmlns:a16="http://schemas.microsoft.com/office/drawing/2014/main" val="10011"/>
                  </a:ext>
                </a:extLst>
              </a:tr>
              <a:tr h="242926">
                <a:tc>
                  <a:txBody>
                    <a:bodyPr/>
                    <a:lstStyle/>
                    <a:p>
                      <a:pPr algn="ctr" fontAlgn="b"/>
                      <a:r>
                        <a:rPr lang="is-IS" sz="900" b="0" i="0" u="none" strike="noStrike" dirty="0">
                          <a:solidFill>
                            <a:srgbClr val="000000"/>
                          </a:solidFill>
                          <a:effectLst/>
                          <a:latin typeface="Helvetica"/>
                        </a:rPr>
                        <a:t>cg05354921</a:t>
                      </a:r>
                    </a:p>
                  </a:txBody>
                  <a:tcPr marL="12700" marR="12700" marT="12700" marB="0" anchor="ctr">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PRDM16</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0.251</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is-IS" sz="1000" b="0" i="0" u="none" strike="noStrike" dirty="0">
                          <a:solidFill>
                            <a:srgbClr val="000000"/>
                          </a:solidFill>
                          <a:effectLst/>
                          <a:latin typeface="Helvetica"/>
                        </a:rPr>
                        <a:t>0.288</a:t>
                      </a:r>
                    </a:p>
                  </a:txBody>
                  <a:tcPr marL="12700" marR="12700" marT="12700" marB="0" anchor="ctr">
                    <a:lnB w="12700" cap="flat" cmpd="sng" algn="ctr">
                      <a:noFill/>
                      <a:prstDash val="solid"/>
                      <a:round/>
                      <a:headEnd type="none" w="med" len="med"/>
                      <a:tailEnd type="none" w="med" len="med"/>
                    </a:lnB>
                    <a:noFill/>
                  </a:tcPr>
                </a:tc>
                <a:tc>
                  <a:txBody>
                    <a:bodyPr/>
                    <a:lstStyle/>
                    <a:p>
                      <a:pPr algn="ctr" fontAlgn="b"/>
                      <a:r>
                        <a:rPr lang="hr-HR" sz="1000" b="0" i="0" u="none" strike="noStrike" dirty="0">
                          <a:solidFill>
                            <a:srgbClr val="000000"/>
                          </a:solidFill>
                          <a:effectLst/>
                          <a:latin typeface="Helvetica"/>
                        </a:rPr>
                        <a:t>0.323</a:t>
                      </a:r>
                    </a:p>
                  </a:txBody>
                  <a:tcPr marL="12700" marR="12700" marT="12700" marB="0" anchor="ctr">
                    <a:lnB w="12700" cap="flat" cmpd="sng" algn="ctr">
                      <a:noFill/>
                      <a:prstDash val="solid"/>
                      <a:round/>
                      <a:headEnd type="none" w="med" len="med"/>
                      <a:tailEnd type="none" w="med" len="med"/>
                    </a:lnB>
                    <a:noFill/>
                  </a:tcPr>
                </a:tc>
                <a:tc>
                  <a:txBody>
                    <a:bodyPr/>
                    <a:lstStyle/>
                    <a:p>
                      <a:pPr algn="ctr" fontAlgn="b"/>
                      <a:r>
                        <a:rPr lang="nb-NO" sz="1000" b="0" i="0" u="none" strike="noStrike" dirty="0">
                          <a:solidFill>
                            <a:srgbClr val="000000"/>
                          </a:solidFill>
                          <a:effectLst/>
                          <a:latin typeface="Helvetica"/>
                        </a:rPr>
                        <a:t>0.377</a:t>
                      </a:r>
                    </a:p>
                  </a:txBody>
                  <a:tcPr marL="12700" marR="12700" marT="12700" marB="0" anchor="ctr">
                    <a:lnB w="12700" cap="flat" cmpd="sng" algn="ctr">
                      <a:noFill/>
                      <a:prstDash val="solid"/>
                      <a:round/>
                      <a:headEnd type="none" w="med" len="med"/>
                      <a:tailEnd type="none" w="med" len="med"/>
                    </a:lnB>
                    <a:noFill/>
                  </a:tcPr>
                </a:tc>
                <a:extLst>
                  <a:ext uri="{0D108BD9-81ED-4DB2-BD59-A6C34878D82A}">
                    <a16:rowId xmlns:a16="http://schemas.microsoft.com/office/drawing/2014/main" val="10012"/>
                  </a:ext>
                </a:extLst>
              </a:tr>
              <a:tr h="242926">
                <a:tc>
                  <a:txBody>
                    <a:bodyPr/>
                    <a:lstStyle/>
                    <a:p>
                      <a:pPr algn="ctr" fontAlgn="b"/>
                      <a:r>
                        <a:rPr lang="is-IS" sz="900" b="0" i="0" u="none" strike="noStrike" dirty="0">
                          <a:solidFill>
                            <a:srgbClr val="000000"/>
                          </a:solidFill>
                          <a:effectLst/>
                          <a:latin typeface="Helvetica"/>
                        </a:rPr>
                        <a:t>cg07209071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dirty="0">
                          <a:solidFill>
                            <a:srgbClr val="000000"/>
                          </a:solidFill>
                          <a:effectLst/>
                          <a:latin typeface="Helvetica"/>
                        </a:rPr>
                        <a:t>PRDM16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0.458</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0.497</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nb-NO" sz="1000" b="0" i="0" u="none" strike="noStrike" dirty="0">
                          <a:solidFill>
                            <a:srgbClr val="000000"/>
                          </a:solidFill>
                          <a:effectLst/>
                          <a:latin typeface="Helvetica"/>
                        </a:rPr>
                        <a:t>0.525</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fi-FI" sz="1000" b="0" i="0" u="none" strike="noStrike" dirty="0">
                          <a:solidFill>
                            <a:srgbClr val="000000"/>
                          </a:solidFill>
                          <a:effectLst/>
                          <a:latin typeface="Helvetica"/>
                        </a:rPr>
                        <a:t>0.579</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3"/>
                  </a:ext>
                </a:extLst>
              </a:tr>
              <a:tr h="242926">
                <a:tc>
                  <a:txBody>
                    <a:bodyPr/>
                    <a:lstStyle/>
                    <a:p>
                      <a:pPr algn="ctr" fontAlgn="b"/>
                      <a:r>
                        <a:rPr lang="is-IS" sz="900" b="0" i="0" u="none" strike="noStrike" dirty="0">
                          <a:solidFill>
                            <a:srgbClr val="000000"/>
                          </a:solidFill>
                          <a:effectLst/>
                          <a:latin typeface="Helvetica"/>
                        </a:rPr>
                        <a:t>cg13393782</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dirty="0">
                          <a:solidFill>
                            <a:srgbClr val="000000"/>
                          </a:solidFill>
                          <a:effectLst/>
                          <a:latin typeface="Helvetica"/>
                        </a:rPr>
                        <a:t>PRDM16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is-IS" sz="1000" b="0" i="0" u="none" strike="noStrike" dirty="0">
                          <a:solidFill>
                            <a:srgbClr val="000000"/>
                          </a:solidFill>
                          <a:effectLst/>
                          <a:latin typeface="Helvetica"/>
                        </a:rPr>
                        <a:t>0.288</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0.308</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nb-NO" sz="1000" b="0" i="0" u="none" strike="noStrike" dirty="0">
                          <a:solidFill>
                            <a:srgbClr val="000000"/>
                          </a:solidFill>
                          <a:effectLst/>
                          <a:latin typeface="Helvetica"/>
                        </a:rPr>
                        <a:t>0.310</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nb-NO" sz="1000" b="0" i="0" u="none" strike="noStrike">
                          <a:solidFill>
                            <a:srgbClr val="000000"/>
                          </a:solidFill>
                          <a:effectLst/>
                          <a:latin typeface="Helvetica"/>
                        </a:rPr>
                        <a:t>0.344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4"/>
                  </a:ext>
                </a:extLst>
              </a:tr>
              <a:tr h="242926">
                <a:tc>
                  <a:txBody>
                    <a:bodyPr/>
                    <a:lstStyle/>
                    <a:p>
                      <a:pPr algn="ctr" fontAlgn="b"/>
                      <a:r>
                        <a:rPr lang="cs-CZ" sz="900" b="0" i="0" u="none" strike="noStrike" dirty="0">
                          <a:solidFill>
                            <a:srgbClr val="000000"/>
                          </a:solidFill>
                          <a:effectLst/>
                          <a:latin typeface="Helvetica"/>
                        </a:rPr>
                        <a:t>cg14966901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PRDM16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0.336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is-IS" sz="1000" b="0" i="0" u="none" strike="noStrike" dirty="0">
                          <a:solidFill>
                            <a:srgbClr val="000000"/>
                          </a:solidFill>
                          <a:effectLst/>
                          <a:latin typeface="Helvetica"/>
                        </a:rPr>
                        <a:t>0.363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nb-NO" sz="1000" b="0" i="0" u="none" strike="noStrike" dirty="0">
                          <a:solidFill>
                            <a:srgbClr val="000000"/>
                          </a:solidFill>
                          <a:effectLst/>
                          <a:latin typeface="Helvetica"/>
                        </a:rPr>
                        <a:t>0.383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nb-NO" sz="1000" b="0" i="0" u="none" strike="noStrike" dirty="0">
                          <a:solidFill>
                            <a:srgbClr val="000000"/>
                          </a:solidFill>
                          <a:effectLst/>
                          <a:latin typeface="Helvetica"/>
                        </a:rPr>
                        <a:t>0.430</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5"/>
                  </a:ext>
                </a:extLst>
              </a:tr>
              <a:tr h="242926">
                <a:tc>
                  <a:txBody>
                    <a:bodyPr/>
                    <a:lstStyle/>
                    <a:p>
                      <a:pPr algn="ctr" fontAlgn="b"/>
                      <a:r>
                        <a:rPr lang="is-IS" sz="900" b="0" i="0" u="none" strike="noStrike">
                          <a:solidFill>
                            <a:srgbClr val="000000"/>
                          </a:solidFill>
                          <a:effectLst/>
                          <a:latin typeface="Helvetica"/>
                        </a:rPr>
                        <a:t>cg15090440</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PRDM16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0.190</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0.201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nb-NO" sz="1000" b="0" i="0" u="none" strike="noStrike" dirty="0">
                          <a:solidFill>
                            <a:srgbClr val="000000"/>
                          </a:solidFill>
                          <a:effectLst/>
                          <a:latin typeface="Helvetica"/>
                        </a:rPr>
                        <a:t>0.197</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is-IS" sz="1000" b="0" i="0" u="none" strike="noStrike" dirty="0">
                          <a:solidFill>
                            <a:srgbClr val="000000"/>
                          </a:solidFill>
                          <a:effectLst/>
                          <a:latin typeface="Helvetica"/>
                        </a:rPr>
                        <a:t>0.219</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6"/>
                  </a:ext>
                </a:extLst>
              </a:tr>
              <a:tr h="242926">
                <a:tc>
                  <a:txBody>
                    <a:bodyPr/>
                    <a:lstStyle/>
                    <a:p>
                      <a:pPr algn="ctr" fontAlgn="b"/>
                      <a:r>
                        <a:rPr lang="fi-FI" sz="900" b="0" i="0" u="none" strike="noStrike">
                          <a:solidFill>
                            <a:srgbClr val="000000"/>
                          </a:solidFill>
                          <a:effectLst/>
                          <a:latin typeface="Helvetica"/>
                        </a:rPr>
                        <a:t>cg18759102</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PRDM16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0.528</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0.571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nb-NO" sz="1000" b="0" i="0" u="none" strike="noStrike" dirty="0">
                          <a:solidFill>
                            <a:srgbClr val="000000"/>
                          </a:solidFill>
                          <a:effectLst/>
                          <a:latin typeface="Helvetica"/>
                        </a:rPr>
                        <a:t>0.597</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nb-NO" sz="1000" b="0" i="0" u="none" strike="noStrike" dirty="0">
                          <a:solidFill>
                            <a:srgbClr val="000000"/>
                          </a:solidFill>
                          <a:effectLst/>
                          <a:latin typeface="Helvetica"/>
                        </a:rPr>
                        <a:t>0.660</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7"/>
                  </a:ext>
                </a:extLst>
              </a:tr>
              <a:tr h="242926">
                <a:tc>
                  <a:txBody>
                    <a:bodyPr/>
                    <a:lstStyle/>
                    <a:p>
                      <a:pPr algn="ctr" fontAlgn="b"/>
                      <a:r>
                        <a:rPr lang="is-IS" sz="900" b="0" i="0" u="none" strike="noStrike" dirty="0">
                          <a:solidFill>
                            <a:srgbClr val="000000"/>
                          </a:solidFill>
                          <a:effectLst/>
                          <a:latin typeface="Helvetica"/>
                        </a:rPr>
                        <a:t>cg22860172</a:t>
                      </a:r>
                    </a:p>
                  </a:txBody>
                  <a:tcPr marL="12700" marR="12700" marT="12700" marB="0" anchor="ctr">
                    <a:lnT w="12700" cap="flat" cmpd="sng" algn="ctr">
                      <a:noFill/>
                      <a:prstDash val="solid"/>
                      <a:round/>
                      <a:headEnd type="none" w="med" len="med"/>
                      <a:tailEnd type="none" w="med" len="med"/>
                    </a:lnT>
                    <a:solidFill>
                      <a:schemeClr val="bg1">
                        <a:lumMod val="75000"/>
                      </a:schemeClr>
                    </a:solidFill>
                  </a:tcPr>
                </a:tc>
                <a:tc>
                  <a:txBody>
                    <a:bodyPr/>
                    <a:lstStyle/>
                    <a:p>
                      <a:pPr algn="ctr" fontAlgn="b"/>
                      <a:r>
                        <a:rPr lang="en-US" sz="900" b="0" i="0" u="none" strike="noStrike">
                          <a:solidFill>
                            <a:srgbClr val="000000"/>
                          </a:solidFill>
                          <a:effectLst/>
                          <a:latin typeface="Helvetica"/>
                        </a:rPr>
                        <a:t>PRDM16</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is-IS" sz="1000" b="0" i="0" u="none" strike="noStrike">
                          <a:solidFill>
                            <a:srgbClr val="000000"/>
                          </a:solidFill>
                          <a:effectLst/>
                          <a:latin typeface="Helvetica"/>
                        </a:rPr>
                        <a:t>0.363</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nb-NO" sz="1000" b="0" i="0" u="none" strike="noStrike">
                          <a:solidFill>
                            <a:srgbClr val="000000"/>
                          </a:solidFill>
                          <a:effectLst/>
                          <a:latin typeface="Helvetica"/>
                        </a:rPr>
                        <a:t>0.385</a:t>
                      </a:r>
                    </a:p>
                  </a:txBody>
                  <a:tcPr marL="12700" marR="12700" marT="12700" marB="0" anchor="ctr">
                    <a:lnT w="12700" cap="flat" cmpd="sng" algn="ctr">
                      <a:noFill/>
                      <a:prstDash val="solid"/>
                      <a:round/>
                      <a:headEnd type="none" w="med" len="med"/>
                      <a:tailEnd type="none" w="med" len="med"/>
                    </a:lnT>
                    <a:noFill/>
                  </a:tcPr>
                </a:tc>
                <a:tc>
                  <a:txBody>
                    <a:bodyPr/>
                    <a:lstStyle/>
                    <a:p>
                      <a:pPr algn="ctr" fontAlgn="b"/>
                      <a:r>
                        <a:rPr lang="uk-UA" sz="1000" b="0" i="0" u="none" strike="noStrike" dirty="0">
                          <a:solidFill>
                            <a:srgbClr val="000000"/>
                          </a:solidFill>
                          <a:effectLst/>
                          <a:latin typeface="Helvetica"/>
                        </a:rPr>
                        <a:t>0.396</a:t>
                      </a:r>
                    </a:p>
                  </a:txBody>
                  <a:tcPr marL="12700" marR="12700" marT="12700" marB="0" anchor="ctr">
                    <a:lnT w="12700" cap="flat" cmpd="sng" algn="ctr">
                      <a:noFill/>
                      <a:prstDash val="solid"/>
                      <a:round/>
                      <a:headEnd type="none" w="med" len="med"/>
                      <a:tailEnd type="none" w="med" len="med"/>
                    </a:lnT>
                    <a:noFill/>
                  </a:tcPr>
                </a:tc>
                <a:tc>
                  <a:txBody>
                    <a:bodyPr/>
                    <a:lstStyle/>
                    <a:p>
                      <a:pPr algn="ctr" fontAlgn="b"/>
                      <a:r>
                        <a:rPr lang="hr-HR" sz="1000" b="0" i="0" u="none" strike="noStrike" dirty="0">
                          <a:solidFill>
                            <a:srgbClr val="000000"/>
                          </a:solidFill>
                          <a:effectLst/>
                          <a:latin typeface="Helvetica"/>
                        </a:rPr>
                        <a:t>0.424</a:t>
                      </a:r>
                    </a:p>
                  </a:txBody>
                  <a:tcPr marL="12700" marR="12700" marT="12700" marB="0" anchor="ctr">
                    <a:lnT w="12700" cap="flat" cmpd="sng" algn="ctr">
                      <a:noFill/>
                      <a:prstDash val="solid"/>
                      <a:round/>
                      <a:headEnd type="none" w="med" len="med"/>
                      <a:tailEnd type="none" w="med" len="med"/>
                    </a:lnT>
                    <a:noFill/>
                  </a:tcPr>
                </a:tc>
                <a:extLst>
                  <a:ext uri="{0D108BD9-81ED-4DB2-BD59-A6C34878D82A}">
                    <a16:rowId xmlns:a16="http://schemas.microsoft.com/office/drawing/2014/main" val="10018"/>
                  </a:ext>
                </a:extLst>
              </a:tr>
              <a:tr h="242926">
                <a:tc>
                  <a:txBody>
                    <a:bodyPr/>
                    <a:lstStyle/>
                    <a:p>
                      <a:pPr algn="ctr" fontAlgn="b"/>
                      <a:r>
                        <a:rPr lang="is-IS" sz="900" b="0" i="0" u="none" strike="noStrike" dirty="0">
                          <a:solidFill>
                            <a:srgbClr val="000000"/>
                          </a:solidFill>
                          <a:effectLst/>
                          <a:latin typeface="Helvetica"/>
                        </a:rPr>
                        <a:t>cg02004499</a:t>
                      </a:r>
                    </a:p>
                  </a:txBody>
                  <a:tcPr marL="12700" marR="12700" marT="12700" marB="0" anchor="ctr">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SDK1</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mr-IN" sz="1000" b="0" i="0" u="none" strike="noStrike">
                          <a:solidFill>
                            <a:srgbClr val="000000"/>
                          </a:solidFill>
                          <a:effectLst/>
                          <a:latin typeface="Helvetica"/>
                        </a:rPr>
                        <a:t>-0.809</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mr-IN" sz="1000" b="0" i="0" u="none" strike="noStrike" dirty="0">
                          <a:solidFill>
                            <a:srgbClr val="000000"/>
                          </a:solidFill>
                          <a:effectLst/>
                          <a:latin typeface="Helvetica"/>
                        </a:rPr>
                        <a:t>-0.851</a:t>
                      </a:r>
                    </a:p>
                  </a:txBody>
                  <a:tcPr marL="12700" marR="12700" marT="12700" marB="0" anchor="ctr">
                    <a:lnB w="12700" cap="flat" cmpd="sng" algn="ctr">
                      <a:noFill/>
                      <a:prstDash val="solid"/>
                      <a:round/>
                      <a:headEnd type="none" w="med" len="med"/>
                      <a:tailEnd type="none" w="med" len="med"/>
                    </a:lnB>
                    <a:noFill/>
                  </a:tcPr>
                </a:tc>
                <a:tc>
                  <a:txBody>
                    <a:bodyPr/>
                    <a:lstStyle/>
                    <a:p>
                      <a:pPr algn="ctr" fontAlgn="b"/>
                      <a:r>
                        <a:rPr lang="mr-IN" sz="1000" b="0" i="0" u="none" strike="noStrike" dirty="0">
                          <a:solidFill>
                            <a:srgbClr val="000000"/>
                          </a:solidFill>
                          <a:effectLst/>
                          <a:latin typeface="Helvetica"/>
                        </a:rPr>
                        <a:t>-0.943</a:t>
                      </a:r>
                    </a:p>
                  </a:txBody>
                  <a:tcPr marL="12700" marR="12700" marT="12700" marB="0" anchor="ctr">
                    <a:lnB w="12700" cap="flat" cmpd="sng" algn="ctr">
                      <a:noFill/>
                      <a:prstDash val="solid"/>
                      <a:round/>
                      <a:headEnd type="none" w="med" len="med"/>
                      <a:tailEnd type="none" w="med" len="med"/>
                    </a:lnB>
                    <a:noFill/>
                  </a:tcPr>
                </a:tc>
                <a:tc>
                  <a:txBody>
                    <a:bodyPr/>
                    <a:lstStyle/>
                    <a:p>
                      <a:pPr algn="ctr" fontAlgn="b"/>
                      <a:r>
                        <a:rPr lang="mr-IN" sz="1000" b="0" i="0" u="none" strike="noStrike">
                          <a:solidFill>
                            <a:srgbClr val="000000"/>
                          </a:solidFill>
                          <a:effectLst/>
                          <a:latin typeface="Helvetica"/>
                        </a:rPr>
                        <a:t>-0.791</a:t>
                      </a:r>
                    </a:p>
                  </a:txBody>
                  <a:tcPr marL="12700" marR="12700" marT="12700" marB="0" anchor="ctr">
                    <a:lnB w="12700" cap="flat" cmpd="sng" algn="ctr">
                      <a:noFill/>
                      <a:prstDash val="solid"/>
                      <a:round/>
                      <a:headEnd type="none" w="med" len="med"/>
                      <a:tailEnd type="none" w="med" len="med"/>
                    </a:lnB>
                  </a:tcPr>
                </a:tc>
                <a:extLst>
                  <a:ext uri="{0D108BD9-81ED-4DB2-BD59-A6C34878D82A}">
                    <a16:rowId xmlns:a16="http://schemas.microsoft.com/office/drawing/2014/main" val="10019"/>
                  </a:ext>
                </a:extLst>
              </a:tr>
              <a:tr h="242926">
                <a:tc>
                  <a:txBody>
                    <a:bodyPr/>
                    <a:lstStyle/>
                    <a:p>
                      <a:pPr algn="ctr" fontAlgn="b"/>
                      <a:r>
                        <a:rPr lang="is-IS" sz="900" b="0" i="0" u="none" strike="noStrike" dirty="0">
                          <a:solidFill>
                            <a:srgbClr val="000000"/>
                          </a:solidFill>
                          <a:effectLst/>
                          <a:latin typeface="Helvetica"/>
                        </a:rPr>
                        <a:t>cg10741603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dirty="0">
                          <a:solidFill>
                            <a:srgbClr val="000000"/>
                          </a:solidFill>
                          <a:effectLst/>
                          <a:latin typeface="Helvetica"/>
                        </a:rPr>
                        <a:t>SDK1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a:solidFill>
                            <a:srgbClr val="000000"/>
                          </a:solidFill>
                          <a:effectLst/>
                          <a:latin typeface="Helvetica"/>
                        </a:rPr>
                        <a:t>-0.516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dirty="0">
                          <a:solidFill>
                            <a:srgbClr val="000000"/>
                          </a:solidFill>
                          <a:effectLst/>
                          <a:latin typeface="Helvetica"/>
                        </a:rPr>
                        <a:t>-0.536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mr-IN" sz="1000" b="0" i="0" u="none" strike="noStrike" dirty="0">
                          <a:solidFill>
                            <a:srgbClr val="000000"/>
                          </a:solidFill>
                          <a:effectLst/>
                          <a:latin typeface="Helvetica"/>
                        </a:rPr>
                        <a:t>-0.582</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mr-IN" sz="1000" b="0" i="0" u="none" strike="noStrike">
                          <a:solidFill>
                            <a:srgbClr val="000000"/>
                          </a:solidFill>
                          <a:effectLst/>
                          <a:latin typeface="Helvetica"/>
                        </a:rPr>
                        <a:t>-0.509</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20"/>
                  </a:ext>
                </a:extLst>
              </a:tr>
              <a:tr h="242926">
                <a:tc>
                  <a:txBody>
                    <a:bodyPr/>
                    <a:lstStyle/>
                    <a:p>
                      <a:pPr algn="ctr" fontAlgn="b"/>
                      <a:r>
                        <a:rPr lang="is-IS" sz="900" b="0" i="0" u="none" strike="noStrike" dirty="0">
                          <a:solidFill>
                            <a:srgbClr val="000000"/>
                          </a:solidFill>
                          <a:effectLst/>
                          <a:latin typeface="Helvetica"/>
                        </a:rPr>
                        <a:t>cg11535255</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SDK1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a:solidFill>
                            <a:srgbClr val="000000"/>
                          </a:solidFill>
                          <a:effectLst/>
                          <a:latin typeface="Helvetica"/>
                        </a:rPr>
                        <a:t>-0.466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dirty="0">
                          <a:solidFill>
                            <a:srgbClr val="000000"/>
                          </a:solidFill>
                          <a:effectLst/>
                          <a:latin typeface="Helvetica"/>
                        </a:rPr>
                        <a:t>-0.487</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mr-IN" sz="1000" b="0" i="0" u="none" strike="noStrike" dirty="0">
                          <a:solidFill>
                            <a:srgbClr val="000000"/>
                          </a:solidFill>
                          <a:effectLst/>
                          <a:latin typeface="Helvetica"/>
                        </a:rPr>
                        <a:t>-0.528</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mr-IN" sz="1000" b="0" i="0" u="none" strike="noStrike" dirty="0">
                          <a:solidFill>
                            <a:srgbClr val="000000"/>
                          </a:solidFill>
                          <a:effectLst/>
                          <a:latin typeface="Helvetica"/>
                        </a:rPr>
                        <a:t>-0.426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21"/>
                  </a:ext>
                </a:extLst>
              </a:tr>
              <a:tr h="242926">
                <a:tc>
                  <a:txBody>
                    <a:bodyPr/>
                    <a:lstStyle/>
                    <a:p>
                      <a:pPr algn="ctr" fontAlgn="b"/>
                      <a:r>
                        <a:rPr lang="fi-FI" sz="900" b="0" i="0" u="none" strike="noStrike">
                          <a:solidFill>
                            <a:srgbClr val="000000"/>
                          </a:solidFill>
                          <a:effectLst/>
                          <a:latin typeface="Helvetica"/>
                        </a:rPr>
                        <a:t>cg14791502</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SDK1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a:solidFill>
                            <a:srgbClr val="000000"/>
                          </a:solidFill>
                          <a:effectLst/>
                          <a:latin typeface="Helvetica"/>
                        </a:rPr>
                        <a:t>-0.644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dirty="0">
                          <a:solidFill>
                            <a:srgbClr val="000000"/>
                          </a:solidFill>
                          <a:effectLst/>
                          <a:latin typeface="Helvetica"/>
                        </a:rPr>
                        <a:t>-0.684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mr-IN" sz="1000" b="0" i="0" u="none" strike="noStrike" dirty="0">
                          <a:solidFill>
                            <a:srgbClr val="000000"/>
                          </a:solidFill>
                          <a:effectLst/>
                          <a:latin typeface="Helvetica"/>
                        </a:rPr>
                        <a:t>-0.76</a:t>
                      </a:r>
                      <a:r>
                        <a:rPr lang="en-US" sz="1000" b="0" i="0" u="none" strike="noStrike" dirty="0">
                          <a:solidFill>
                            <a:srgbClr val="000000"/>
                          </a:solidFill>
                          <a:effectLst/>
                          <a:latin typeface="Helvetica"/>
                        </a:rPr>
                        <a:t>0</a:t>
                      </a:r>
                      <a:endParaRPr lang="mr-IN" sz="1000" b="0" i="0" u="none" strike="noStrike" dirty="0">
                        <a:solidFill>
                          <a:srgbClr val="000000"/>
                        </a:solidFill>
                        <a:effectLst/>
                        <a:latin typeface="Helvetica"/>
                      </a:endParaRP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mr-IN" sz="1000" b="0" i="0" u="none" strike="noStrike" dirty="0">
                          <a:solidFill>
                            <a:srgbClr val="000000"/>
                          </a:solidFill>
                          <a:effectLst/>
                          <a:latin typeface="Helvetica"/>
                        </a:rPr>
                        <a:t>-0.644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22"/>
                  </a:ext>
                </a:extLst>
              </a:tr>
              <a:tr h="242926">
                <a:tc>
                  <a:txBody>
                    <a:bodyPr/>
                    <a:lstStyle/>
                    <a:p>
                      <a:pPr algn="ctr" fontAlgn="b"/>
                      <a:r>
                        <a:rPr lang="is-IS" sz="900" b="0" i="0" u="none" strike="noStrike">
                          <a:solidFill>
                            <a:srgbClr val="000000"/>
                          </a:solidFill>
                          <a:effectLst/>
                          <a:latin typeface="Helvetica"/>
                        </a:rPr>
                        <a:t>cg17739302</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SDK1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a:solidFill>
                            <a:srgbClr val="000000"/>
                          </a:solidFill>
                          <a:effectLst/>
                          <a:latin typeface="Helvetica"/>
                        </a:rPr>
                        <a:t>-0.484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dirty="0">
                          <a:solidFill>
                            <a:srgbClr val="000000"/>
                          </a:solidFill>
                          <a:effectLst/>
                          <a:latin typeface="Helvetica"/>
                        </a:rPr>
                        <a:t>-0.505</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mr-IN" sz="1000" b="0" i="0" u="none" strike="noStrike" dirty="0">
                          <a:solidFill>
                            <a:srgbClr val="000000"/>
                          </a:solidFill>
                          <a:effectLst/>
                          <a:latin typeface="Helvetica"/>
                        </a:rPr>
                        <a:t>-0.561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mr-IN" sz="1000" b="0" i="0" u="none" strike="noStrike" dirty="0">
                          <a:solidFill>
                            <a:srgbClr val="000000"/>
                          </a:solidFill>
                          <a:effectLst/>
                          <a:latin typeface="Helvetica"/>
                        </a:rPr>
                        <a:t>-0.487</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23"/>
                  </a:ext>
                </a:extLst>
              </a:tr>
              <a:tr h="242926">
                <a:tc>
                  <a:txBody>
                    <a:bodyPr/>
                    <a:lstStyle/>
                    <a:p>
                      <a:pPr algn="ctr" fontAlgn="b"/>
                      <a:r>
                        <a:rPr lang="uk-UA" sz="900" b="0" i="0" u="none" strike="noStrike">
                          <a:solidFill>
                            <a:srgbClr val="000000"/>
                          </a:solidFill>
                          <a:effectLst/>
                          <a:latin typeface="Helvetica"/>
                        </a:rPr>
                        <a:t>cg17744375</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SDK1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a:solidFill>
                            <a:srgbClr val="000000"/>
                          </a:solidFill>
                          <a:effectLst/>
                          <a:latin typeface="Helvetica"/>
                        </a:rPr>
                        <a:t>-0.444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dirty="0">
                          <a:solidFill>
                            <a:srgbClr val="000000"/>
                          </a:solidFill>
                          <a:effectLst/>
                          <a:latin typeface="Helvetica"/>
                        </a:rPr>
                        <a:t>-0.463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mr-IN" sz="1000" b="0" i="0" u="none" strike="noStrike" dirty="0">
                          <a:solidFill>
                            <a:srgbClr val="000000"/>
                          </a:solidFill>
                          <a:effectLst/>
                          <a:latin typeface="Helvetica"/>
                        </a:rPr>
                        <a:t>-0.509</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mr-IN" sz="1000" b="0" i="0" u="none" strike="noStrike" dirty="0">
                          <a:solidFill>
                            <a:srgbClr val="000000"/>
                          </a:solidFill>
                          <a:effectLst/>
                          <a:latin typeface="Helvetica"/>
                        </a:rPr>
                        <a:t>-0.423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24"/>
                  </a:ext>
                </a:extLst>
              </a:tr>
              <a:tr h="242926">
                <a:tc>
                  <a:txBody>
                    <a:bodyPr/>
                    <a:lstStyle/>
                    <a:p>
                      <a:pPr algn="ctr" fontAlgn="b"/>
                      <a:r>
                        <a:rPr lang="is-IS" sz="900" b="0" i="0" u="none" strike="noStrike">
                          <a:solidFill>
                            <a:srgbClr val="000000"/>
                          </a:solidFill>
                          <a:effectLst/>
                          <a:latin typeface="Helvetica"/>
                        </a:rPr>
                        <a:t>cg24441899</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SDK1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a:solidFill>
                            <a:srgbClr val="000000"/>
                          </a:solidFill>
                          <a:effectLst/>
                          <a:latin typeface="Helvetica"/>
                        </a:rPr>
                        <a:t>-0.433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mr-IN" sz="1000" b="0" i="0" u="none" strike="noStrike" dirty="0">
                          <a:solidFill>
                            <a:srgbClr val="000000"/>
                          </a:solidFill>
                          <a:effectLst/>
                          <a:latin typeface="Helvetica"/>
                        </a:rPr>
                        <a:t>-0.447</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mr-IN" sz="1000" b="0" i="0" u="none" strike="noStrike" dirty="0">
                          <a:solidFill>
                            <a:srgbClr val="000000"/>
                          </a:solidFill>
                          <a:effectLst/>
                          <a:latin typeface="Helvetica"/>
                        </a:rPr>
                        <a:t>-0.491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mr-IN" sz="1000" b="0" i="0" u="none" strike="noStrike" dirty="0">
                          <a:solidFill>
                            <a:srgbClr val="000000"/>
                          </a:solidFill>
                          <a:effectLst/>
                          <a:latin typeface="Helvetica"/>
                        </a:rPr>
                        <a:t>-0.428</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25"/>
                  </a:ext>
                </a:extLst>
              </a:tr>
              <a:tr h="242926">
                <a:tc>
                  <a:txBody>
                    <a:bodyPr/>
                    <a:lstStyle/>
                    <a:p>
                      <a:pPr algn="ctr" fontAlgn="b"/>
                      <a:r>
                        <a:rPr lang="is-IS" sz="900" b="0" i="0" u="none" strike="noStrike">
                          <a:solidFill>
                            <a:srgbClr val="000000"/>
                          </a:solidFill>
                          <a:effectLst/>
                          <a:latin typeface="Helvetica"/>
                        </a:rPr>
                        <a:t>cg25711963</a:t>
                      </a:r>
                    </a:p>
                  </a:txBody>
                  <a:tcPr marL="12700" marR="12700" marT="12700" marB="0" anchor="ctr">
                    <a:lnT w="12700" cap="flat" cmpd="sng" algn="ctr">
                      <a:noFill/>
                      <a:prstDash val="solid"/>
                      <a:round/>
                      <a:headEnd type="none" w="med" len="med"/>
                      <a:tailEnd type="none" w="med" len="med"/>
                    </a:lnT>
                    <a:solidFill>
                      <a:schemeClr val="bg1">
                        <a:lumMod val="75000"/>
                      </a:schemeClr>
                    </a:solidFill>
                  </a:tcPr>
                </a:tc>
                <a:tc>
                  <a:txBody>
                    <a:bodyPr/>
                    <a:lstStyle/>
                    <a:p>
                      <a:pPr algn="ctr" fontAlgn="b"/>
                      <a:r>
                        <a:rPr lang="en-US" sz="900" b="0" i="0" u="none" strike="noStrike">
                          <a:solidFill>
                            <a:srgbClr val="000000"/>
                          </a:solidFill>
                          <a:effectLst/>
                          <a:latin typeface="Helvetica"/>
                        </a:rPr>
                        <a:t>SDK1</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mr-IN" sz="1000" b="0" i="0" u="none" strike="noStrike">
                          <a:solidFill>
                            <a:srgbClr val="000000"/>
                          </a:solidFill>
                          <a:effectLst/>
                          <a:latin typeface="Helvetica"/>
                        </a:rPr>
                        <a:t>-0.368</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mr-IN" sz="1000" b="0" i="0" u="none" strike="noStrike" dirty="0">
                          <a:solidFill>
                            <a:srgbClr val="000000"/>
                          </a:solidFill>
                          <a:effectLst/>
                          <a:latin typeface="Helvetica"/>
                        </a:rPr>
                        <a:t>-0.383</a:t>
                      </a:r>
                    </a:p>
                  </a:txBody>
                  <a:tcPr marL="12700" marR="12700" marT="12700" marB="0" anchor="ctr">
                    <a:lnT w="12700" cap="flat" cmpd="sng" algn="ctr">
                      <a:noFill/>
                      <a:prstDash val="solid"/>
                      <a:round/>
                      <a:headEnd type="none" w="med" len="med"/>
                      <a:tailEnd type="none" w="med" len="med"/>
                    </a:lnT>
                    <a:noFill/>
                  </a:tcPr>
                </a:tc>
                <a:tc>
                  <a:txBody>
                    <a:bodyPr/>
                    <a:lstStyle/>
                    <a:p>
                      <a:pPr algn="ctr" fontAlgn="b"/>
                      <a:r>
                        <a:rPr lang="mr-IN" sz="1000" b="0" i="0" u="none" strike="noStrike" dirty="0">
                          <a:solidFill>
                            <a:srgbClr val="000000"/>
                          </a:solidFill>
                          <a:effectLst/>
                          <a:latin typeface="Helvetica"/>
                        </a:rPr>
                        <a:t>-0.424</a:t>
                      </a:r>
                    </a:p>
                  </a:txBody>
                  <a:tcPr marL="12700" marR="12700" marT="12700" marB="0" anchor="ctr">
                    <a:lnT w="12700" cap="flat" cmpd="sng" algn="ctr">
                      <a:noFill/>
                      <a:prstDash val="solid"/>
                      <a:round/>
                      <a:headEnd type="none" w="med" len="med"/>
                      <a:tailEnd type="none" w="med" len="med"/>
                    </a:lnT>
                    <a:noFill/>
                  </a:tcPr>
                </a:tc>
                <a:tc>
                  <a:txBody>
                    <a:bodyPr/>
                    <a:lstStyle/>
                    <a:p>
                      <a:pPr algn="ctr" fontAlgn="b"/>
                      <a:r>
                        <a:rPr lang="mr-IN" sz="1000" b="0" i="0" u="none" strike="noStrike" dirty="0">
                          <a:solidFill>
                            <a:srgbClr val="000000"/>
                          </a:solidFill>
                          <a:effectLst/>
                          <a:latin typeface="Helvetica"/>
                        </a:rPr>
                        <a:t>-0.348</a:t>
                      </a:r>
                    </a:p>
                  </a:txBody>
                  <a:tcPr marL="12700" marR="12700" marT="12700" marB="0" anchor="ctr">
                    <a:lnT w="12700" cap="flat" cmpd="sng" algn="ctr">
                      <a:noFill/>
                      <a:prstDash val="solid"/>
                      <a:round/>
                      <a:headEnd type="none" w="med" len="med"/>
                      <a:tailEnd type="none" w="med" len="med"/>
                    </a:lnT>
                  </a:tcPr>
                </a:tc>
                <a:extLst>
                  <a:ext uri="{0D108BD9-81ED-4DB2-BD59-A6C34878D82A}">
                    <a16:rowId xmlns:a16="http://schemas.microsoft.com/office/drawing/2014/main" val="10026"/>
                  </a:ext>
                </a:extLst>
              </a:tr>
              <a:tr h="242926">
                <a:tc>
                  <a:txBody>
                    <a:bodyPr/>
                    <a:lstStyle/>
                    <a:p>
                      <a:pPr algn="ctr" fontAlgn="b"/>
                      <a:r>
                        <a:rPr lang="is-IS" sz="900" b="0" i="0" u="none" strike="noStrike" dirty="0">
                          <a:solidFill>
                            <a:srgbClr val="000000"/>
                          </a:solidFill>
                          <a:effectLst/>
                          <a:latin typeface="Helvetica"/>
                        </a:rPr>
                        <a:t>cg12626698</a:t>
                      </a:r>
                    </a:p>
                  </a:txBody>
                  <a:tcPr marL="12700" marR="12700" marT="12700" marB="0" anchor="ctr">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dirty="0">
                          <a:solidFill>
                            <a:srgbClr val="000000"/>
                          </a:solidFill>
                          <a:effectLst/>
                          <a:latin typeface="Helvetica"/>
                        </a:rPr>
                        <a:t>SYCE1</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0.472</a:t>
                      </a:r>
                    </a:p>
                  </a:txBody>
                  <a:tcPr marL="12700" marR="12700" marT="12700" marB="0" anchor="ctr">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0.488</a:t>
                      </a:r>
                    </a:p>
                  </a:txBody>
                  <a:tcPr marL="12700" marR="12700" marT="12700" marB="0" anchor="ctr">
                    <a:lnB w="12700" cap="flat" cmpd="sng" algn="ctr">
                      <a:noFill/>
                      <a:prstDash val="solid"/>
                      <a:round/>
                      <a:headEnd type="none" w="med" len="med"/>
                      <a:tailEnd type="none" w="med" len="med"/>
                    </a:lnB>
                    <a:noFill/>
                  </a:tcPr>
                </a:tc>
                <a:tc>
                  <a:txBody>
                    <a:bodyPr/>
                    <a:lstStyle/>
                    <a:p>
                      <a:pPr algn="ctr" fontAlgn="b"/>
                      <a:r>
                        <a:rPr lang="nb-NO" sz="1000" b="0" i="0" u="none" strike="noStrike" dirty="0">
                          <a:solidFill>
                            <a:srgbClr val="000000"/>
                          </a:solidFill>
                          <a:effectLst/>
                          <a:latin typeface="Helvetica"/>
                        </a:rPr>
                        <a:t>0.511</a:t>
                      </a:r>
                    </a:p>
                  </a:txBody>
                  <a:tcPr marL="12700" marR="12700" marT="12700" marB="0" anchor="ctr">
                    <a:lnB w="12700" cap="flat" cmpd="sng" algn="ctr">
                      <a:noFill/>
                      <a:prstDash val="solid"/>
                      <a:round/>
                      <a:headEnd type="none" w="med" len="med"/>
                      <a:tailEnd type="none" w="med" len="med"/>
                    </a:lnB>
                    <a:noFill/>
                  </a:tcPr>
                </a:tc>
                <a:tc>
                  <a:txBody>
                    <a:bodyPr/>
                    <a:lstStyle/>
                    <a:p>
                      <a:pPr algn="ctr" fontAlgn="b"/>
                      <a:r>
                        <a:rPr lang="nb-NO" sz="1000" b="0" i="0" u="none" strike="noStrike" dirty="0">
                          <a:solidFill>
                            <a:srgbClr val="000000"/>
                          </a:solidFill>
                          <a:effectLst/>
                          <a:latin typeface="Helvetica"/>
                        </a:rPr>
                        <a:t>0.542</a:t>
                      </a:r>
                    </a:p>
                  </a:txBody>
                  <a:tcPr marL="12700" marR="12700" marT="12700" marB="0" anchor="ctr">
                    <a:lnB w="12700" cap="flat" cmpd="sng" algn="ctr">
                      <a:noFill/>
                      <a:prstDash val="solid"/>
                      <a:round/>
                      <a:headEnd type="none" w="med" len="med"/>
                      <a:tailEnd type="none" w="med" len="med"/>
                    </a:lnB>
                    <a:noFill/>
                  </a:tcPr>
                </a:tc>
                <a:extLst>
                  <a:ext uri="{0D108BD9-81ED-4DB2-BD59-A6C34878D82A}">
                    <a16:rowId xmlns:a16="http://schemas.microsoft.com/office/drawing/2014/main" val="10027"/>
                  </a:ext>
                </a:extLst>
              </a:tr>
              <a:tr h="242926">
                <a:tc>
                  <a:txBody>
                    <a:bodyPr/>
                    <a:lstStyle/>
                    <a:p>
                      <a:pPr algn="ctr" fontAlgn="b"/>
                      <a:r>
                        <a:rPr lang="cs-CZ" sz="900" b="0" i="0" u="none" strike="noStrike" dirty="0">
                          <a:solidFill>
                            <a:srgbClr val="000000"/>
                          </a:solidFill>
                          <a:effectLst/>
                          <a:latin typeface="Helvetica"/>
                        </a:rPr>
                        <a:t>cg19945897</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SYCE1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0.532</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0.543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it-IT" sz="1000" b="0" i="0" u="none" strike="noStrike" dirty="0">
                          <a:solidFill>
                            <a:srgbClr val="000000"/>
                          </a:solidFill>
                          <a:effectLst/>
                          <a:latin typeface="Helvetica"/>
                        </a:rPr>
                        <a:t>0.568</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nb-NO" sz="1000" b="0" i="0" u="none" strike="noStrike" dirty="0">
                          <a:solidFill>
                            <a:srgbClr val="000000"/>
                          </a:solidFill>
                          <a:effectLst/>
                          <a:latin typeface="Helvetica"/>
                        </a:rPr>
                        <a:t>0.598</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28"/>
                  </a:ext>
                </a:extLst>
              </a:tr>
              <a:tr h="242926">
                <a:tc>
                  <a:txBody>
                    <a:bodyPr/>
                    <a:lstStyle/>
                    <a:p>
                      <a:pPr algn="ctr" fontAlgn="b"/>
                      <a:r>
                        <a:rPr lang="is-IS" sz="900" b="0" i="0" u="none" strike="noStrike" dirty="0">
                          <a:solidFill>
                            <a:srgbClr val="000000"/>
                          </a:solidFill>
                          <a:effectLst/>
                          <a:latin typeface="Helvetica"/>
                        </a:rPr>
                        <a:t>cg20169779</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SYCE1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hr-HR" sz="1000" b="0" i="0" u="none" strike="noStrike">
                          <a:solidFill>
                            <a:srgbClr val="000000"/>
                          </a:solidFill>
                          <a:effectLst/>
                          <a:latin typeface="Helvetica"/>
                        </a:rPr>
                        <a:t>0.526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0.543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nb-NO" sz="1000" b="0" i="0" u="none" strike="noStrike" dirty="0">
                          <a:solidFill>
                            <a:srgbClr val="000000"/>
                          </a:solidFill>
                          <a:effectLst/>
                          <a:latin typeface="Helvetica"/>
                        </a:rPr>
                        <a:t>0.592</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nb-NO" sz="1000" b="0" i="0" u="none" strike="noStrike" dirty="0">
                          <a:solidFill>
                            <a:srgbClr val="000000"/>
                          </a:solidFill>
                          <a:effectLst/>
                          <a:latin typeface="Helvetica"/>
                        </a:rPr>
                        <a:t>0.617</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29"/>
                  </a:ext>
                </a:extLst>
              </a:tr>
              <a:tr h="242926">
                <a:tc>
                  <a:txBody>
                    <a:bodyPr/>
                    <a:lstStyle/>
                    <a:p>
                      <a:pPr algn="ctr" fontAlgn="b"/>
                      <a:r>
                        <a:rPr lang="cs-CZ" sz="900" b="0" i="0" u="none" strike="noStrike" dirty="0">
                          <a:solidFill>
                            <a:srgbClr val="000000"/>
                          </a:solidFill>
                          <a:effectLst/>
                          <a:latin typeface="Helvetica"/>
                        </a:rPr>
                        <a:t>cg18915450</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TAF1B</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0.437</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0.481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nb-NO" sz="1000" b="0" i="0" u="none" strike="noStrike" dirty="0">
                          <a:solidFill>
                            <a:srgbClr val="000000"/>
                          </a:solidFill>
                          <a:effectLst/>
                          <a:latin typeface="Helvetica"/>
                        </a:rPr>
                        <a:t>0.416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0.371</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30"/>
                  </a:ext>
                </a:extLst>
              </a:tr>
              <a:tr h="242926">
                <a:tc>
                  <a:txBody>
                    <a:bodyPr/>
                    <a:lstStyle/>
                    <a:p>
                      <a:pPr algn="ctr" fontAlgn="b"/>
                      <a:r>
                        <a:rPr lang="is-IS" sz="900" b="0" i="0" u="none" strike="noStrike" dirty="0">
                          <a:solidFill>
                            <a:srgbClr val="000000"/>
                          </a:solidFill>
                          <a:effectLst/>
                          <a:latin typeface="Helvetica"/>
                        </a:rPr>
                        <a:t>cg20600404</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75000"/>
                      </a:schemeClr>
                    </a:solidFill>
                  </a:tcPr>
                </a:tc>
                <a:tc>
                  <a:txBody>
                    <a:bodyPr/>
                    <a:lstStyle/>
                    <a:p>
                      <a:pPr algn="ctr" fontAlgn="b"/>
                      <a:r>
                        <a:rPr lang="en-US" sz="900" b="0" i="0" u="none" strike="noStrike">
                          <a:solidFill>
                            <a:srgbClr val="000000"/>
                          </a:solidFill>
                          <a:effectLst/>
                          <a:latin typeface="Helvetica"/>
                        </a:rPr>
                        <a:t>TAF1B</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a:solidFill>
                            <a:srgbClr val="000000"/>
                          </a:solidFill>
                          <a:effectLst/>
                          <a:latin typeface="Helvetica"/>
                        </a:rPr>
                        <a:t>0.527</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0.576</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nb-NO" sz="1000" b="0" i="0" u="none" strike="noStrike">
                          <a:solidFill>
                            <a:srgbClr val="000000"/>
                          </a:solidFill>
                          <a:effectLst/>
                          <a:latin typeface="Helvetica"/>
                        </a:rPr>
                        <a:t>0.493</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nb-NO" sz="1000" b="0" i="0" u="none" strike="noStrike" dirty="0">
                          <a:solidFill>
                            <a:srgbClr val="000000"/>
                          </a:solidFill>
                          <a:effectLst/>
                          <a:latin typeface="Helvetica"/>
                        </a:rPr>
                        <a:t>0.450</a:t>
                      </a:r>
                    </a:p>
                  </a:txBody>
                  <a:tcPr marL="12700" marR="12700" marT="1270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31"/>
                  </a:ext>
                </a:extLst>
              </a:tr>
              <a:tr h="242926">
                <a:tc>
                  <a:txBody>
                    <a:bodyPr/>
                    <a:lstStyle/>
                    <a:p>
                      <a:pPr algn="ctr" fontAlgn="b"/>
                      <a:r>
                        <a:rPr lang="is-IS" sz="900" b="0" i="0" u="none" strike="noStrike" dirty="0">
                          <a:solidFill>
                            <a:srgbClr val="000000"/>
                          </a:solidFill>
                          <a:effectLst/>
                          <a:latin typeface="Helvetica"/>
                        </a:rPr>
                        <a:t>cg25207776</a:t>
                      </a:r>
                    </a:p>
                  </a:txBody>
                  <a:tcPr marL="12700" marR="12700" marT="12700" marB="0" anchor="ctr">
                    <a:lnT w="12700" cap="flat" cmpd="sng" algn="ctr">
                      <a:noFill/>
                      <a:prstDash val="solid"/>
                      <a:round/>
                      <a:headEnd type="none" w="med" len="med"/>
                      <a:tailEnd type="none" w="med" len="med"/>
                    </a:lnT>
                    <a:solidFill>
                      <a:schemeClr val="bg1">
                        <a:lumMod val="75000"/>
                      </a:schemeClr>
                    </a:solidFill>
                  </a:tcPr>
                </a:tc>
                <a:tc>
                  <a:txBody>
                    <a:bodyPr/>
                    <a:lstStyle/>
                    <a:p>
                      <a:pPr algn="ctr" fontAlgn="b"/>
                      <a:r>
                        <a:rPr lang="en-US" sz="900" b="0" i="0" u="none" strike="noStrike">
                          <a:solidFill>
                            <a:srgbClr val="000000"/>
                          </a:solidFill>
                          <a:effectLst/>
                          <a:latin typeface="Helvetica"/>
                        </a:rPr>
                        <a:t>TAF1B</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it-IT" sz="1000" b="0" i="0" u="none" strike="noStrike">
                          <a:solidFill>
                            <a:srgbClr val="000000"/>
                          </a:solidFill>
                          <a:effectLst/>
                          <a:latin typeface="Helvetica"/>
                        </a:rPr>
                        <a:t>0.686</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nb-NO" sz="1000" b="0" i="0" u="none" strike="noStrike" dirty="0">
                          <a:solidFill>
                            <a:srgbClr val="000000"/>
                          </a:solidFill>
                          <a:effectLst/>
                          <a:latin typeface="Helvetica"/>
                        </a:rPr>
                        <a:t>0.738</a:t>
                      </a:r>
                    </a:p>
                  </a:txBody>
                  <a:tcPr marL="12700" marR="12700" marT="12700" marB="0" anchor="ctr">
                    <a:lnT w="12700" cap="flat" cmpd="sng" algn="ctr">
                      <a:noFill/>
                      <a:prstDash val="solid"/>
                      <a:round/>
                      <a:headEnd type="none" w="med" len="med"/>
                      <a:tailEnd type="none" w="med" len="med"/>
                    </a:lnT>
                    <a:noFill/>
                  </a:tcPr>
                </a:tc>
                <a:tc>
                  <a:txBody>
                    <a:bodyPr/>
                    <a:lstStyle/>
                    <a:p>
                      <a:pPr algn="ctr" fontAlgn="b"/>
                      <a:r>
                        <a:rPr lang="nb-NO" sz="1000" b="0" i="0" u="none" strike="noStrike">
                          <a:solidFill>
                            <a:srgbClr val="000000"/>
                          </a:solidFill>
                          <a:effectLst/>
                          <a:latin typeface="Helvetica"/>
                        </a:rPr>
                        <a:t>0.656</a:t>
                      </a:r>
                    </a:p>
                  </a:txBody>
                  <a:tcPr marL="12700" marR="12700" marT="12700" marB="0" anchor="ctr">
                    <a:lnT w="12700" cap="flat" cmpd="sng" algn="ctr">
                      <a:noFill/>
                      <a:prstDash val="solid"/>
                      <a:round/>
                      <a:headEnd type="none" w="med" len="med"/>
                      <a:tailEnd type="none" w="med" len="med"/>
                    </a:lnT>
                  </a:tcPr>
                </a:tc>
                <a:tc>
                  <a:txBody>
                    <a:bodyPr/>
                    <a:lstStyle/>
                    <a:p>
                      <a:pPr algn="ctr" fontAlgn="b"/>
                      <a:r>
                        <a:rPr lang="nb-NO" sz="1000" b="0" i="0" u="none" strike="noStrike" dirty="0">
                          <a:solidFill>
                            <a:srgbClr val="000000"/>
                          </a:solidFill>
                          <a:effectLst/>
                          <a:latin typeface="Helvetica"/>
                        </a:rPr>
                        <a:t>0.602</a:t>
                      </a:r>
                    </a:p>
                  </a:txBody>
                  <a:tcPr marL="12700" marR="12700" marT="12700" marB="0" anchor="ctr">
                    <a:lnT w="12700" cap="flat" cmpd="sng" algn="ctr">
                      <a:noFill/>
                      <a:prstDash val="solid"/>
                      <a:round/>
                      <a:headEnd type="none" w="med" len="med"/>
                      <a:tailEnd type="none" w="med" len="med"/>
                    </a:lnT>
                  </a:tcPr>
                </a:tc>
                <a:extLst>
                  <a:ext uri="{0D108BD9-81ED-4DB2-BD59-A6C34878D82A}">
                    <a16:rowId xmlns:a16="http://schemas.microsoft.com/office/drawing/2014/main" val="10032"/>
                  </a:ext>
                </a:extLst>
              </a:tr>
            </a:tbl>
          </a:graphicData>
        </a:graphic>
      </p:graphicFrame>
    </p:spTree>
    <p:extLst>
      <p:ext uri="{BB962C8B-B14F-4D97-AF65-F5344CB8AC3E}">
        <p14:creationId xmlns:p14="http://schemas.microsoft.com/office/powerpoint/2010/main" val="27423495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
          </p:nvPr>
        </p:nvSpPr>
        <p:spPr>
          <a:xfrm>
            <a:off x="558800" y="6934200"/>
            <a:ext cx="11811000" cy="2286000"/>
          </a:xfrm>
        </p:spPr>
        <p:txBody>
          <a:bodyPr>
            <a:noAutofit/>
          </a:bodyPr>
          <a:lstStyle/>
          <a:p>
            <a:pPr algn="l"/>
            <a:r>
              <a:rPr lang="en-US" sz="1800" b="1" dirty="0">
                <a:latin typeface="+mj-lt"/>
              </a:rPr>
              <a:t>Figure S2: The DNA methylation data of GUTS samples clustered with publicly available, known purified sperm Illumina 450K DNA methylation data (</a:t>
            </a:r>
            <a:r>
              <a:rPr lang="en-CA" sz="1800" b="1" dirty="0">
                <a:latin typeface="+mj-lt"/>
              </a:rPr>
              <a:t>GEO accession </a:t>
            </a:r>
            <a:r>
              <a:rPr lang="en-US" sz="1800" b="1" dirty="0">
                <a:latin typeface="+mj-lt"/>
              </a:rPr>
              <a:t>GSE108058</a:t>
            </a:r>
            <a:r>
              <a:rPr lang="en-CA" sz="1800" b="1" dirty="0">
                <a:latin typeface="+mj-lt"/>
              </a:rPr>
              <a:t>; Jenkins </a:t>
            </a:r>
            <a:r>
              <a:rPr lang="en-CA" sz="1800" b="1" i="1" dirty="0">
                <a:latin typeface="+mj-lt"/>
              </a:rPr>
              <a:t>et al</a:t>
            </a:r>
            <a:r>
              <a:rPr lang="en-CA" sz="1800" b="1" dirty="0">
                <a:latin typeface="+mj-lt"/>
              </a:rPr>
              <a:t>., 2017).</a:t>
            </a:r>
            <a:r>
              <a:rPr lang="en-CA" sz="1800" dirty="0">
                <a:latin typeface="+mj-lt"/>
              </a:rPr>
              <a:t> The GSE108058 dataset contained 5 contaminated semen samples, 5 purified semen samples and 20 semen samples of unknown purity. We merged this dataset with our own data and performed principal component analysis. The vast majority of variation in methylation is associated with tissue heterogeneity, therefore the first few PCs should be correlated with the purity of the semen samples. Plotting PC1 against PC2 (for visualization purposes), our samples cluster with the pure semen samples, providing evidence that we successfully purified the semen samples.</a:t>
            </a:r>
            <a:endParaRPr lang="en-US" sz="1800" dirty="0">
              <a:latin typeface="+mj-lt"/>
            </a:endParaRPr>
          </a:p>
        </p:txBody>
      </p:sp>
      <p:pic>
        <p:nvPicPr>
          <p:cNvPr id="5" name="Picture Placeholder 4" descr="Macintosh HD:Users:njgladish:Downloads:GUTS_Geo_Cont_PCA.png"/>
          <p:cNvPicPr>
            <a:picLocks noGrp="1"/>
          </p:cNvPicPr>
          <p:nvPr>
            <p:ph type="pic" idx="13"/>
          </p:nvPr>
        </p:nvPicPr>
        <p:blipFill>
          <a:blip r:embed="rId2">
            <a:extLst>
              <a:ext uri="{28A0092B-C50C-407E-A947-70E740481C1C}">
                <a14:useLocalDpi xmlns:a14="http://schemas.microsoft.com/office/drawing/2010/main" val="0"/>
              </a:ext>
            </a:extLst>
          </a:blip>
          <a:srcRect t="2773" b="2773"/>
          <a:stretch>
            <a:fillRect/>
          </a:stretch>
        </p:blipFill>
        <p:spPr bwMode="auto">
          <a:xfrm>
            <a:off x="1574800" y="838200"/>
            <a:ext cx="9779000" cy="5791200"/>
          </a:xfrm>
          <a:prstGeom prst="rect">
            <a:avLst/>
          </a:prstGeom>
          <a:noFill/>
          <a:ln>
            <a:noFill/>
          </a:ln>
        </p:spPr>
      </p:pic>
    </p:spTree>
    <p:extLst>
      <p:ext uri="{BB962C8B-B14F-4D97-AF65-F5344CB8AC3E}">
        <p14:creationId xmlns:p14="http://schemas.microsoft.com/office/powerpoint/2010/main" val="83723826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cintosh HD:Users:njgladish:Desktop:Screen Shot 2018-01-23 at 5.48.33 PM.png"/>
          <p:cNvPicPr/>
          <p:nvPr/>
        </p:nvPicPr>
        <p:blipFill>
          <a:blip r:embed="rId2">
            <a:extLst>
              <a:ext uri="{28A0092B-C50C-407E-A947-70E740481C1C}">
                <a14:useLocalDpi xmlns:a14="http://schemas.microsoft.com/office/drawing/2010/main" val="0"/>
              </a:ext>
            </a:extLst>
          </a:blip>
          <a:srcRect/>
          <a:stretch>
            <a:fillRect/>
          </a:stretch>
        </p:blipFill>
        <p:spPr bwMode="auto">
          <a:xfrm>
            <a:off x="3302000" y="914400"/>
            <a:ext cx="6096000" cy="5640070"/>
          </a:xfrm>
          <a:prstGeom prst="rect">
            <a:avLst/>
          </a:prstGeom>
          <a:noFill/>
          <a:ln>
            <a:noFill/>
          </a:ln>
        </p:spPr>
      </p:pic>
      <p:sp>
        <p:nvSpPr>
          <p:cNvPr id="6" name="Rectangle 5"/>
          <p:cNvSpPr/>
          <p:nvPr/>
        </p:nvSpPr>
        <p:spPr>
          <a:xfrm>
            <a:off x="558800" y="7086600"/>
            <a:ext cx="11887200" cy="2156552"/>
          </a:xfrm>
          <a:prstGeom prst="rect">
            <a:avLst/>
          </a:prstGeom>
        </p:spPr>
        <p:txBody>
          <a:bodyPr wrap="square">
            <a:spAutoFit/>
          </a:bodyPr>
          <a:lstStyle/>
          <a:p>
            <a:pPr algn="l">
              <a:lnSpc>
                <a:spcPct val="107000"/>
              </a:lnSpc>
              <a:spcAft>
                <a:spcPts val="800"/>
              </a:spcAft>
            </a:pPr>
            <a:r>
              <a:rPr lang="en-US" sz="1800" b="1" dirty="0">
                <a:latin typeface="+mj-lt"/>
                <a:ea typeface="Times New Roman" panose="02020603050405020304" pitchFamily="18" charset="0"/>
                <a:cs typeface="Times New Roman" panose="02020603050405020304" pitchFamily="18" charset="0"/>
              </a:rPr>
              <a:t>Table S1: Methylation status of two paternally expressed imprinting control regions (ICR) (</a:t>
            </a:r>
            <a:r>
              <a:rPr lang="en-US" sz="1800" b="1" i="1" dirty="0">
                <a:latin typeface="+mj-lt"/>
                <a:ea typeface="Times New Roman" panose="02020603050405020304" pitchFamily="18" charset="0"/>
                <a:cs typeface="Times New Roman" panose="02020603050405020304" pitchFamily="18" charset="0"/>
              </a:rPr>
              <a:t>HYMAI </a:t>
            </a:r>
            <a:r>
              <a:rPr lang="en-US" sz="1800" b="1" dirty="0">
                <a:latin typeface="+mj-lt"/>
                <a:ea typeface="Times New Roman" panose="02020603050405020304" pitchFamily="18" charset="0"/>
                <a:cs typeface="Times New Roman" panose="02020603050405020304" pitchFamily="18" charset="0"/>
              </a:rPr>
              <a:t>- ICR: chr6: 144326000 – 144330000, 61 probes; </a:t>
            </a:r>
            <a:r>
              <a:rPr lang="en-US" sz="1800" b="1" i="1" dirty="0">
                <a:latin typeface="+mj-lt"/>
                <a:ea typeface="Times New Roman" panose="02020603050405020304" pitchFamily="18" charset="0"/>
                <a:cs typeface="Times New Roman" panose="02020603050405020304" pitchFamily="18" charset="0"/>
              </a:rPr>
              <a:t>GNAS-AS</a:t>
            </a:r>
            <a:r>
              <a:rPr lang="en-US" sz="1800" b="1" dirty="0">
                <a:latin typeface="+mj-lt"/>
                <a:ea typeface="Times New Roman" panose="02020603050405020304" pitchFamily="18" charset="0"/>
                <a:cs typeface="Times New Roman" panose="02020603050405020304" pitchFamily="18" charset="0"/>
              </a:rPr>
              <a:t> - ICR: chr20: 57425000 – 57429000, 69 probes) displayed values close to 0 suggesting a highly purified sperm sample. </a:t>
            </a:r>
            <a:r>
              <a:rPr lang="en-US" sz="1800" dirty="0">
                <a:ea typeface="Times New Roman" panose="02020603050405020304" pitchFamily="18" charset="0"/>
                <a:cs typeface="Times New Roman" panose="02020603050405020304" pitchFamily="18" charset="0"/>
              </a:rPr>
              <a:t>Within the listed genomic regions we examined all probes underlying the HYMAI ICR (61 probes) and the GNAS-AS ICR (69 probes) which were measured on the Illumina 450K array and calculated the median beta value for each region for each individual in our study. </a:t>
            </a:r>
            <a:r>
              <a:rPr lang="en-US" sz="1800" dirty="0">
                <a:latin typeface="+mj-lt"/>
                <a:ea typeface="Times New Roman" panose="02020603050405020304" pitchFamily="18" charset="0"/>
                <a:cs typeface="Times New Roman" panose="02020603050405020304" pitchFamily="18" charset="0"/>
              </a:rPr>
              <a:t>Both of these regions are paternally expressed, and therefore if our samples contain purified haploid male gametes, we would anticipate these regions would be fully unmethylated (as opposed to hemi-methylated in somatic tissue). </a:t>
            </a:r>
            <a:endParaRPr lang="en-US" sz="1800" dirty="0">
              <a:latin typeface="+mj-lt"/>
              <a:ea typeface="Calibri" panose="020F0502020204030204" pitchFamily="34" charset="0"/>
              <a:cs typeface="Times New Roman" panose="02020603050405020304" pitchFamily="18" charset="0"/>
            </a:endParaRPr>
          </a:p>
        </p:txBody>
      </p:sp>
      <p:grpSp>
        <p:nvGrpSpPr>
          <p:cNvPr id="7" name="Group 6"/>
          <p:cNvGrpSpPr/>
          <p:nvPr/>
        </p:nvGrpSpPr>
        <p:grpSpPr>
          <a:xfrm>
            <a:off x="9662726" y="2236501"/>
            <a:ext cx="1150955" cy="1049423"/>
            <a:chOff x="9780335" y="5198977"/>
            <a:chExt cx="1150955" cy="1049423"/>
          </a:xfrm>
        </p:grpSpPr>
        <p:grpSp>
          <p:nvGrpSpPr>
            <p:cNvPr id="8" name="Group 7"/>
            <p:cNvGrpSpPr/>
            <p:nvPr/>
          </p:nvGrpSpPr>
          <p:grpSpPr>
            <a:xfrm>
              <a:off x="9780335" y="5198977"/>
              <a:ext cx="1101262" cy="890659"/>
              <a:chOff x="9780335" y="5198977"/>
              <a:chExt cx="1101262" cy="890659"/>
            </a:xfrm>
          </p:grpSpPr>
          <p:sp>
            <p:nvSpPr>
              <p:cNvPr id="10" name="Rectangle 9"/>
              <p:cNvSpPr/>
              <p:nvPr/>
            </p:nvSpPr>
            <p:spPr>
              <a:xfrm>
                <a:off x="9922959" y="5583604"/>
                <a:ext cx="292127" cy="152400"/>
              </a:xfrm>
              <a:prstGeom prst="rect">
                <a:avLst/>
              </a:prstGeom>
              <a:solidFill>
                <a:schemeClr val="bg1"/>
              </a:solidFill>
              <a:ln w="1270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11" name="TextBox 10"/>
              <p:cNvSpPr txBox="1"/>
              <p:nvPr/>
            </p:nvSpPr>
            <p:spPr>
              <a:xfrm>
                <a:off x="9780335" y="5198977"/>
                <a:ext cx="1070807"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Helvetica Light"/>
                  </a:rPr>
                  <a:t>Beta value</a:t>
                </a:r>
              </a:p>
            </p:txBody>
          </p:sp>
          <p:sp>
            <p:nvSpPr>
              <p:cNvPr id="12" name="TextBox 11"/>
              <p:cNvSpPr txBox="1"/>
              <p:nvPr/>
            </p:nvSpPr>
            <p:spPr>
              <a:xfrm>
                <a:off x="10365430" y="5479212"/>
                <a:ext cx="516167" cy="6104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600"/>
                  </a:spcAft>
                  <a:buClrTx/>
                  <a:buSzTx/>
                  <a:buFontTx/>
                  <a:buNone/>
                  <a:tabLst/>
                </a:pPr>
                <a:r>
                  <a:rPr kumimoji="0" lang="en-US" sz="1400" b="0" i="0" u="none" strike="noStrike" cap="none" spc="0" normalizeH="0" baseline="0" dirty="0">
                    <a:ln>
                      <a:noFill/>
                    </a:ln>
                    <a:solidFill>
                      <a:srgbClr val="000000"/>
                    </a:solidFill>
                    <a:effectLst/>
                    <a:uFillTx/>
                    <a:sym typeface="Helvetica Light"/>
                  </a:rPr>
                  <a:t>&lt; 5%</a:t>
                </a:r>
              </a:p>
              <a:p>
                <a:pPr marL="0" marR="0" indent="0" algn="ctr" defTabSz="584200" rtl="0" fontAlgn="auto" latinLnBrk="0" hangingPunct="0">
                  <a:lnSpc>
                    <a:spcPct val="100000"/>
                  </a:lnSpc>
                  <a:spcBef>
                    <a:spcPts val="0"/>
                  </a:spcBef>
                  <a:spcAft>
                    <a:spcPts val="0"/>
                  </a:spcAft>
                  <a:buClrTx/>
                  <a:buSzTx/>
                  <a:buFontTx/>
                  <a:buNone/>
                  <a:tabLst/>
                </a:pPr>
                <a:r>
                  <a:rPr lang="en-US" sz="1400" dirty="0"/>
                  <a:t>≥ 5%</a:t>
                </a:r>
                <a:endParaRPr kumimoji="0" lang="en-US" sz="1400" b="0" i="0" u="none" strike="noStrike" cap="none" spc="0" normalizeH="0" baseline="0" dirty="0">
                  <a:ln>
                    <a:noFill/>
                  </a:ln>
                  <a:solidFill>
                    <a:srgbClr val="000000"/>
                  </a:solidFill>
                  <a:effectLst/>
                  <a:uFillTx/>
                  <a:sym typeface="Helvetica Light"/>
                </a:endParaRPr>
              </a:p>
            </p:txBody>
          </p:sp>
          <p:sp>
            <p:nvSpPr>
              <p:cNvPr id="13" name="Rectangle 12"/>
              <p:cNvSpPr/>
              <p:nvPr/>
            </p:nvSpPr>
            <p:spPr>
              <a:xfrm>
                <a:off x="9931401" y="5888404"/>
                <a:ext cx="283686" cy="152400"/>
              </a:xfrm>
              <a:prstGeom prst="rect">
                <a:avLst/>
              </a:prstGeom>
              <a:solidFill>
                <a:srgbClr val="FFC000"/>
              </a:solidFill>
              <a:ln w="1270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grpSp>
        <p:sp>
          <p:nvSpPr>
            <p:cNvPr id="9" name="Rectangle 8"/>
            <p:cNvSpPr/>
            <p:nvPr/>
          </p:nvSpPr>
          <p:spPr>
            <a:xfrm>
              <a:off x="9820409" y="5198977"/>
              <a:ext cx="1110881" cy="1049423"/>
            </a:xfrm>
            <a:prstGeom prst="rect">
              <a:avLst/>
            </a:prstGeom>
            <a:noFill/>
            <a:ln w="1270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grpSp>
    </p:spTree>
    <p:extLst>
      <p:ext uri="{BB962C8B-B14F-4D97-AF65-F5344CB8AC3E}">
        <p14:creationId xmlns:p14="http://schemas.microsoft.com/office/powerpoint/2010/main" val="268258378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cintosh HD:Users:njgladish:Downloads:GUTS_Pat_ICR_Den.pdf"/>
          <p:cNvPicPr/>
          <p:nvPr/>
        </p:nvPicPr>
        <p:blipFill>
          <a:blip r:embed="rId2">
            <a:extLst>
              <a:ext uri="{28A0092B-C50C-407E-A947-70E740481C1C}">
                <a14:useLocalDpi xmlns:a14="http://schemas.microsoft.com/office/drawing/2010/main" val="0"/>
              </a:ext>
            </a:extLst>
          </a:blip>
          <a:srcRect/>
          <a:stretch>
            <a:fillRect/>
          </a:stretch>
        </p:blipFill>
        <p:spPr bwMode="auto">
          <a:xfrm>
            <a:off x="2044700" y="914400"/>
            <a:ext cx="8915400" cy="5791200"/>
          </a:xfrm>
          <a:prstGeom prst="rect">
            <a:avLst/>
          </a:prstGeom>
          <a:noFill/>
          <a:ln>
            <a:noFill/>
          </a:ln>
        </p:spPr>
      </p:pic>
      <p:sp>
        <p:nvSpPr>
          <p:cNvPr id="3" name="Rectangle 2"/>
          <p:cNvSpPr/>
          <p:nvPr/>
        </p:nvSpPr>
        <p:spPr>
          <a:xfrm>
            <a:off x="558800" y="7086600"/>
            <a:ext cx="11887200" cy="1860189"/>
          </a:xfrm>
          <a:prstGeom prst="rect">
            <a:avLst/>
          </a:prstGeom>
        </p:spPr>
        <p:txBody>
          <a:bodyPr wrap="square">
            <a:spAutoFit/>
          </a:bodyPr>
          <a:lstStyle/>
          <a:p>
            <a:pPr algn="l">
              <a:lnSpc>
                <a:spcPct val="107000"/>
              </a:lnSpc>
              <a:spcAft>
                <a:spcPts val="800"/>
              </a:spcAft>
            </a:pPr>
            <a:r>
              <a:rPr lang="en-US" sz="1800" b="1" dirty="0">
                <a:latin typeface="+mj-lt"/>
                <a:ea typeface="Times New Roman" panose="02020603050405020304" pitchFamily="18" charset="0"/>
                <a:cs typeface="Times New Roman" panose="02020603050405020304" pitchFamily="18" charset="0"/>
              </a:rPr>
              <a:t>Figure S3: Beta value distribution of probes within two paternally expressed imprinting control regions (ICR) (</a:t>
            </a:r>
            <a:r>
              <a:rPr lang="en-US" sz="1800" b="1" i="1" dirty="0">
                <a:latin typeface="+mj-lt"/>
                <a:ea typeface="Times New Roman" panose="02020603050405020304" pitchFamily="18" charset="0"/>
                <a:cs typeface="Times New Roman" panose="02020603050405020304" pitchFamily="18" charset="0"/>
              </a:rPr>
              <a:t>HYMAI </a:t>
            </a:r>
            <a:r>
              <a:rPr lang="en-US" sz="1800" b="1" dirty="0">
                <a:latin typeface="+mj-lt"/>
                <a:ea typeface="Times New Roman" panose="02020603050405020304" pitchFamily="18" charset="0"/>
                <a:cs typeface="Times New Roman" panose="02020603050405020304" pitchFamily="18" charset="0"/>
              </a:rPr>
              <a:t>- ICR: chr6: 144326000 – 144330000; </a:t>
            </a:r>
            <a:r>
              <a:rPr lang="en-US" sz="1800" b="1" i="1" dirty="0">
                <a:latin typeface="+mj-lt"/>
                <a:ea typeface="Times New Roman" panose="02020603050405020304" pitchFamily="18" charset="0"/>
                <a:cs typeface="Times New Roman" panose="02020603050405020304" pitchFamily="18" charset="0"/>
              </a:rPr>
              <a:t>GNAS-AS</a:t>
            </a:r>
            <a:r>
              <a:rPr lang="en-US" sz="1800" b="1" dirty="0">
                <a:latin typeface="+mj-lt"/>
                <a:ea typeface="Times New Roman" panose="02020603050405020304" pitchFamily="18" charset="0"/>
                <a:cs typeface="Times New Roman" panose="02020603050405020304" pitchFamily="18" charset="0"/>
              </a:rPr>
              <a:t> - ICR: chr20: 57425000 – 57429000) shows dominant peak at 0. </a:t>
            </a:r>
            <a:r>
              <a:rPr lang="en-US" sz="1800" dirty="0">
                <a:ea typeface="Times New Roman" panose="02020603050405020304" pitchFamily="18" charset="0"/>
                <a:cs typeface="Times New Roman" panose="02020603050405020304" pitchFamily="18" charset="0"/>
              </a:rPr>
              <a:t>Within the listed genomic regions we plotted the beta values of all probes underlying the </a:t>
            </a:r>
            <a:r>
              <a:rPr lang="en-US" sz="1800" i="1" dirty="0">
                <a:ea typeface="Times New Roman" panose="02020603050405020304" pitchFamily="18" charset="0"/>
                <a:cs typeface="Times New Roman" panose="02020603050405020304" pitchFamily="18" charset="0"/>
              </a:rPr>
              <a:t>HYMAI</a:t>
            </a:r>
            <a:r>
              <a:rPr lang="en-US" sz="1800" dirty="0">
                <a:ea typeface="Times New Roman" panose="02020603050405020304" pitchFamily="18" charset="0"/>
                <a:cs typeface="Times New Roman" panose="02020603050405020304" pitchFamily="18" charset="0"/>
              </a:rPr>
              <a:t> ICR (61 probes) and the </a:t>
            </a:r>
            <a:r>
              <a:rPr lang="en-US" sz="1800" i="1" dirty="0">
                <a:ea typeface="Times New Roman" panose="02020603050405020304" pitchFamily="18" charset="0"/>
                <a:cs typeface="Times New Roman" panose="02020603050405020304" pitchFamily="18" charset="0"/>
              </a:rPr>
              <a:t>GNAS-AS</a:t>
            </a:r>
            <a:r>
              <a:rPr lang="en-US" sz="1800" dirty="0">
                <a:ea typeface="Times New Roman" panose="02020603050405020304" pitchFamily="18" charset="0"/>
                <a:cs typeface="Times New Roman" panose="02020603050405020304" pitchFamily="18" charset="0"/>
              </a:rPr>
              <a:t> ICR (69 probes) for each individual in our study. </a:t>
            </a:r>
            <a:r>
              <a:rPr lang="en-US" sz="1800" dirty="0">
                <a:latin typeface="+mj-lt"/>
                <a:ea typeface="Times New Roman" panose="02020603050405020304" pitchFamily="18" charset="0"/>
                <a:cs typeface="Times New Roman" panose="02020603050405020304" pitchFamily="18" charset="0"/>
              </a:rPr>
              <a:t>Both of these regions are paternally expressed, and therefore if our samples contain purified haploid gametes, we would anticipate these regions would be fully unmethylated (as opposed to hemi-methylated in somatic tissue). </a:t>
            </a:r>
            <a:endParaRPr lang="en-US" sz="1800" dirty="0">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5761029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736880780"/>
              </p:ext>
            </p:extLst>
          </p:nvPr>
        </p:nvGraphicFramePr>
        <p:xfrm>
          <a:off x="1930400" y="2819400"/>
          <a:ext cx="9144000" cy="2860560"/>
        </p:xfrm>
        <a:graphic>
          <a:graphicData uri="http://schemas.openxmlformats.org/drawingml/2006/table">
            <a:tbl>
              <a:tblPr firstRow="1" firstCol="1" bandRow="1">
                <a:tableStyleId>{5940675A-B579-460E-94D1-54222C63F5DA}</a:tableStyleId>
              </a:tblPr>
              <a:tblGrid>
                <a:gridCol w="3940743">
                  <a:extLst>
                    <a:ext uri="{9D8B030D-6E8A-4147-A177-3AD203B41FA5}">
                      <a16:colId xmlns:a16="http://schemas.microsoft.com/office/drawing/2014/main" val="20000"/>
                    </a:ext>
                  </a:extLst>
                </a:gridCol>
                <a:gridCol w="829388">
                  <a:extLst>
                    <a:ext uri="{9D8B030D-6E8A-4147-A177-3AD203B41FA5}">
                      <a16:colId xmlns:a16="http://schemas.microsoft.com/office/drawing/2014/main" val="20001"/>
                    </a:ext>
                  </a:extLst>
                </a:gridCol>
                <a:gridCol w="954947">
                  <a:extLst>
                    <a:ext uri="{9D8B030D-6E8A-4147-A177-3AD203B41FA5}">
                      <a16:colId xmlns:a16="http://schemas.microsoft.com/office/drawing/2014/main" val="20002"/>
                    </a:ext>
                  </a:extLst>
                </a:gridCol>
                <a:gridCol w="1036735">
                  <a:extLst>
                    <a:ext uri="{9D8B030D-6E8A-4147-A177-3AD203B41FA5}">
                      <a16:colId xmlns:a16="http://schemas.microsoft.com/office/drawing/2014/main" val="20003"/>
                    </a:ext>
                  </a:extLst>
                </a:gridCol>
                <a:gridCol w="1036735">
                  <a:extLst>
                    <a:ext uri="{9D8B030D-6E8A-4147-A177-3AD203B41FA5}">
                      <a16:colId xmlns:a16="http://schemas.microsoft.com/office/drawing/2014/main" val="20004"/>
                    </a:ext>
                  </a:extLst>
                </a:gridCol>
                <a:gridCol w="1345452">
                  <a:extLst>
                    <a:ext uri="{9D8B030D-6E8A-4147-A177-3AD203B41FA5}">
                      <a16:colId xmlns:a16="http://schemas.microsoft.com/office/drawing/2014/main" val="20005"/>
                    </a:ext>
                  </a:extLst>
                </a:gridCol>
              </a:tblGrid>
              <a:tr h="320783">
                <a:tc>
                  <a:txBody>
                    <a:bodyPr/>
                    <a:lstStyle/>
                    <a:p>
                      <a:pPr marL="0" marR="0">
                        <a:lnSpc>
                          <a:spcPct val="115000"/>
                        </a:lnSpc>
                        <a:spcBef>
                          <a:spcPts val="0"/>
                        </a:spcBef>
                        <a:spcAft>
                          <a:spcPts val="0"/>
                        </a:spcAft>
                      </a:pPr>
                      <a:r>
                        <a:rPr lang="en-US" sz="1800" dirty="0">
                          <a:effectLst/>
                          <a:latin typeface="+mj-lt"/>
                        </a:rPr>
                        <a:t> </a:t>
                      </a:r>
                      <a:endParaRPr lang="en-US" sz="1800" dirty="0">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gridSpan="5">
                  <a:txBody>
                    <a:bodyPr/>
                    <a:lstStyle/>
                    <a:p>
                      <a:pPr marL="0" marR="0" algn="ctr">
                        <a:lnSpc>
                          <a:spcPct val="115000"/>
                        </a:lnSpc>
                        <a:spcBef>
                          <a:spcPts val="0"/>
                        </a:spcBef>
                        <a:spcAft>
                          <a:spcPts val="0"/>
                        </a:spcAft>
                      </a:pPr>
                      <a:r>
                        <a:rPr lang="en-US" sz="1800" dirty="0">
                          <a:effectLst/>
                          <a:latin typeface="+mj-lt"/>
                        </a:rPr>
                        <a:t>Probes with largest PC4 scores</a:t>
                      </a:r>
                      <a:endParaRPr lang="en-US" sz="1800" dirty="0">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20783">
                <a:tc>
                  <a:txBody>
                    <a:bodyPr/>
                    <a:lstStyle/>
                    <a:p>
                      <a:pPr marL="0" marR="0">
                        <a:lnSpc>
                          <a:spcPct val="115000"/>
                        </a:lnSpc>
                        <a:spcBef>
                          <a:spcPts val="0"/>
                        </a:spcBef>
                        <a:spcAft>
                          <a:spcPts val="0"/>
                        </a:spcAft>
                      </a:pPr>
                      <a:r>
                        <a:rPr lang="en-US" sz="1800" dirty="0">
                          <a:effectLst/>
                          <a:latin typeface="+mj-lt"/>
                        </a:rPr>
                        <a:t> </a:t>
                      </a:r>
                      <a:endParaRPr lang="en-US" sz="1800" dirty="0">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algn="ctr">
                        <a:lnSpc>
                          <a:spcPct val="115000"/>
                        </a:lnSpc>
                        <a:spcBef>
                          <a:spcPts val="0"/>
                        </a:spcBef>
                        <a:spcAft>
                          <a:spcPts val="0"/>
                        </a:spcAft>
                      </a:pPr>
                      <a:r>
                        <a:rPr lang="en-US" sz="1800" dirty="0">
                          <a:effectLst/>
                          <a:latin typeface="+mj-lt"/>
                        </a:rPr>
                        <a:t>1%</a:t>
                      </a:r>
                      <a:endParaRPr lang="en-US" sz="1800" dirty="0">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algn="ctr">
                        <a:lnSpc>
                          <a:spcPct val="115000"/>
                        </a:lnSpc>
                        <a:spcBef>
                          <a:spcPts val="0"/>
                        </a:spcBef>
                        <a:spcAft>
                          <a:spcPts val="0"/>
                        </a:spcAft>
                      </a:pPr>
                      <a:r>
                        <a:rPr lang="en-US" sz="1800" dirty="0">
                          <a:effectLst/>
                          <a:latin typeface="+mj-lt"/>
                        </a:rPr>
                        <a:t>2%</a:t>
                      </a:r>
                      <a:endParaRPr lang="en-US" sz="1800" dirty="0">
                        <a:effectLst/>
                        <a:latin typeface="+mj-lt"/>
                        <a:ea typeface="Calibri"/>
                        <a:cs typeface="Times New Roman"/>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algn="ctr">
                        <a:lnSpc>
                          <a:spcPct val="115000"/>
                        </a:lnSpc>
                        <a:spcBef>
                          <a:spcPts val="0"/>
                        </a:spcBef>
                        <a:spcAft>
                          <a:spcPts val="0"/>
                        </a:spcAft>
                      </a:pPr>
                      <a:r>
                        <a:rPr lang="en-US" sz="1800" dirty="0">
                          <a:effectLst/>
                          <a:latin typeface="+mj-lt"/>
                        </a:rPr>
                        <a:t>3%</a:t>
                      </a:r>
                      <a:endParaRPr lang="en-US" sz="1800" dirty="0">
                        <a:effectLst/>
                        <a:latin typeface="+mj-lt"/>
                        <a:ea typeface="Calibri"/>
                        <a:cs typeface="Times New Roman"/>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algn="ctr">
                        <a:lnSpc>
                          <a:spcPct val="115000"/>
                        </a:lnSpc>
                        <a:spcBef>
                          <a:spcPts val="0"/>
                        </a:spcBef>
                        <a:spcAft>
                          <a:spcPts val="0"/>
                        </a:spcAft>
                      </a:pPr>
                      <a:r>
                        <a:rPr lang="en-US" sz="1800" dirty="0">
                          <a:effectLst/>
                          <a:latin typeface="+mj-lt"/>
                        </a:rPr>
                        <a:t>4%</a:t>
                      </a:r>
                      <a:endParaRPr lang="en-US" sz="1800" dirty="0">
                        <a:effectLst/>
                        <a:latin typeface="+mj-lt"/>
                        <a:ea typeface="Calibri"/>
                        <a:cs typeface="Times New Roman"/>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algn="ctr">
                        <a:lnSpc>
                          <a:spcPct val="115000"/>
                        </a:lnSpc>
                        <a:spcBef>
                          <a:spcPts val="0"/>
                        </a:spcBef>
                        <a:spcAft>
                          <a:spcPts val="0"/>
                        </a:spcAft>
                      </a:pPr>
                      <a:r>
                        <a:rPr lang="en-US" sz="1800" dirty="0">
                          <a:effectLst/>
                          <a:latin typeface="+mj-lt"/>
                        </a:rPr>
                        <a:t>5%</a:t>
                      </a:r>
                      <a:endParaRPr lang="en-US" sz="1800" dirty="0">
                        <a:effectLst/>
                        <a:latin typeface="+mj-lt"/>
                        <a:ea typeface="Calibri"/>
                        <a:cs typeface="Times New Roman"/>
                      </a:endParaRPr>
                    </a:p>
                  </a:txBody>
                  <a:tcPr marL="68580" marR="68580" marT="0" marB="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1"/>
                  </a:ext>
                </a:extLst>
              </a:tr>
              <a:tr h="320783">
                <a:tc>
                  <a:txBody>
                    <a:bodyPr/>
                    <a:lstStyle/>
                    <a:p>
                      <a:pPr marL="0" marR="0">
                        <a:lnSpc>
                          <a:spcPct val="115000"/>
                        </a:lnSpc>
                        <a:spcBef>
                          <a:spcPts val="0"/>
                        </a:spcBef>
                        <a:spcAft>
                          <a:spcPts val="0"/>
                        </a:spcAft>
                      </a:pPr>
                      <a:r>
                        <a:rPr lang="en-US" sz="1800" dirty="0">
                          <a:effectLst/>
                          <a:latin typeface="+mj-lt"/>
                        </a:rPr>
                        <a:t> </a:t>
                      </a:r>
                      <a:endParaRPr lang="en-US" sz="1800" dirty="0">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gridSpan="5">
                  <a:txBody>
                    <a:bodyPr/>
                    <a:lstStyle/>
                    <a:p>
                      <a:pPr marL="0" marR="0" algn="ctr">
                        <a:lnSpc>
                          <a:spcPct val="115000"/>
                        </a:lnSpc>
                        <a:spcBef>
                          <a:spcPts val="0"/>
                        </a:spcBef>
                        <a:spcAft>
                          <a:spcPts val="0"/>
                        </a:spcAft>
                      </a:pPr>
                      <a:r>
                        <a:rPr lang="en-US" sz="1800" dirty="0">
                          <a:effectLst/>
                          <a:latin typeface="+mj-lt"/>
                        </a:rPr>
                        <a:t>N</a:t>
                      </a:r>
                      <a:endParaRPr lang="en-US" sz="1800" dirty="0">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632737">
                <a:tc>
                  <a:txBody>
                    <a:bodyPr/>
                    <a:lstStyle/>
                    <a:p>
                      <a:pPr marL="0" marR="0" algn="l">
                        <a:lnSpc>
                          <a:spcPct val="115000"/>
                        </a:lnSpc>
                        <a:spcBef>
                          <a:spcPts val="0"/>
                        </a:spcBef>
                        <a:spcAft>
                          <a:spcPts val="0"/>
                        </a:spcAft>
                      </a:pPr>
                      <a:r>
                        <a:rPr lang="en-US" sz="1800" dirty="0">
                          <a:effectLst/>
                          <a:latin typeface="+mj-lt"/>
                        </a:rPr>
                        <a:t>All probes</a:t>
                      </a:r>
                      <a:endParaRPr lang="en-US" sz="1800" dirty="0">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algn="r">
                        <a:lnSpc>
                          <a:spcPct val="115000"/>
                        </a:lnSpc>
                        <a:spcBef>
                          <a:spcPts val="0"/>
                        </a:spcBef>
                        <a:spcAft>
                          <a:spcPts val="0"/>
                        </a:spcAft>
                      </a:pPr>
                      <a:r>
                        <a:rPr lang="en-US" sz="1800" dirty="0">
                          <a:effectLst/>
                          <a:latin typeface="+mj-lt"/>
                        </a:rPr>
                        <a:t>8,794</a:t>
                      </a:r>
                      <a:endParaRPr lang="en-US" sz="1800" dirty="0">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effectLst/>
                          <a:latin typeface="+mj-lt"/>
                        </a:rPr>
                        <a:t>17,590</a:t>
                      </a:r>
                      <a:endParaRPr lang="en-US" sz="1800" dirty="0">
                        <a:effectLst/>
                        <a:latin typeface="+mj-lt"/>
                        <a:ea typeface="Calibri"/>
                        <a:cs typeface="Times New Roman"/>
                      </a:endParaRPr>
                    </a:p>
                  </a:txBody>
                  <a:tcPr marL="68580" marR="6858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effectLst/>
                          <a:latin typeface="+mj-lt"/>
                        </a:rPr>
                        <a:t>26,384</a:t>
                      </a:r>
                      <a:endParaRPr lang="en-US" sz="1800" dirty="0">
                        <a:effectLst/>
                        <a:latin typeface="+mj-lt"/>
                        <a:ea typeface="Calibri"/>
                        <a:cs typeface="Times New Roman"/>
                      </a:endParaRPr>
                    </a:p>
                  </a:txBody>
                  <a:tcPr marL="68580" marR="6858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effectLst/>
                          <a:latin typeface="+mj-lt"/>
                        </a:rPr>
                        <a:t>35,180</a:t>
                      </a:r>
                      <a:endParaRPr lang="en-US" sz="1800" dirty="0">
                        <a:effectLst/>
                        <a:latin typeface="+mj-lt"/>
                        <a:ea typeface="Calibri"/>
                        <a:cs typeface="Times New Roman"/>
                      </a:endParaRPr>
                    </a:p>
                  </a:txBody>
                  <a:tcPr marL="68580" marR="6858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effectLst/>
                          <a:latin typeface="+mj-lt"/>
                        </a:rPr>
                        <a:t>43,974</a:t>
                      </a:r>
                      <a:endParaRPr lang="en-US" sz="1800" dirty="0">
                        <a:effectLst/>
                        <a:latin typeface="+mj-lt"/>
                        <a:ea typeface="Calibri"/>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632737">
                <a:tc>
                  <a:txBody>
                    <a:bodyPr/>
                    <a:lstStyle/>
                    <a:p>
                      <a:pPr marL="0" marR="0" algn="l">
                        <a:lnSpc>
                          <a:spcPct val="115000"/>
                        </a:lnSpc>
                        <a:spcBef>
                          <a:spcPts val="0"/>
                        </a:spcBef>
                        <a:spcAft>
                          <a:spcPts val="0"/>
                        </a:spcAft>
                      </a:pPr>
                      <a:r>
                        <a:rPr lang="en-US" sz="1800" dirty="0">
                          <a:effectLst/>
                          <a:latin typeface="+mj-lt"/>
                        </a:rPr>
                        <a:t>Restricted to probes with Δβ≥5%</a:t>
                      </a:r>
                      <a:endParaRPr lang="en-US" sz="1800" dirty="0">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algn="r">
                        <a:lnSpc>
                          <a:spcPct val="115000"/>
                        </a:lnSpc>
                        <a:spcBef>
                          <a:spcPts val="0"/>
                        </a:spcBef>
                        <a:spcAft>
                          <a:spcPts val="0"/>
                        </a:spcAft>
                      </a:pPr>
                      <a:r>
                        <a:rPr lang="en-US" sz="1800" dirty="0">
                          <a:effectLst/>
                          <a:latin typeface="+mj-lt"/>
                        </a:rPr>
                        <a:t>1,137</a:t>
                      </a:r>
                      <a:endParaRPr lang="en-US" sz="1800" dirty="0">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lnSpc>
                          <a:spcPct val="115000"/>
                        </a:lnSpc>
                        <a:spcBef>
                          <a:spcPts val="0"/>
                        </a:spcBef>
                        <a:spcAft>
                          <a:spcPts val="0"/>
                        </a:spcAft>
                      </a:pPr>
                      <a:r>
                        <a:rPr lang="en-US" sz="1800" dirty="0">
                          <a:effectLst/>
                          <a:latin typeface="+mj-lt"/>
                        </a:rPr>
                        <a:t>1,443</a:t>
                      </a:r>
                      <a:endParaRPr lang="en-US" sz="1800" dirty="0">
                        <a:effectLst/>
                        <a:latin typeface="+mj-lt"/>
                        <a:ea typeface="Calibri"/>
                        <a:cs typeface="Times New Roman"/>
                      </a:endParaRPr>
                    </a:p>
                  </a:txBody>
                  <a:tcPr marL="68580" marR="6858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effectLst/>
                          <a:latin typeface="+mj-lt"/>
                        </a:rPr>
                        <a:t>1,617</a:t>
                      </a:r>
                      <a:endParaRPr lang="en-US" sz="1800" dirty="0">
                        <a:effectLst/>
                        <a:latin typeface="+mj-lt"/>
                        <a:ea typeface="Calibri"/>
                        <a:cs typeface="Times New Roman"/>
                      </a:endParaRPr>
                    </a:p>
                  </a:txBody>
                  <a:tcPr marL="68580" marR="6858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effectLst/>
                          <a:latin typeface="+mj-lt"/>
                        </a:rPr>
                        <a:t>1,718</a:t>
                      </a:r>
                      <a:endParaRPr lang="en-US" sz="1800" dirty="0">
                        <a:effectLst/>
                        <a:latin typeface="+mj-lt"/>
                        <a:ea typeface="Calibri"/>
                        <a:cs typeface="Times New Roman"/>
                      </a:endParaRPr>
                    </a:p>
                  </a:txBody>
                  <a:tcPr marL="68580" marR="6858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effectLst/>
                          <a:latin typeface="+mj-lt"/>
                        </a:rPr>
                        <a:t>1,793</a:t>
                      </a:r>
                      <a:endParaRPr lang="en-US" sz="1800" dirty="0">
                        <a:effectLst/>
                        <a:latin typeface="+mj-lt"/>
                        <a:ea typeface="Calibri"/>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632737">
                <a:tc>
                  <a:txBody>
                    <a:bodyPr/>
                    <a:lstStyle/>
                    <a:p>
                      <a:pPr marL="0" marR="0" algn="l">
                        <a:lnSpc>
                          <a:spcPct val="115000"/>
                        </a:lnSpc>
                        <a:spcBef>
                          <a:spcPts val="0"/>
                        </a:spcBef>
                        <a:spcAft>
                          <a:spcPts val="0"/>
                        </a:spcAft>
                      </a:pPr>
                      <a:r>
                        <a:rPr lang="en-US" sz="1800" dirty="0">
                          <a:effectLst/>
                          <a:latin typeface="+mj-lt"/>
                        </a:rPr>
                        <a:t>Restricted to probes with Δβ≥10%</a:t>
                      </a:r>
                      <a:endParaRPr lang="en-US" sz="1800" dirty="0">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algn="r">
                        <a:lnSpc>
                          <a:spcPct val="115000"/>
                        </a:lnSpc>
                        <a:spcBef>
                          <a:spcPts val="0"/>
                        </a:spcBef>
                        <a:spcAft>
                          <a:spcPts val="0"/>
                        </a:spcAft>
                      </a:pPr>
                      <a:r>
                        <a:rPr lang="en-US" sz="1800" dirty="0">
                          <a:effectLst/>
                          <a:latin typeface="+mj-lt"/>
                        </a:rPr>
                        <a:t>97</a:t>
                      </a:r>
                      <a:endParaRPr lang="en-US" sz="1800" dirty="0">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effectLst/>
                          <a:latin typeface="+mj-lt"/>
                        </a:rPr>
                        <a:t>110</a:t>
                      </a:r>
                      <a:endParaRPr lang="en-US" sz="1800" dirty="0">
                        <a:effectLst/>
                        <a:latin typeface="+mj-lt"/>
                        <a:ea typeface="Calibri"/>
                        <a:cs typeface="Times New Roman"/>
                      </a:endParaRPr>
                    </a:p>
                  </a:txBody>
                  <a:tcPr marL="68580" marR="6858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effectLst/>
                          <a:latin typeface="+mj-lt"/>
                        </a:rPr>
                        <a:t>119</a:t>
                      </a:r>
                      <a:endParaRPr lang="en-US" sz="1800" dirty="0">
                        <a:effectLst/>
                        <a:latin typeface="+mj-lt"/>
                        <a:ea typeface="Calibri"/>
                        <a:cs typeface="Times New Roman"/>
                      </a:endParaRPr>
                    </a:p>
                  </a:txBody>
                  <a:tcPr marL="68580" marR="6858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effectLst/>
                          <a:latin typeface="+mj-lt"/>
                        </a:rPr>
                        <a:t>122</a:t>
                      </a:r>
                      <a:endParaRPr lang="en-US" sz="1800" dirty="0">
                        <a:effectLst/>
                        <a:latin typeface="+mj-lt"/>
                        <a:ea typeface="Calibri"/>
                        <a:cs typeface="Times New Roman"/>
                      </a:endParaRPr>
                    </a:p>
                  </a:txBody>
                  <a:tcPr marL="68580" marR="6858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effectLst/>
                          <a:latin typeface="+mj-lt"/>
                        </a:rPr>
                        <a:t>126</a:t>
                      </a:r>
                      <a:endParaRPr lang="en-US" sz="1800" dirty="0">
                        <a:effectLst/>
                        <a:latin typeface="+mj-lt"/>
                        <a:ea typeface="Calibri"/>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
        <p:nvSpPr>
          <p:cNvPr id="3" name="Rectangle 1"/>
          <p:cNvSpPr>
            <a:spLocks noChangeArrowheads="1"/>
          </p:cNvSpPr>
          <p:nvPr/>
        </p:nvSpPr>
        <p:spPr bwMode="auto">
          <a:xfrm>
            <a:off x="787400" y="6934200"/>
            <a:ext cx="11049000" cy="1754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defTabSz="914400" eaLnBrk="0" fontAlgn="base">
              <a:spcBef>
                <a:spcPct val="0"/>
              </a:spcBef>
              <a:spcAft>
                <a:spcPct val="0"/>
              </a:spcAft>
            </a:pPr>
            <a:r>
              <a:rPr kumimoji="0" lang="en-US" altLang="en-US" sz="1800" b="1" i="0" u="none" strike="noStrike" cap="none" normalizeH="0" baseline="0" dirty="0">
                <a:ln>
                  <a:noFill/>
                </a:ln>
                <a:solidFill>
                  <a:schemeClr val="tx1"/>
                </a:solidFill>
                <a:effectLst/>
                <a:latin typeface="+mj-lt"/>
                <a:ea typeface="Calibri" pitchFamily="34" charset="0"/>
                <a:cs typeface="Times New Roman" pitchFamily="18" charset="0"/>
              </a:rPr>
              <a:t>Table S2. Probes with the highest loading on PC4 and meeting minimum values for differences in DNAm β values (Δβ) by childhood abuse exposure.</a:t>
            </a:r>
            <a:r>
              <a:rPr lang="en-US" altLang="en-US" sz="1800" dirty="0">
                <a:solidFill>
                  <a:schemeClr val="tx1"/>
                </a:solidFill>
                <a:latin typeface="+mj-lt"/>
                <a:ea typeface="Calibri" pitchFamily="34" charset="0"/>
                <a:cs typeface="Times New Roman" pitchFamily="18" charset="0"/>
              </a:rPr>
              <a:t> Probes with top PC4 scores as defined by percentiles and Δβ levels. Δβ values were calculated by taking the absolute difference between the mean β for high versus no childhood abuse. Probes in the 1st percentile of positive or negative loading on PC4 and with Δβ≥5% are highlighted in blue.</a:t>
            </a:r>
            <a:endParaRPr lang="en-US" altLang="en-US" sz="1800" dirty="0">
              <a:solidFill>
                <a:schemeClr val="tx1"/>
              </a:solidFill>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cs typeface="Arial" pitchFamily="34" charset="0"/>
            </a:endParaRPr>
          </a:p>
        </p:txBody>
      </p:sp>
    </p:spTree>
    <p:extLst>
      <p:ext uri="{BB962C8B-B14F-4D97-AF65-F5344CB8AC3E}">
        <p14:creationId xmlns:p14="http://schemas.microsoft.com/office/powerpoint/2010/main" val="14284086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id:DB6E1F95-A20F-4676-8A68-AB98B9E04D85@nt.cmmt.ubc.ca"/>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191623" y="1066800"/>
            <a:ext cx="8991600" cy="5715000"/>
          </a:xfrm>
          <a:prstGeom prst="rect">
            <a:avLst/>
          </a:prstGeom>
          <a:noFill/>
          <a:ln>
            <a:noFill/>
          </a:ln>
        </p:spPr>
      </p:pic>
      <p:sp>
        <p:nvSpPr>
          <p:cNvPr id="3" name="Rectangle 2"/>
          <p:cNvSpPr/>
          <p:nvPr/>
        </p:nvSpPr>
        <p:spPr>
          <a:xfrm>
            <a:off x="776446" y="7315200"/>
            <a:ext cx="11821954" cy="1200329"/>
          </a:xfrm>
          <a:prstGeom prst="rect">
            <a:avLst/>
          </a:prstGeom>
        </p:spPr>
        <p:txBody>
          <a:bodyPr wrap="square">
            <a:spAutoFit/>
          </a:bodyPr>
          <a:lstStyle/>
          <a:p>
            <a:pPr algn="l"/>
            <a:r>
              <a:rPr lang="en-US" sz="1800" b="1" dirty="0">
                <a:latin typeface="+mj-lt"/>
                <a:ea typeface="Helvetica"/>
                <a:cs typeface="Helvetica"/>
                <a:sym typeface="Helvetica"/>
              </a:rPr>
              <a:t>Figure S4.</a:t>
            </a:r>
            <a:r>
              <a:rPr lang="en-US" sz="1800" b="1" dirty="0">
                <a:latin typeface="+mj-lt"/>
              </a:rPr>
              <a:t> Scatterplot of the loading on PC4 (y-axis) versus PC3 (x-axis, for visualization) for each individual show associations with PC4 are not driven by a small subset of samples.  </a:t>
            </a:r>
            <a:r>
              <a:rPr lang="en-US" sz="1800" dirty="0">
                <a:latin typeface="+mj-lt"/>
              </a:rPr>
              <a:t>The two men who were exposed to sexual abuse are indicated in purple. The scatterplot suggests that these men are not outliers among men who experienced abuse (shown in red).</a:t>
            </a:r>
          </a:p>
        </p:txBody>
      </p:sp>
    </p:spTree>
    <p:extLst>
      <p:ext uri="{BB962C8B-B14F-4D97-AF65-F5344CB8AC3E}">
        <p14:creationId xmlns:p14="http://schemas.microsoft.com/office/powerpoint/2010/main" val="409963256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Shape 189"/>
          <p:cNvSpPr/>
          <p:nvPr/>
        </p:nvSpPr>
        <p:spPr>
          <a:xfrm>
            <a:off x="254000" y="7772400"/>
            <a:ext cx="12192000" cy="1487587"/>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p>
            <a:pPr algn="l">
              <a:defRPr sz="1800"/>
            </a:pPr>
            <a:r>
              <a:rPr b="1" dirty="0">
                <a:latin typeface="+mj-lt"/>
                <a:ea typeface="Helvetica"/>
                <a:cs typeface="Helvetica"/>
                <a:sym typeface="Helvetica"/>
              </a:rPr>
              <a:t>Figure </a:t>
            </a:r>
            <a:r>
              <a:rPr lang="en-US" b="1" dirty="0">
                <a:latin typeface="+mj-lt"/>
                <a:ea typeface="Helvetica"/>
                <a:cs typeface="Helvetica"/>
                <a:sym typeface="Helvetica"/>
              </a:rPr>
              <a:t>S5</a:t>
            </a:r>
            <a:r>
              <a:rPr b="1" dirty="0">
                <a:latin typeface="+mj-lt"/>
                <a:ea typeface="Helvetica"/>
                <a:cs typeface="Helvetica"/>
                <a:sym typeface="Helvetica"/>
              </a:rPr>
              <a:t>. </a:t>
            </a:r>
            <a:r>
              <a:rPr b="1" dirty="0">
                <a:latin typeface="+mj-lt"/>
              </a:rPr>
              <a:t>Remaining </a:t>
            </a:r>
            <a:r>
              <a:rPr lang="en-US" b="1" dirty="0">
                <a:latin typeface="+mj-lt"/>
              </a:rPr>
              <a:t>7</a:t>
            </a:r>
            <a:r>
              <a:rPr b="1" dirty="0">
                <a:latin typeface="+mj-lt"/>
              </a:rPr>
              <a:t>of 12 </a:t>
            </a:r>
            <a:r>
              <a:rPr lang="en-US" b="1" dirty="0">
                <a:latin typeface="+mj-lt"/>
              </a:rPr>
              <a:t>statistically significant childhood abuse </a:t>
            </a:r>
            <a:r>
              <a:rPr b="1" dirty="0">
                <a:latin typeface="+mj-lt"/>
              </a:rPr>
              <a:t>DMRs.</a:t>
            </a:r>
            <a:r>
              <a:rPr lang="en-CA" b="1" dirty="0">
                <a:latin typeface="+mj-lt"/>
              </a:rPr>
              <a:t> </a:t>
            </a:r>
            <a:r>
              <a:rPr lang="en-CA" sz="1800" dirty="0"/>
              <a:t>Differentially methylated regions (DMRs) were defined as regions that differed statistically by abuse exposure at an FDR ≤ 0.05, had a mean </a:t>
            </a:r>
            <a:r>
              <a:rPr lang="el-GR" sz="1800" dirty="0" err="1"/>
              <a:t>Δ</a:t>
            </a:r>
            <a:r>
              <a:rPr lang="el-GR" sz="1800" i="1" dirty="0" err="1"/>
              <a:t>β</a:t>
            </a:r>
            <a:r>
              <a:rPr lang="el-GR" sz="1800" dirty="0"/>
              <a:t> ≥ 5% </a:t>
            </a:r>
            <a:r>
              <a:rPr lang="en-CA" sz="1800" dirty="0"/>
              <a:t>across probes, and were confirmed using replicates. Other than the </a:t>
            </a:r>
            <a:r>
              <a:rPr lang="en-CA" sz="1800" i="1" dirty="0"/>
              <a:t>PRDM16</a:t>
            </a:r>
            <a:r>
              <a:rPr lang="en-CA" sz="1800" dirty="0"/>
              <a:t> DMR, which is located in the body of that gene, the remaining DMRs are intergenic in location and are labelled with the name of the gene whose transcription start site is closest. </a:t>
            </a:r>
            <a:endParaRPr b="1" dirty="0">
              <a:latin typeface="+mj-lt"/>
            </a:endParaRPr>
          </a:p>
        </p:txBody>
      </p:sp>
      <p:pic>
        <p:nvPicPr>
          <p:cNvPr id="2" name="Picture 1" descr="Supp_2_Extra_DMR.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1" y="914400"/>
            <a:ext cx="13057627" cy="6451600"/>
          </a:xfrm>
          <a:prstGeom prst="rect">
            <a:avLst/>
          </a:prstGeom>
        </p:spPr>
      </p:pic>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Shape 195"/>
          <p:cNvSpPr/>
          <p:nvPr/>
        </p:nvSpPr>
        <p:spPr>
          <a:xfrm>
            <a:off x="370379" y="8077200"/>
            <a:ext cx="11857637" cy="65659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lvl1pPr algn="l">
              <a:defRPr sz="1800" b="1">
                <a:latin typeface="Helvetica"/>
                <a:ea typeface="Helvetica"/>
                <a:cs typeface="Helvetica"/>
                <a:sym typeface="Helvetica"/>
              </a:defRPr>
            </a:lvl1pPr>
          </a:lstStyle>
          <a:p>
            <a:pPr>
              <a:defRPr b="0">
                <a:latin typeface="+mn-lt"/>
                <a:ea typeface="+mn-ea"/>
                <a:cs typeface="+mn-cs"/>
                <a:sym typeface="Helvetica Light"/>
              </a:defRPr>
            </a:pPr>
            <a:r>
              <a:rPr b="1" dirty="0">
                <a:latin typeface="+mj-lt"/>
                <a:ea typeface="Helvetica"/>
                <a:cs typeface="Helvetica"/>
                <a:sym typeface="Helvetica"/>
              </a:rPr>
              <a:t>Table </a:t>
            </a:r>
            <a:r>
              <a:rPr lang="en-US" b="1" dirty="0">
                <a:latin typeface="+mj-lt"/>
                <a:ea typeface="Helvetica"/>
                <a:cs typeface="Helvetica"/>
                <a:sym typeface="Helvetica"/>
              </a:rPr>
              <a:t>S3</a:t>
            </a:r>
            <a:r>
              <a:rPr b="1" dirty="0">
                <a:latin typeface="+mj-lt"/>
                <a:ea typeface="Helvetica"/>
                <a:cs typeface="Helvetica"/>
                <a:sym typeface="Helvetica"/>
              </a:rPr>
              <a:t>. Genomic </a:t>
            </a:r>
            <a:r>
              <a:rPr lang="en-US" b="1" dirty="0">
                <a:latin typeface="+mj-lt"/>
                <a:ea typeface="Helvetica"/>
                <a:cs typeface="Helvetica"/>
                <a:sym typeface="Helvetica"/>
              </a:rPr>
              <a:t>a</a:t>
            </a:r>
            <a:r>
              <a:rPr b="1" dirty="0">
                <a:latin typeface="+mj-lt"/>
                <a:ea typeface="Helvetica"/>
                <a:cs typeface="Helvetica"/>
                <a:sym typeface="Helvetica"/>
              </a:rPr>
              <a:t>nnotation of </a:t>
            </a:r>
            <a:r>
              <a:rPr lang="en-US" b="1" dirty="0">
                <a:latin typeface="+mj-lt"/>
                <a:ea typeface="Helvetica"/>
                <a:cs typeface="Helvetica"/>
                <a:sym typeface="Helvetica"/>
              </a:rPr>
              <a:t>regions s</a:t>
            </a:r>
            <a:r>
              <a:rPr b="1" dirty="0">
                <a:latin typeface="+mj-lt"/>
                <a:ea typeface="Helvetica"/>
                <a:cs typeface="Helvetica"/>
                <a:sym typeface="Helvetica"/>
              </a:rPr>
              <a:t>ignificant</a:t>
            </a:r>
            <a:r>
              <a:rPr lang="en-CA" b="1" dirty="0" err="1">
                <a:latin typeface="+mj-lt"/>
                <a:ea typeface="Helvetica"/>
                <a:cs typeface="Helvetica"/>
                <a:sym typeface="Helvetica"/>
              </a:rPr>
              <a:t>ly</a:t>
            </a:r>
            <a:r>
              <a:rPr b="1" dirty="0">
                <a:latin typeface="+mj-lt"/>
                <a:ea typeface="Helvetica"/>
                <a:cs typeface="Helvetica"/>
                <a:sym typeface="Helvetica"/>
              </a:rPr>
              <a:t> </a:t>
            </a:r>
            <a:r>
              <a:rPr lang="en-US" b="1" dirty="0">
                <a:latin typeface="+mj-lt"/>
                <a:ea typeface="Helvetica"/>
                <a:cs typeface="Helvetica"/>
                <a:sym typeface="Helvetica"/>
              </a:rPr>
              <a:t>differentially methylated by childhood abuse (DMRs)</a:t>
            </a:r>
            <a:r>
              <a:rPr b="1" dirty="0">
                <a:latin typeface="+mj-lt"/>
                <a:ea typeface="Helvetica"/>
                <a:cs typeface="Helvetica"/>
                <a:sym typeface="Helvetica"/>
              </a:rPr>
              <a:t>.</a:t>
            </a:r>
            <a:r>
              <a:rPr lang="en-CA" b="1" dirty="0">
                <a:latin typeface="+mj-lt"/>
                <a:ea typeface="Helvetica"/>
                <a:cs typeface="Helvetica"/>
                <a:sym typeface="Helvetica"/>
              </a:rPr>
              <a:t> </a:t>
            </a:r>
            <a:r>
              <a:rPr lang="en-CA" b="0" dirty="0">
                <a:latin typeface="+mj-lt"/>
              </a:rPr>
              <a:t>DMR information was obtained using annotation provided from Illumina for the Infinium 450K array.</a:t>
            </a:r>
            <a:endParaRPr b="1" dirty="0">
              <a:latin typeface="+mj-lt"/>
              <a:ea typeface="Helvetica"/>
              <a:cs typeface="Helvetica"/>
              <a:sym typeface="Helvetica"/>
            </a:endParaRPr>
          </a:p>
        </p:txBody>
      </p:sp>
      <p:graphicFrame>
        <p:nvGraphicFramePr>
          <p:cNvPr id="196" name="Table 196"/>
          <p:cNvGraphicFramePr/>
          <p:nvPr>
            <p:extLst>
              <p:ext uri="{D42A27DB-BD31-4B8C-83A1-F6EECF244321}">
                <p14:modId xmlns:p14="http://schemas.microsoft.com/office/powerpoint/2010/main" val="227696396"/>
              </p:ext>
            </p:extLst>
          </p:nvPr>
        </p:nvGraphicFramePr>
        <p:xfrm>
          <a:off x="811750" y="812154"/>
          <a:ext cx="10974896" cy="6142187"/>
        </p:xfrm>
        <a:graphic>
          <a:graphicData uri="http://schemas.openxmlformats.org/drawingml/2006/table">
            <a:tbl>
              <a:tblPr firstRow="1" firstCol="1">
                <a:tableStyleId>{4C3C2611-4C71-4FC5-86AE-919BDF0F9419}</a:tableStyleId>
              </a:tblPr>
              <a:tblGrid>
                <a:gridCol w="1247563">
                  <a:extLst>
                    <a:ext uri="{9D8B030D-6E8A-4147-A177-3AD203B41FA5}">
                      <a16:colId xmlns:a16="http://schemas.microsoft.com/office/drawing/2014/main" val="20000"/>
                    </a:ext>
                  </a:extLst>
                </a:gridCol>
                <a:gridCol w="1733634">
                  <a:extLst>
                    <a:ext uri="{9D8B030D-6E8A-4147-A177-3AD203B41FA5}">
                      <a16:colId xmlns:a16="http://schemas.microsoft.com/office/drawing/2014/main" val="20001"/>
                    </a:ext>
                  </a:extLst>
                </a:gridCol>
                <a:gridCol w="968152">
                  <a:extLst>
                    <a:ext uri="{9D8B030D-6E8A-4147-A177-3AD203B41FA5}">
                      <a16:colId xmlns:a16="http://schemas.microsoft.com/office/drawing/2014/main" val="20002"/>
                    </a:ext>
                  </a:extLst>
                </a:gridCol>
                <a:gridCol w="968152">
                  <a:extLst>
                    <a:ext uri="{9D8B030D-6E8A-4147-A177-3AD203B41FA5}">
                      <a16:colId xmlns:a16="http://schemas.microsoft.com/office/drawing/2014/main" val="20003"/>
                    </a:ext>
                  </a:extLst>
                </a:gridCol>
                <a:gridCol w="1867533">
                  <a:extLst>
                    <a:ext uri="{9D8B030D-6E8A-4147-A177-3AD203B41FA5}">
                      <a16:colId xmlns:a16="http://schemas.microsoft.com/office/drawing/2014/main" val="20004"/>
                    </a:ext>
                  </a:extLst>
                </a:gridCol>
                <a:gridCol w="1345509">
                  <a:extLst>
                    <a:ext uri="{9D8B030D-6E8A-4147-A177-3AD203B41FA5}">
                      <a16:colId xmlns:a16="http://schemas.microsoft.com/office/drawing/2014/main" val="20005"/>
                    </a:ext>
                  </a:extLst>
                </a:gridCol>
                <a:gridCol w="1164381">
                  <a:extLst>
                    <a:ext uri="{9D8B030D-6E8A-4147-A177-3AD203B41FA5}">
                      <a16:colId xmlns:a16="http://schemas.microsoft.com/office/drawing/2014/main" val="20006"/>
                    </a:ext>
                  </a:extLst>
                </a:gridCol>
                <a:gridCol w="914982">
                  <a:extLst>
                    <a:ext uri="{9D8B030D-6E8A-4147-A177-3AD203B41FA5}">
                      <a16:colId xmlns:a16="http://schemas.microsoft.com/office/drawing/2014/main" val="20007"/>
                    </a:ext>
                  </a:extLst>
                </a:gridCol>
                <a:gridCol w="764990">
                  <a:extLst>
                    <a:ext uri="{9D8B030D-6E8A-4147-A177-3AD203B41FA5}">
                      <a16:colId xmlns:a16="http://schemas.microsoft.com/office/drawing/2014/main" val="20008"/>
                    </a:ext>
                  </a:extLst>
                </a:gridCol>
              </a:tblGrid>
              <a:tr h="334794">
                <a:tc>
                  <a:txBody>
                    <a:bodyPr/>
                    <a:lstStyle/>
                    <a:p>
                      <a:pPr algn="l" defTabSz="457200">
                        <a:defRPr b="0">
                          <a:solidFill>
                            <a:srgbClr val="000000"/>
                          </a:solidFill>
                        </a:defRPr>
                      </a:pPr>
                      <a:endParaRPr sz="1200" b="1" dirty="0">
                        <a:sym typeface="Helvetica"/>
                      </a:endParaRPr>
                    </a:p>
                  </a:txBody>
                  <a:tcPr marL="50800" marR="50800" marT="50800" marB="50800" anchor="b" horzOverflow="overflow">
                    <a:lnL w="0">
                      <a:miter lim="400000"/>
                    </a:lnL>
                    <a:lnR w="38100">
                      <a:solidFill>
                        <a:srgbClr val="515151"/>
                      </a:solidFill>
                      <a:miter lim="400000"/>
                    </a:lnR>
                    <a:lnT w="0">
                      <a:miter lim="400000"/>
                    </a:lnT>
                    <a:lnB w="0">
                      <a:miter lim="400000"/>
                    </a:lnB>
                    <a:solidFill>
                      <a:srgbClr val="FFFFFF"/>
                    </a:solidFill>
                  </a:tcPr>
                </a:tc>
                <a:tc gridSpan="8">
                  <a:txBody>
                    <a:bodyPr/>
                    <a:lstStyle/>
                    <a:p>
                      <a:pPr algn="l" defTabSz="457200">
                        <a:defRPr b="0">
                          <a:solidFill>
                            <a:srgbClr val="000000"/>
                          </a:solidFill>
                        </a:defRPr>
                      </a:pPr>
                      <a:r>
                        <a:rPr sz="1200" b="1">
                          <a:sym typeface="Helvetica"/>
                        </a:rPr>
                        <a:t>Genomic Information</a:t>
                      </a:r>
                    </a:p>
                  </a:txBody>
                  <a:tcPr marL="50800" marR="50800" marT="50800" marB="50800" horzOverflow="overflow">
                    <a:lnL w="38100">
                      <a:solidFill>
                        <a:srgbClr val="515151"/>
                      </a:solidFill>
                      <a:miter lim="400000"/>
                    </a:lnL>
                    <a:lnR w="38100">
                      <a:solidFill>
                        <a:srgbClr val="515151"/>
                      </a:solidFill>
                      <a:miter lim="400000"/>
                    </a:lnR>
                    <a:lnT w="38100">
                      <a:solidFill>
                        <a:srgbClr val="515151"/>
                      </a:solidFill>
                      <a:miter lim="400000"/>
                    </a:lnT>
                    <a:lnB w="12700">
                      <a:solidFill>
                        <a:srgbClr val="515151"/>
                      </a:solidFill>
                      <a:miter lim="400000"/>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80012">
                <a:tc>
                  <a:txBody>
                    <a:bodyPr/>
                    <a:lstStyle/>
                    <a:p>
                      <a:pPr defTabSz="457200">
                        <a:defRPr b="0">
                          <a:solidFill>
                            <a:srgbClr val="000000"/>
                          </a:solidFill>
                        </a:defRPr>
                      </a:pPr>
                      <a:r>
                        <a:rPr sz="1200" b="1">
                          <a:sym typeface="Helvetica"/>
                        </a:rPr>
                        <a:t>Cluster Name</a:t>
                      </a:r>
                    </a:p>
                  </a:txBody>
                  <a:tcPr marL="50800" marR="50800" marT="50800" marB="50800" anchor="ctr" horzOverflow="overflow">
                    <a:lnL w="4445">
                      <a:solidFill>
                        <a:srgbClr val="000000"/>
                      </a:solidFill>
                      <a:miter lim="400000"/>
                    </a:lnL>
                    <a:lnR w="38100">
                      <a:solidFill>
                        <a:srgbClr val="515151"/>
                      </a:solidFill>
                      <a:miter lim="400000"/>
                    </a:lnR>
                    <a:lnT w="0">
                      <a:miter lim="400000"/>
                    </a:lnT>
                    <a:lnB w="4445">
                      <a:solidFill>
                        <a:srgbClr val="000000"/>
                      </a:solidFill>
                      <a:miter lim="400000"/>
                    </a:lnB>
                    <a:solidFill>
                      <a:srgbClr val="BFBFBF"/>
                    </a:solidFill>
                  </a:tcPr>
                </a:tc>
                <a:tc>
                  <a:txBody>
                    <a:bodyPr/>
                    <a:lstStyle/>
                    <a:p>
                      <a:pPr defTabSz="457200"/>
                      <a:r>
                        <a:rPr sz="1200" b="1" dirty="0">
                          <a:latin typeface="Helvetica"/>
                          <a:ea typeface="Helvetica"/>
                          <a:cs typeface="Helvetica"/>
                          <a:sym typeface="Helvetica"/>
                        </a:rPr>
                        <a:t>Location</a:t>
                      </a:r>
                    </a:p>
                  </a:txBody>
                  <a:tcPr marL="50800" marR="50800" marT="50800" marB="50800" anchor="ctr" horzOverflow="overflow">
                    <a:lnL w="38100">
                      <a:solidFill>
                        <a:srgbClr val="515151"/>
                      </a:solidFill>
                      <a:miter lim="400000"/>
                    </a:lnL>
                    <a:lnR w="12700">
                      <a:solidFill>
                        <a:srgbClr val="515151"/>
                      </a:solidFill>
                      <a:miter lim="400000"/>
                    </a:lnR>
                    <a:lnT w="12700">
                      <a:solidFill>
                        <a:srgbClr val="515151"/>
                      </a:solidFill>
                      <a:miter lim="400000"/>
                    </a:lnT>
                    <a:lnB w="4445">
                      <a:solidFill>
                        <a:srgbClr val="000000"/>
                      </a:solidFill>
                      <a:miter lim="400000"/>
                    </a:lnB>
                    <a:solidFill>
                      <a:srgbClr val="BFBFBF"/>
                    </a:solidFill>
                  </a:tcPr>
                </a:tc>
                <a:tc>
                  <a:txBody>
                    <a:bodyPr/>
                    <a:lstStyle/>
                    <a:p>
                      <a:pPr defTabSz="457200"/>
                      <a:r>
                        <a:rPr sz="1200" b="1">
                          <a:latin typeface="Helvetica"/>
                          <a:ea typeface="Helvetica"/>
                          <a:cs typeface="Helvetica"/>
                          <a:sym typeface="Helvetica"/>
                        </a:rPr>
                        <a:t>Width</a:t>
                      </a:r>
                    </a:p>
                  </a:txBody>
                  <a:tcPr marL="50800" marR="50800" marT="50800" marB="50800" anchor="ctr" horzOverflow="overflow">
                    <a:lnL w="12700">
                      <a:solidFill>
                        <a:srgbClr val="515151"/>
                      </a:solidFill>
                      <a:miter lim="400000"/>
                    </a:lnL>
                    <a:lnR w="12700">
                      <a:solidFill>
                        <a:srgbClr val="515151"/>
                      </a:solidFill>
                      <a:miter lim="400000"/>
                    </a:lnR>
                    <a:lnT w="12700">
                      <a:solidFill>
                        <a:srgbClr val="515151"/>
                      </a:solidFill>
                      <a:miter lim="400000"/>
                    </a:lnT>
                    <a:lnB w="4445">
                      <a:solidFill>
                        <a:srgbClr val="000000"/>
                      </a:solidFill>
                      <a:miter lim="400000"/>
                    </a:lnB>
                    <a:solidFill>
                      <a:srgbClr val="BFBFBF"/>
                    </a:solidFill>
                  </a:tcPr>
                </a:tc>
                <a:tc>
                  <a:txBody>
                    <a:bodyPr/>
                    <a:lstStyle/>
                    <a:p>
                      <a:pPr defTabSz="457200"/>
                      <a:r>
                        <a:rPr sz="1200" b="1">
                          <a:latin typeface="Helvetica"/>
                          <a:ea typeface="Helvetica"/>
                          <a:cs typeface="Helvetica"/>
                          <a:sym typeface="Helvetica"/>
                        </a:rPr>
                        <a:t>Gene Association</a:t>
                      </a:r>
                    </a:p>
                  </a:txBody>
                  <a:tcPr marL="50800" marR="50800" marT="50800" marB="50800" anchor="ctr" horzOverflow="overflow">
                    <a:lnL w="12700">
                      <a:solidFill>
                        <a:srgbClr val="515151"/>
                      </a:solidFill>
                      <a:miter lim="400000"/>
                    </a:lnL>
                    <a:lnR w="12700">
                      <a:solidFill>
                        <a:srgbClr val="515151"/>
                      </a:solidFill>
                      <a:miter lim="400000"/>
                    </a:lnR>
                    <a:lnT w="12700">
                      <a:solidFill>
                        <a:srgbClr val="515151"/>
                      </a:solidFill>
                      <a:miter lim="400000"/>
                    </a:lnT>
                    <a:lnB w="4445">
                      <a:solidFill>
                        <a:srgbClr val="000000"/>
                      </a:solidFill>
                      <a:miter lim="400000"/>
                    </a:lnB>
                    <a:solidFill>
                      <a:srgbClr val="BFBFBF"/>
                    </a:solidFill>
                  </a:tcPr>
                </a:tc>
                <a:tc>
                  <a:txBody>
                    <a:bodyPr/>
                    <a:lstStyle/>
                    <a:p>
                      <a:pPr defTabSz="457200"/>
                      <a:r>
                        <a:rPr sz="1200" b="1">
                          <a:latin typeface="Helvetica"/>
                          <a:ea typeface="Helvetica"/>
                          <a:cs typeface="Helvetica"/>
                          <a:sym typeface="Helvetica"/>
                        </a:rPr>
                        <a:t>Gene Location</a:t>
                      </a:r>
                    </a:p>
                  </a:txBody>
                  <a:tcPr marL="50800" marR="50800" marT="50800" marB="50800" anchor="ctr" horzOverflow="overflow">
                    <a:lnL w="12700">
                      <a:solidFill>
                        <a:srgbClr val="515151"/>
                      </a:solidFill>
                      <a:miter lim="400000"/>
                    </a:lnL>
                    <a:lnR w="12700">
                      <a:solidFill>
                        <a:srgbClr val="515151"/>
                      </a:solidFill>
                      <a:miter lim="400000"/>
                    </a:lnR>
                    <a:lnT w="12700">
                      <a:solidFill>
                        <a:srgbClr val="515151"/>
                      </a:solidFill>
                      <a:miter lim="400000"/>
                    </a:lnT>
                    <a:lnB w="4445">
                      <a:solidFill>
                        <a:srgbClr val="000000"/>
                      </a:solidFill>
                      <a:miter lim="400000"/>
                    </a:lnB>
                    <a:solidFill>
                      <a:srgbClr val="BFBFBF"/>
                    </a:solidFill>
                  </a:tcPr>
                </a:tc>
                <a:tc>
                  <a:txBody>
                    <a:bodyPr/>
                    <a:lstStyle/>
                    <a:p>
                      <a:pPr defTabSz="457200"/>
                      <a:r>
                        <a:rPr sz="1200" b="1">
                          <a:latin typeface="Helvetica"/>
                          <a:ea typeface="Helvetica"/>
                          <a:cs typeface="Helvetica"/>
                          <a:sym typeface="Helvetica"/>
                        </a:rPr>
                        <a:t>Nearest TSS Gene</a:t>
                      </a:r>
                    </a:p>
                  </a:txBody>
                  <a:tcPr marL="50800" marR="50800" marT="50800" marB="50800" anchor="ctr" horzOverflow="overflow">
                    <a:lnL w="12700">
                      <a:solidFill>
                        <a:srgbClr val="515151"/>
                      </a:solidFill>
                      <a:miter lim="400000"/>
                    </a:lnL>
                    <a:lnR w="12700">
                      <a:solidFill>
                        <a:srgbClr val="515151"/>
                      </a:solidFill>
                      <a:miter lim="400000"/>
                    </a:lnR>
                    <a:lnT w="12700">
                      <a:solidFill>
                        <a:srgbClr val="515151"/>
                      </a:solidFill>
                      <a:miter lim="400000"/>
                    </a:lnT>
                    <a:lnB w="4445">
                      <a:solidFill>
                        <a:srgbClr val="000000"/>
                      </a:solidFill>
                      <a:miter lim="400000"/>
                    </a:lnB>
                    <a:solidFill>
                      <a:srgbClr val="BFBFBF"/>
                    </a:solidFill>
                  </a:tcPr>
                </a:tc>
                <a:tc>
                  <a:txBody>
                    <a:bodyPr/>
                    <a:lstStyle/>
                    <a:p>
                      <a:pPr defTabSz="457200"/>
                      <a:r>
                        <a:rPr sz="1200" b="1">
                          <a:latin typeface="Helvetica"/>
                          <a:ea typeface="Helvetica"/>
                          <a:cs typeface="Helvetica"/>
                          <a:sym typeface="Helvetica"/>
                        </a:rPr>
                        <a:t>Max Distance to Nearest TSS (bp)</a:t>
                      </a:r>
                    </a:p>
                  </a:txBody>
                  <a:tcPr marL="50800" marR="50800" marT="50800" marB="50800" anchor="ctr" horzOverflow="overflow">
                    <a:lnL w="12700">
                      <a:solidFill>
                        <a:srgbClr val="515151"/>
                      </a:solidFill>
                      <a:miter lim="400000"/>
                    </a:lnL>
                    <a:lnR w="12700">
                      <a:solidFill>
                        <a:srgbClr val="515151"/>
                      </a:solidFill>
                      <a:miter lim="400000"/>
                    </a:lnR>
                    <a:lnT w="12700">
                      <a:solidFill>
                        <a:srgbClr val="515151"/>
                      </a:solidFill>
                      <a:miter lim="400000"/>
                    </a:lnT>
                    <a:lnB w="4445">
                      <a:solidFill>
                        <a:srgbClr val="000000"/>
                      </a:solidFill>
                      <a:miter lim="400000"/>
                    </a:lnB>
                    <a:solidFill>
                      <a:srgbClr val="BFBFBF"/>
                    </a:solidFill>
                  </a:tcPr>
                </a:tc>
                <a:tc>
                  <a:txBody>
                    <a:bodyPr/>
                    <a:lstStyle/>
                    <a:p>
                      <a:pPr defTabSz="457200"/>
                      <a:r>
                        <a:rPr sz="1200" b="1">
                          <a:latin typeface="Helvetica"/>
                          <a:ea typeface="Helvetica"/>
                          <a:cs typeface="Helvetica"/>
                          <a:sym typeface="Helvetica"/>
                        </a:rPr>
                        <a:t>Enhancer</a:t>
                      </a:r>
                    </a:p>
                  </a:txBody>
                  <a:tcPr marL="50800" marR="50800" marT="50800" marB="50800" anchor="ctr" horzOverflow="overflow">
                    <a:lnL w="12700">
                      <a:solidFill>
                        <a:srgbClr val="515151"/>
                      </a:solidFill>
                      <a:miter lim="400000"/>
                    </a:lnL>
                    <a:lnR w="12700">
                      <a:solidFill>
                        <a:srgbClr val="515151"/>
                      </a:solidFill>
                      <a:miter lim="400000"/>
                    </a:lnR>
                    <a:lnT w="12700">
                      <a:solidFill>
                        <a:srgbClr val="515151"/>
                      </a:solidFill>
                      <a:miter lim="400000"/>
                    </a:lnT>
                    <a:lnB w="4445">
                      <a:solidFill>
                        <a:srgbClr val="000000"/>
                      </a:solidFill>
                      <a:miter lim="400000"/>
                    </a:lnB>
                    <a:solidFill>
                      <a:srgbClr val="BFBFBF"/>
                    </a:solidFill>
                  </a:tcPr>
                </a:tc>
                <a:tc>
                  <a:txBody>
                    <a:bodyPr/>
                    <a:lstStyle/>
                    <a:p>
                      <a:pPr defTabSz="457200"/>
                      <a:r>
                        <a:rPr sz="1200" b="1">
                          <a:latin typeface="Helvetica"/>
                          <a:ea typeface="Helvetica"/>
                          <a:cs typeface="Helvetica"/>
                          <a:sym typeface="Helvetica"/>
                        </a:rPr>
                        <a:t>CpG Island</a:t>
                      </a:r>
                    </a:p>
                  </a:txBody>
                  <a:tcPr marL="50800" marR="50800" marT="50800" marB="50800" anchor="ctr" horzOverflow="overflow">
                    <a:lnL w="12700">
                      <a:solidFill>
                        <a:srgbClr val="515151"/>
                      </a:solidFill>
                      <a:miter lim="400000"/>
                    </a:lnL>
                    <a:lnR w="38100">
                      <a:solidFill>
                        <a:srgbClr val="515151"/>
                      </a:solidFill>
                      <a:miter lim="400000"/>
                    </a:lnR>
                    <a:lnT w="12700">
                      <a:solidFill>
                        <a:srgbClr val="515151"/>
                      </a:solidFill>
                      <a:miter lim="400000"/>
                    </a:lnT>
                    <a:lnB w="4445">
                      <a:solidFill>
                        <a:srgbClr val="000000"/>
                      </a:solidFill>
                      <a:miter lim="400000"/>
                    </a:lnB>
                    <a:solidFill>
                      <a:srgbClr val="BFBFBF"/>
                    </a:solidFill>
                  </a:tcPr>
                </a:tc>
                <a:extLst>
                  <a:ext uri="{0D108BD9-81ED-4DB2-BD59-A6C34878D82A}">
                    <a16:rowId xmlns:a16="http://schemas.microsoft.com/office/drawing/2014/main" val="10001"/>
                  </a:ext>
                </a:extLst>
              </a:tr>
              <a:tr h="307174">
                <a:tc>
                  <a:txBody>
                    <a:bodyPr/>
                    <a:lstStyle/>
                    <a:p>
                      <a:pPr defTabSz="457200">
                        <a:defRPr b="0">
                          <a:solidFill>
                            <a:srgbClr val="000000"/>
                          </a:solidFill>
                        </a:defRPr>
                      </a:pPr>
                      <a:r>
                        <a:rPr sz="1200" b="1">
                          <a:sym typeface="Helvetica"/>
                        </a:rPr>
                        <a:t>ARL17A</a:t>
                      </a:r>
                    </a:p>
                  </a:txBody>
                  <a:tcPr marL="50800" marR="50800" marT="50800" marB="50800" horzOverflow="overflow">
                    <a:lnL w="4445">
                      <a:solidFill>
                        <a:srgbClr val="000000"/>
                      </a:solidFill>
                      <a:miter lim="400000"/>
                    </a:lnL>
                    <a:lnR w="38100">
                      <a:solidFill>
                        <a:srgbClr val="515151"/>
                      </a:solidFill>
                      <a:miter lim="400000"/>
                    </a:lnR>
                    <a:lnT w="4445">
                      <a:solidFill>
                        <a:srgbClr val="000000"/>
                      </a:solidFill>
                      <a:miter lim="400000"/>
                    </a:lnT>
                    <a:lnB w="4445">
                      <a:solidFill>
                        <a:srgbClr val="000000"/>
                      </a:solidFill>
                      <a:miter lim="400000"/>
                    </a:lnB>
                    <a:solidFill>
                      <a:srgbClr val="BFBFBF"/>
                    </a:solidFill>
                  </a:tcPr>
                </a:tc>
                <a:tc>
                  <a:txBody>
                    <a:bodyPr/>
                    <a:lstStyle/>
                    <a:p>
                      <a:pPr defTabSz="457200"/>
                      <a:r>
                        <a:rPr sz="1200">
                          <a:latin typeface="Helvetica"/>
                          <a:ea typeface="Helvetica"/>
                          <a:cs typeface="Helvetica"/>
                          <a:sym typeface="Helvetica"/>
                        </a:rPr>
                        <a:t>chr17:43578568-43578911</a:t>
                      </a:r>
                    </a:p>
                  </a:txBody>
                  <a:tcPr marL="50800" marR="50800" marT="50800" marB="50800" horzOverflow="overflow">
                    <a:lnL w="381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344</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dirty="0">
                          <a:latin typeface="Helvetica"/>
                          <a:ea typeface="Helvetica"/>
                          <a:cs typeface="Helvetica"/>
                          <a:sym typeface="Helvetica"/>
                        </a:rPr>
                        <a:t>AF119889</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-2056</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38100">
                      <a:solidFill>
                        <a:srgbClr val="515151"/>
                      </a:solidFill>
                      <a:miter lim="400000"/>
                    </a:lnR>
                    <a:lnT w="4445">
                      <a:solidFill>
                        <a:srgbClr val="000000"/>
                      </a:solidFill>
                      <a:miter lim="400000"/>
                    </a:lnT>
                    <a:lnB w="4445">
                      <a:solidFill>
                        <a:srgbClr val="000000"/>
                      </a:solidFill>
                      <a:miter lim="400000"/>
                    </a:lnB>
                    <a:noFill/>
                  </a:tcPr>
                </a:tc>
                <a:extLst>
                  <a:ext uri="{0D108BD9-81ED-4DB2-BD59-A6C34878D82A}">
                    <a16:rowId xmlns:a16="http://schemas.microsoft.com/office/drawing/2014/main" val="10002"/>
                  </a:ext>
                </a:extLst>
              </a:tr>
              <a:tr h="307174">
                <a:tc>
                  <a:txBody>
                    <a:bodyPr/>
                    <a:lstStyle/>
                    <a:p>
                      <a:pPr defTabSz="457200">
                        <a:defRPr b="0">
                          <a:solidFill>
                            <a:srgbClr val="000000"/>
                          </a:solidFill>
                        </a:defRPr>
                      </a:pPr>
                      <a:r>
                        <a:rPr sz="1200" b="1">
                          <a:sym typeface="Helvetica"/>
                        </a:rPr>
                        <a:t>MAPT</a:t>
                      </a:r>
                    </a:p>
                  </a:txBody>
                  <a:tcPr marL="50800" marR="50800" marT="50800" marB="50800" horzOverflow="overflow">
                    <a:lnL w="4445">
                      <a:solidFill>
                        <a:srgbClr val="000000"/>
                      </a:solidFill>
                      <a:miter lim="400000"/>
                    </a:lnL>
                    <a:lnR w="38100">
                      <a:solidFill>
                        <a:srgbClr val="515151"/>
                      </a:solidFill>
                      <a:miter lim="400000"/>
                    </a:lnR>
                    <a:lnT w="4445">
                      <a:solidFill>
                        <a:srgbClr val="000000"/>
                      </a:solidFill>
                      <a:miter lim="400000"/>
                    </a:lnT>
                    <a:lnB w="4445">
                      <a:solidFill>
                        <a:srgbClr val="000000"/>
                      </a:solidFill>
                      <a:miter lim="400000"/>
                    </a:lnB>
                    <a:solidFill>
                      <a:srgbClr val="BFBFBF"/>
                    </a:solidFill>
                  </a:tcPr>
                </a:tc>
                <a:tc>
                  <a:txBody>
                    <a:bodyPr/>
                    <a:lstStyle/>
                    <a:p>
                      <a:pPr defTabSz="457200"/>
                      <a:r>
                        <a:rPr sz="1200">
                          <a:latin typeface="Helvetica"/>
                          <a:ea typeface="Helvetica"/>
                          <a:cs typeface="Helvetica"/>
                          <a:sym typeface="Helvetica"/>
                        </a:rPr>
                        <a:t>chr17:44060252-44061467</a:t>
                      </a:r>
                    </a:p>
                  </a:txBody>
                  <a:tcPr marL="50800" marR="50800" marT="50800" marB="50800" horzOverflow="overflow">
                    <a:lnL w="381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1216</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MAPT</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Body</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MAPT</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1236</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Yes</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Yes</a:t>
                      </a:r>
                    </a:p>
                  </a:txBody>
                  <a:tcPr marL="50800" marR="50800" marT="50800" marB="50800" horzOverflow="overflow">
                    <a:lnL w="12700">
                      <a:solidFill>
                        <a:srgbClr val="515151"/>
                      </a:solidFill>
                      <a:miter lim="400000"/>
                    </a:lnL>
                    <a:lnR w="38100">
                      <a:solidFill>
                        <a:srgbClr val="515151"/>
                      </a:solidFill>
                      <a:miter lim="400000"/>
                    </a:lnR>
                    <a:lnT w="4445">
                      <a:solidFill>
                        <a:srgbClr val="000000"/>
                      </a:solidFill>
                      <a:miter lim="400000"/>
                    </a:lnT>
                    <a:lnB w="4445">
                      <a:solidFill>
                        <a:srgbClr val="000000"/>
                      </a:solidFill>
                      <a:miter lim="400000"/>
                    </a:lnB>
                    <a:noFill/>
                  </a:tcPr>
                </a:tc>
                <a:extLst>
                  <a:ext uri="{0D108BD9-81ED-4DB2-BD59-A6C34878D82A}">
                    <a16:rowId xmlns:a16="http://schemas.microsoft.com/office/drawing/2014/main" val="10003"/>
                  </a:ext>
                </a:extLst>
              </a:tr>
              <a:tr h="474571">
                <a:tc>
                  <a:txBody>
                    <a:bodyPr/>
                    <a:lstStyle/>
                    <a:p>
                      <a:pPr defTabSz="457200">
                        <a:defRPr b="0">
                          <a:solidFill>
                            <a:srgbClr val="000000"/>
                          </a:solidFill>
                        </a:defRPr>
                      </a:pPr>
                      <a:r>
                        <a:rPr sz="1200" b="1">
                          <a:sym typeface="Helvetica"/>
                        </a:rPr>
                        <a:t>CLU</a:t>
                      </a:r>
                    </a:p>
                  </a:txBody>
                  <a:tcPr marL="50800" marR="50800" marT="50800" marB="50800" horzOverflow="overflow">
                    <a:lnL w="4445">
                      <a:solidFill>
                        <a:srgbClr val="000000"/>
                      </a:solidFill>
                      <a:miter lim="400000"/>
                    </a:lnL>
                    <a:lnR w="38100">
                      <a:solidFill>
                        <a:srgbClr val="515151"/>
                      </a:solidFill>
                      <a:miter lim="400000"/>
                    </a:lnR>
                    <a:lnT w="4445">
                      <a:solidFill>
                        <a:srgbClr val="000000"/>
                      </a:solidFill>
                      <a:miter lim="400000"/>
                    </a:lnT>
                    <a:lnB w="4445">
                      <a:solidFill>
                        <a:srgbClr val="000000"/>
                      </a:solidFill>
                      <a:miter lim="400000"/>
                    </a:lnB>
                    <a:solidFill>
                      <a:srgbClr val="BFBFBF"/>
                    </a:solidFill>
                  </a:tcPr>
                </a:tc>
                <a:tc>
                  <a:txBody>
                    <a:bodyPr/>
                    <a:lstStyle/>
                    <a:p>
                      <a:pPr defTabSz="457200"/>
                      <a:r>
                        <a:rPr sz="1200">
                          <a:latin typeface="Helvetica"/>
                          <a:ea typeface="Helvetica"/>
                          <a:cs typeface="Helvetica"/>
                          <a:sym typeface="Helvetica"/>
                        </a:rPr>
                        <a:t>chr8:27467783-27470629</a:t>
                      </a:r>
                    </a:p>
                  </a:txBody>
                  <a:tcPr marL="50800" marR="50800" marT="50800" marB="50800" horzOverflow="overflow">
                    <a:lnL w="381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2847</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CLU</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Body,1stExon,5'UTR,TSS200,TSS1500</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CLU</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-1361</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Yes</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Yes</a:t>
                      </a:r>
                    </a:p>
                  </a:txBody>
                  <a:tcPr marL="50800" marR="50800" marT="50800" marB="50800" horzOverflow="overflow">
                    <a:lnL w="12700">
                      <a:solidFill>
                        <a:srgbClr val="515151"/>
                      </a:solidFill>
                      <a:miter lim="400000"/>
                    </a:lnL>
                    <a:lnR w="38100">
                      <a:solidFill>
                        <a:srgbClr val="515151"/>
                      </a:solidFill>
                      <a:miter lim="400000"/>
                    </a:lnR>
                    <a:lnT w="4445">
                      <a:solidFill>
                        <a:srgbClr val="000000"/>
                      </a:solidFill>
                      <a:miter lim="400000"/>
                    </a:lnT>
                    <a:lnB w="4445">
                      <a:solidFill>
                        <a:srgbClr val="000000"/>
                      </a:solidFill>
                      <a:miter lim="400000"/>
                    </a:lnB>
                    <a:noFill/>
                  </a:tcPr>
                </a:tc>
                <a:extLst>
                  <a:ext uri="{0D108BD9-81ED-4DB2-BD59-A6C34878D82A}">
                    <a16:rowId xmlns:a16="http://schemas.microsoft.com/office/drawing/2014/main" val="10004"/>
                  </a:ext>
                </a:extLst>
              </a:tr>
              <a:tr h="314131">
                <a:tc>
                  <a:txBody>
                    <a:bodyPr/>
                    <a:lstStyle/>
                    <a:p>
                      <a:pPr defTabSz="457200">
                        <a:defRPr b="0">
                          <a:solidFill>
                            <a:srgbClr val="000000"/>
                          </a:solidFill>
                        </a:defRPr>
                      </a:pPr>
                      <a:r>
                        <a:rPr sz="1200" b="1">
                          <a:sym typeface="Helvetica"/>
                        </a:rPr>
                        <a:t>LRRK1</a:t>
                      </a:r>
                    </a:p>
                  </a:txBody>
                  <a:tcPr marL="50800" marR="50800" marT="50800" marB="50800" horzOverflow="overflow">
                    <a:lnL w="4445">
                      <a:solidFill>
                        <a:srgbClr val="000000"/>
                      </a:solidFill>
                      <a:miter lim="400000"/>
                    </a:lnL>
                    <a:lnR w="38100">
                      <a:solidFill>
                        <a:srgbClr val="515151"/>
                      </a:solidFill>
                      <a:miter lim="400000"/>
                    </a:lnR>
                    <a:lnT w="4445">
                      <a:solidFill>
                        <a:srgbClr val="000000"/>
                      </a:solidFill>
                      <a:miter lim="400000"/>
                    </a:lnT>
                    <a:lnB w="4445">
                      <a:solidFill>
                        <a:srgbClr val="000000"/>
                      </a:solidFill>
                      <a:miter lim="400000"/>
                    </a:lnB>
                    <a:solidFill>
                      <a:srgbClr val="BFBFBF"/>
                    </a:solidFill>
                  </a:tcPr>
                </a:tc>
                <a:tc>
                  <a:txBody>
                    <a:bodyPr/>
                    <a:lstStyle/>
                    <a:p>
                      <a:pPr defTabSz="457200"/>
                      <a:r>
                        <a:rPr sz="1200">
                          <a:latin typeface="Helvetica"/>
                          <a:ea typeface="Helvetica"/>
                          <a:cs typeface="Helvetica"/>
                          <a:sym typeface="Helvetica"/>
                        </a:rPr>
                        <a:t>chr15:101641336-101641443</a:t>
                      </a:r>
                    </a:p>
                  </a:txBody>
                  <a:tcPr marL="50800" marR="50800" marT="50800" marB="50800" horzOverflow="overflow">
                    <a:lnL w="381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108</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LRRK1</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48016</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38100">
                      <a:solidFill>
                        <a:srgbClr val="515151"/>
                      </a:solidFill>
                      <a:miter lim="400000"/>
                    </a:lnR>
                    <a:lnT w="4445">
                      <a:solidFill>
                        <a:srgbClr val="000000"/>
                      </a:solidFill>
                      <a:miter lim="400000"/>
                    </a:lnT>
                    <a:lnB w="4445">
                      <a:solidFill>
                        <a:srgbClr val="000000"/>
                      </a:solidFill>
                      <a:miter lim="400000"/>
                    </a:lnB>
                    <a:noFill/>
                  </a:tcPr>
                </a:tc>
                <a:extLst>
                  <a:ext uri="{0D108BD9-81ED-4DB2-BD59-A6C34878D82A}">
                    <a16:rowId xmlns:a16="http://schemas.microsoft.com/office/drawing/2014/main" val="10005"/>
                  </a:ext>
                </a:extLst>
              </a:tr>
              <a:tr h="307174">
                <a:tc>
                  <a:txBody>
                    <a:bodyPr/>
                    <a:lstStyle/>
                    <a:p>
                      <a:pPr defTabSz="457200">
                        <a:defRPr b="0">
                          <a:solidFill>
                            <a:srgbClr val="000000"/>
                          </a:solidFill>
                        </a:defRPr>
                      </a:pPr>
                      <a:r>
                        <a:rPr sz="1200" b="1">
                          <a:sym typeface="Helvetica"/>
                        </a:rPr>
                        <a:t>PRDM16</a:t>
                      </a:r>
                    </a:p>
                  </a:txBody>
                  <a:tcPr marL="50800" marR="50800" marT="50800" marB="50800" horzOverflow="overflow">
                    <a:lnL w="4445">
                      <a:solidFill>
                        <a:srgbClr val="000000"/>
                      </a:solidFill>
                      <a:miter lim="400000"/>
                    </a:lnL>
                    <a:lnR w="38100">
                      <a:solidFill>
                        <a:srgbClr val="515151"/>
                      </a:solidFill>
                      <a:miter lim="400000"/>
                    </a:lnR>
                    <a:lnT w="4445">
                      <a:solidFill>
                        <a:srgbClr val="000000"/>
                      </a:solidFill>
                      <a:miter lim="400000"/>
                    </a:lnT>
                    <a:lnB w="4445">
                      <a:solidFill>
                        <a:srgbClr val="000000"/>
                      </a:solidFill>
                      <a:miter lim="400000"/>
                    </a:lnB>
                    <a:solidFill>
                      <a:srgbClr val="BFBFBF"/>
                    </a:solidFill>
                  </a:tcPr>
                </a:tc>
                <a:tc>
                  <a:txBody>
                    <a:bodyPr/>
                    <a:lstStyle/>
                    <a:p>
                      <a:pPr defTabSz="457200"/>
                      <a:r>
                        <a:rPr sz="1200">
                          <a:latin typeface="Helvetica"/>
                          <a:ea typeface="Helvetica"/>
                          <a:cs typeface="Helvetica"/>
                          <a:sym typeface="Helvetica"/>
                        </a:rPr>
                        <a:t>chr1:3099233-3100497</a:t>
                      </a:r>
                    </a:p>
                  </a:txBody>
                  <a:tcPr marL="50800" marR="50800" marT="50800" marB="50800" horzOverflow="overflow">
                    <a:lnL w="381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1265</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PRDM16</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Body</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MIR4251</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55959</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Yes</a:t>
                      </a:r>
                    </a:p>
                  </a:txBody>
                  <a:tcPr marL="50800" marR="50800" marT="50800" marB="50800" horzOverflow="overflow">
                    <a:lnL w="12700">
                      <a:solidFill>
                        <a:srgbClr val="515151"/>
                      </a:solidFill>
                      <a:miter lim="400000"/>
                    </a:lnL>
                    <a:lnR w="38100">
                      <a:solidFill>
                        <a:srgbClr val="515151"/>
                      </a:solidFill>
                      <a:miter lim="400000"/>
                    </a:lnR>
                    <a:lnT w="4445">
                      <a:solidFill>
                        <a:srgbClr val="000000"/>
                      </a:solidFill>
                      <a:miter lim="400000"/>
                    </a:lnT>
                    <a:lnB w="4445">
                      <a:solidFill>
                        <a:srgbClr val="000000"/>
                      </a:solidFill>
                      <a:miter lim="400000"/>
                    </a:lnB>
                    <a:noFill/>
                  </a:tcPr>
                </a:tc>
                <a:extLst>
                  <a:ext uri="{0D108BD9-81ED-4DB2-BD59-A6C34878D82A}">
                    <a16:rowId xmlns:a16="http://schemas.microsoft.com/office/drawing/2014/main" val="10006"/>
                  </a:ext>
                </a:extLst>
              </a:tr>
              <a:tr h="314131">
                <a:tc>
                  <a:txBody>
                    <a:bodyPr/>
                    <a:lstStyle/>
                    <a:p>
                      <a:pPr defTabSz="457200">
                        <a:defRPr b="0">
                          <a:solidFill>
                            <a:srgbClr val="000000"/>
                          </a:solidFill>
                        </a:defRPr>
                      </a:pPr>
                      <a:r>
                        <a:rPr sz="1200" b="1">
                          <a:sym typeface="Helvetica"/>
                        </a:rPr>
                        <a:t>CFAP46</a:t>
                      </a:r>
                    </a:p>
                  </a:txBody>
                  <a:tcPr marL="50800" marR="50800" marT="50800" marB="50800" horzOverflow="overflow">
                    <a:lnL w="4445">
                      <a:solidFill>
                        <a:srgbClr val="000000"/>
                      </a:solidFill>
                      <a:miter lim="400000"/>
                    </a:lnL>
                    <a:lnR w="38100">
                      <a:solidFill>
                        <a:srgbClr val="515151"/>
                      </a:solidFill>
                      <a:miter lim="400000"/>
                    </a:lnR>
                    <a:lnT w="4445">
                      <a:solidFill>
                        <a:srgbClr val="000000"/>
                      </a:solidFill>
                      <a:miter lim="400000"/>
                    </a:lnT>
                    <a:lnB w="4445">
                      <a:solidFill>
                        <a:srgbClr val="000000"/>
                      </a:solidFill>
                      <a:miter lim="400000"/>
                    </a:lnB>
                    <a:solidFill>
                      <a:srgbClr val="BFBFBF"/>
                    </a:solidFill>
                  </a:tcPr>
                </a:tc>
                <a:tc>
                  <a:txBody>
                    <a:bodyPr/>
                    <a:lstStyle/>
                    <a:p>
                      <a:pPr defTabSz="457200"/>
                      <a:r>
                        <a:rPr sz="1200">
                          <a:latin typeface="Helvetica"/>
                          <a:ea typeface="Helvetica"/>
                          <a:cs typeface="Helvetica"/>
                          <a:sym typeface="Helvetica"/>
                        </a:rPr>
                        <a:t>chr10:134795270-134796269</a:t>
                      </a:r>
                    </a:p>
                  </a:txBody>
                  <a:tcPr marL="50800" marR="50800" marT="50800" marB="50800" horzOverflow="overflow">
                    <a:lnL w="381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1000</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AK125849</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17232</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Yes</a:t>
                      </a:r>
                    </a:p>
                  </a:txBody>
                  <a:tcPr marL="50800" marR="50800" marT="50800" marB="50800" horzOverflow="overflow">
                    <a:lnL w="12700">
                      <a:solidFill>
                        <a:srgbClr val="515151"/>
                      </a:solidFill>
                      <a:miter lim="400000"/>
                    </a:lnL>
                    <a:lnR w="38100">
                      <a:solidFill>
                        <a:srgbClr val="515151"/>
                      </a:solidFill>
                      <a:miter lim="400000"/>
                    </a:lnR>
                    <a:lnT w="4445">
                      <a:solidFill>
                        <a:srgbClr val="000000"/>
                      </a:solidFill>
                      <a:miter lim="400000"/>
                    </a:lnT>
                    <a:lnB w="4445">
                      <a:solidFill>
                        <a:srgbClr val="000000"/>
                      </a:solidFill>
                      <a:miter lim="400000"/>
                    </a:lnB>
                    <a:noFill/>
                  </a:tcPr>
                </a:tc>
                <a:extLst>
                  <a:ext uri="{0D108BD9-81ED-4DB2-BD59-A6C34878D82A}">
                    <a16:rowId xmlns:a16="http://schemas.microsoft.com/office/drawing/2014/main" val="10007"/>
                  </a:ext>
                </a:extLst>
              </a:tr>
              <a:tr h="307174">
                <a:tc>
                  <a:txBody>
                    <a:bodyPr/>
                    <a:lstStyle/>
                    <a:p>
                      <a:pPr defTabSz="457200">
                        <a:defRPr b="0">
                          <a:solidFill>
                            <a:srgbClr val="000000"/>
                          </a:solidFill>
                        </a:defRPr>
                      </a:pPr>
                      <a:r>
                        <a:rPr sz="1200" b="1">
                          <a:sym typeface="Helvetica"/>
                        </a:rPr>
                        <a:t>MIR5093</a:t>
                      </a:r>
                    </a:p>
                  </a:txBody>
                  <a:tcPr marL="50800" marR="50800" marT="50800" marB="50800" horzOverflow="overflow">
                    <a:lnL w="4445">
                      <a:solidFill>
                        <a:srgbClr val="000000"/>
                      </a:solidFill>
                      <a:miter lim="400000"/>
                    </a:lnL>
                    <a:lnR w="38100">
                      <a:solidFill>
                        <a:srgbClr val="515151"/>
                      </a:solidFill>
                      <a:miter lim="400000"/>
                    </a:lnR>
                    <a:lnT w="4445">
                      <a:solidFill>
                        <a:srgbClr val="000000"/>
                      </a:solidFill>
                      <a:miter lim="400000"/>
                    </a:lnT>
                    <a:lnB w="4445">
                      <a:solidFill>
                        <a:srgbClr val="000000"/>
                      </a:solidFill>
                      <a:miter lim="400000"/>
                    </a:lnB>
                    <a:solidFill>
                      <a:srgbClr val="BFBFBF"/>
                    </a:solidFill>
                  </a:tcPr>
                </a:tc>
                <a:tc>
                  <a:txBody>
                    <a:bodyPr/>
                    <a:lstStyle/>
                    <a:p>
                      <a:pPr defTabSz="457200"/>
                      <a:r>
                        <a:rPr sz="1200">
                          <a:latin typeface="Helvetica"/>
                          <a:ea typeface="Helvetica"/>
                          <a:cs typeface="Helvetica"/>
                          <a:sym typeface="Helvetica"/>
                        </a:rPr>
                        <a:t>chr16:85362963-85363209</a:t>
                      </a:r>
                    </a:p>
                  </a:txBody>
                  <a:tcPr marL="50800" marR="50800" marT="50800" marB="50800" horzOverflow="overflow">
                    <a:lnL w="381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247</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LOC727710</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-26207</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Yes</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Yes</a:t>
                      </a:r>
                    </a:p>
                  </a:txBody>
                  <a:tcPr marL="50800" marR="50800" marT="50800" marB="50800" horzOverflow="overflow">
                    <a:lnL w="12700">
                      <a:solidFill>
                        <a:srgbClr val="515151"/>
                      </a:solidFill>
                      <a:miter lim="400000"/>
                    </a:lnL>
                    <a:lnR w="38100">
                      <a:solidFill>
                        <a:srgbClr val="515151"/>
                      </a:solidFill>
                      <a:miter lim="400000"/>
                    </a:lnR>
                    <a:lnT w="4445">
                      <a:solidFill>
                        <a:srgbClr val="000000"/>
                      </a:solidFill>
                      <a:miter lim="400000"/>
                    </a:lnT>
                    <a:lnB w="4445">
                      <a:solidFill>
                        <a:srgbClr val="000000"/>
                      </a:solidFill>
                      <a:miter lim="400000"/>
                    </a:lnB>
                    <a:noFill/>
                  </a:tcPr>
                </a:tc>
                <a:extLst>
                  <a:ext uri="{0D108BD9-81ED-4DB2-BD59-A6C34878D82A}">
                    <a16:rowId xmlns:a16="http://schemas.microsoft.com/office/drawing/2014/main" val="10008"/>
                  </a:ext>
                </a:extLst>
              </a:tr>
              <a:tr h="307174">
                <a:tc>
                  <a:txBody>
                    <a:bodyPr/>
                    <a:lstStyle/>
                    <a:p>
                      <a:pPr defTabSz="457200">
                        <a:defRPr b="0">
                          <a:solidFill>
                            <a:srgbClr val="000000"/>
                          </a:solidFill>
                        </a:defRPr>
                      </a:pPr>
                      <a:r>
                        <a:rPr sz="1200" b="1">
                          <a:sym typeface="Helvetica"/>
                        </a:rPr>
                        <a:t>TAF1B</a:t>
                      </a:r>
                    </a:p>
                  </a:txBody>
                  <a:tcPr marL="50800" marR="50800" marT="50800" marB="50800" horzOverflow="overflow">
                    <a:lnL w="4445">
                      <a:solidFill>
                        <a:srgbClr val="000000"/>
                      </a:solidFill>
                      <a:miter lim="400000"/>
                    </a:lnL>
                    <a:lnR w="38100">
                      <a:solidFill>
                        <a:srgbClr val="515151"/>
                      </a:solidFill>
                      <a:miter lim="400000"/>
                    </a:lnR>
                    <a:lnT w="4445">
                      <a:solidFill>
                        <a:srgbClr val="000000"/>
                      </a:solidFill>
                      <a:miter lim="400000"/>
                    </a:lnT>
                    <a:lnB w="4445">
                      <a:solidFill>
                        <a:srgbClr val="000000"/>
                      </a:solidFill>
                      <a:miter lim="400000"/>
                    </a:lnB>
                    <a:solidFill>
                      <a:srgbClr val="BFBFBF"/>
                    </a:solidFill>
                  </a:tcPr>
                </a:tc>
                <a:tc>
                  <a:txBody>
                    <a:bodyPr/>
                    <a:lstStyle/>
                    <a:p>
                      <a:pPr defTabSz="457200"/>
                      <a:r>
                        <a:rPr sz="1200">
                          <a:latin typeface="Helvetica"/>
                          <a:ea typeface="Helvetica"/>
                          <a:cs typeface="Helvetica"/>
                          <a:sym typeface="Helvetica"/>
                        </a:rPr>
                        <a:t>chr2:9960583-9960899</a:t>
                      </a:r>
                    </a:p>
                  </a:txBody>
                  <a:tcPr marL="50800" marR="50800" marT="50800" marB="50800" horzOverflow="overflow">
                    <a:lnL w="381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317</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TAF1B</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-22987</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38100">
                      <a:solidFill>
                        <a:srgbClr val="515151"/>
                      </a:solidFill>
                      <a:miter lim="400000"/>
                    </a:lnR>
                    <a:lnT w="4445">
                      <a:solidFill>
                        <a:srgbClr val="000000"/>
                      </a:solidFill>
                      <a:miter lim="400000"/>
                    </a:lnT>
                    <a:lnB w="4445">
                      <a:solidFill>
                        <a:srgbClr val="000000"/>
                      </a:solidFill>
                      <a:miter lim="400000"/>
                    </a:lnB>
                    <a:noFill/>
                  </a:tcPr>
                </a:tc>
                <a:extLst>
                  <a:ext uri="{0D108BD9-81ED-4DB2-BD59-A6C34878D82A}">
                    <a16:rowId xmlns:a16="http://schemas.microsoft.com/office/drawing/2014/main" val="10009"/>
                  </a:ext>
                </a:extLst>
              </a:tr>
              <a:tr h="307174">
                <a:tc>
                  <a:txBody>
                    <a:bodyPr/>
                    <a:lstStyle/>
                    <a:p>
                      <a:pPr defTabSz="457200">
                        <a:defRPr b="0">
                          <a:solidFill>
                            <a:srgbClr val="000000"/>
                          </a:solidFill>
                        </a:defRPr>
                      </a:pPr>
                      <a:r>
                        <a:rPr sz="1200" b="1">
                          <a:sym typeface="Helvetica"/>
                        </a:rPr>
                        <a:t>DLL1</a:t>
                      </a:r>
                    </a:p>
                  </a:txBody>
                  <a:tcPr marL="50800" marR="50800" marT="50800" marB="50800" horzOverflow="overflow">
                    <a:lnL w="4445">
                      <a:solidFill>
                        <a:srgbClr val="000000"/>
                      </a:solidFill>
                      <a:miter lim="400000"/>
                    </a:lnL>
                    <a:lnR w="38100">
                      <a:solidFill>
                        <a:srgbClr val="515151"/>
                      </a:solidFill>
                      <a:miter lim="400000"/>
                    </a:lnR>
                    <a:lnT w="4445">
                      <a:solidFill>
                        <a:srgbClr val="000000"/>
                      </a:solidFill>
                      <a:miter lim="400000"/>
                    </a:lnT>
                    <a:lnB w="4445">
                      <a:solidFill>
                        <a:srgbClr val="000000"/>
                      </a:solidFill>
                      <a:miter lim="400000"/>
                    </a:lnB>
                    <a:solidFill>
                      <a:srgbClr val="BFBFBF"/>
                    </a:solidFill>
                  </a:tcPr>
                </a:tc>
                <a:tc>
                  <a:txBody>
                    <a:bodyPr/>
                    <a:lstStyle/>
                    <a:p>
                      <a:pPr defTabSz="457200"/>
                      <a:r>
                        <a:rPr sz="1200">
                          <a:latin typeface="Helvetica"/>
                          <a:ea typeface="Helvetica"/>
                          <a:cs typeface="Helvetica"/>
                          <a:sym typeface="Helvetica"/>
                        </a:rPr>
                        <a:t>chr6:170500610-170500967</a:t>
                      </a:r>
                    </a:p>
                  </a:txBody>
                  <a:tcPr marL="50800" marR="50800" marT="50800" marB="50800" horzOverflow="overflow">
                    <a:lnL w="381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358</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LOC154449</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71047</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38100">
                      <a:solidFill>
                        <a:srgbClr val="515151"/>
                      </a:solidFill>
                      <a:miter lim="400000"/>
                    </a:lnR>
                    <a:lnT w="4445">
                      <a:solidFill>
                        <a:srgbClr val="000000"/>
                      </a:solidFill>
                      <a:miter lim="400000"/>
                    </a:lnT>
                    <a:lnB w="4445">
                      <a:solidFill>
                        <a:srgbClr val="000000"/>
                      </a:solidFill>
                      <a:miter lim="400000"/>
                    </a:lnB>
                    <a:noFill/>
                  </a:tcPr>
                </a:tc>
                <a:extLst>
                  <a:ext uri="{0D108BD9-81ED-4DB2-BD59-A6C34878D82A}">
                    <a16:rowId xmlns:a16="http://schemas.microsoft.com/office/drawing/2014/main" val="10010"/>
                  </a:ext>
                </a:extLst>
              </a:tr>
              <a:tr h="314131">
                <a:tc>
                  <a:txBody>
                    <a:bodyPr/>
                    <a:lstStyle/>
                    <a:p>
                      <a:pPr defTabSz="457200">
                        <a:defRPr b="0">
                          <a:solidFill>
                            <a:srgbClr val="000000"/>
                          </a:solidFill>
                        </a:defRPr>
                      </a:pPr>
                      <a:r>
                        <a:rPr sz="1200" b="1">
                          <a:sym typeface="Helvetica"/>
                        </a:rPr>
                        <a:t>SYCE1</a:t>
                      </a:r>
                    </a:p>
                  </a:txBody>
                  <a:tcPr marL="50800" marR="50800" marT="50800" marB="50800" horzOverflow="overflow">
                    <a:lnL w="4445">
                      <a:solidFill>
                        <a:srgbClr val="000000"/>
                      </a:solidFill>
                      <a:miter lim="400000"/>
                    </a:lnL>
                    <a:lnR w="38100">
                      <a:solidFill>
                        <a:srgbClr val="515151"/>
                      </a:solidFill>
                      <a:miter lim="400000"/>
                    </a:lnR>
                    <a:lnT w="4445">
                      <a:solidFill>
                        <a:srgbClr val="000000"/>
                      </a:solidFill>
                      <a:miter lim="400000"/>
                    </a:lnT>
                    <a:lnB w="4445">
                      <a:solidFill>
                        <a:srgbClr val="000000"/>
                      </a:solidFill>
                      <a:miter lim="400000"/>
                    </a:lnB>
                    <a:solidFill>
                      <a:srgbClr val="BFBFBF"/>
                    </a:solidFill>
                  </a:tcPr>
                </a:tc>
                <a:tc>
                  <a:txBody>
                    <a:bodyPr/>
                    <a:lstStyle/>
                    <a:p>
                      <a:pPr defTabSz="457200"/>
                      <a:r>
                        <a:rPr sz="1200">
                          <a:latin typeface="Helvetica"/>
                          <a:ea typeface="Helvetica"/>
                          <a:cs typeface="Helvetica"/>
                          <a:sym typeface="Helvetica"/>
                        </a:rPr>
                        <a:t>chr10:135381727-135381914</a:t>
                      </a:r>
                    </a:p>
                  </a:txBody>
                  <a:tcPr marL="50800" marR="50800" marT="50800" marB="50800" horzOverflow="overflow">
                    <a:lnL w="381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188</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SYCE1</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5'UTR</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SYCE1</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1149</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Yes</a:t>
                      </a:r>
                    </a:p>
                  </a:txBody>
                  <a:tcPr marL="50800" marR="50800" marT="50800" marB="50800" horzOverflow="overflow">
                    <a:lnL w="12700">
                      <a:solidFill>
                        <a:srgbClr val="515151"/>
                      </a:solidFill>
                      <a:miter lim="400000"/>
                    </a:lnL>
                    <a:lnR w="38100">
                      <a:solidFill>
                        <a:srgbClr val="515151"/>
                      </a:solidFill>
                      <a:miter lim="400000"/>
                    </a:lnR>
                    <a:lnT w="4445">
                      <a:solidFill>
                        <a:srgbClr val="000000"/>
                      </a:solidFill>
                      <a:miter lim="400000"/>
                    </a:lnT>
                    <a:lnB w="4445">
                      <a:solidFill>
                        <a:srgbClr val="000000"/>
                      </a:solidFill>
                      <a:miter lim="400000"/>
                    </a:lnB>
                    <a:noFill/>
                  </a:tcPr>
                </a:tc>
                <a:extLst>
                  <a:ext uri="{0D108BD9-81ED-4DB2-BD59-A6C34878D82A}">
                    <a16:rowId xmlns:a16="http://schemas.microsoft.com/office/drawing/2014/main" val="10011"/>
                  </a:ext>
                </a:extLst>
              </a:tr>
              <a:tr h="307174">
                <a:tc>
                  <a:txBody>
                    <a:bodyPr/>
                    <a:lstStyle/>
                    <a:p>
                      <a:pPr defTabSz="457200">
                        <a:defRPr b="0">
                          <a:solidFill>
                            <a:srgbClr val="000000"/>
                          </a:solidFill>
                        </a:defRPr>
                      </a:pPr>
                      <a:r>
                        <a:rPr sz="1200" b="1">
                          <a:sym typeface="Helvetica"/>
                        </a:rPr>
                        <a:t>NDFUA10</a:t>
                      </a:r>
                    </a:p>
                  </a:txBody>
                  <a:tcPr marL="50800" marR="50800" marT="50800" marB="50800" horzOverflow="overflow">
                    <a:lnL w="4445">
                      <a:solidFill>
                        <a:srgbClr val="000000"/>
                      </a:solidFill>
                      <a:miter lim="400000"/>
                    </a:lnL>
                    <a:lnR w="38100">
                      <a:solidFill>
                        <a:srgbClr val="515151"/>
                      </a:solidFill>
                      <a:miter lim="400000"/>
                    </a:lnR>
                    <a:lnT w="4445">
                      <a:solidFill>
                        <a:srgbClr val="000000"/>
                      </a:solidFill>
                      <a:miter lim="400000"/>
                    </a:lnT>
                    <a:lnB w="4445">
                      <a:solidFill>
                        <a:srgbClr val="000000"/>
                      </a:solidFill>
                      <a:miter lim="400000"/>
                    </a:lnB>
                    <a:solidFill>
                      <a:srgbClr val="BFBFBF"/>
                    </a:solidFill>
                  </a:tcPr>
                </a:tc>
                <a:tc>
                  <a:txBody>
                    <a:bodyPr/>
                    <a:lstStyle/>
                    <a:p>
                      <a:pPr defTabSz="457200"/>
                      <a:r>
                        <a:rPr sz="1200">
                          <a:latin typeface="Helvetica"/>
                          <a:ea typeface="Helvetica"/>
                          <a:cs typeface="Helvetica"/>
                          <a:sym typeface="Helvetica"/>
                        </a:rPr>
                        <a:t>chr2:240723946-240724176</a:t>
                      </a:r>
                    </a:p>
                  </a:txBody>
                  <a:tcPr marL="50800" marR="50800" marT="50800" marB="50800" horzOverflow="overflow">
                    <a:lnL w="381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231</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LOC150935</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r>
                        <a:rPr sz="1200">
                          <a:latin typeface="Helvetica"/>
                          <a:ea typeface="Helvetica"/>
                          <a:cs typeface="Helvetica"/>
                          <a:sym typeface="Helvetica"/>
                        </a:rPr>
                        <a:t>39623</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4445">
                      <a:solidFill>
                        <a:srgbClr val="000000"/>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38100">
                      <a:solidFill>
                        <a:srgbClr val="515151"/>
                      </a:solidFill>
                      <a:miter lim="400000"/>
                    </a:lnR>
                    <a:lnT w="4445">
                      <a:solidFill>
                        <a:srgbClr val="000000"/>
                      </a:solidFill>
                      <a:miter lim="400000"/>
                    </a:lnT>
                    <a:lnB w="4445">
                      <a:solidFill>
                        <a:srgbClr val="000000"/>
                      </a:solidFill>
                      <a:miter lim="400000"/>
                    </a:lnB>
                    <a:noFill/>
                  </a:tcPr>
                </a:tc>
                <a:extLst>
                  <a:ext uri="{0D108BD9-81ED-4DB2-BD59-A6C34878D82A}">
                    <a16:rowId xmlns:a16="http://schemas.microsoft.com/office/drawing/2014/main" val="10012"/>
                  </a:ext>
                </a:extLst>
              </a:tr>
              <a:tr h="329354">
                <a:tc>
                  <a:txBody>
                    <a:bodyPr/>
                    <a:lstStyle/>
                    <a:p>
                      <a:pPr defTabSz="457200">
                        <a:defRPr b="0">
                          <a:solidFill>
                            <a:srgbClr val="000000"/>
                          </a:solidFill>
                        </a:defRPr>
                      </a:pPr>
                      <a:r>
                        <a:rPr sz="1200" b="1" dirty="0">
                          <a:sym typeface="Helvetica"/>
                        </a:rPr>
                        <a:t>SDK1</a:t>
                      </a:r>
                    </a:p>
                  </a:txBody>
                  <a:tcPr marL="50800" marR="50800" marT="50800" marB="50800" horzOverflow="overflow">
                    <a:lnL w="4445">
                      <a:solidFill>
                        <a:srgbClr val="000000"/>
                      </a:solidFill>
                      <a:miter lim="400000"/>
                    </a:lnL>
                    <a:lnR w="38100">
                      <a:solidFill>
                        <a:srgbClr val="515151"/>
                      </a:solidFill>
                      <a:miter lim="400000"/>
                    </a:lnR>
                    <a:lnT w="4445">
                      <a:solidFill>
                        <a:srgbClr val="000000"/>
                      </a:solidFill>
                      <a:miter lim="400000"/>
                    </a:lnT>
                    <a:lnB w="4445">
                      <a:solidFill>
                        <a:srgbClr val="000000"/>
                      </a:solidFill>
                      <a:miter lim="400000"/>
                    </a:lnB>
                    <a:solidFill>
                      <a:srgbClr val="BFBFBF"/>
                    </a:solidFill>
                  </a:tcPr>
                </a:tc>
                <a:tc>
                  <a:txBody>
                    <a:bodyPr/>
                    <a:lstStyle/>
                    <a:p>
                      <a:pPr defTabSz="457200"/>
                      <a:r>
                        <a:rPr sz="1200">
                          <a:latin typeface="Helvetica"/>
                          <a:ea typeface="Helvetica"/>
                          <a:cs typeface="Helvetica"/>
                          <a:sym typeface="Helvetica"/>
                        </a:rPr>
                        <a:t>chr7:4242866-4244372</a:t>
                      </a:r>
                    </a:p>
                  </a:txBody>
                  <a:tcPr marL="50800" marR="50800" marT="50800" marB="50800" horzOverflow="overflow">
                    <a:lnL w="38100">
                      <a:solidFill>
                        <a:srgbClr val="515151"/>
                      </a:solidFill>
                      <a:miter lim="400000"/>
                    </a:lnL>
                    <a:lnR w="12700">
                      <a:solidFill>
                        <a:srgbClr val="515151"/>
                      </a:solidFill>
                      <a:miter lim="400000"/>
                    </a:lnR>
                    <a:lnT w="4445">
                      <a:solidFill>
                        <a:srgbClr val="000000"/>
                      </a:solidFill>
                      <a:miter lim="400000"/>
                    </a:lnT>
                    <a:lnB w="38100">
                      <a:solidFill>
                        <a:srgbClr val="515151"/>
                      </a:solidFill>
                      <a:miter lim="400000"/>
                    </a:lnB>
                    <a:noFill/>
                  </a:tcPr>
                </a:tc>
                <a:tc>
                  <a:txBody>
                    <a:bodyPr/>
                    <a:lstStyle/>
                    <a:p>
                      <a:pPr defTabSz="457200"/>
                      <a:r>
                        <a:rPr sz="1200">
                          <a:latin typeface="Helvetica"/>
                          <a:ea typeface="Helvetica"/>
                          <a:cs typeface="Helvetica"/>
                          <a:sym typeface="Helvetica"/>
                        </a:rPr>
                        <a:t>1507</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38100">
                      <a:solidFill>
                        <a:srgbClr val="515151"/>
                      </a:solidFill>
                      <a:miter lim="400000"/>
                    </a:lnB>
                    <a:noFill/>
                  </a:tcPr>
                </a:tc>
                <a:tc>
                  <a:txBody>
                    <a:bodyPr/>
                    <a:lstStyle/>
                    <a:p>
                      <a:pPr defTabSz="457200"/>
                      <a:r>
                        <a:rPr sz="1200">
                          <a:latin typeface="Helvetica"/>
                          <a:ea typeface="Helvetica"/>
                          <a:cs typeface="Helvetica"/>
                          <a:sym typeface="Helvetica"/>
                        </a:rPr>
                        <a:t>SDK1</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38100">
                      <a:solidFill>
                        <a:srgbClr val="515151"/>
                      </a:solidFill>
                      <a:miter lim="400000"/>
                    </a:lnB>
                    <a:noFill/>
                  </a:tcPr>
                </a:tc>
                <a:tc>
                  <a:txBody>
                    <a:bodyPr/>
                    <a:lstStyle/>
                    <a:p>
                      <a:pPr defTabSz="457200"/>
                      <a:r>
                        <a:rPr sz="1200">
                          <a:latin typeface="Helvetica"/>
                          <a:ea typeface="Helvetica"/>
                          <a:cs typeface="Helvetica"/>
                          <a:sym typeface="Helvetica"/>
                        </a:rPr>
                        <a:t>Body</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38100">
                      <a:solidFill>
                        <a:srgbClr val="515151"/>
                      </a:solidFill>
                      <a:miter lim="400000"/>
                    </a:lnB>
                    <a:noFill/>
                  </a:tcPr>
                </a:tc>
                <a:tc>
                  <a:txBody>
                    <a:bodyPr/>
                    <a:lstStyle/>
                    <a:p>
                      <a:pPr defTabSz="457200"/>
                      <a:r>
                        <a:rPr sz="1200">
                          <a:latin typeface="Helvetica"/>
                          <a:ea typeface="Helvetica"/>
                          <a:cs typeface="Helvetica"/>
                          <a:sym typeface="Helvetica"/>
                        </a:rPr>
                        <a:t>SDK1</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38100">
                      <a:solidFill>
                        <a:srgbClr val="515151"/>
                      </a:solidFill>
                      <a:miter lim="400000"/>
                    </a:lnB>
                    <a:noFill/>
                  </a:tcPr>
                </a:tc>
                <a:tc>
                  <a:txBody>
                    <a:bodyPr/>
                    <a:lstStyle/>
                    <a:p>
                      <a:pPr defTabSz="457200"/>
                      <a:r>
                        <a:rPr sz="1200">
                          <a:latin typeface="Helvetica"/>
                          <a:ea typeface="Helvetica"/>
                          <a:cs typeface="Helvetica"/>
                          <a:sym typeface="Helvetica"/>
                        </a:rPr>
                        <a:t>-24249</a:t>
                      </a: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38100">
                      <a:solidFill>
                        <a:srgbClr val="515151"/>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12700">
                      <a:solidFill>
                        <a:srgbClr val="515151"/>
                      </a:solidFill>
                      <a:miter lim="400000"/>
                    </a:lnR>
                    <a:lnT w="4445">
                      <a:solidFill>
                        <a:srgbClr val="000000"/>
                      </a:solidFill>
                      <a:miter lim="400000"/>
                    </a:lnT>
                    <a:lnB w="38100">
                      <a:solidFill>
                        <a:srgbClr val="515151"/>
                      </a:solidFill>
                      <a:miter lim="400000"/>
                    </a:lnB>
                    <a:noFill/>
                  </a:tcPr>
                </a:tc>
                <a:tc>
                  <a:txBody>
                    <a:bodyPr/>
                    <a:lstStyle/>
                    <a:p>
                      <a:pPr defTabSz="457200">
                        <a:defRPr sz="1200">
                          <a:latin typeface="Helvetica"/>
                          <a:ea typeface="Helvetica"/>
                          <a:cs typeface="Helvetica"/>
                          <a:sym typeface="Helvetica"/>
                        </a:defRPr>
                      </a:pPr>
                      <a:endParaRPr/>
                    </a:p>
                  </a:txBody>
                  <a:tcPr marL="50800" marR="50800" marT="50800" marB="50800" horzOverflow="overflow">
                    <a:lnL w="12700">
                      <a:solidFill>
                        <a:srgbClr val="515151"/>
                      </a:solidFill>
                      <a:miter lim="400000"/>
                    </a:lnL>
                    <a:lnR w="38100">
                      <a:solidFill>
                        <a:srgbClr val="515151"/>
                      </a:solidFill>
                      <a:miter lim="400000"/>
                    </a:lnR>
                    <a:lnT w="4445">
                      <a:solidFill>
                        <a:srgbClr val="000000"/>
                      </a:solidFill>
                      <a:miter lim="400000"/>
                    </a:lnT>
                    <a:lnB w="38100">
                      <a:solidFill>
                        <a:srgbClr val="515151"/>
                      </a:solidFill>
                      <a:miter lim="400000"/>
                    </a:lnB>
                    <a:noFill/>
                  </a:tcPr>
                </a:tc>
                <a:extLst>
                  <a:ext uri="{0D108BD9-81ED-4DB2-BD59-A6C34878D82A}">
                    <a16:rowId xmlns:a16="http://schemas.microsoft.com/office/drawing/2014/main" val="10013"/>
                  </a:ext>
                </a:extLst>
              </a:tr>
            </a:tbl>
          </a:graphicData>
        </a:graphic>
      </p:graphicFrame>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p:nvPr/>
        </p:nvSpPr>
        <p:spPr>
          <a:xfrm>
            <a:off x="573582" y="7405301"/>
            <a:ext cx="11712675" cy="1487587"/>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p>
            <a:pPr algn="l" defTabSz="410730">
              <a:defRPr sz="1800"/>
            </a:pPr>
            <a:r>
              <a:rPr lang="en-US" sz="1800" b="1" dirty="0">
                <a:latin typeface="+mj-lt"/>
                <a:ea typeface="Helvetica"/>
                <a:cs typeface="Helvetica"/>
                <a:sym typeface="Helvetica"/>
              </a:rPr>
              <a:t>Figure S6.</a:t>
            </a:r>
            <a:r>
              <a:rPr lang="en-US" sz="1800" b="1" dirty="0">
                <a:latin typeface="+mj-lt"/>
              </a:rPr>
              <a:t> P</a:t>
            </a:r>
            <a:r>
              <a:rPr lang="en-US" sz="1800" b="1" dirty="0">
                <a:latin typeface="+mj-lt"/>
                <a:ea typeface="Helvetica"/>
                <a:cs typeface="Helvetica"/>
                <a:sym typeface="Helvetica"/>
              </a:rPr>
              <a:t>robes located in DMRs have high intraclass correlation (ICC) when comparing biological replicate sample DNA methylation values</a:t>
            </a:r>
            <a:r>
              <a:rPr lang="en-US" sz="1800" dirty="0">
                <a:latin typeface="+mj-lt"/>
              </a:rPr>
              <a:t>. 90% of probes in significant DMRs have ICC ≥ 0.7 (dashed line). A single ICC score was obtained for each probe using 24 samples (2 biological replicates per participant). A value of 1 would indicate the biological replicates are in perfect concordance with one another. Whiskers represent 95% confidence intervals. </a:t>
            </a:r>
          </a:p>
        </p:txBody>
      </p:sp>
      <p:pic>
        <p:nvPicPr>
          <p:cNvPr id="167" name="ICC.png"/>
          <p:cNvPicPr>
            <a:picLocks noChangeAspect="1"/>
          </p:cNvPicPr>
          <p:nvPr/>
        </p:nvPicPr>
        <p:blipFill>
          <a:blip r:embed="rId2">
            <a:extLst/>
          </a:blip>
          <a:stretch>
            <a:fillRect/>
          </a:stretch>
        </p:blipFill>
        <p:spPr>
          <a:xfrm>
            <a:off x="718543" y="557231"/>
            <a:ext cx="11567714" cy="6371281"/>
          </a:xfrm>
          <a:prstGeom prst="rect">
            <a:avLst/>
          </a:prstGeom>
          <a:ln w="12700">
            <a:miter lim="400000"/>
          </a:ln>
        </p:spPr>
      </p:pic>
    </p:spTree>
  </p:cSld>
  <p:clrMapOvr>
    <a:masterClrMapping/>
  </p:clrMapOvr>
  <p:transition spd="slow"/>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954</TotalTime>
  <Words>2629</Words>
  <Application>Microsoft Macintosh PowerPoint</Application>
  <PresentationFormat>Custom</PresentationFormat>
  <Paragraphs>929</Paragraphs>
  <Slides>15</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Helvetica</vt:lpstr>
      <vt:lpstr>Helvetica Light</vt:lpstr>
      <vt:lpstr>Helvetica Neue</vt:lpstr>
      <vt:lpstr>Times New Roman</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GUTS Manuscript Proposal</dc:title>
  <dc:subject/>
  <dc:creator>AROBERTS</dc:creator>
  <cp:keywords/>
  <dc:description/>
  <cp:lastModifiedBy>Nicole Gladish</cp:lastModifiedBy>
  <cp:revision>77</cp:revision>
  <dcterms:modified xsi:type="dcterms:W3CDTF">2018-09-13T22:51:59Z</dcterms:modified>
  <cp:category/>
</cp:coreProperties>
</file>