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60" d="100"/>
          <a:sy n="160" d="100"/>
        </p:scale>
        <p:origin x="2694" y="20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44F45-C5D9-40BE-9315-386CA226032C}" type="datetimeFigureOut">
              <a:rPr lang="it-IT" smtClean="0"/>
              <a:pPr/>
              <a:t>14/02/2019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C6C79-8122-4499-84B2-563ECBB11FE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4" name="Rettangolo 1"/>
          <p:cNvSpPr>
            <a:spLocks noChangeArrowheads="1"/>
          </p:cNvSpPr>
          <p:nvPr/>
        </p:nvSpPr>
        <p:spPr bwMode="auto">
          <a:xfrm>
            <a:off x="3059832" y="44624"/>
            <a:ext cx="2952328" cy="1224136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Records identified through 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database searching of “DRD4, ADHD”:</a:t>
            </a:r>
          </a:p>
          <a:p>
            <a:pPr algn="ctr" defTabSz="449263">
              <a:buClr>
                <a:srgbClr val="000000"/>
              </a:buClr>
              <a:buSzPct val="100000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Pubmed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= 394</a:t>
            </a:r>
          </a:p>
          <a:p>
            <a:pPr algn="ctr" defTabSz="449263">
              <a:buClr>
                <a:srgbClr val="000000"/>
              </a:buClr>
              <a:buSzPct val="100000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Embase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=149</a:t>
            </a:r>
          </a:p>
          <a:p>
            <a:pPr algn="ctr" defTabSz="449263">
              <a:buClr>
                <a:srgbClr val="000000"/>
              </a:buClr>
              <a:buSzPct val="100000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3. ADHD database (http://adhd.psych.ac.cn./index.do)</a:t>
            </a:r>
          </a:p>
        </p:txBody>
      </p:sp>
      <p:grpSp>
        <p:nvGrpSpPr>
          <p:cNvPr id="42" name="Gruppo 41"/>
          <p:cNvGrpSpPr/>
          <p:nvPr/>
        </p:nvGrpSpPr>
        <p:grpSpPr>
          <a:xfrm>
            <a:off x="5724128" y="1340768"/>
            <a:ext cx="2880320" cy="2016224"/>
            <a:chOff x="5508104" y="1268760"/>
            <a:chExt cx="2880320" cy="2165574"/>
          </a:xfrm>
        </p:grpSpPr>
        <p:sp>
          <p:nvSpPr>
            <p:cNvPr id="24" name="Rettangolo 23"/>
            <p:cNvSpPr/>
            <p:nvPr/>
          </p:nvSpPr>
          <p:spPr>
            <a:xfrm>
              <a:off x="5508104" y="1268760"/>
              <a:ext cx="2880320" cy="216557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7936" name="CasellaDiTesto 3"/>
            <p:cNvSpPr txBox="1">
              <a:spLocks noChangeArrowheads="1"/>
            </p:cNvSpPr>
            <p:nvPr/>
          </p:nvSpPr>
          <p:spPr bwMode="auto">
            <a:xfrm>
              <a:off x="5652120" y="1283276"/>
              <a:ext cx="2664296" cy="208262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Studies excluded for  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longitudinal studies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studies were on animal models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other diagnosis than ADHD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samples composed by mix population: </a:t>
              </a:r>
            </a:p>
            <a:p>
              <a:pPr algn="ctr"/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children and adults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clinical studies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neuropsychological, </a:t>
              </a:r>
              <a:r>
                <a:rPr lang="en-US" sz="1200" dirty="0" err="1" smtClean="0">
                  <a:latin typeface="Times New Roman" pitchFamily="18" charset="0"/>
                  <a:cs typeface="Times New Roman" pitchFamily="18" charset="0"/>
                </a:rPr>
                <a:t>neurophysiological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1200" dirty="0" err="1" smtClean="0">
                  <a:latin typeface="Times New Roman" pitchFamily="18" charset="0"/>
                  <a:cs typeface="Times New Roman" pitchFamily="18" charset="0"/>
                </a:rPr>
                <a:t>neuroimaging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studies </a:t>
              </a:r>
            </a:p>
          </p:txBody>
        </p:sp>
      </p:grpSp>
      <p:sp>
        <p:nvSpPr>
          <p:cNvPr id="14" name="Rettangolo 1"/>
          <p:cNvSpPr>
            <a:spLocks noChangeArrowheads="1"/>
          </p:cNvSpPr>
          <p:nvPr/>
        </p:nvSpPr>
        <p:spPr bwMode="auto">
          <a:xfrm>
            <a:off x="1187624" y="3861048"/>
            <a:ext cx="1224136" cy="430882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Genetic studies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154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ttangolo 1"/>
          <p:cNvSpPr>
            <a:spLocks noChangeArrowheads="1"/>
          </p:cNvSpPr>
          <p:nvPr/>
        </p:nvSpPr>
        <p:spPr bwMode="auto">
          <a:xfrm>
            <a:off x="6948264" y="3861048"/>
            <a:ext cx="1800200" cy="432048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Pharmacogenetic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studies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ttangolo 1"/>
          <p:cNvSpPr>
            <a:spLocks noChangeArrowheads="1"/>
          </p:cNvSpPr>
          <p:nvPr/>
        </p:nvSpPr>
        <p:spPr bwMode="auto">
          <a:xfrm>
            <a:off x="4355976" y="4437112"/>
            <a:ext cx="2160240" cy="1584176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Studies excluded for:</a:t>
            </a:r>
          </a:p>
          <a:p>
            <a:pPr algn="ctr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performed in different years by the same authors when using the same samples;</a:t>
            </a:r>
          </a:p>
          <a:p>
            <a:pPr algn="ctr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no information by the authors contacted;</a:t>
            </a:r>
          </a:p>
          <a:p>
            <a:pPr algn="ctr">
              <a:buFont typeface="Arial" pitchFamily="34" charset="0"/>
              <a:buChar char="•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comparisons with a familiar control (healthy siblings)</a:t>
            </a:r>
            <a:endParaRPr lang="it-IT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endParaRPr lang="it-IT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Font typeface="Arial" pitchFamily="34" charset="0"/>
              <a:buChar char="•"/>
            </a:pPr>
            <a:endParaRPr lang="it-IT" sz="1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ttangolo 1"/>
          <p:cNvSpPr>
            <a:spLocks noChangeArrowheads="1"/>
          </p:cNvSpPr>
          <p:nvPr/>
        </p:nvSpPr>
        <p:spPr bwMode="auto">
          <a:xfrm>
            <a:off x="611560" y="5157192"/>
            <a:ext cx="864096" cy="43088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rs</a:t>
            </a: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Connettore 2 29"/>
          <p:cNvCxnSpPr/>
          <p:nvPr/>
        </p:nvCxnSpPr>
        <p:spPr>
          <a:xfrm>
            <a:off x="7812360" y="4293096"/>
            <a:ext cx="0" cy="1656184"/>
          </a:xfrm>
          <a:prstGeom prst="straightConnector1">
            <a:avLst/>
          </a:prstGeom>
          <a:ln w="31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ttangolo 1"/>
          <p:cNvSpPr>
            <a:spLocks noChangeArrowheads="1"/>
          </p:cNvSpPr>
          <p:nvPr/>
        </p:nvSpPr>
        <p:spPr bwMode="auto">
          <a:xfrm>
            <a:off x="7092280" y="5949280"/>
            <a:ext cx="1512168" cy="7920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Previous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meta-analyses </a:t>
            </a: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Myer et al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 [36]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Bonvicini et al. [50]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CasellaDiTesto 36"/>
          <p:cNvSpPr txBox="1"/>
          <p:nvPr/>
        </p:nvSpPr>
        <p:spPr>
          <a:xfrm rot="16200000">
            <a:off x="-357462" y="568024"/>
            <a:ext cx="1237710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 err="1" smtClean="0">
                <a:latin typeface="Times New Roman" pitchFamily="18" charset="0"/>
                <a:cs typeface="Times New Roman" pitchFamily="18" charset="0"/>
              </a:rPr>
              <a:t>identification</a:t>
            </a:r>
            <a:endParaRPr lang="it-IT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CasellaDiTesto 37"/>
          <p:cNvSpPr txBox="1"/>
          <p:nvPr/>
        </p:nvSpPr>
        <p:spPr>
          <a:xfrm rot="16200000">
            <a:off x="-216530" y="2230996"/>
            <a:ext cx="936104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screening</a:t>
            </a:r>
            <a:endParaRPr lang="it-IT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CasellaDiTesto 38"/>
          <p:cNvSpPr txBox="1"/>
          <p:nvPr/>
        </p:nvSpPr>
        <p:spPr>
          <a:xfrm rot="16200000">
            <a:off x="-187315" y="3520352"/>
            <a:ext cx="949679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 err="1" smtClean="0">
                <a:latin typeface="Times New Roman" pitchFamily="18" charset="0"/>
                <a:cs typeface="Times New Roman" pitchFamily="18" charset="0"/>
              </a:rPr>
              <a:t>eligibility</a:t>
            </a:r>
            <a:endParaRPr lang="it-IT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CasellaDiTesto 40"/>
          <p:cNvSpPr txBox="1"/>
          <p:nvPr/>
        </p:nvSpPr>
        <p:spPr>
          <a:xfrm rot="16200000">
            <a:off x="-185461" y="6011416"/>
            <a:ext cx="864096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 err="1" smtClean="0">
                <a:latin typeface="Times New Roman" pitchFamily="18" charset="0"/>
                <a:cs typeface="Times New Roman" pitchFamily="18" charset="0"/>
              </a:rPr>
              <a:t>included</a:t>
            </a:r>
            <a:endParaRPr lang="it-IT" sz="1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Gruppo 59"/>
          <p:cNvGrpSpPr/>
          <p:nvPr/>
        </p:nvGrpSpPr>
        <p:grpSpPr>
          <a:xfrm>
            <a:off x="1907704" y="3501008"/>
            <a:ext cx="5904656" cy="360040"/>
            <a:chOff x="1763688" y="3573016"/>
            <a:chExt cx="5976664" cy="360040"/>
          </a:xfrm>
        </p:grpSpPr>
        <p:cxnSp>
          <p:nvCxnSpPr>
            <p:cNvPr id="35" name="Connettore 1 34"/>
            <p:cNvCxnSpPr/>
            <p:nvPr/>
          </p:nvCxnSpPr>
          <p:spPr>
            <a:xfrm flipH="1">
              <a:off x="1763688" y="3573016"/>
              <a:ext cx="230425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2 42"/>
            <p:cNvCxnSpPr/>
            <p:nvPr/>
          </p:nvCxnSpPr>
          <p:spPr>
            <a:xfrm>
              <a:off x="1763688" y="3573016"/>
              <a:ext cx="0" cy="36004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uppo 45"/>
            <p:cNvGrpSpPr/>
            <p:nvPr/>
          </p:nvGrpSpPr>
          <p:grpSpPr>
            <a:xfrm>
              <a:off x="4067944" y="3573016"/>
              <a:ext cx="3672408" cy="360040"/>
              <a:chOff x="403920" y="3149352"/>
              <a:chExt cx="3672408" cy="360040"/>
            </a:xfrm>
          </p:grpSpPr>
          <p:cxnSp>
            <p:nvCxnSpPr>
              <p:cNvPr id="28" name="Connettore 1 27"/>
              <p:cNvCxnSpPr/>
              <p:nvPr/>
            </p:nvCxnSpPr>
            <p:spPr>
              <a:xfrm flipH="1">
                <a:off x="403920" y="3149352"/>
                <a:ext cx="36724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2 43"/>
              <p:cNvCxnSpPr/>
              <p:nvPr/>
            </p:nvCxnSpPr>
            <p:spPr>
              <a:xfrm>
                <a:off x="4067944" y="3149352"/>
                <a:ext cx="0" cy="36004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2" name="Connettore 2 51"/>
          <p:cNvCxnSpPr/>
          <p:nvPr/>
        </p:nvCxnSpPr>
        <p:spPr>
          <a:xfrm>
            <a:off x="1043608" y="4797152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uppo 65"/>
          <p:cNvGrpSpPr/>
          <p:nvPr/>
        </p:nvGrpSpPr>
        <p:grpSpPr>
          <a:xfrm>
            <a:off x="1043608" y="4797152"/>
            <a:ext cx="1728192" cy="0"/>
            <a:chOff x="899592" y="4797152"/>
            <a:chExt cx="1589937" cy="0"/>
          </a:xfrm>
        </p:grpSpPr>
        <p:cxnSp>
          <p:nvCxnSpPr>
            <p:cNvPr id="51" name="Connettore 1 50"/>
            <p:cNvCxnSpPr/>
            <p:nvPr/>
          </p:nvCxnSpPr>
          <p:spPr>
            <a:xfrm flipH="1">
              <a:off x="899592" y="4797152"/>
              <a:ext cx="100811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ttore 1 52"/>
            <p:cNvCxnSpPr/>
            <p:nvPr/>
          </p:nvCxnSpPr>
          <p:spPr>
            <a:xfrm flipH="1">
              <a:off x="1835696" y="4797152"/>
              <a:ext cx="65383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Connettore 2 53"/>
          <p:cNvCxnSpPr/>
          <p:nvPr/>
        </p:nvCxnSpPr>
        <p:spPr>
          <a:xfrm>
            <a:off x="2771800" y="4797152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ttangolo 1"/>
          <p:cNvSpPr>
            <a:spLocks noChangeArrowheads="1"/>
          </p:cNvSpPr>
          <p:nvPr/>
        </p:nvSpPr>
        <p:spPr bwMode="auto">
          <a:xfrm>
            <a:off x="2195736" y="5157192"/>
            <a:ext cx="1224136" cy="43088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VNTR 48 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bp</a:t>
            </a: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77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Gruppo 39"/>
          <p:cNvGrpSpPr/>
          <p:nvPr/>
        </p:nvGrpSpPr>
        <p:grpSpPr>
          <a:xfrm>
            <a:off x="971600" y="1418000"/>
            <a:ext cx="2376264" cy="1938992"/>
            <a:chOff x="971600" y="1340768"/>
            <a:chExt cx="2376264" cy="1938992"/>
          </a:xfrm>
        </p:grpSpPr>
        <p:sp>
          <p:nvSpPr>
            <p:cNvPr id="50" name="CasellaDiTesto 3"/>
            <p:cNvSpPr txBox="1">
              <a:spLocks noChangeArrowheads="1"/>
            </p:cNvSpPr>
            <p:nvPr/>
          </p:nvSpPr>
          <p:spPr bwMode="auto">
            <a:xfrm>
              <a:off x="1115616" y="1340768"/>
              <a:ext cx="2088232" cy="19389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Studies included for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ADHD diagnosis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having a case-control or family-based study design  for genetic studies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clinical trials for </a:t>
              </a:r>
              <a:r>
                <a:rPr lang="en-US" sz="1200" dirty="0" err="1" smtClean="0">
                  <a:latin typeface="Times New Roman" pitchFamily="18" charset="0"/>
                  <a:cs typeface="Times New Roman" pitchFamily="18" charset="0"/>
                </a:rPr>
                <a:t>pharmacogenetics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studies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previous 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recent 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meta-analyses</a:t>
              </a:r>
              <a:endParaRPr lang="en-US" sz="12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ttangolo 35"/>
            <p:cNvSpPr/>
            <p:nvPr/>
          </p:nvSpPr>
          <p:spPr>
            <a:xfrm>
              <a:off x="971600" y="1340768"/>
              <a:ext cx="2376264" cy="18722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63" name="Rettangolo 1"/>
          <p:cNvSpPr>
            <a:spLocks noChangeArrowheads="1"/>
          </p:cNvSpPr>
          <p:nvPr/>
        </p:nvSpPr>
        <p:spPr bwMode="auto">
          <a:xfrm>
            <a:off x="1763688" y="6022454"/>
            <a:ext cx="432048" cy="43088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CC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43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ttangolo 1"/>
          <p:cNvSpPr>
            <a:spLocks noChangeArrowheads="1"/>
          </p:cNvSpPr>
          <p:nvPr/>
        </p:nvSpPr>
        <p:spPr bwMode="auto">
          <a:xfrm>
            <a:off x="2411760" y="6021288"/>
            <a:ext cx="576064" cy="43088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TDT 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Rettangolo 1"/>
          <p:cNvSpPr>
            <a:spLocks noChangeArrowheads="1"/>
          </p:cNvSpPr>
          <p:nvPr/>
        </p:nvSpPr>
        <p:spPr bwMode="auto">
          <a:xfrm>
            <a:off x="3131840" y="6022454"/>
            <a:ext cx="936104" cy="43088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CC + TDT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13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Connettore 2 44"/>
          <p:cNvCxnSpPr/>
          <p:nvPr/>
        </p:nvCxnSpPr>
        <p:spPr>
          <a:xfrm>
            <a:off x="4499992" y="1268760"/>
            <a:ext cx="0" cy="22322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/>
          <p:nvPr/>
        </p:nvCxnSpPr>
        <p:spPr>
          <a:xfrm>
            <a:off x="3419872" y="2420888"/>
            <a:ext cx="2232248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/>
          <p:nvPr/>
        </p:nvCxnSpPr>
        <p:spPr>
          <a:xfrm>
            <a:off x="1835696" y="4293096"/>
            <a:ext cx="0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uppo 74"/>
          <p:cNvGrpSpPr/>
          <p:nvPr/>
        </p:nvGrpSpPr>
        <p:grpSpPr>
          <a:xfrm>
            <a:off x="2051720" y="5733256"/>
            <a:ext cx="1584176" cy="288032"/>
            <a:chOff x="1979712" y="5661248"/>
            <a:chExt cx="1584176" cy="360040"/>
          </a:xfrm>
        </p:grpSpPr>
        <p:cxnSp>
          <p:nvCxnSpPr>
            <p:cNvPr id="58" name="Connettore 2 57"/>
            <p:cNvCxnSpPr/>
            <p:nvPr/>
          </p:nvCxnSpPr>
          <p:spPr>
            <a:xfrm>
              <a:off x="2627784" y="5661248"/>
              <a:ext cx="0" cy="36004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7" name="Gruppo 66"/>
            <p:cNvGrpSpPr/>
            <p:nvPr/>
          </p:nvGrpSpPr>
          <p:grpSpPr>
            <a:xfrm>
              <a:off x="1979712" y="5661248"/>
              <a:ext cx="1584176" cy="0"/>
              <a:chOff x="899592" y="4797152"/>
              <a:chExt cx="1656184" cy="0"/>
            </a:xfrm>
          </p:grpSpPr>
          <p:cxnSp>
            <p:nvCxnSpPr>
              <p:cNvPr id="68" name="Connettore 1 67"/>
              <p:cNvCxnSpPr/>
              <p:nvPr/>
            </p:nvCxnSpPr>
            <p:spPr>
              <a:xfrm flipH="1">
                <a:off x="899592" y="4797152"/>
                <a:ext cx="100811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nettore 1 68"/>
              <p:cNvCxnSpPr/>
              <p:nvPr/>
            </p:nvCxnSpPr>
            <p:spPr>
              <a:xfrm flipH="1">
                <a:off x="1835696" y="4797152"/>
                <a:ext cx="7200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0" name="Connettore 2 69"/>
            <p:cNvCxnSpPr/>
            <p:nvPr/>
          </p:nvCxnSpPr>
          <p:spPr>
            <a:xfrm>
              <a:off x="1979712" y="5661248"/>
              <a:ext cx="0" cy="36004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ttore 2 70"/>
            <p:cNvCxnSpPr/>
            <p:nvPr/>
          </p:nvCxnSpPr>
          <p:spPr>
            <a:xfrm>
              <a:off x="3563888" y="5661248"/>
              <a:ext cx="0" cy="36004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Connettore 2 46"/>
          <p:cNvCxnSpPr/>
          <p:nvPr/>
        </p:nvCxnSpPr>
        <p:spPr>
          <a:xfrm>
            <a:off x="1043608" y="5589240"/>
            <a:ext cx="0" cy="144016"/>
          </a:xfrm>
          <a:prstGeom prst="straightConnector1">
            <a:avLst/>
          </a:prstGeom>
          <a:ln w="952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Rettangolo 1"/>
          <p:cNvSpPr>
            <a:spLocks noChangeArrowheads="1"/>
          </p:cNvSpPr>
          <p:nvPr/>
        </p:nvSpPr>
        <p:spPr bwMode="auto">
          <a:xfrm>
            <a:off x="467544" y="5733256"/>
            <a:ext cx="1224136" cy="100811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Previous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meta-analyses </a:t>
            </a: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Wu et al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 [34]</a:t>
            </a:r>
          </a:p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Bonvicini et al. [7, 50]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Connettore 1 61"/>
          <p:cNvCxnSpPr>
            <a:stCxn id="25" idx="2"/>
          </p:cNvCxnSpPr>
          <p:nvPr/>
        </p:nvCxnSpPr>
        <p:spPr>
          <a:xfrm>
            <a:off x="1043608" y="5588074"/>
            <a:ext cx="0" cy="11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2 72"/>
          <p:cNvCxnSpPr/>
          <p:nvPr/>
        </p:nvCxnSpPr>
        <p:spPr>
          <a:xfrm>
            <a:off x="2771800" y="5589240"/>
            <a:ext cx="0" cy="144016"/>
          </a:xfrm>
          <a:prstGeom prst="straightConnector1">
            <a:avLst/>
          </a:prstGeom>
          <a:ln w="952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3077</TotalTime>
  <Words>189</Words>
  <Application>Microsoft Office PowerPoint</Application>
  <PresentationFormat>Presentazione su schermo (4:3)</PresentationFormat>
  <Paragraphs>47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Valued Acer Customer</dc:creator>
  <cp:lastModifiedBy>catia scassellati</cp:lastModifiedBy>
  <cp:revision>258</cp:revision>
  <dcterms:created xsi:type="dcterms:W3CDTF">2011-10-20T09:10:20Z</dcterms:created>
  <dcterms:modified xsi:type="dcterms:W3CDTF">2019-02-14T08:53:05Z</dcterms:modified>
</cp:coreProperties>
</file>