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30"/>
    <p:restoredTop sz="95196"/>
  </p:normalViewPr>
  <p:slideViewPr>
    <p:cSldViewPr snapToGrid="0" snapToObjects="1">
      <p:cViewPr varScale="1">
        <p:scale>
          <a:sx n="90" d="100"/>
          <a:sy n="90" d="100"/>
        </p:scale>
        <p:origin x="161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6162D-91EF-B84A-9AAF-2F61168BA08B}" type="datetimeFigureOut">
              <a:rPr kumimoji="1" lang="ja-JP" altLang="en-US" smtClean="0"/>
              <a:t>2021/10/15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84298-D821-334B-8245-7C0C0E4A11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3098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6162D-91EF-B84A-9AAF-2F61168BA08B}" type="datetimeFigureOut">
              <a:rPr kumimoji="1" lang="ja-JP" altLang="en-US" smtClean="0"/>
              <a:t>2021/10/15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84298-D821-334B-8245-7C0C0E4A11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6016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6162D-91EF-B84A-9AAF-2F61168BA08B}" type="datetimeFigureOut">
              <a:rPr kumimoji="1" lang="ja-JP" altLang="en-US" smtClean="0"/>
              <a:t>2021/10/15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84298-D821-334B-8245-7C0C0E4A11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9301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6162D-91EF-B84A-9AAF-2F61168BA08B}" type="datetimeFigureOut">
              <a:rPr kumimoji="1" lang="ja-JP" altLang="en-US" smtClean="0"/>
              <a:t>2021/10/15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84298-D821-334B-8245-7C0C0E4A11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5082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6162D-91EF-B84A-9AAF-2F61168BA08B}" type="datetimeFigureOut">
              <a:rPr kumimoji="1" lang="ja-JP" altLang="en-US" smtClean="0"/>
              <a:t>2021/10/15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84298-D821-334B-8245-7C0C0E4A11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1501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6162D-91EF-B84A-9AAF-2F61168BA08B}" type="datetimeFigureOut">
              <a:rPr kumimoji="1" lang="ja-JP" altLang="en-US" smtClean="0"/>
              <a:t>2021/10/15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84298-D821-334B-8245-7C0C0E4A11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2179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6162D-91EF-B84A-9AAF-2F61168BA08B}" type="datetimeFigureOut">
              <a:rPr kumimoji="1" lang="ja-JP" altLang="en-US" smtClean="0"/>
              <a:t>2021/10/15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84298-D821-334B-8245-7C0C0E4A11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4080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6162D-91EF-B84A-9AAF-2F61168BA08B}" type="datetimeFigureOut">
              <a:rPr kumimoji="1" lang="ja-JP" altLang="en-US" smtClean="0"/>
              <a:t>2021/10/15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84298-D821-334B-8245-7C0C0E4A11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7051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6162D-91EF-B84A-9AAF-2F61168BA08B}" type="datetimeFigureOut">
              <a:rPr kumimoji="1" lang="ja-JP" altLang="en-US" smtClean="0"/>
              <a:t>2021/10/15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84298-D821-334B-8245-7C0C0E4A11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0075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6162D-91EF-B84A-9AAF-2F61168BA08B}" type="datetimeFigureOut">
              <a:rPr kumimoji="1" lang="ja-JP" altLang="en-US" smtClean="0"/>
              <a:t>2021/10/15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84298-D821-334B-8245-7C0C0E4A11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2897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6162D-91EF-B84A-9AAF-2F61168BA08B}" type="datetimeFigureOut">
              <a:rPr kumimoji="1" lang="ja-JP" altLang="en-US" smtClean="0"/>
              <a:t>2021/10/15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84298-D821-334B-8245-7C0C0E4A11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9528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6162D-91EF-B84A-9AAF-2F61168BA08B}" type="datetimeFigureOut">
              <a:rPr kumimoji="1" lang="ja-JP" altLang="en-US" smtClean="0"/>
              <a:t>2021/10/15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84298-D821-334B-8245-7C0C0E4A11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0877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89B3A8D7-9A96-1547-B34B-CD9E4FBBB2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3634787"/>
              </p:ext>
            </p:extLst>
          </p:nvPr>
        </p:nvGraphicFramePr>
        <p:xfrm>
          <a:off x="735013" y="754063"/>
          <a:ext cx="8104185" cy="5372092"/>
        </p:xfrm>
        <a:graphic>
          <a:graphicData uri="http://schemas.openxmlformats.org/drawingml/2006/table">
            <a:tbl>
              <a:tblPr/>
              <a:tblGrid>
                <a:gridCol w="838653">
                  <a:extLst>
                    <a:ext uri="{9D8B030D-6E8A-4147-A177-3AD203B41FA5}">
                      <a16:colId xmlns:a16="http://schemas.microsoft.com/office/drawing/2014/main" val="4000577864"/>
                    </a:ext>
                  </a:extLst>
                </a:gridCol>
                <a:gridCol w="838653">
                  <a:extLst>
                    <a:ext uri="{9D8B030D-6E8A-4147-A177-3AD203B41FA5}">
                      <a16:colId xmlns:a16="http://schemas.microsoft.com/office/drawing/2014/main" val="3808776104"/>
                    </a:ext>
                  </a:extLst>
                </a:gridCol>
                <a:gridCol w="838653">
                  <a:extLst>
                    <a:ext uri="{9D8B030D-6E8A-4147-A177-3AD203B41FA5}">
                      <a16:colId xmlns:a16="http://schemas.microsoft.com/office/drawing/2014/main" val="1447182678"/>
                    </a:ext>
                  </a:extLst>
                </a:gridCol>
                <a:gridCol w="1232820">
                  <a:extLst>
                    <a:ext uri="{9D8B030D-6E8A-4147-A177-3AD203B41FA5}">
                      <a16:colId xmlns:a16="http://schemas.microsoft.com/office/drawing/2014/main" val="1227503055"/>
                    </a:ext>
                  </a:extLst>
                </a:gridCol>
                <a:gridCol w="1084658">
                  <a:extLst>
                    <a:ext uri="{9D8B030D-6E8A-4147-A177-3AD203B41FA5}">
                      <a16:colId xmlns:a16="http://schemas.microsoft.com/office/drawing/2014/main" val="649309229"/>
                    </a:ext>
                  </a:extLst>
                </a:gridCol>
                <a:gridCol w="1006384">
                  <a:extLst>
                    <a:ext uri="{9D8B030D-6E8A-4147-A177-3AD203B41FA5}">
                      <a16:colId xmlns:a16="http://schemas.microsoft.com/office/drawing/2014/main" val="1971455493"/>
                    </a:ext>
                  </a:extLst>
                </a:gridCol>
                <a:gridCol w="1065090">
                  <a:extLst>
                    <a:ext uri="{9D8B030D-6E8A-4147-A177-3AD203B41FA5}">
                      <a16:colId xmlns:a16="http://schemas.microsoft.com/office/drawing/2014/main" val="47024398"/>
                    </a:ext>
                  </a:extLst>
                </a:gridCol>
                <a:gridCol w="1199274">
                  <a:extLst>
                    <a:ext uri="{9D8B030D-6E8A-4147-A177-3AD203B41FA5}">
                      <a16:colId xmlns:a16="http://schemas.microsoft.com/office/drawing/2014/main" val="3162868901"/>
                    </a:ext>
                  </a:extLst>
                </a:gridCol>
              </a:tblGrid>
              <a:tr h="23255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Cell</a:t>
                      </a:r>
                    </a:p>
                  </a:txBody>
                  <a:tcPr marL="7347" marR="7347" marT="734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PS1 genotype</a:t>
                      </a:r>
                    </a:p>
                  </a:txBody>
                  <a:tcPr marL="7347" marR="7347" marT="734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Onset-age</a:t>
                      </a:r>
                    </a:p>
                  </a:txBody>
                  <a:tcPr marL="7347" marR="7347" marT="734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A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Symbol" pitchFamily="2" charset="2"/>
                          <a:ea typeface="游ゴシック" panose="020B0400000000000000" pitchFamily="34" charset="-128"/>
                        </a:rPr>
                        <a:t>b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38 (pM)</a:t>
                      </a:r>
                    </a:p>
                  </a:txBody>
                  <a:tcPr marL="7347" marR="7347" marT="734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A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Symbol" pitchFamily="2" charset="2"/>
                          <a:ea typeface="游ゴシック" panose="020B0400000000000000" pitchFamily="34" charset="-128"/>
                        </a:rPr>
                        <a:t>b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40 (pM)</a:t>
                      </a:r>
                    </a:p>
                  </a:txBody>
                  <a:tcPr marL="7347" marR="7347" marT="734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A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Symbol" pitchFamily="2" charset="2"/>
                          <a:ea typeface="游ゴシック" panose="020B0400000000000000" pitchFamily="34" charset="-128"/>
                        </a:rPr>
                        <a:t>b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42 (pM)</a:t>
                      </a:r>
                    </a:p>
                  </a:txBody>
                  <a:tcPr marL="7347" marR="7347" marT="734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A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Symbol" pitchFamily="2" charset="2"/>
                          <a:ea typeface="游ゴシック" panose="020B0400000000000000" pitchFamily="34" charset="-128"/>
                        </a:rPr>
                        <a:t>b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43 (pM)</a:t>
                      </a:r>
                    </a:p>
                  </a:txBody>
                  <a:tcPr marL="7347" marR="7347" marT="734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AICD (pM)</a:t>
                      </a:r>
                    </a:p>
                  </a:txBody>
                  <a:tcPr marL="7347" marR="7347" marT="734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0319137"/>
                  </a:ext>
                </a:extLst>
              </a:tr>
              <a:tr h="24418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(year-old)</a:t>
                      </a:r>
                    </a:p>
                  </a:txBody>
                  <a:tcPr marL="7347" marR="7347" marT="734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0821261"/>
                  </a:ext>
                </a:extLst>
              </a:tr>
              <a:tr h="244187">
                <a:tc rowSpan="1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CHO</a:t>
                      </a:r>
                    </a:p>
                  </a:txBody>
                  <a:tcPr marL="7347" marR="7347" marT="7348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WT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80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525.38±78.95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1340.17±36.15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303.04±16.31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341.61±63.38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4462.26±1332.42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8181452"/>
                  </a:ext>
                </a:extLst>
              </a:tr>
              <a:tr h="232558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C263F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64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226.58±35.39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604.52±4.26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188.86±15.86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353.30±9.88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2975.94±159.60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082736"/>
                  </a:ext>
                </a:extLst>
              </a:tr>
              <a:tr h="232558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E273A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63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254.63±11.88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1102.78±52.85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251.01±23.33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559.75±128.60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3314.43±711.69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491751"/>
                  </a:ext>
                </a:extLst>
              </a:tr>
              <a:tr h="232558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A79V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62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381.33±25.78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883.01±75.02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245.54±12.29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475.93±43.49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5450.24±151.04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3118997"/>
                  </a:ext>
                </a:extLst>
              </a:tr>
              <a:tr h="232558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E123K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62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513.07±93.97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1347.99±54.41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297.93±10.50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365.10±68.78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4375.57±1659.96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4719931"/>
                  </a:ext>
                </a:extLst>
              </a:tr>
              <a:tr h="232558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A409T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58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368.26±26.09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1103.78±73.15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287.94±25.21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470.76±120.36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4266.68±650.79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7333744"/>
                  </a:ext>
                </a:extLst>
              </a:tr>
              <a:tr h="232558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E280A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47.4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77.92±9.13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297.73±9.34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127.37±1.64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454.38±10.10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2046.95±257.45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755132"/>
                  </a:ext>
                </a:extLst>
              </a:tr>
              <a:tr h="232558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M233T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46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398.91±41.74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398.50±38.73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491.73±18.85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186.55±16.18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5081.20±188.82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7884031"/>
                  </a:ext>
                </a:extLst>
              </a:tr>
              <a:tr h="232558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M146L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45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339.95±65.62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857.45±88.55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307.88±6.05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200.24±19.98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4272.82±748.31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9513516"/>
                  </a:ext>
                </a:extLst>
              </a:tr>
              <a:tr h="232558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G384A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37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133.13±15.80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176.32±20.69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169.06±8.98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240.78±51.25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1838.91±102.32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8802585"/>
                  </a:ext>
                </a:extLst>
              </a:tr>
              <a:tr h="232558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I143T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34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151.32±33.79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453.35±30.43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320.20±21.04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262.09±11.12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3383.50±194.50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7203105"/>
                  </a:ext>
                </a:extLst>
              </a:tr>
              <a:tr h="232558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L166P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24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63.55±7.24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265.53±22.90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67.89±8.04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612.18±147.29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1930.73±390.55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5604261"/>
                  </a:ext>
                </a:extLst>
              </a:tr>
              <a:tr h="232558"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HEK</a:t>
                      </a:r>
                    </a:p>
                  </a:txBody>
                  <a:tcPr marL="7347" marR="7347" marT="734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WT 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80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520.64±44.87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1156.44±82.00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248.34±9.91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262.17±19.93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4237.70±943.51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9595993"/>
                  </a:ext>
                </a:extLst>
              </a:tr>
              <a:tr h="232558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H163R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68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396.45±21.39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1194.98±88.06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441.37±16.38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412.48±48.86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5132.14±755.48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9973030"/>
                  </a:ext>
                </a:extLst>
              </a:tr>
              <a:tr h="232558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delE9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50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63.55±11.71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310.78±31.60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37.28±21.93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308.46±10.91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1934.57±722.97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4659314"/>
                  </a:ext>
                </a:extLst>
              </a:tr>
              <a:tr h="232558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I213T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48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163.59±8.67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731.04±24.28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293.15±8.65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393.69±31.69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3915.83±49.00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7456280"/>
                  </a:ext>
                </a:extLst>
              </a:tr>
              <a:tr h="232558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L286V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47.5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537.50±37.14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1264.73±94.91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316.44±5.58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331.12±27.74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4915.31±414.63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0139921"/>
                  </a:ext>
                </a:extLst>
              </a:tr>
              <a:tr h="232558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M233L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46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357.26±10.44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984.11±99.20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472.27±20.30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303.19±6.43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4430.39±1777.08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9433983"/>
                  </a:ext>
                </a:extLst>
              </a:tr>
              <a:tr h="232558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G206V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37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202.39±45.20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824.37±52.44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721.92±88.59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228.34±6.29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7256.93±1383.59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1679425"/>
                  </a:ext>
                </a:extLst>
              </a:tr>
              <a:tr h="232558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L381V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29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250.23±34.98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1058.47±109.79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466.58±5.87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1584.64±28.76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10113.72±671.58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7960763"/>
                  </a:ext>
                </a:extLst>
              </a:tr>
              <a:tr h="232558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L85P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27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66.38±5.25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160.97±9.14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75.27±8.24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365.34±12.97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  <a:ea typeface="游ゴシック" panose="020B0400000000000000" pitchFamily="34" charset="-128"/>
                        </a:rPr>
                        <a:t>1383.56±210.18</a:t>
                      </a:r>
                    </a:p>
                  </a:txBody>
                  <a:tcPr marL="7347" marR="7347" marT="73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54531"/>
                  </a:ext>
                </a:extLst>
              </a:tr>
            </a:tbl>
          </a:graphicData>
        </a:graphic>
      </p:graphicFrame>
      <p:sp>
        <p:nvSpPr>
          <p:cNvPr id="5" name="テキスト ボックス 8">
            <a:extLst>
              <a:ext uri="{FF2B5EF4-FFF2-40B4-BE49-F238E27FC236}">
                <a16:creationId xmlns:a16="http://schemas.microsoft.com/office/drawing/2014/main" id="{6FDE259F-D89E-E943-B5EE-C623221E8F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625" y="217488"/>
            <a:ext cx="13827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2400" dirty="0">
                <a:latin typeface="Helvetica" pitchFamily="2" charset="0"/>
              </a:rPr>
              <a:t>Table S1</a:t>
            </a:r>
            <a:endParaRPr lang="ja-JP" altLang="en-US" sz="240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5229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178</Words>
  <Application>Microsoft Macintosh PowerPoint</Application>
  <PresentationFormat>画面に合わせる (4:3)</PresentationFormat>
  <Paragraphs>159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0" baseType="lpstr">
      <vt:lpstr>ＭＳ Ｐゴシック</vt:lpstr>
      <vt:lpstr>游ゴシック</vt:lpstr>
      <vt:lpstr>游ゴシック Light</vt:lpstr>
      <vt:lpstr>Arial</vt:lpstr>
      <vt:lpstr>Calibri</vt:lpstr>
      <vt:lpstr>Calibri Light</vt:lpstr>
      <vt:lpstr>Helvetica</vt:lpstr>
      <vt:lpstr>Symbol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Microsoft Office User</dc:creator>
  <cp:lastModifiedBy>Microsoft Office User</cp:lastModifiedBy>
  <cp:revision>1</cp:revision>
  <dcterms:created xsi:type="dcterms:W3CDTF">2021-10-15T03:42:29Z</dcterms:created>
  <dcterms:modified xsi:type="dcterms:W3CDTF">2021-10-15T03:43:27Z</dcterms:modified>
</cp:coreProperties>
</file>