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48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4CABBC-801E-40C0-9099-4B3A70EEE00C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C1677D-3484-4166-8201-614AB4F48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04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12191A-B984-460F-BF33-12B021D11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79A184D-3598-4D9A-A339-AE56FB7833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DF6A572-190D-43DA-9E13-803345CAE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EA019-9397-48A6-89DF-61E731949594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256E2D1-67B5-4D73-8D91-CD1FD90BF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4F7CF96-E3AC-4602-989B-929201C13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BFC2B-9F32-400A-B640-CA24AD93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975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963C9C-14CC-41EB-AEE3-385EF26F0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02DEE8C-2AFC-438A-93BA-DF7C1F7633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787EB9E-CFA6-4B86-9C25-BF1C42980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EA019-9397-48A6-89DF-61E731949594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880E7EF-3A00-4D71-8AA3-6C29779F1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390E3C2-3E6F-48BB-85B3-DB4904714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BFC2B-9F32-400A-B640-CA24AD93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053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AD2980-2ACD-4C5E-9992-60913140C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ABA767E-EB4E-41C5-99BE-41E453B532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DAC640D-83CC-4C7C-A757-E99D364D4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EA019-9397-48A6-89DF-61E731949594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661064F-CB19-4568-994A-0C5DB83C5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BD430E4-845F-46AD-A198-346A5CEC2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BFC2B-9F32-400A-B640-CA24AD93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072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B659A7-1E91-4B5B-B53B-FD02C49BC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AF3329D-D803-4987-99C6-AF414C7A5A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4CBBA19-B6B4-45BB-A271-13D484EB0C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D768833-84EE-4C35-8461-9CEEAD8E3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EA019-9397-48A6-89DF-61E731949594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EE0B7D0-38BE-4CC3-8FE5-19E9E33C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FCC13BD-DD37-410A-BDCB-3520F5B96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BFC2B-9F32-400A-B640-CA24AD93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993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76FAB4-34D1-4E30-AA97-EBACB1343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51E884F-4EF3-46A2-ADBA-4FE4E309EA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7C93AFE-BECA-4412-A791-2C3E0E52E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FAD7B70-91D6-4B72-91F5-CF45E62CF8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3F7E617-800A-43CF-9316-18C8E9A434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B17DD29-4C95-473F-9A64-D45BA5B0B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EA019-9397-48A6-89DF-61E731949594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87343E3-BC91-41C9-A2E9-A77DBA3AC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078AF4A-A6FC-47B7-B8C7-4555B7D95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BFC2B-9F32-400A-B640-CA24AD93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46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A7FDC71-5320-453E-8CC8-E58E42BF2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F56317D-CF1C-40CA-BDA1-87452CDC5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EA019-9397-48A6-89DF-61E731949594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91966A0-6A16-472D-BB61-6F891ADD0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DB0507E-452D-4C23-9EA2-5D6B0ED95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BFC2B-9F32-400A-B640-CA24AD93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34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FF7CB238-FA1A-4B6D-A5C9-F5F93C6C9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EA019-9397-48A6-89DF-61E731949594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6539E33-9C01-4746-8988-EEEC4AACF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36E8903-4F90-4701-A129-B17A4AC8A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BFC2B-9F32-400A-B640-CA24AD93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696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A70506-9BFA-42A2-8E3D-C60BF669D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5011449-9123-434B-8D58-2BFCD0B294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8EF6163-6C1D-4BEC-AB0F-5688F50B66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8392484-6B1F-4BEB-B455-644D2BDAF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EA019-9397-48A6-89DF-61E731949594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1DF59DF-E19B-4D4A-AAE0-9ABE19D23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8574C5F-C262-45BC-97EC-290EAF1B8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BFC2B-9F32-400A-B640-CA24AD93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54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68841D-4A85-4A62-9081-48040F833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111E9EFB-61B4-42D5-824E-8867D2E565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581D07B-2661-459B-81B8-A9C8489703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622AB3D-7287-4E81-A988-06928EFF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EA019-9397-48A6-89DF-61E731949594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7363745-22C5-4B54-8F8A-971C6E9F4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0DC9050-AC61-4674-87DE-B7E0E0E77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BFC2B-9F32-400A-B640-CA24AD93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196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4E9028-FAE6-42F2-8E4A-3844778B5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8CDD1F2-811C-47C0-B799-0FE07B959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87AE0DD-19EB-49D5-9779-6E0854E16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EA019-9397-48A6-89DF-61E731949594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0DFCB18-237A-466E-A14A-3533D9001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98A97F0-516A-4AE0-A071-89C7A08E1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BFC2B-9F32-400A-B640-CA24AD93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765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362E53EC-7E46-45FF-9BA9-4E11C516C5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2DDA541-618E-4685-8A13-7523F3C1B7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E58CC26-258B-4C83-A095-969B0032F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EA019-9397-48A6-89DF-61E731949594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B5F5657-BD96-40A2-A951-FFF994877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E378A60-5558-4F3D-BB5A-0194337A8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BFC2B-9F32-400A-B640-CA24AD93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821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555EEE5-D13C-44C9-9FAB-E6F80E0C2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D87A165-56B7-4603-A7DF-AEB9EF46ED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BBC4840-15C9-4932-9819-678F89F11D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1EA019-9397-48A6-89DF-61E731949594}" type="datetimeFigureOut">
              <a:rPr lang="en-US" smtClean="0"/>
              <a:t>12/17/2021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73F40DC-F45F-4B91-A32E-417B774D09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D13BA0C-C099-486C-9690-F89558969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BFC2B-9F32-400A-B640-CA24AD93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110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2970AB3-BDE4-43FF-9676-D624C8D672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89" y="997792"/>
            <a:ext cx="2211305" cy="22427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065160A-866A-4A4F-A7C3-EED729265068}"/>
              </a:ext>
            </a:extLst>
          </p:cNvPr>
          <p:cNvSpPr txBox="1"/>
          <p:nvPr/>
        </p:nvSpPr>
        <p:spPr>
          <a:xfrm>
            <a:off x="267682" y="929802"/>
            <a:ext cx="344527" cy="315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AF7ECFF-CF5F-4F91-A9C8-B73AB7096C0B}"/>
              </a:ext>
            </a:extLst>
          </p:cNvPr>
          <p:cNvSpPr txBox="1"/>
          <p:nvPr/>
        </p:nvSpPr>
        <p:spPr>
          <a:xfrm>
            <a:off x="2959434" y="929802"/>
            <a:ext cx="344527" cy="315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xmlns="" id="{A80C5062-67DD-448A-855A-0AEFFD9164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6359325"/>
              </p:ext>
            </p:extLst>
          </p:nvPr>
        </p:nvGraphicFramePr>
        <p:xfrm>
          <a:off x="3303961" y="1245326"/>
          <a:ext cx="3331233" cy="4220928"/>
        </p:xfrm>
        <a:graphic>
          <a:graphicData uri="http://schemas.openxmlformats.org/drawingml/2006/table">
            <a:tbl>
              <a:tblPr/>
              <a:tblGrid>
                <a:gridCol w="708689">
                  <a:extLst>
                    <a:ext uri="{9D8B030D-6E8A-4147-A177-3AD203B41FA5}">
                      <a16:colId xmlns:a16="http://schemas.microsoft.com/office/drawing/2014/main" xmlns="" val="2133199983"/>
                    </a:ext>
                  </a:extLst>
                </a:gridCol>
                <a:gridCol w="955040">
                  <a:extLst>
                    <a:ext uri="{9D8B030D-6E8A-4147-A177-3AD203B41FA5}">
                      <a16:colId xmlns:a16="http://schemas.microsoft.com/office/drawing/2014/main" xmlns="" val="2835065292"/>
                    </a:ext>
                  </a:extLst>
                </a:gridCol>
                <a:gridCol w="632478">
                  <a:extLst>
                    <a:ext uri="{9D8B030D-6E8A-4147-A177-3AD203B41FA5}">
                      <a16:colId xmlns:a16="http://schemas.microsoft.com/office/drawing/2014/main" xmlns="" val="472548610"/>
                    </a:ext>
                  </a:extLst>
                </a:gridCol>
                <a:gridCol w="1035026">
                  <a:extLst>
                    <a:ext uri="{9D8B030D-6E8A-4147-A177-3AD203B41FA5}">
                      <a16:colId xmlns:a16="http://schemas.microsoft.com/office/drawing/2014/main" xmlns="" val="1144081698"/>
                    </a:ext>
                  </a:extLst>
                </a:gridCol>
              </a:tblGrid>
              <a:tr h="3358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212121"/>
                          </a:solidFill>
                          <a:effectLst/>
                          <a:latin typeface="Arial" panose="020B0604020202020204" pitchFamily="34" charset="0"/>
                        </a:rPr>
                        <a:t>Gene symbol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212121"/>
                          </a:solidFill>
                          <a:effectLst/>
                          <a:latin typeface="Arial" panose="020B0604020202020204" pitchFamily="34" charset="0"/>
                        </a:rPr>
                        <a:t>Chromosome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212121"/>
                          </a:solidFill>
                          <a:effectLst/>
                          <a:latin typeface="Arial" panose="020B0604020202020204" pitchFamily="34" charset="0"/>
                        </a:rPr>
                        <a:t>Log2FC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212121"/>
                          </a:solidFill>
                          <a:effectLst/>
                          <a:latin typeface="Arial" panose="020B0604020202020204" pitchFamily="34" charset="0"/>
                        </a:rPr>
                        <a:t>FDR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3946886"/>
                  </a:ext>
                </a:extLst>
              </a:tr>
              <a:tr h="19831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Female-specific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74551264"/>
                  </a:ext>
                </a:extLst>
              </a:tr>
              <a:tr h="1903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 err="1">
                          <a:solidFill>
                            <a:srgbClr val="212121"/>
                          </a:solidFill>
                          <a:effectLst/>
                          <a:latin typeface="Arial" panose="020B0604020202020204" pitchFamily="34" charset="0"/>
                        </a:rPr>
                        <a:t>Xist</a:t>
                      </a:r>
                      <a:endParaRPr lang="en-US" sz="800" b="0" i="0" u="none" strike="noStrike" dirty="0">
                        <a:solidFill>
                          <a:srgbClr val="21212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0.00E+00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490895"/>
                  </a:ext>
                </a:extLst>
              </a:tr>
              <a:tr h="1903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212121"/>
                          </a:solidFill>
                          <a:effectLst/>
                          <a:latin typeface="Arial" panose="020B0604020202020204" pitchFamily="34" charset="0"/>
                        </a:rPr>
                        <a:t>Prss16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1.33E-02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8252245"/>
                  </a:ext>
                </a:extLst>
              </a:tr>
              <a:tr h="1903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212121"/>
                          </a:solidFill>
                          <a:effectLst/>
                          <a:latin typeface="Arial" panose="020B0604020202020204" pitchFamily="34" charset="0"/>
                        </a:rPr>
                        <a:t>Ntn5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2.45E-02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25468529"/>
                  </a:ext>
                </a:extLst>
              </a:tr>
              <a:tr h="1903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212121"/>
                          </a:solidFill>
                          <a:effectLst/>
                          <a:latin typeface="Arial" panose="020B0604020202020204" pitchFamily="34" charset="0"/>
                        </a:rPr>
                        <a:t>Sec1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1.87E-04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89178844"/>
                  </a:ext>
                </a:extLst>
              </a:tr>
              <a:tr h="1903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212121"/>
                          </a:solidFill>
                          <a:effectLst/>
                          <a:latin typeface="Arial" panose="020B0604020202020204" pitchFamily="34" charset="0"/>
                        </a:rPr>
                        <a:t>Mcmdc2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3.94E-04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92681179"/>
                  </a:ext>
                </a:extLst>
              </a:tr>
              <a:tr h="1903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212121"/>
                          </a:solidFill>
                          <a:effectLst/>
                          <a:latin typeface="Arial" panose="020B0604020202020204" pitchFamily="34" charset="0"/>
                        </a:rPr>
                        <a:t>Pcdhb2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2.35E-02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25776771"/>
                  </a:ext>
                </a:extLst>
              </a:tr>
              <a:tr h="1903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212121"/>
                          </a:solidFill>
                          <a:effectLst/>
                          <a:latin typeface="Arial" panose="020B0604020202020204" pitchFamily="34" charset="0"/>
                        </a:rPr>
                        <a:t>Col20a1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0.68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3.66E-02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49592691"/>
                  </a:ext>
                </a:extLst>
              </a:tr>
              <a:tr h="1903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Ecm2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0.64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4.68E-03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77198441"/>
                  </a:ext>
                </a:extLst>
              </a:tr>
              <a:tr h="2221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Eif2s3x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0.64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1.19E-06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43621215"/>
                  </a:ext>
                </a:extLst>
              </a:tr>
              <a:tr h="204428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305496"/>
                          </a:solidFill>
                          <a:effectLst/>
                          <a:latin typeface="Arial" panose="020B0604020202020204" pitchFamily="34" charset="0"/>
                        </a:rPr>
                        <a:t>Male-specific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78758380"/>
                  </a:ext>
                </a:extLst>
              </a:tr>
              <a:tr h="206242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212121"/>
                          </a:solidFill>
                          <a:effectLst/>
                          <a:latin typeface="Arial" panose="020B0604020202020204" pitchFamily="34" charset="0"/>
                        </a:rPr>
                        <a:t>Eif2s3y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-11.60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1.03E-268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7104868"/>
                  </a:ext>
                </a:extLst>
              </a:tr>
              <a:tr h="1903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212121"/>
                          </a:solidFill>
                          <a:effectLst/>
                          <a:latin typeface="Arial" panose="020B0604020202020204" pitchFamily="34" charset="0"/>
                        </a:rPr>
                        <a:t>Kdm5d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-11.14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9.20E-288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5105075"/>
                  </a:ext>
                </a:extLst>
              </a:tr>
              <a:tr h="1903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212121"/>
                          </a:solidFill>
                          <a:effectLst/>
                          <a:latin typeface="Arial" panose="020B0604020202020204" pitchFamily="34" charset="0"/>
                        </a:rPr>
                        <a:t>Ddx3y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-10.81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0.00E+00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43023334"/>
                  </a:ext>
                </a:extLst>
              </a:tr>
              <a:tr h="1903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 err="1">
                          <a:solidFill>
                            <a:srgbClr val="212121"/>
                          </a:solidFill>
                          <a:effectLst/>
                          <a:latin typeface="Arial" panose="020B0604020202020204" pitchFamily="34" charset="0"/>
                        </a:rPr>
                        <a:t>Uty</a:t>
                      </a:r>
                      <a:endParaRPr lang="en-US" sz="800" b="0" i="0" u="none" strike="noStrike" dirty="0">
                        <a:solidFill>
                          <a:srgbClr val="21212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-9.84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0.00E+00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50889887"/>
                  </a:ext>
                </a:extLst>
              </a:tr>
              <a:tr h="1903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212121"/>
                          </a:solidFill>
                          <a:effectLst/>
                          <a:latin typeface="Arial" panose="020B0604020202020204" pitchFamily="34" charset="0"/>
                        </a:rPr>
                        <a:t>S100a9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-3.19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1.19E-09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4431589"/>
                  </a:ext>
                </a:extLst>
              </a:tr>
              <a:tr h="1903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212121"/>
                          </a:solidFill>
                          <a:effectLst/>
                          <a:latin typeface="Arial" panose="020B0604020202020204" pitchFamily="34" charset="0"/>
                        </a:rPr>
                        <a:t>S100a8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-2.99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7.58E-09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74788930"/>
                  </a:ext>
                </a:extLst>
              </a:tr>
              <a:tr h="1903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212121"/>
                          </a:solidFill>
                          <a:effectLst/>
                          <a:latin typeface="Arial" panose="020B0604020202020204" pitchFamily="34" charset="0"/>
                        </a:rPr>
                        <a:t>Prx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-2.28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5.58E-03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21125859"/>
                  </a:ext>
                </a:extLst>
              </a:tr>
              <a:tr h="1903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Gm35612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-1.52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6.61E-06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41064504"/>
                  </a:ext>
                </a:extLst>
              </a:tr>
              <a:tr h="1983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S100a4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3.25E-02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33432286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FA2D349-6291-415D-91B1-5E8FD834C479}"/>
              </a:ext>
            </a:extLst>
          </p:cNvPr>
          <p:cNvSpPr txBox="1"/>
          <p:nvPr/>
        </p:nvSpPr>
        <p:spPr>
          <a:xfrm>
            <a:off x="6807601" y="929802"/>
            <a:ext cx="344527" cy="315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xmlns="" id="{5A1C9DB2-CD62-4B02-929D-7D04CC3308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985897"/>
              </p:ext>
            </p:extLst>
          </p:nvPr>
        </p:nvGraphicFramePr>
        <p:xfrm>
          <a:off x="7050455" y="1229192"/>
          <a:ext cx="5001636" cy="931105"/>
        </p:xfrm>
        <a:graphic>
          <a:graphicData uri="http://schemas.openxmlformats.org/drawingml/2006/table">
            <a:tbl>
              <a:tblPr/>
              <a:tblGrid>
                <a:gridCol w="1599208">
                  <a:extLst>
                    <a:ext uri="{9D8B030D-6E8A-4147-A177-3AD203B41FA5}">
                      <a16:colId xmlns:a16="http://schemas.microsoft.com/office/drawing/2014/main" xmlns="" val="2172313322"/>
                    </a:ext>
                  </a:extLst>
                </a:gridCol>
                <a:gridCol w="1156294">
                  <a:extLst>
                    <a:ext uri="{9D8B030D-6E8A-4147-A177-3AD203B41FA5}">
                      <a16:colId xmlns:a16="http://schemas.microsoft.com/office/drawing/2014/main" xmlns="" val="1661869576"/>
                    </a:ext>
                  </a:extLst>
                </a:gridCol>
                <a:gridCol w="983514">
                  <a:extLst>
                    <a:ext uri="{9D8B030D-6E8A-4147-A177-3AD203B41FA5}">
                      <a16:colId xmlns:a16="http://schemas.microsoft.com/office/drawing/2014/main" xmlns="" val="4226910792"/>
                    </a:ext>
                  </a:extLst>
                </a:gridCol>
                <a:gridCol w="1262620">
                  <a:extLst>
                    <a:ext uri="{9D8B030D-6E8A-4147-A177-3AD203B41FA5}">
                      <a16:colId xmlns:a16="http://schemas.microsoft.com/office/drawing/2014/main" xmlns="" val="2067686619"/>
                    </a:ext>
                  </a:extLst>
                </a:gridCol>
              </a:tblGrid>
              <a:tr h="2398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212121"/>
                          </a:solidFill>
                          <a:effectLst/>
                          <a:latin typeface="Arial" panose="020B0604020202020204" pitchFamily="34" charset="0"/>
                        </a:rPr>
                        <a:t>GO Category ID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212121"/>
                          </a:solidFill>
                          <a:effectLst/>
                          <a:latin typeface="Arial" panose="020B0604020202020204" pitchFamily="34" charset="0"/>
                        </a:rPr>
                        <a:t>GO Category Name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212121"/>
                          </a:solidFill>
                          <a:effectLst/>
                          <a:latin typeface="Arial" panose="020B0604020202020204" pitchFamily="34" charset="0"/>
                        </a:rPr>
                        <a:t>Adjusted P-value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212121"/>
                          </a:solidFill>
                          <a:effectLst/>
                          <a:latin typeface="Arial" panose="020B0604020202020204" pitchFamily="34" charset="0"/>
                        </a:rPr>
                        <a:t>Hit in Query List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68123933"/>
                  </a:ext>
                </a:extLst>
              </a:tr>
              <a:tr h="230421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305496"/>
                          </a:solidFill>
                          <a:effectLst/>
                          <a:latin typeface="Arial" panose="020B0604020202020204" pitchFamily="34" charset="0"/>
                        </a:rPr>
                        <a:t>Male-specific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3302177438"/>
                  </a:ext>
                </a:extLst>
              </a:tr>
              <a:tr h="1566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212121"/>
                          </a:solidFill>
                          <a:effectLst/>
                          <a:latin typeface="Arial" panose="020B0604020202020204" pitchFamily="34" charset="0"/>
                        </a:rPr>
                        <a:t>GOTERM_MF:0050786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RAGE receptor binding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1.18E-05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S100A4; S100A9; S100A8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47510658"/>
                  </a:ext>
                </a:extLst>
              </a:tr>
              <a:tr h="3041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GOTERM_MF:0036041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Long-chain fatty acid binding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5.61E-03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S100A9; S100A8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93220652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E53C2971-7E0C-439E-9CDF-2A30D7338F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184" y="3343862"/>
            <a:ext cx="2541427" cy="252591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DCB0484-EA32-4C62-AB7E-3FD1ADB98A4A}"/>
              </a:ext>
            </a:extLst>
          </p:cNvPr>
          <p:cNvSpPr txBox="1"/>
          <p:nvPr/>
        </p:nvSpPr>
        <p:spPr>
          <a:xfrm>
            <a:off x="267682" y="3401910"/>
            <a:ext cx="2630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xmlns="" id="{9D6E2583-410C-44A4-A809-4AC49E21C5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8483605"/>
              </p:ext>
            </p:extLst>
          </p:nvPr>
        </p:nvGraphicFramePr>
        <p:xfrm>
          <a:off x="7050454" y="2179121"/>
          <a:ext cx="5001634" cy="3347094"/>
        </p:xfrm>
        <a:graphic>
          <a:graphicData uri="http://schemas.openxmlformats.org/drawingml/2006/table">
            <a:tbl>
              <a:tblPr/>
              <a:tblGrid>
                <a:gridCol w="1271603">
                  <a:extLst>
                    <a:ext uri="{9D8B030D-6E8A-4147-A177-3AD203B41FA5}">
                      <a16:colId xmlns:a16="http://schemas.microsoft.com/office/drawing/2014/main" xmlns="" val="3129916098"/>
                    </a:ext>
                  </a:extLst>
                </a:gridCol>
                <a:gridCol w="898859">
                  <a:extLst>
                    <a:ext uri="{9D8B030D-6E8A-4147-A177-3AD203B41FA5}">
                      <a16:colId xmlns:a16="http://schemas.microsoft.com/office/drawing/2014/main" xmlns="" val="183212160"/>
                    </a:ext>
                  </a:extLst>
                </a:gridCol>
                <a:gridCol w="674443">
                  <a:extLst>
                    <a:ext uri="{9D8B030D-6E8A-4147-A177-3AD203B41FA5}">
                      <a16:colId xmlns:a16="http://schemas.microsoft.com/office/drawing/2014/main" xmlns="" val="3019257467"/>
                    </a:ext>
                  </a:extLst>
                </a:gridCol>
                <a:gridCol w="2156729">
                  <a:extLst>
                    <a:ext uri="{9D8B030D-6E8A-4147-A177-3AD203B41FA5}">
                      <a16:colId xmlns:a16="http://schemas.microsoft.com/office/drawing/2014/main" xmlns="" val="4166404196"/>
                    </a:ext>
                  </a:extLst>
                </a:gridCol>
              </a:tblGrid>
              <a:tr h="237102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97094738"/>
                  </a:ext>
                </a:extLst>
              </a:tr>
              <a:tr h="3129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21212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 Category ID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21212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 Category Name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21212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Adjusted          P-value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21212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Hit in Query List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50306249"/>
                  </a:ext>
                </a:extLst>
              </a:tr>
              <a:tr h="237102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 female-specific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2607397191"/>
                  </a:ext>
                </a:extLst>
              </a:tr>
              <a:tr h="831683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21212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GOTERM_BP:0007268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Synaptic transmission</a:t>
                      </a:r>
                      <a:endParaRPr lang="en-US" sz="800" b="0" i="0" u="none" strike="noStrike" dirty="0">
                        <a:solidFill>
                          <a:srgbClr val="21212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2.05E-04</a:t>
                      </a:r>
                      <a:endParaRPr lang="en-US" sz="800" b="0" i="0" u="none" strike="noStrike" dirty="0">
                        <a:solidFill>
                          <a:srgbClr val="21212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HCN4; KCNG1; CAMK2D; DOC2A; RASGRF2; DBH; SLC6A2; KCNV1; RIMS1; NPY; NPTX2; DLGAP2; CACNG3; NTSR1; GRINA3; SYT5; KCNJ4; UNC13C; KCNF1; KCNH4; KCNH5; GABRA3; SST; HAP1; CNIH3; STX1A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61754076"/>
                  </a:ext>
                </a:extLst>
              </a:tr>
              <a:tr h="7682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GOTERM_BP:0034762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Regulation of transmembrane transport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4.58E-04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KCNG1; HCN4; KCNJ4; KCNF1; MEF2C; KCNH4; CAMK2D; KCNH5; RASGRF2; ATP2B4; TRDN; CACNG6; KCNV1; BPIFA1; JSRP1; GSG1L; HAP1; NOS1; CNIH3; CACNG3; CACNG5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38305958"/>
                  </a:ext>
                </a:extLst>
              </a:tr>
              <a:tr h="4647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GOTERM_BP:1900449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Regulation of glutamate receptor signaling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1.35E-02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MEF2C; RASGRF2; GSG1L; CACNG3; CNIH3; CACNG5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36043006"/>
                  </a:ext>
                </a:extLst>
              </a:tr>
              <a:tr h="4647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GOTERM_CC:1902495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Transmembrane transporter complex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2.20E-03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GABRQ; KCNG1; KCNJ4; KCNF1; KCNH4; CAMK2D; GABRA3; ANO2; TRDN; CACNG6; OLFM1; KCNV1; GLRA3; CNIH3; CACNG3; GRIA3; CACNG5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95613826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828F000-A118-4FF5-BC76-94CE0219879E}"/>
              </a:ext>
            </a:extLst>
          </p:cNvPr>
          <p:cNvSpPr txBox="1"/>
          <p:nvPr/>
        </p:nvSpPr>
        <p:spPr>
          <a:xfrm>
            <a:off x="6807601" y="2116523"/>
            <a:ext cx="344527" cy="315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374875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2718</TotalTime>
  <Words>296</Words>
  <Application>Microsoft Office PowerPoint</Application>
  <PresentationFormat>Widescreen</PresentationFormat>
  <Paragraphs>116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Zoubovsky, Sandra (zoubovsp)</dc:creator>
  <cp:lastModifiedBy>Zoubovsky, Sandra</cp:lastModifiedBy>
  <cp:revision>35</cp:revision>
  <dcterms:created xsi:type="dcterms:W3CDTF">2020-06-12T14:50:39Z</dcterms:created>
  <dcterms:modified xsi:type="dcterms:W3CDTF">2021-12-18T02:44:32Z</dcterms:modified>
</cp:coreProperties>
</file>