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2" r:id="rId2"/>
    <p:sldId id="280" r:id="rId3"/>
    <p:sldId id="277" r:id="rId4"/>
    <p:sldId id="276" r:id="rId5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980"/>
    <p:restoredTop sz="94674"/>
  </p:normalViewPr>
  <p:slideViewPr>
    <p:cSldViewPr snapToGrid="0" snapToObjects="1">
      <p:cViewPr varScale="1">
        <p:scale>
          <a:sx n="87" d="100"/>
          <a:sy n="87" d="100"/>
        </p:scale>
        <p:origin x="3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8DBE2-EB18-E345-AD3B-C24A34FC5BE3}" type="datetimeFigureOut">
              <a:rPr kumimoji="1" lang="ja-JP" altLang="en-US" smtClean="0"/>
              <a:t>2018/7/25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9554A-03B1-9947-B08D-C878B15D0F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21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microsoft.com/office/2007/relationships/hdphoto" Target="../media/hdphoto6.wdp"/><Relationship Id="rId18" Type="http://schemas.openxmlformats.org/officeDocument/2006/relationships/image" Target="../media/image9.jpeg"/><Relationship Id="rId3" Type="http://schemas.microsoft.com/office/2007/relationships/hdphoto" Target="../media/hdphoto1.wdp"/><Relationship Id="rId21" Type="http://schemas.openxmlformats.org/officeDocument/2006/relationships/image" Target="../media/image11.png"/><Relationship Id="rId7" Type="http://schemas.microsoft.com/office/2007/relationships/hdphoto" Target="../media/hdphoto3.wdp"/><Relationship Id="rId12" Type="http://schemas.openxmlformats.org/officeDocument/2006/relationships/image" Target="../media/image6.jpeg"/><Relationship Id="rId17" Type="http://schemas.microsoft.com/office/2007/relationships/hdphoto" Target="../media/hdphoto8.wdp"/><Relationship Id="rId25" Type="http://schemas.microsoft.com/office/2007/relationships/hdphoto" Target="../media/hdphoto10.wdp"/><Relationship Id="rId2" Type="http://schemas.openxmlformats.org/officeDocument/2006/relationships/image" Target="../media/image1.jpeg"/><Relationship Id="rId16" Type="http://schemas.openxmlformats.org/officeDocument/2006/relationships/image" Target="../media/image8.jpe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microsoft.com/office/2007/relationships/hdphoto" Target="../media/hdphoto5.wdp"/><Relationship Id="rId24" Type="http://schemas.openxmlformats.org/officeDocument/2006/relationships/image" Target="../media/image14.jpe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openxmlformats.org/officeDocument/2006/relationships/image" Target="../media/image13.emf"/><Relationship Id="rId10" Type="http://schemas.openxmlformats.org/officeDocument/2006/relationships/image" Target="../media/image5.jpeg"/><Relationship Id="rId19" Type="http://schemas.microsoft.com/office/2007/relationships/hdphoto" Target="../media/hdphoto9.wdp"/><Relationship Id="rId4" Type="http://schemas.openxmlformats.org/officeDocument/2006/relationships/image" Target="../media/image2.jpeg"/><Relationship Id="rId9" Type="http://schemas.microsoft.com/office/2007/relationships/hdphoto" Target="../media/hdphoto4.wdp"/><Relationship Id="rId14" Type="http://schemas.openxmlformats.org/officeDocument/2006/relationships/image" Target="../media/image7.jpeg"/><Relationship Id="rId22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image" Target="../media/image32.emf"/><Relationship Id="rId18" Type="http://schemas.openxmlformats.org/officeDocument/2006/relationships/image" Target="../media/image3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12" Type="http://schemas.openxmlformats.org/officeDocument/2006/relationships/image" Target="../media/image31.emf"/><Relationship Id="rId17" Type="http://schemas.openxmlformats.org/officeDocument/2006/relationships/image" Target="../media/image36.emf"/><Relationship Id="rId2" Type="http://schemas.openxmlformats.org/officeDocument/2006/relationships/image" Target="../media/image21.emf"/><Relationship Id="rId16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11" Type="http://schemas.openxmlformats.org/officeDocument/2006/relationships/image" Target="../media/image30.emf"/><Relationship Id="rId5" Type="http://schemas.openxmlformats.org/officeDocument/2006/relationships/image" Target="../media/image24.emf"/><Relationship Id="rId15" Type="http://schemas.openxmlformats.org/officeDocument/2006/relationships/image" Target="../media/image34.emf"/><Relationship Id="rId10" Type="http://schemas.openxmlformats.org/officeDocument/2006/relationships/image" Target="../media/image29.emf"/><Relationship Id="rId19" Type="http://schemas.openxmlformats.org/officeDocument/2006/relationships/image" Target="../media/image38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Relationship Id="rId14" Type="http://schemas.openxmlformats.org/officeDocument/2006/relationships/image" Target="../media/image3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テキスト ボックス 56"/>
          <p:cNvSpPr txBox="1"/>
          <p:nvPr/>
        </p:nvSpPr>
        <p:spPr>
          <a:xfrm flipH="1">
            <a:off x="614504" y="1531220"/>
            <a:ext cx="947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Calibri"/>
              </a:rPr>
              <a:t>D</a:t>
            </a:r>
            <a:r>
              <a:rPr kumimoji="1" lang="en-US" altLang="ja-JP" sz="1400" b="1" dirty="0">
                <a:latin typeface="Calibri"/>
              </a:rPr>
              <a:t>ay 1</a:t>
            </a:r>
            <a:endParaRPr kumimoji="1" lang="ja-JP" altLang="en-US" sz="1400" b="1" dirty="0">
              <a:latin typeface="Calibri"/>
            </a:endParaRPr>
          </a:p>
        </p:txBody>
      </p:sp>
      <p:sp>
        <p:nvSpPr>
          <p:cNvPr id="81" name="テキスト ボックス 80"/>
          <p:cNvSpPr txBox="1"/>
          <p:nvPr/>
        </p:nvSpPr>
        <p:spPr>
          <a:xfrm rot="5400000">
            <a:off x="3170239" y="346887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2273282" y="1524492"/>
            <a:ext cx="901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Calibri"/>
              </a:rPr>
              <a:t>D</a:t>
            </a:r>
            <a:r>
              <a:rPr kumimoji="1" lang="en-US" altLang="ja-JP" sz="1400" b="1" dirty="0">
                <a:latin typeface="Calibri"/>
              </a:rPr>
              <a:t>ay  3</a:t>
            </a:r>
            <a:endParaRPr kumimoji="1" lang="ja-JP" altLang="en-US" sz="1400" b="1" dirty="0">
              <a:latin typeface="Calibri"/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3970394" y="1515832"/>
            <a:ext cx="947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Calibri"/>
              </a:rPr>
              <a:t>D</a:t>
            </a:r>
            <a:r>
              <a:rPr kumimoji="1" lang="en-US" altLang="ja-JP" sz="1400" b="1" dirty="0">
                <a:latin typeface="Calibri"/>
              </a:rPr>
              <a:t>ay 5</a:t>
            </a:r>
            <a:endParaRPr kumimoji="1" lang="ja-JP" altLang="en-US" sz="1400" b="1" dirty="0">
              <a:latin typeface="Calibri"/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 flipH="1">
            <a:off x="5602114" y="1490343"/>
            <a:ext cx="1162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Calibri"/>
              </a:rPr>
              <a:t>D</a:t>
            </a:r>
            <a:r>
              <a:rPr kumimoji="1" lang="en-US" altLang="ja-JP" sz="1400" b="1" dirty="0">
                <a:latin typeface="Calibri"/>
              </a:rPr>
              <a:t>ay </a:t>
            </a:r>
            <a:r>
              <a:rPr lang="en-US" altLang="ja-JP" sz="1400" b="1" dirty="0">
                <a:latin typeface="Calibri"/>
              </a:rPr>
              <a:t>7</a:t>
            </a:r>
            <a:endParaRPr kumimoji="1" lang="ja-JP" altLang="en-US" sz="1400" b="1" dirty="0">
              <a:latin typeface="Calibri"/>
            </a:endParaRPr>
          </a:p>
        </p:txBody>
      </p:sp>
      <p:pic>
        <p:nvPicPr>
          <p:cNvPr id="86" name="図 8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1961" y="372139"/>
            <a:ext cx="1592498" cy="1194374"/>
          </a:xfrm>
          <a:prstGeom prst="rect">
            <a:avLst/>
          </a:prstGeom>
        </p:spPr>
      </p:pic>
      <p:pic>
        <p:nvPicPr>
          <p:cNvPr id="87" name="図 8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754" y="372138"/>
            <a:ext cx="1592498" cy="1194374"/>
          </a:xfrm>
          <a:prstGeom prst="rect">
            <a:avLst/>
          </a:prstGeom>
        </p:spPr>
      </p:pic>
      <p:pic>
        <p:nvPicPr>
          <p:cNvPr id="88" name="図 8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82931" y="372138"/>
            <a:ext cx="1592499" cy="1194374"/>
          </a:xfrm>
          <a:prstGeom prst="rect">
            <a:avLst/>
          </a:prstGeom>
        </p:spPr>
      </p:pic>
      <p:pic>
        <p:nvPicPr>
          <p:cNvPr id="89" name="図 8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7688" y="372138"/>
            <a:ext cx="1592500" cy="1194374"/>
          </a:xfrm>
          <a:prstGeom prst="rect">
            <a:avLst/>
          </a:prstGeom>
        </p:spPr>
      </p:pic>
      <p:pic>
        <p:nvPicPr>
          <p:cNvPr id="90" name="図 8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1488" y="1811691"/>
            <a:ext cx="1612964" cy="1209724"/>
          </a:xfrm>
          <a:prstGeom prst="rect">
            <a:avLst/>
          </a:prstGeom>
        </p:spPr>
      </p:pic>
      <p:sp>
        <p:nvSpPr>
          <p:cNvPr id="92" name="テキスト ボックス 91"/>
          <p:cNvSpPr txBox="1"/>
          <p:nvPr/>
        </p:nvSpPr>
        <p:spPr>
          <a:xfrm>
            <a:off x="2893513" y="2955108"/>
            <a:ext cx="629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FF0000"/>
                </a:solidFill>
              </a:rPr>
              <a:t>TRAP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94" name="図 9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225" y="3853611"/>
            <a:ext cx="1637672" cy="1228254"/>
          </a:xfrm>
          <a:prstGeom prst="rect">
            <a:avLst/>
          </a:prstGeom>
        </p:spPr>
      </p:pic>
      <p:pic>
        <p:nvPicPr>
          <p:cNvPr id="95" name="図 9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6780" y="3853611"/>
            <a:ext cx="1637672" cy="1228254"/>
          </a:xfrm>
          <a:prstGeom prst="rect">
            <a:avLst/>
          </a:prstGeom>
        </p:spPr>
      </p:pic>
      <p:pic>
        <p:nvPicPr>
          <p:cNvPr id="96" name="図 9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9153" y="3865417"/>
            <a:ext cx="1635174" cy="1226380"/>
          </a:xfrm>
          <a:prstGeom prst="rect">
            <a:avLst/>
          </a:prstGeom>
        </p:spPr>
      </p:pic>
      <p:pic>
        <p:nvPicPr>
          <p:cNvPr id="97" name="図 9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78708" y="3853612"/>
            <a:ext cx="1650914" cy="1238186"/>
          </a:xfrm>
          <a:prstGeom prst="rect">
            <a:avLst/>
          </a:prstGeom>
        </p:spPr>
      </p:pic>
      <p:sp>
        <p:nvSpPr>
          <p:cNvPr id="99" name="テキスト ボックス 98"/>
          <p:cNvSpPr txBox="1"/>
          <p:nvPr/>
        </p:nvSpPr>
        <p:spPr>
          <a:xfrm>
            <a:off x="2150017" y="3589899"/>
            <a:ext cx="445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/>
              <a:t>0.1 </a:t>
            </a:r>
            <a:r>
              <a:rPr kumimoji="1" lang="en-US" altLang="ja-JP" sz="1400" b="1" dirty="0" err="1"/>
              <a:t>μg</a:t>
            </a:r>
            <a:r>
              <a:rPr kumimoji="1" lang="en-US" altLang="ja-JP" sz="1400" b="1" dirty="0"/>
              <a:t>/</a:t>
            </a:r>
            <a:r>
              <a:rPr lang="en-US" altLang="ja-JP" sz="1400" b="1" dirty="0"/>
              <a:t>ml                         1.0 </a:t>
            </a:r>
            <a:r>
              <a:rPr lang="en-US" altLang="ja-JP" sz="1400" b="1" dirty="0" err="1"/>
              <a:t>μg</a:t>
            </a:r>
            <a:r>
              <a:rPr lang="en-US" altLang="ja-JP" sz="1400" b="1" dirty="0"/>
              <a:t>/ml                         10 </a:t>
            </a:r>
            <a:r>
              <a:rPr lang="en-US" altLang="ja-JP" sz="1400" b="1" dirty="0" err="1"/>
              <a:t>μg</a:t>
            </a:r>
            <a:r>
              <a:rPr lang="en-US" altLang="ja-JP" sz="1400" b="1" dirty="0"/>
              <a:t>/ml</a:t>
            </a:r>
            <a:endParaRPr lang="ja-JP" altLang="en-US" sz="1400" b="1" dirty="0"/>
          </a:p>
        </p:txBody>
      </p:sp>
      <p:cxnSp>
        <p:nvCxnSpPr>
          <p:cNvPr id="102" name="直線コネクタ 101"/>
          <p:cNvCxnSpPr>
            <a:cxnSpLocks/>
          </p:cNvCxnSpPr>
          <p:nvPr/>
        </p:nvCxnSpPr>
        <p:spPr>
          <a:xfrm>
            <a:off x="1776421" y="3600102"/>
            <a:ext cx="5003767" cy="4558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テキスト ボックス 102"/>
          <p:cNvSpPr txBox="1"/>
          <p:nvPr/>
        </p:nvSpPr>
        <p:spPr>
          <a:xfrm>
            <a:off x="3756543" y="3329600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huCD26mAb</a:t>
            </a:r>
            <a:endParaRPr kumimoji="1" lang="ja-JP" altLang="en-US" sz="1400" b="1" dirty="0"/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6251837" y="5078883"/>
            <a:ext cx="652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>
                <a:solidFill>
                  <a:srgbClr val="FF0000"/>
                </a:solidFill>
              </a:rPr>
              <a:t>TRAP</a:t>
            </a:r>
            <a:endParaRPr kumimoji="1" lang="ja-JP" altLang="en-US" sz="1400" b="1" dirty="0"/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5807418" y="8768421"/>
            <a:ext cx="1096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Figure S1</a:t>
            </a:r>
            <a:endParaRPr kumimoji="1" lang="ja-JP" altLang="en-US" b="1" dirty="0"/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-35516" y="-24125"/>
            <a:ext cx="147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(a)</a:t>
            </a:r>
            <a:endParaRPr kumimoji="1" lang="ja-JP" altLang="en-US" dirty="0"/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16235" y="3139398"/>
            <a:ext cx="831664" cy="37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(b)</a:t>
            </a:r>
            <a:endParaRPr kumimoji="1" lang="ja-JP" altLang="en-US" dirty="0"/>
          </a:p>
        </p:txBody>
      </p:sp>
      <p:pic>
        <p:nvPicPr>
          <p:cNvPr id="110" name="図 10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75771" y="8068185"/>
            <a:ext cx="1273592" cy="955194"/>
          </a:xfrm>
          <a:prstGeom prst="rect">
            <a:avLst/>
          </a:prstGeom>
        </p:spPr>
      </p:pic>
      <p:sp>
        <p:nvSpPr>
          <p:cNvPr id="112" name="テキスト ボックス 111"/>
          <p:cNvSpPr txBox="1"/>
          <p:nvPr/>
        </p:nvSpPr>
        <p:spPr>
          <a:xfrm>
            <a:off x="5729063" y="8040784"/>
            <a:ext cx="1057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Calibri"/>
              </a:rPr>
              <a:t>huCD26mAb</a:t>
            </a:r>
          </a:p>
          <a:p>
            <a:r>
              <a:rPr lang="en-US" altLang="ja-JP" sz="1200" b="1" dirty="0">
                <a:latin typeface="Calibri"/>
              </a:rPr>
              <a:t> </a:t>
            </a:r>
            <a:r>
              <a:rPr kumimoji="1" lang="en-US" altLang="ja-JP" sz="1200" b="1" dirty="0">
                <a:latin typeface="Calibri"/>
              </a:rPr>
              <a:t>10 </a:t>
            </a:r>
            <a:r>
              <a:rPr kumimoji="1" lang="en-US" altLang="ja-JP" sz="1200" b="1" dirty="0" err="1">
                <a:latin typeface="Calibri"/>
              </a:rPr>
              <a:t>μg</a:t>
            </a:r>
            <a:r>
              <a:rPr kumimoji="1" lang="en-US" altLang="ja-JP" sz="1200" b="1" dirty="0">
                <a:latin typeface="Calibri"/>
              </a:rPr>
              <a:t>/ml</a:t>
            </a:r>
            <a:endParaRPr kumimoji="1" lang="ja-JP" altLang="en-US" sz="1200" b="1" dirty="0">
              <a:latin typeface="Calibri"/>
            </a:endParaRPr>
          </a:p>
        </p:txBody>
      </p:sp>
      <p:pic>
        <p:nvPicPr>
          <p:cNvPr id="114" name="図 11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454698" y="7008775"/>
            <a:ext cx="1275950" cy="956962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2059" y="5418811"/>
            <a:ext cx="4648197" cy="155557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217" y="7255747"/>
            <a:ext cx="4385501" cy="1696449"/>
          </a:xfrm>
          <a:prstGeom prst="rect">
            <a:avLst/>
          </a:prstGeom>
        </p:spPr>
      </p:pic>
      <p:sp>
        <p:nvSpPr>
          <p:cNvPr id="118" name="テキスト ボックス 117"/>
          <p:cNvSpPr txBox="1"/>
          <p:nvPr/>
        </p:nvSpPr>
        <p:spPr>
          <a:xfrm>
            <a:off x="38610" y="5293462"/>
            <a:ext cx="161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ja-JP"/>
              <a:t>(c)</a:t>
            </a:r>
            <a:endParaRPr kumimoji="1" lang="ja-JP" altLang="en-US" dirty="0"/>
          </a:p>
        </p:txBody>
      </p:sp>
      <p:sp>
        <p:nvSpPr>
          <p:cNvPr id="119" name="テキスト ボックス 118"/>
          <p:cNvSpPr txBox="1"/>
          <p:nvPr/>
        </p:nvSpPr>
        <p:spPr>
          <a:xfrm>
            <a:off x="-35516" y="7255747"/>
            <a:ext cx="1337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 (d)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153296" y="2957416"/>
            <a:ext cx="1039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FF0000"/>
                </a:solidFill>
              </a:rPr>
              <a:t>TRAP</a:t>
            </a:r>
            <a:r>
              <a:rPr kumimoji="1" lang="en-US" altLang="ja-JP" sz="1400" dirty="0"/>
              <a:t>/</a:t>
            </a:r>
            <a:r>
              <a:rPr kumimoji="1" lang="en-US" altLang="ja-JP" sz="1400" b="1" dirty="0"/>
              <a:t>CD26</a:t>
            </a:r>
            <a:endParaRPr kumimoji="1" lang="ja-JP" altLang="en-US" sz="1400" b="1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23932" y="1797288"/>
            <a:ext cx="1551498" cy="1241198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77736CF-84CD-3741-AC82-E37DA1555AC4}"/>
              </a:ext>
            </a:extLst>
          </p:cNvPr>
          <p:cNvSpPr txBox="1"/>
          <p:nvPr/>
        </p:nvSpPr>
        <p:spPr>
          <a:xfrm>
            <a:off x="418721" y="3572292"/>
            <a:ext cx="940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/>
              <a:t>Control</a:t>
            </a:r>
            <a:endParaRPr kumimoji="1" lang="ja-JP" altLang="en-US" sz="14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7AB7300-0FA2-1948-AB11-FB9CFC2D0504}"/>
              </a:ext>
            </a:extLst>
          </p:cNvPr>
          <p:cNvSpPr txBox="1"/>
          <p:nvPr/>
        </p:nvSpPr>
        <p:spPr>
          <a:xfrm>
            <a:off x="5729063" y="7008775"/>
            <a:ext cx="659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Control</a:t>
            </a:r>
            <a:endParaRPr kumimoji="1" lang="ja-JP" altLang="en-US" sz="12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60579B9-BFD5-9947-9C61-66E2B71CC114}"/>
              </a:ext>
            </a:extLst>
          </p:cNvPr>
          <p:cNvSpPr txBox="1"/>
          <p:nvPr/>
        </p:nvSpPr>
        <p:spPr>
          <a:xfrm>
            <a:off x="701084" y="5403721"/>
            <a:ext cx="1592046" cy="1545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DF0724-FE4E-D049-A429-1B1ADE91E8D9}"/>
              </a:ext>
            </a:extLst>
          </p:cNvPr>
          <p:cNvSpPr txBox="1"/>
          <p:nvPr/>
        </p:nvSpPr>
        <p:spPr>
          <a:xfrm>
            <a:off x="2961207" y="5384419"/>
            <a:ext cx="1493491" cy="1825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3C7444-8F08-3E4B-883C-90B96A0B9CC3}"/>
              </a:ext>
            </a:extLst>
          </p:cNvPr>
          <p:cNvSpPr txBox="1"/>
          <p:nvPr/>
        </p:nvSpPr>
        <p:spPr>
          <a:xfrm>
            <a:off x="924699" y="6724165"/>
            <a:ext cx="1273956" cy="884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DDA99CA-6045-5345-8427-00E470A2EBD8}"/>
              </a:ext>
            </a:extLst>
          </p:cNvPr>
          <p:cNvSpPr txBox="1"/>
          <p:nvPr/>
        </p:nvSpPr>
        <p:spPr>
          <a:xfrm>
            <a:off x="2859272" y="6724165"/>
            <a:ext cx="1247317" cy="1162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23BF3FA-F8DC-024E-875F-174301416330}"/>
              </a:ext>
            </a:extLst>
          </p:cNvPr>
          <p:cNvSpPr txBox="1"/>
          <p:nvPr/>
        </p:nvSpPr>
        <p:spPr>
          <a:xfrm>
            <a:off x="513588" y="5336592"/>
            <a:ext cx="24155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b="1" dirty="0"/>
              <a:t>TRAP+ multinuclear ce</a:t>
            </a:r>
            <a:r>
              <a:rPr lang="en-US" altLang="ja-JP" sz="900" b="1" dirty="0"/>
              <a:t>lls (% control)</a:t>
            </a:r>
            <a:endParaRPr kumimoji="1" lang="ja-JP" altLang="en-US" sz="900" b="1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636C223-646D-C343-8D63-340B6B5E17A3}"/>
              </a:ext>
            </a:extLst>
          </p:cNvPr>
          <p:cNvSpPr txBox="1"/>
          <p:nvPr/>
        </p:nvSpPr>
        <p:spPr>
          <a:xfrm>
            <a:off x="2798438" y="5319837"/>
            <a:ext cx="13548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b="1" dirty="0"/>
              <a:t>Number of cells per well</a:t>
            </a:r>
            <a:endParaRPr kumimoji="1" lang="ja-JP" altLang="en-US" sz="900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0140FEA-C08D-AC4D-8F13-A84834EF5ECC}"/>
              </a:ext>
            </a:extLst>
          </p:cNvPr>
          <p:cNvSpPr txBox="1"/>
          <p:nvPr/>
        </p:nvSpPr>
        <p:spPr>
          <a:xfrm>
            <a:off x="847899" y="6657509"/>
            <a:ext cx="1350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b="1" dirty="0"/>
              <a:t>0       0.1     1.0      10       0</a:t>
            </a:r>
            <a:endParaRPr kumimoji="1" lang="ja-JP" altLang="en-US" sz="800" b="1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B604994-2A51-3545-84E5-B310D0D18EB6}"/>
              </a:ext>
            </a:extLst>
          </p:cNvPr>
          <p:cNvSpPr txBox="1"/>
          <p:nvPr/>
        </p:nvSpPr>
        <p:spPr>
          <a:xfrm>
            <a:off x="2843650" y="6674818"/>
            <a:ext cx="14006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b="1" dirty="0"/>
              <a:t>0              0.1          1.0          10</a:t>
            </a:r>
            <a:endParaRPr kumimoji="1" lang="ja-JP" altLang="en-US" sz="800" b="1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4FCFA78-64A3-6849-882D-E6DC8F950413}"/>
              </a:ext>
            </a:extLst>
          </p:cNvPr>
          <p:cNvSpPr txBox="1"/>
          <p:nvPr/>
        </p:nvSpPr>
        <p:spPr>
          <a:xfrm>
            <a:off x="1038276" y="7299571"/>
            <a:ext cx="1160379" cy="1238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E34CD59-5132-AB44-A770-F9BE4E691976}"/>
              </a:ext>
            </a:extLst>
          </p:cNvPr>
          <p:cNvSpPr txBox="1"/>
          <p:nvPr/>
        </p:nvSpPr>
        <p:spPr>
          <a:xfrm>
            <a:off x="2934083" y="7331370"/>
            <a:ext cx="1026310" cy="920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57D70CE-4AFE-0947-8280-22E1B592A531}"/>
              </a:ext>
            </a:extLst>
          </p:cNvPr>
          <p:cNvSpPr txBox="1"/>
          <p:nvPr/>
        </p:nvSpPr>
        <p:spPr>
          <a:xfrm>
            <a:off x="957873" y="7178009"/>
            <a:ext cx="12602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b="1" dirty="0"/>
              <a:t>Fluorescence Intensity</a:t>
            </a:r>
            <a:endParaRPr kumimoji="1" lang="ja-JP" altLang="en-US" sz="900" b="1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F8D1CDF-4405-FC4F-949E-DD0C44A1CFC0}"/>
              </a:ext>
            </a:extLst>
          </p:cNvPr>
          <p:cNvSpPr txBox="1"/>
          <p:nvPr/>
        </p:nvSpPr>
        <p:spPr>
          <a:xfrm>
            <a:off x="2989707" y="7178009"/>
            <a:ext cx="13099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b="1" dirty="0"/>
              <a:t>Pit Area (X1000 </a:t>
            </a:r>
            <a:r>
              <a:rPr kumimoji="1" lang="en-US" altLang="ja-JP" sz="900" b="1" dirty="0" err="1"/>
              <a:t>pixcels</a:t>
            </a:r>
            <a:r>
              <a:rPr kumimoji="1" lang="en-US" altLang="ja-JP" sz="900" b="1" dirty="0"/>
              <a:t>)</a:t>
            </a:r>
            <a:endParaRPr kumimoji="1" lang="ja-JP" altLang="en-US" sz="900" b="1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733A993-DE9D-164F-B85D-43CCA17C20ED}"/>
              </a:ext>
            </a:extLst>
          </p:cNvPr>
          <p:cNvSpPr txBox="1"/>
          <p:nvPr/>
        </p:nvSpPr>
        <p:spPr>
          <a:xfrm>
            <a:off x="968966" y="8768421"/>
            <a:ext cx="1423714" cy="183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00C5A1D-362C-5E42-9FFB-4D6FD020DBF5}"/>
              </a:ext>
            </a:extLst>
          </p:cNvPr>
          <p:cNvSpPr txBox="1"/>
          <p:nvPr/>
        </p:nvSpPr>
        <p:spPr>
          <a:xfrm>
            <a:off x="2814648" y="8792176"/>
            <a:ext cx="1543991" cy="1600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1D5DDA4-AF28-C446-9068-C36D0F5F861D}"/>
              </a:ext>
            </a:extLst>
          </p:cNvPr>
          <p:cNvSpPr txBox="1"/>
          <p:nvPr/>
        </p:nvSpPr>
        <p:spPr>
          <a:xfrm>
            <a:off x="909886" y="8729853"/>
            <a:ext cx="17418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b="1" dirty="0"/>
              <a:t>0         0.1        1.0        10    F(ab’)</a:t>
            </a:r>
            <a:r>
              <a:rPr kumimoji="1" lang="en-US" altLang="ja-JP" sz="800" b="1" baseline="-25000" dirty="0"/>
              <a:t>2</a:t>
            </a:r>
            <a:r>
              <a:rPr kumimoji="1" lang="en-US" altLang="ja-JP" sz="800" b="1" dirty="0"/>
              <a:t>10</a:t>
            </a:r>
            <a:endParaRPr kumimoji="1" lang="ja-JP" altLang="en-US" sz="800" b="1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BCFF7F6-EEE4-D44F-A0A3-9D413327CC77}"/>
              </a:ext>
            </a:extLst>
          </p:cNvPr>
          <p:cNvSpPr txBox="1"/>
          <p:nvPr/>
        </p:nvSpPr>
        <p:spPr>
          <a:xfrm>
            <a:off x="2773757" y="8768421"/>
            <a:ext cx="17418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b="1" dirty="0"/>
              <a:t>0           0.1        1.0          10    F(ab’)</a:t>
            </a:r>
            <a:r>
              <a:rPr kumimoji="1" lang="en-US" altLang="ja-JP" sz="800" b="1" baseline="-25000" dirty="0"/>
              <a:t>2</a:t>
            </a:r>
            <a:r>
              <a:rPr kumimoji="1" lang="en-US" altLang="ja-JP" sz="800" b="1" dirty="0"/>
              <a:t>10</a:t>
            </a:r>
            <a:endParaRPr kumimoji="1" lang="ja-JP" altLang="en-US" sz="800" b="1"/>
          </a:p>
        </p:txBody>
      </p:sp>
    </p:spTree>
    <p:extLst>
      <p:ext uri="{BB962C8B-B14F-4D97-AF65-F5344CB8AC3E}">
        <p14:creationId xmlns:p14="http://schemas.microsoft.com/office/powerpoint/2010/main" val="489151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EDD8F24-7340-5C42-9A8C-D1977E3533DF}"/>
              </a:ext>
            </a:extLst>
          </p:cNvPr>
          <p:cNvSpPr txBox="1"/>
          <p:nvPr/>
        </p:nvSpPr>
        <p:spPr>
          <a:xfrm>
            <a:off x="5208976" y="8338088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Figure S2</a:t>
            </a:r>
            <a:endParaRPr kumimoji="1" lang="ja-JP" altLang="en-US" b="1"/>
          </a:p>
        </p:txBody>
      </p: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6D4AD641-AC6B-F64B-BA88-79857034740F}"/>
              </a:ext>
            </a:extLst>
          </p:cNvPr>
          <p:cNvCxnSpPr>
            <a:cxnSpLocks/>
          </p:cNvCxnSpPr>
          <p:nvPr/>
        </p:nvCxnSpPr>
        <p:spPr>
          <a:xfrm>
            <a:off x="240938" y="1387367"/>
            <a:ext cx="6388717" cy="1864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9390FA5-C06C-1446-A038-EEA98497CC5F}"/>
              </a:ext>
            </a:extLst>
          </p:cNvPr>
          <p:cNvSpPr txBox="1"/>
          <p:nvPr/>
        </p:nvSpPr>
        <p:spPr>
          <a:xfrm>
            <a:off x="3132359" y="1127740"/>
            <a:ext cx="521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CD26</a:t>
            </a:r>
            <a:endParaRPr kumimoji="1" lang="ja-JP" altLang="en-US" sz="1200" b="1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59A1754-0B30-4849-A38F-BEFB3EB3524B}"/>
              </a:ext>
            </a:extLst>
          </p:cNvPr>
          <p:cNvSpPr txBox="1"/>
          <p:nvPr/>
        </p:nvSpPr>
        <p:spPr>
          <a:xfrm>
            <a:off x="492008" y="2276564"/>
            <a:ext cx="61157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/>
              <a:t>U266                           KMS18                         KMS26                        KMS 27                       KMS28                        KMS34               </a:t>
            </a:r>
            <a:endParaRPr lang="ja-JP" altLang="en-US" sz="1000" b="1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4692" y="1476856"/>
            <a:ext cx="1002485" cy="80451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6225" y="1476856"/>
            <a:ext cx="1016783" cy="81246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41528" y="1474313"/>
            <a:ext cx="1011851" cy="81012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70012" y="1476856"/>
            <a:ext cx="1005440" cy="80451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5124" y="1474313"/>
            <a:ext cx="1012643" cy="804511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372" y="1474314"/>
            <a:ext cx="1011209" cy="80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502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2229" y="4445608"/>
            <a:ext cx="78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u="sng" dirty="0"/>
              <a:t>KMS28</a:t>
            </a:r>
            <a:endParaRPr kumimoji="1" lang="ja-JP" altLang="en-US" sz="1600" b="1" u="sng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1832" y="2334154"/>
            <a:ext cx="823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u="sng" dirty="0"/>
              <a:t>KMS18</a:t>
            </a:r>
            <a:endParaRPr kumimoji="1" lang="ja-JP" altLang="en-US" sz="1600" b="1" u="sng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1276" y="3389972"/>
            <a:ext cx="8046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u="sng" dirty="0"/>
              <a:t>KMS26</a:t>
            </a:r>
            <a:endParaRPr kumimoji="1" lang="en-US" altLang="ja-JP" sz="1600" b="1" u="sng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46167" y="1589433"/>
            <a:ext cx="5911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/>
              <a:t>     </a:t>
            </a:r>
            <a:r>
              <a:rPr lang="en-US" altLang="ja-JP" sz="1600" b="1" dirty="0"/>
              <a:t>Control</a:t>
            </a:r>
            <a:r>
              <a:rPr kumimoji="1" lang="en-US" altLang="ja-JP" sz="1600" b="1" dirty="0"/>
              <a:t>         IL6              SDF1           </a:t>
            </a:r>
            <a:r>
              <a:rPr lang="en-US" altLang="ja-JP" sz="1600" b="1" dirty="0"/>
              <a:t>TNFα          APRIL         BAFF </a:t>
            </a:r>
          </a:p>
          <a:p>
            <a:r>
              <a:rPr kumimoji="1" lang="en-US" altLang="ja-JP" sz="1600" b="1" dirty="0"/>
              <a:t>     </a:t>
            </a:r>
            <a:r>
              <a:rPr lang="en-US" altLang="ja-JP" sz="1600" b="1" dirty="0"/>
              <a:t>     (-)</a:t>
            </a:r>
            <a:r>
              <a:rPr kumimoji="1" lang="en-US" altLang="ja-JP" sz="1600" b="1" dirty="0"/>
              <a:t>        10 ng/ml    10 ng/ml   10 ng/ml   100 ng/ml 100 ng/ml</a:t>
            </a:r>
            <a:endParaRPr kumimoji="1" lang="ja-JP" altLang="en-US" sz="1600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960333" y="33360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8805133" y="40934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cxnSp>
        <p:nvCxnSpPr>
          <p:cNvPr id="25" name="直線矢印コネクタ 24"/>
          <p:cNvCxnSpPr>
            <a:cxnSpLocks/>
          </p:cNvCxnSpPr>
          <p:nvPr/>
        </p:nvCxnSpPr>
        <p:spPr>
          <a:xfrm flipV="1">
            <a:off x="1143893" y="5514190"/>
            <a:ext cx="5438897" cy="2789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1058922" y="5546162"/>
            <a:ext cx="742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CD26</a:t>
            </a:r>
            <a:endParaRPr kumimoji="1" lang="ja-JP" altLang="en-US" sz="2000" b="1" dirty="0"/>
          </a:p>
        </p:txBody>
      </p:sp>
      <p:cxnSp>
        <p:nvCxnSpPr>
          <p:cNvPr id="27" name="直線矢印コネクタ 26"/>
          <p:cNvCxnSpPr>
            <a:cxnSpLocks/>
          </p:cNvCxnSpPr>
          <p:nvPr/>
        </p:nvCxnSpPr>
        <p:spPr>
          <a:xfrm flipH="1" flipV="1">
            <a:off x="886969" y="2339158"/>
            <a:ext cx="17376" cy="2991534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 rot="16200000">
            <a:off x="23738" y="5232334"/>
            <a:ext cx="1324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/>
              <a:t>Cell count</a:t>
            </a:r>
            <a:endParaRPr kumimoji="1" lang="ja-JP" altLang="en-US" sz="2000" b="1" dirty="0"/>
          </a:p>
        </p:txBody>
      </p:sp>
      <p:cxnSp>
        <p:nvCxnSpPr>
          <p:cNvPr id="29" name="直線コネクタ 28"/>
          <p:cNvCxnSpPr/>
          <p:nvPr/>
        </p:nvCxnSpPr>
        <p:spPr>
          <a:xfrm flipV="1">
            <a:off x="1014458" y="1492826"/>
            <a:ext cx="5676786" cy="12784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1831286" y="1063647"/>
            <a:ext cx="3976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Anti-apoptotic cytokine stimulation</a:t>
            </a:r>
            <a:endParaRPr kumimoji="1" lang="ja-JP" altLang="en-US" sz="2000" b="1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5232400" y="8439121"/>
            <a:ext cx="11515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Figure S3</a:t>
            </a:r>
            <a:endParaRPr kumimoji="1" lang="ja-JP" altLang="en-US" sz="2000" b="1" dirty="0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E8402AC1-6BD8-5544-8E79-73942E7B5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371" y="4568019"/>
            <a:ext cx="772283" cy="766542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E7AED7A9-9D6E-4845-8F55-A236751BA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341" y="4558780"/>
            <a:ext cx="790900" cy="78502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1FD4AFAE-B793-1040-96BB-3D0F57EDF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275" y="4561232"/>
            <a:ext cx="775223" cy="769460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356E67F8-5502-9040-8E11-84D5A5969F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3142" y="4566288"/>
            <a:ext cx="760496" cy="754841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C151D106-DDC0-B141-99D1-0E28DF0680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6282" y="4561232"/>
            <a:ext cx="768708" cy="762992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A2FAAD87-E17F-3746-A29B-A53B26A229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724" y="4566018"/>
            <a:ext cx="776318" cy="770546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B5221E3B-E475-5448-BF68-5D7C03FB46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4831" y="2485033"/>
            <a:ext cx="744484" cy="738949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37715389-1C44-1C4E-A0D2-59AEB802BE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1617" y="2491641"/>
            <a:ext cx="729595" cy="724170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9CDD0599-F787-0D4F-90C7-6A331AEB3B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0201" y="2491641"/>
            <a:ext cx="742973" cy="737448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09196173-5E8F-6B43-BA6A-6423C3368C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30548" y="2491641"/>
            <a:ext cx="752922" cy="747324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029950DB-6415-FE4C-A522-E397B89D2A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30527" y="2484476"/>
            <a:ext cx="735744" cy="730274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37CD317D-15E0-6F48-AB64-F07B66A2F02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7684" y="2494547"/>
            <a:ext cx="725598" cy="720203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35BFE78-7544-7543-B842-BE756396F65E}"/>
              </a:ext>
            </a:extLst>
          </p:cNvPr>
          <p:cNvSpPr txBox="1"/>
          <p:nvPr/>
        </p:nvSpPr>
        <p:spPr>
          <a:xfrm>
            <a:off x="5960333" y="333601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AC624A5C-67F8-6F45-814E-36D39B2A794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56994" y="3520685"/>
            <a:ext cx="751181" cy="745596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E7EC128B-E5A7-334C-A792-84E0C0D22AD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07341" y="3513319"/>
            <a:ext cx="757835" cy="752200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2C73D4AE-6FC0-084A-9FE1-7462411E818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49471" y="3520686"/>
            <a:ext cx="750050" cy="744474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EE62F090-5036-6C4F-84E9-D3E53D9B752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20201" y="3520685"/>
            <a:ext cx="756417" cy="750792"/>
          </a:xfrm>
          <a:prstGeom prst="rect">
            <a:avLst/>
          </a:prstGeom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5C3B6B04-6C1E-2D4D-8253-22035325EAB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36283" y="3523528"/>
            <a:ext cx="747187" cy="741631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CC1824A7-4045-7443-923F-97D3AAC3F30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02572" y="3522898"/>
            <a:ext cx="762017" cy="75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742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43EB0B4-6F9E-EF45-B48D-0D1910080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30" y="1375743"/>
            <a:ext cx="5694956" cy="151807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480D21-602E-2844-853B-B5E1A2F0C03F}"/>
              </a:ext>
            </a:extLst>
          </p:cNvPr>
          <p:cNvSpPr txBox="1"/>
          <p:nvPr/>
        </p:nvSpPr>
        <p:spPr>
          <a:xfrm>
            <a:off x="5232400" y="8439121"/>
            <a:ext cx="11515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Figure S4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5854866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4401</TotalTime>
  <Words>148</Words>
  <Application>Microsoft Macintosh PowerPoint</Application>
  <PresentationFormat>画面に合わせる (4:3)</PresentationFormat>
  <Paragraphs>39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游ゴシック</vt:lpstr>
      <vt:lpstr>游ゴシック Light</vt:lpstr>
      <vt:lpstr>Arial</vt:lpstr>
      <vt:lpstr>Calibri</vt:lpstr>
      <vt:lpstr>Calibri Light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西田浩子</dc:creator>
  <cp:lastModifiedBy>西田浩子</cp:lastModifiedBy>
  <cp:revision>284</cp:revision>
  <cp:lastPrinted>2018-02-14T10:11:10Z</cp:lastPrinted>
  <dcterms:created xsi:type="dcterms:W3CDTF">2017-06-29T07:34:14Z</dcterms:created>
  <dcterms:modified xsi:type="dcterms:W3CDTF">2018-07-25T09:26:14Z</dcterms:modified>
</cp:coreProperties>
</file>