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265" r:id="rId3"/>
    <p:sldId id="261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7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994DA-3223-4C9C-BF81-261F7158A79A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D383E-D45E-400F-B6E8-AE2AEBDDA0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893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94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52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46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72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40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70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884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691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64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79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43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7687-060E-4EC8-8E98-0D62E69EB8C1}" type="datetimeFigureOut">
              <a:rPr lang="it-IT" smtClean="0"/>
              <a:t>30/07/20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9974E-F2B9-4B5F-A7F4-C2F793DE69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00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2">
            <a:extLst>
              <a:ext uri="{FF2B5EF4-FFF2-40B4-BE49-F238E27FC236}">
                <a16:creationId xmlns:a16="http://schemas.microsoft.com/office/drawing/2014/main" id="{A7D2AFE0-8E50-354D-A7AA-778C5B0EC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640" y="0"/>
            <a:ext cx="6485483" cy="68404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5">
            <a:extLst>
              <a:ext uri="{FF2B5EF4-FFF2-40B4-BE49-F238E27FC236}">
                <a16:creationId xmlns:a16="http://schemas.microsoft.com/office/drawing/2014/main" id="{572C0462-7057-5D4F-ACB7-E669AED41DA1}"/>
              </a:ext>
            </a:extLst>
          </p:cNvPr>
          <p:cNvSpPr txBox="1"/>
          <p:nvPr/>
        </p:nvSpPr>
        <p:spPr>
          <a:xfrm rot="10795">
            <a:off x="-4543" y="6524722"/>
            <a:ext cx="2872602" cy="32915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7228" tIns="38614" rIns="77228" bIns="38614" anchor="t" anchorCtr="1" compatLnSpc="0">
            <a:noAutofit/>
          </a:bodyPr>
          <a:lstStyle/>
          <a:p>
            <a:pPr defTabSz="78466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373" b="1" kern="0" dirty="0" err="1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Supplementary</a:t>
            </a:r>
            <a:r>
              <a:rPr lang="it-IT" sz="1373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 Figure 1</a:t>
            </a:r>
          </a:p>
        </p:txBody>
      </p:sp>
    </p:spTree>
    <p:extLst>
      <p:ext uri="{BB962C8B-B14F-4D97-AF65-F5344CB8AC3E}">
        <p14:creationId xmlns:p14="http://schemas.microsoft.com/office/powerpoint/2010/main" val="64500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31">
            <a:extLst>
              <a:ext uri="{FF2B5EF4-FFF2-40B4-BE49-F238E27FC236}">
                <a16:creationId xmlns:a16="http://schemas.microsoft.com/office/drawing/2014/main" id="{9A452811-96AC-8D4C-8BA7-E18ACA3225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014361"/>
              </p:ext>
            </p:extLst>
          </p:nvPr>
        </p:nvGraphicFramePr>
        <p:xfrm>
          <a:off x="1893690" y="855436"/>
          <a:ext cx="4870451" cy="3697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Prism 6" r:id="rId3" imgW="4170378" imgH="3170469" progId="">
                  <p:embed/>
                </p:oleObj>
              </mc:Choice>
              <mc:Fallback>
                <p:oleObj name="Prism 6" r:id="rId3" imgW="4170378" imgH="3170469" progId="">
                  <p:embed/>
                  <p:pic>
                    <p:nvPicPr>
                      <p:cNvPr id="2" name="Oggetto 3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93690" y="855436"/>
                        <a:ext cx="4870451" cy="369728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4">
            <a:extLst>
              <a:ext uri="{FF2B5EF4-FFF2-40B4-BE49-F238E27FC236}">
                <a16:creationId xmlns:a16="http://schemas.microsoft.com/office/drawing/2014/main" id="{913AC312-0691-B341-92C0-E5FA7016DE17}"/>
              </a:ext>
            </a:extLst>
          </p:cNvPr>
          <p:cNvSpPr/>
          <p:nvPr/>
        </p:nvSpPr>
        <p:spPr>
          <a:xfrm rot="16199987" flipH="1">
            <a:off x="334029" y="2426658"/>
            <a:ext cx="2935562" cy="29242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5130" tIns="42565" rIns="85130" bIns="42565" anchor="t" anchorCtr="1" compatLnSpc="0">
            <a:spAutoFit/>
          </a:bodyPr>
          <a:lstStyle/>
          <a:p>
            <a:pPr algn="ctr" defTabSz="864930"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i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FLT3</a:t>
            </a:r>
            <a:r>
              <a:rPr lang="it-IT" sz="1400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-ITD and </a:t>
            </a:r>
            <a:r>
              <a:rPr lang="it-IT" sz="1400" b="1" i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NPM1</a:t>
            </a:r>
            <a:r>
              <a:rPr lang="it-IT" sz="1400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_mut  AR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96AA5EA7-4898-FA40-9B6E-BD0A7D34B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472454"/>
              </p:ext>
            </p:extLst>
          </p:nvPr>
        </p:nvGraphicFramePr>
        <p:xfrm>
          <a:off x="2924978" y="4087469"/>
          <a:ext cx="1191819" cy="31714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191819">
                  <a:extLst>
                    <a:ext uri="{9D8B030D-6E8A-4147-A177-3AD203B41FA5}">
                      <a16:colId xmlns:a16="http://schemas.microsoft.com/office/drawing/2014/main" val="2007932979"/>
                    </a:ext>
                  </a:extLst>
                </a:gridCol>
              </a:tblGrid>
              <a:tr h="31714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400" b="1" i="1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Arial Unicode MS" pitchFamily="2"/>
                          <a:cs typeface="Arial" pitchFamily="34"/>
                        </a:rPr>
                        <a:t>FLT3</a:t>
                      </a:r>
                      <a:r>
                        <a:rPr lang="it-IT" sz="1400" b="1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Arial Unicode MS" pitchFamily="2"/>
                          <a:cs typeface="Arial" pitchFamily="34"/>
                        </a:rPr>
                        <a:t>-ITD</a:t>
                      </a:r>
                      <a:r>
                        <a:rPr lang="it-IT" sz="1400" b="1" i="0" u="none" strike="noStrike" kern="1200" spc="0" baseline="30000" dirty="0">
                          <a:solidFill>
                            <a:srgbClr val="000000"/>
                          </a:solidFill>
                          <a:latin typeface="Arial" pitchFamily="34"/>
                          <a:ea typeface="Arial Unicode MS" pitchFamily="2"/>
                          <a:cs typeface="Arial" pitchFamily="34"/>
                        </a:rPr>
                        <a:t>mut</a:t>
                      </a:r>
                    </a:p>
                  </a:txBody>
                  <a:tcPr marL="86493" marR="86493" marT="43241" marB="432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6526708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AB22DDF-6409-5040-BDC5-0DC6BDD3C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280403"/>
              </p:ext>
            </p:extLst>
          </p:nvPr>
        </p:nvGraphicFramePr>
        <p:xfrm>
          <a:off x="4971570" y="4087469"/>
          <a:ext cx="1191819" cy="31714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191819">
                  <a:extLst>
                    <a:ext uri="{9D8B030D-6E8A-4147-A177-3AD203B41FA5}">
                      <a16:colId xmlns:a16="http://schemas.microsoft.com/office/drawing/2014/main" val="208716447"/>
                    </a:ext>
                  </a:extLst>
                </a:gridCol>
              </a:tblGrid>
              <a:tr h="31714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 i="1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400" b="1" i="1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Arial Unicode MS" pitchFamily="2"/>
                          <a:cs typeface="Arial" pitchFamily="34"/>
                        </a:rPr>
                        <a:t>NPM1</a:t>
                      </a:r>
                      <a:r>
                        <a:rPr lang="it-IT" sz="1400" b="1" i="0" u="none" strike="noStrike" kern="1200" spc="0" baseline="30000" dirty="0">
                          <a:solidFill>
                            <a:srgbClr val="000000"/>
                          </a:solidFill>
                          <a:latin typeface="Arial" pitchFamily="34"/>
                          <a:ea typeface="Arial Unicode MS" pitchFamily="2"/>
                          <a:cs typeface="Arial" pitchFamily="34"/>
                        </a:rPr>
                        <a:t>mut</a:t>
                      </a:r>
                    </a:p>
                  </a:txBody>
                  <a:tcPr marL="86493" marR="86493" marT="43241" marB="432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574198"/>
                  </a:ext>
                </a:extLst>
              </a:tr>
            </a:tbl>
          </a:graphicData>
        </a:graphic>
      </p:graphicFrame>
      <p:sp>
        <p:nvSpPr>
          <p:cNvPr id="6" name="Rettangolo 74">
            <a:extLst>
              <a:ext uri="{FF2B5EF4-FFF2-40B4-BE49-F238E27FC236}">
                <a16:creationId xmlns:a16="http://schemas.microsoft.com/office/drawing/2014/main" id="{FAC35A3A-8528-C242-8640-B2471772FBFA}"/>
              </a:ext>
            </a:extLst>
          </p:cNvPr>
          <p:cNvSpPr/>
          <p:nvPr/>
        </p:nvSpPr>
        <p:spPr>
          <a:xfrm>
            <a:off x="4029388" y="539276"/>
            <a:ext cx="1240520" cy="29242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5130" tIns="42565" rIns="85130" bIns="42565" anchor="t" anchorCtr="1" compatLnSpc="0">
            <a:spAutoFit/>
          </a:bodyPr>
          <a:lstStyle/>
          <a:p>
            <a:pPr algn="ctr" defTabSz="8649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p = 0.006</a:t>
            </a:r>
          </a:p>
        </p:txBody>
      </p:sp>
      <p:sp>
        <p:nvSpPr>
          <p:cNvPr id="7" name="Figura a mano libera 28">
            <a:extLst>
              <a:ext uri="{FF2B5EF4-FFF2-40B4-BE49-F238E27FC236}">
                <a16:creationId xmlns:a16="http://schemas.microsoft.com/office/drawing/2014/main" id="{085A4929-FC52-D14D-A0A5-9973634A0D30}"/>
              </a:ext>
            </a:extLst>
          </p:cNvPr>
          <p:cNvSpPr/>
          <p:nvPr/>
        </p:nvSpPr>
        <p:spPr>
          <a:xfrm rot="16199987" flipV="1">
            <a:off x="4590225" y="-22969"/>
            <a:ext cx="93570" cy="2051995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0800"/>
              <a:gd name="f11" fmla="val 162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+- f8 0 f7"/>
              <a:gd name="f18" fmla="pin 0 f0 5400"/>
              <a:gd name="f19" fmla="pin 0 f1 21600"/>
              <a:gd name="f20" fmla="*/ f14 f2 1"/>
              <a:gd name="f21" fmla="val f18"/>
              <a:gd name="f22" fmla="val f19"/>
              <a:gd name="f23" fmla="*/ f17 1 21600"/>
              <a:gd name="f24" fmla="*/ f18 f16 1"/>
              <a:gd name="f25" fmla="*/ f19 f16 1"/>
              <a:gd name="f26" fmla="*/ f20 1 f4"/>
              <a:gd name="f27" fmla="*/ f21 1 2"/>
              <a:gd name="f28" fmla="+- 21600 0 f21"/>
              <a:gd name="f29" fmla="*/ f21 10000 1"/>
              <a:gd name="f30" fmla="+- f22 0 f21"/>
              <a:gd name="f31" fmla="+- f22 f21 0"/>
              <a:gd name="f32" fmla="*/ 10800 f23 1"/>
              <a:gd name="f33" fmla="*/ 0 f23 1"/>
              <a:gd name="f34" fmla="*/ 7800 f23 1"/>
              <a:gd name="f35" fmla="*/ 21600 f23 1"/>
              <a:gd name="f36" fmla="+- f26 0 f3"/>
              <a:gd name="f37" fmla="+- f22 0 f27"/>
              <a:gd name="f38" fmla="+- f22 f27 0"/>
              <a:gd name="f39" fmla="+- 21600 0 f27"/>
              <a:gd name="f40" fmla="*/ f29 1 31953"/>
              <a:gd name="f41" fmla="*/ f32 1 f23"/>
              <a:gd name="f42" fmla="*/ f33 1 f23"/>
              <a:gd name="f43" fmla="*/ f35 1 f23"/>
              <a:gd name="f44" fmla="*/ f34 1 f23"/>
              <a:gd name="f45" fmla="+- 21600 0 f40"/>
              <a:gd name="f46" fmla="*/ f41 f15 1"/>
              <a:gd name="f47" fmla="*/ f43 f15 1"/>
              <a:gd name="f48" fmla="*/ f42 f15 1"/>
              <a:gd name="f49" fmla="*/ f44 f15 1"/>
              <a:gd name="f50" fmla="*/ f40 f16 1"/>
              <a:gd name="f51" fmla="*/ f42 f16 1"/>
              <a:gd name="f52" fmla="*/ f43 f16 1"/>
              <a:gd name="f53" fmla="*/ f41 f16 1"/>
              <a:gd name="f54" fmla="*/ f45 f16 1"/>
            </a:gdLst>
            <a:ahLst>
              <a:ahXY gdRefY="f0" minY="f7" maxY="f9">
                <a:pos x="f46" y="f24"/>
              </a:ahXY>
              <a:ahXY gdRefY="f1" minY="f7" maxY="f8">
                <a:pos x="f47" y="f2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8" y="f51"/>
              </a:cxn>
              <a:cxn ang="f36">
                <a:pos x="f48" y="f52"/>
              </a:cxn>
              <a:cxn ang="f36">
                <a:pos x="f47" y="f53"/>
              </a:cxn>
            </a:cxnLst>
            <a:rect l="f48" t="f50" r="f49" b="f54"/>
            <a:pathLst>
              <a:path w="21600" h="21600">
                <a:moveTo>
                  <a:pt x="f7" y="f7"/>
                </a:moveTo>
                <a:cubicBezTo>
                  <a:pt x="f9" y="f7"/>
                  <a:pt x="f10" y="f27"/>
                  <a:pt x="f10" y="f21"/>
                </a:cubicBezTo>
                <a:lnTo>
                  <a:pt x="f10" y="f30"/>
                </a:lnTo>
                <a:cubicBezTo>
                  <a:pt x="f10" y="f37"/>
                  <a:pt x="f11" y="f22"/>
                  <a:pt x="f8" y="f22"/>
                </a:cubicBezTo>
                <a:cubicBezTo>
                  <a:pt x="f11" y="f22"/>
                  <a:pt x="f10" y="f38"/>
                  <a:pt x="f10" y="f31"/>
                </a:cubicBezTo>
                <a:lnTo>
                  <a:pt x="f10" y="f28"/>
                </a:lnTo>
                <a:cubicBezTo>
                  <a:pt x="f10" y="f39"/>
                  <a:pt x="f9" y="f8"/>
                  <a:pt x="f7" y="f8"/>
                </a:cubicBezTo>
              </a:path>
            </a:pathLst>
          </a:custGeom>
          <a:noFill/>
          <a:ln w="0" cap="flat">
            <a:solidFill>
              <a:srgbClr val="000000"/>
            </a:solidFill>
            <a:custDash>
              <a:ds d="0" sp="0"/>
            </a:custDash>
            <a:miter/>
          </a:ln>
        </p:spPr>
        <p:txBody>
          <a:bodyPr vert="horz" wrap="none" lIns="85130" tIns="42565" rIns="85130" bIns="42565" anchor="ctr" anchorCtr="0" compatLnSpc="0">
            <a:noAutofit/>
          </a:bodyPr>
          <a:lstStyle/>
          <a:p>
            <a:pPr defTabSz="86493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703" kern="0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8" name="CasellaDiTesto 34">
            <a:extLst>
              <a:ext uri="{FF2B5EF4-FFF2-40B4-BE49-F238E27FC236}">
                <a16:creationId xmlns:a16="http://schemas.microsoft.com/office/drawing/2014/main" id="{53268BE8-C675-5E40-9E0D-E65C19A6A8EC}"/>
              </a:ext>
            </a:extLst>
          </p:cNvPr>
          <p:cNvSpPr/>
          <p:nvPr/>
        </p:nvSpPr>
        <p:spPr>
          <a:xfrm>
            <a:off x="2199575" y="433347"/>
            <a:ext cx="506245" cy="29242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85130" tIns="42565" rIns="85130" bIns="42565" anchor="t" anchorCtr="0" compatLnSpc="0">
            <a:spAutoFit/>
          </a:bodyPr>
          <a:lstStyle/>
          <a:p>
            <a:pPr defTabSz="864930">
              <a:defRPr sz="16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kern="0" dirty="0" err="1">
                <a:latin typeface="Arial" pitchFamily="34"/>
                <a:ea typeface="Cambria" pitchFamily="1"/>
                <a:cs typeface="Arial" pitchFamily="34"/>
              </a:rPr>
              <a:t>N</a:t>
            </a:r>
            <a:r>
              <a:rPr lang="it-IT" sz="1400" b="1" kern="0" dirty="0">
                <a:latin typeface="Arial" pitchFamily="34"/>
                <a:ea typeface="Cambria" pitchFamily="1"/>
                <a:cs typeface="Arial" pitchFamily="34"/>
              </a:rPr>
              <a:t>=3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E19391E-B3C1-E448-A65E-EA2DC6214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2703" y="539276"/>
            <a:ext cx="3889585" cy="1463167"/>
          </a:xfrm>
          <a:prstGeom prst="rect">
            <a:avLst/>
          </a:prstGeom>
        </p:spPr>
      </p:pic>
      <p:sp>
        <p:nvSpPr>
          <p:cNvPr id="10" name="CasellaDiTesto 5">
            <a:extLst>
              <a:ext uri="{FF2B5EF4-FFF2-40B4-BE49-F238E27FC236}">
                <a16:creationId xmlns:a16="http://schemas.microsoft.com/office/drawing/2014/main" id="{DB32B391-E01A-D946-A50A-A7B204F76AF6}"/>
              </a:ext>
            </a:extLst>
          </p:cNvPr>
          <p:cNvSpPr txBox="1"/>
          <p:nvPr/>
        </p:nvSpPr>
        <p:spPr>
          <a:xfrm rot="10795">
            <a:off x="-4543" y="6524722"/>
            <a:ext cx="2872602" cy="32915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7228" tIns="38614" rIns="77228" bIns="38614" anchor="t" anchorCtr="1" compatLnSpc="0">
            <a:noAutofit/>
          </a:bodyPr>
          <a:lstStyle/>
          <a:p>
            <a:pPr defTabSz="78466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373" b="1" kern="0" dirty="0" err="1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Supplementary</a:t>
            </a:r>
            <a:r>
              <a:rPr lang="it-IT" sz="1373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 Figure 2</a:t>
            </a:r>
          </a:p>
        </p:txBody>
      </p:sp>
    </p:spTree>
    <p:extLst>
      <p:ext uri="{BB962C8B-B14F-4D97-AF65-F5344CB8AC3E}">
        <p14:creationId xmlns:p14="http://schemas.microsoft.com/office/powerpoint/2010/main" val="254871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C8C86E4A-853C-FA49-86EE-02B544B80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30"/>
          <a:stretch/>
        </p:blipFill>
        <p:spPr>
          <a:xfrm>
            <a:off x="2627307" y="162251"/>
            <a:ext cx="7857813" cy="6561355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3BA9F2E-FF11-E648-86EF-F7B4A1147E74}"/>
              </a:ext>
            </a:extLst>
          </p:cNvPr>
          <p:cNvSpPr txBox="1"/>
          <p:nvPr/>
        </p:nvSpPr>
        <p:spPr>
          <a:xfrm rot="10795">
            <a:off x="2286972" y="165117"/>
            <a:ext cx="1826853" cy="332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7228" tIns="38614" rIns="77228" bIns="38614" anchor="t" anchorCtr="0" compatLnSpc="0">
            <a:noAutofit/>
          </a:bodyPr>
          <a:lstStyle/>
          <a:p>
            <a:pPr algn="ctr" defTabSz="784664">
              <a:defRPr sz="16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200" b="1" kern="0" dirty="0">
                <a:solidFill>
                  <a:srgbClr val="0070C0"/>
                </a:solidFill>
                <a:latin typeface="Arial" pitchFamily="34"/>
                <a:ea typeface="Cambria" pitchFamily="1"/>
                <a:cs typeface="Arial" pitchFamily="34"/>
              </a:rPr>
              <a:t>UPN13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5B7CFC6-8E48-894B-9657-283D66E29F4E}"/>
              </a:ext>
            </a:extLst>
          </p:cNvPr>
          <p:cNvSpPr txBox="1"/>
          <p:nvPr/>
        </p:nvSpPr>
        <p:spPr>
          <a:xfrm rot="10795">
            <a:off x="2286973" y="3431867"/>
            <a:ext cx="1826853" cy="332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7228" tIns="38614" rIns="77228" bIns="38614" anchor="t" anchorCtr="0" compatLnSpc="0">
            <a:noAutofit/>
          </a:bodyPr>
          <a:lstStyle/>
          <a:p>
            <a:pPr algn="ctr" defTabSz="784664">
              <a:defRPr sz="16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200" b="1" kern="0" dirty="0">
                <a:solidFill>
                  <a:srgbClr val="0070C0"/>
                </a:solidFill>
                <a:latin typeface="Arial" pitchFamily="34"/>
                <a:ea typeface="Cambria" pitchFamily="1"/>
                <a:cs typeface="Arial" pitchFamily="34"/>
              </a:rPr>
              <a:t>UPN14</a:t>
            </a:r>
          </a:p>
        </p:txBody>
      </p:sp>
      <p:sp>
        <p:nvSpPr>
          <p:cNvPr id="23" name="CasellaDiTesto 5">
            <a:extLst>
              <a:ext uri="{FF2B5EF4-FFF2-40B4-BE49-F238E27FC236}">
                <a16:creationId xmlns:a16="http://schemas.microsoft.com/office/drawing/2014/main" id="{9BA563FD-9CBA-6043-86C6-EF9EDACD0EB1}"/>
              </a:ext>
            </a:extLst>
          </p:cNvPr>
          <p:cNvSpPr txBox="1"/>
          <p:nvPr/>
        </p:nvSpPr>
        <p:spPr>
          <a:xfrm rot="10795">
            <a:off x="-4543" y="6524722"/>
            <a:ext cx="2872602" cy="32915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7228" tIns="38614" rIns="77228" bIns="38614" anchor="t" anchorCtr="1" compatLnSpc="0">
            <a:noAutofit/>
          </a:bodyPr>
          <a:lstStyle/>
          <a:p>
            <a:pPr defTabSz="78466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373" b="1" kern="0" dirty="0" err="1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Supplementary</a:t>
            </a:r>
            <a:r>
              <a:rPr lang="it-IT" sz="1373" b="1" kern="0" dirty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 </a:t>
            </a:r>
            <a:r>
              <a:rPr lang="it-IT" sz="1373" b="1" kern="0">
                <a:solidFill>
                  <a:srgbClr val="000000"/>
                </a:solidFill>
                <a:latin typeface="Arial" pitchFamily="34"/>
                <a:ea typeface="Cambria" pitchFamily="1"/>
                <a:cs typeface="Arial" pitchFamily="34"/>
              </a:rPr>
              <a:t>Figure 3</a:t>
            </a:r>
            <a:endParaRPr lang="it-IT" sz="1373" b="1" kern="0" dirty="0">
              <a:solidFill>
                <a:srgbClr val="000000"/>
              </a:solidFill>
              <a:latin typeface="Arial" pitchFamily="34"/>
              <a:ea typeface="Cambria" pitchFamily="1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976931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13934</TotalTime>
  <Words>25</Words>
  <Application>Microsoft Macintosh PowerPoint</Application>
  <PresentationFormat>Widescreen</PresentationFormat>
  <Paragraphs>10</Paragraphs>
  <Slides>3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Prism 6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Windows</dc:creator>
  <cp:lastModifiedBy>Microsoft Office User</cp:lastModifiedBy>
  <cp:revision>27</cp:revision>
  <dcterms:created xsi:type="dcterms:W3CDTF">2020-02-10T10:32:02Z</dcterms:created>
  <dcterms:modified xsi:type="dcterms:W3CDTF">2020-07-30T15:50:15Z</dcterms:modified>
</cp:coreProperties>
</file>