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sldIdLst>
    <p:sldId id="280" r:id="rId3"/>
    <p:sldId id="282" r:id="rId4"/>
    <p:sldId id="286" r:id="rId5"/>
    <p:sldId id="264" r:id="rId6"/>
    <p:sldId id="283" r:id="rId7"/>
    <p:sldId id="287" r:id="rId8"/>
    <p:sldId id="285" r:id="rId9"/>
  </p:sldIdLst>
  <p:sldSz cx="6858000" cy="9144000" type="screen4x3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07" userDrawn="1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olf, Sonia N" initials="WSN" lastIdx="7" clrIdx="0">
    <p:extLst>
      <p:ext uri="{19B8F6BF-5375-455C-9EA6-DF929625EA0E}">
        <p15:presenceInfo xmlns:p15="http://schemas.microsoft.com/office/powerpoint/2012/main" userId="S::snw02@ic.ac.uk::83f4ff5f-e4ea-45cf-86f5-c50ea1e8761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112" d="100"/>
          <a:sy n="112" d="100"/>
        </p:scale>
        <p:origin x="192" y="-2448"/>
      </p:cViewPr>
      <p:guideLst>
        <p:guide orient="horz" pos="3107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image" Target="../media/image20.emf"/><Relationship Id="rId5" Type="http://schemas.openxmlformats.org/officeDocument/2006/relationships/image" Target="../media/image24.emf"/><Relationship Id="rId4" Type="http://schemas.openxmlformats.org/officeDocument/2006/relationships/image" Target="../media/image2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5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91" indent="0" algn="ctr">
              <a:buNone/>
              <a:defRPr sz="1500"/>
            </a:lvl2pPr>
            <a:lvl3pPr marL="685783" indent="0" algn="ctr">
              <a:buNone/>
              <a:defRPr sz="1351"/>
            </a:lvl3pPr>
            <a:lvl4pPr marL="1028674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9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1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1E6CD-A562-4D6D-B423-42766CC0BA17}" type="datetimeFigureOut">
              <a:rPr lang="en-GB" smtClean="0"/>
              <a:t>21/02/2021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B106C-0EEC-4758-8C37-DF45D646F8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75640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1E6CD-A562-4D6D-B423-42766CC0BA17}" type="datetimeFigureOut">
              <a:rPr lang="en-GB" smtClean="0"/>
              <a:t>21/02/2021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B106C-0EEC-4758-8C37-DF45D646F8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34839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7" y="2279654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7" y="6119288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89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1">
                <a:solidFill>
                  <a:schemeClr val="tx1">
                    <a:tint val="75000"/>
                  </a:schemeClr>
                </a:solidFill>
              </a:defRPr>
            </a:lvl3pPr>
            <a:lvl4pPr marL="102867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1E6CD-A562-4D6D-B423-42766CC0BA17}" type="datetimeFigureOut">
              <a:rPr lang="en-GB" smtClean="0"/>
              <a:t>21/02/2021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B106C-0EEC-4758-8C37-DF45D646F8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1549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1E6CD-A562-4D6D-B423-42766CC0BA17}" type="datetimeFigureOut">
              <a:rPr lang="en-GB" smtClean="0"/>
              <a:t>21/02/2021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B106C-0EEC-4758-8C37-DF45D646F8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7272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2" y="486837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2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1" indent="0">
              <a:buNone/>
              <a:defRPr sz="1500" b="1"/>
            </a:lvl2pPr>
            <a:lvl3pPr marL="685783" indent="0">
              <a:buNone/>
              <a:defRPr sz="1351" b="1"/>
            </a:lvl3pPr>
            <a:lvl4pPr marL="1028674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9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1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4" y="2241552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1" indent="0">
              <a:buNone/>
              <a:defRPr sz="1500" b="1"/>
            </a:lvl2pPr>
            <a:lvl3pPr marL="685783" indent="0">
              <a:buNone/>
              <a:defRPr sz="1351" b="1"/>
            </a:lvl3pPr>
            <a:lvl4pPr marL="1028674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9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1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4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1E6CD-A562-4D6D-B423-42766CC0BA17}" type="datetimeFigureOut">
              <a:rPr lang="en-GB" smtClean="0"/>
              <a:t>21/02/2021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B106C-0EEC-4758-8C37-DF45D646F8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4201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1E6CD-A562-4D6D-B423-42766CC0BA17}" type="datetimeFigureOut">
              <a:rPr lang="en-GB" smtClean="0"/>
              <a:t>21/02/2021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B106C-0EEC-4758-8C37-DF45D646F8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49614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1E6CD-A562-4D6D-B423-42766CC0BA17}" type="datetimeFigureOut">
              <a:rPr lang="en-GB" smtClean="0"/>
              <a:t>21/02/2021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B106C-0EEC-4758-8C37-DF45D646F8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9064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4" y="1316570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891" indent="0">
              <a:buNone/>
              <a:defRPr sz="1051"/>
            </a:lvl2pPr>
            <a:lvl3pPr marL="685783" indent="0">
              <a:buNone/>
              <a:defRPr sz="900"/>
            </a:lvl3pPr>
            <a:lvl4pPr marL="1028674" indent="0">
              <a:buNone/>
              <a:defRPr sz="751"/>
            </a:lvl4pPr>
            <a:lvl5pPr marL="1371566" indent="0">
              <a:buNone/>
              <a:defRPr sz="751"/>
            </a:lvl5pPr>
            <a:lvl6pPr marL="1714457" indent="0">
              <a:buNone/>
              <a:defRPr sz="751"/>
            </a:lvl6pPr>
            <a:lvl7pPr marL="2057349" indent="0">
              <a:buNone/>
              <a:defRPr sz="751"/>
            </a:lvl7pPr>
            <a:lvl8pPr marL="2400240" indent="0">
              <a:buNone/>
              <a:defRPr sz="751"/>
            </a:lvl8pPr>
            <a:lvl9pPr marL="2743131" indent="0">
              <a:buNone/>
              <a:defRPr sz="75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1E6CD-A562-4D6D-B423-42766CC0BA17}" type="datetimeFigureOut">
              <a:rPr lang="en-GB" smtClean="0"/>
              <a:t>21/02/2021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B106C-0EEC-4758-8C37-DF45D646F8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6210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4" y="1316570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891" indent="0">
              <a:buNone/>
              <a:defRPr sz="2100"/>
            </a:lvl2pPr>
            <a:lvl3pPr marL="685783" indent="0">
              <a:buNone/>
              <a:defRPr sz="1800"/>
            </a:lvl3pPr>
            <a:lvl4pPr marL="1028674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9" indent="0">
              <a:buNone/>
              <a:defRPr sz="1500"/>
            </a:lvl7pPr>
            <a:lvl8pPr marL="2400240" indent="0">
              <a:buNone/>
              <a:defRPr sz="1500"/>
            </a:lvl8pPr>
            <a:lvl9pPr marL="2743131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891" indent="0">
              <a:buNone/>
              <a:defRPr sz="1051"/>
            </a:lvl2pPr>
            <a:lvl3pPr marL="685783" indent="0">
              <a:buNone/>
              <a:defRPr sz="900"/>
            </a:lvl3pPr>
            <a:lvl4pPr marL="1028674" indent="0">
              <a:buNone/>
              <a:defRPr sz="751"/>
            </a:lvl4pPr>
            <a:lvl5pPr marL="1371566" indent="0">
              <a:buNone/>
              <a:defRPr sz="751"/>
            </a:lvl5pPr>
            <a:lvl6pPr marL="1714457" indent="0">
              <a:buNone/>
              <a:defRPr sz="751"/>
            </a:lvl6pPr>
            <a:lvl7pPr marL="2057349" indent="0">
              <a:buNone/>
              <a:defRPr sz="751"/>
            </a:lvl7pPr>
            <a:lvl8pPr marL="2400240" indent="0">
              <a:buNone/>
              <a:defRPr sz="751"/>
            </a:lvl8pPr>
            <a:lvl9pPr marL="2743131" indent="0">
              <a:buNone/>
              <a:defRPr sz="75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1E6CD-A562-4D6D-B423-42766CC0BA17}" type="datetimeFigureOut">
              <a:rPr lang="en-GB" smtClean="0"/>
              <a:t>21/02/2021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B106C-0EEC-4758-8C37-DF45D646F8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2116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1E6CD-A562-4D6D-B423-42766CC0BA17}" type="datetimeFigureOut">
              <a:rPr lang="en-GB" smtClean="0"/>
              <a:t>21/02/2021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B106C-0EEC-4758-8C37-DF45D646F8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7566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8" y="486835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9" y="486835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1E6CD-A562-4D6D-B423-42766CC0BA17}" type="datetimeFigureOut">
              <a:rPr lang="en-GB" smtClean="0"/>
              <a:t>21/02/2021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FB106C-0EEC-4758-8C37-DF45D646F8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82747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5"/>
            <a:ext cx="5829300" cy="3183467"/>
          </a:xfrm>
        </p:spPr>
        <p:txBody>
          <a:bodyPr anchor="b"/>
          <a:lstStyle>
            <a:lvl1pPr algn="ctr">
              <a:defRPr sz="415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663"/>
            </a:lvl1pPr>
            <a:lvl2pPr marL="316523" indent="0" algn="ctr">
              <a:buNone/>
              <a:defRPr sz="1385"/>
            </a:lvl2pPr>
            <a:lvl3pPr marL="633047" indent="0" algn="ctr">
              <a:buNone/>
              <a:defRPr sz="1247"/>
            </a:lvl3pPr>
            <a:lvl4pPr marL="949570" indent="0" algn="ctr">
              <a:buNone/>
              <a:defRPr sz="1108"/>
            </a:lvl4pPr>
            <a:lvl5pPr marL="1266092" indent="0" algn="ctr">
              <a:buNone/>
              <a:defRPr sz="1108"/>
            </a:lvl5pPr>
            <a:lvl6pPr marL="1582615" indent="0" algn="ctr">
              <a:buNone/>
              <a:defRPr sz="1108"/>
            </a:lvl6pPr>
            <a:lvl7pPr marL="1899139" indent="0" algn="ctr">
              <a:buNone/>
              <a:defRPr sz="1108"/>
            </a:lvl7pPr>
            <a:lvl8pPr marL="2215662" indent="0" algn="ctr">
              <a:buNone/>
              <a:defRPr sz="1108"/>
            </a:lvl8pPr>
            <a:lvl9pPr marL="2532185" indent="0" algn="ctr">
              <a:buNone/>
              <a:defRPr sz="1108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E0DE2-CCFA-49D3-90F5-E96606CDBB21}" type="datetimeFigureOut">
              <a:rPr lang="en-GB" smtClean="0"/>
              <a:t>21/02/2021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71223-7F6A-4030-868A-BEE33B4A3A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1528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E0DE2-CCFA-49D3-90F5-E96606CDBB21}" type="datetimeFigureOut">
              <a:rPr lang="en-GB" smtClean="0"/>
              <a:t>21/02/2021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71223-7F6A-4030-868A-BEE33B4A3A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19299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8" y="2279654"/>
            <a:ext cx="5915025" cy="3803649"/>
          </a:xfrm>
        </p:spPr>
        <p:txBody>
          <a:bodyPr anchor="b"/>
          <a:lstStyle>
            <a:lvl1pPr>
              <a:defRPr sz="415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8" y="6119285"/>
            <a:ext cx="5915025" cy="2000251"/>
          </a:xfrm>
        </p:spPr>
        <p:txBody>
          <a:bodyPr/>
          <a:lstStyle>
            <a:lvl1pPr marL="0" indent="0">
              <a:buNone/>
              <a:defRPr sz="1663">
                <a:solidFill>
                  <a:schemeClr val="tx1"/>
                </a:solidFill>
              </a:defRPr>
            </a:lvl1pPr>
            <a:lvl2pPr marL="316523" indent="0">
              <a:buNone/>
              <a:defRPr sz="1385">
                <a:solidFill>
                  <a:schemeClr val="tx1">
                    <a:tint val="75000"/>
                  </a:schemeClr>
                </a:solidFill>
              </a:defRPr>
            </a:lvl2pPr>
            <a:lvl3pPr marL="633047" indent="0">
              <a:buNone/>
              <a:defRPr sz="1247">
                <a:solidFill>
                  <a:schemeClr val="tx1">
                    <a:tint val="75000"/>
                  </a:schemeClr>
                </a:solidFill>
              </a:defRPr>
            </a:lvl3pPr>
            <a:lvl4pPr marL="949570" indent="0">
              <a:buNone/>
              <a:defRPr sz="1108">
                <a:solidFill>
                  <a:schemeClr val="tx1">
                    <a:tint val="75000"/>
                  </a:schemeClr>
                </a:solidFill>
              </a:defRPr>
            </a:lvl4pPr>
            <a:lvl5pPr marL="1266092" indent="0">
              <a:buNone/>
              <a:defRPr sz="1108">
                <a:solidFill>
                  <a:schemeClr val="tx1">
                    <a:tint val="75000"/>
                  </a:schemeClr>
                </a:solidFill>
              </a:defRPr>
            </a:lvl5pPr>
            <a:lvl6pPr marL="1582615" indent="0">
              <a:buNone/>
              <a:defRPr sz="1108">
                <a:solidFill>
                  <a:schemeClr val="tx1">
                    <a:tint val="75000"/>
                  </a:schemeClr>
                </a:solidFill>
              </a:defRPr>
            </a:lvl6pPr>
            <a:lvl7pPr marL="1899139" indent="0">
              <a:buNone/>
              <a:defRPr sz="1108">
                <a:solidFill>
                  <a:schemeClr val="tx1">
                    <a:tint val="75000"/>
                  </a:schemeClr>
                </a:solidFill>
              </a:defRPr>
            </a:lvl7pPr>
            <a:lvl8pPr marL="2215662" indent="0">
              <a:buNone/>
              <a:defRPr sz="1108">
                <a:solidFill>
                  <a:schemeClr val="tx1">
                    <a:tint val="75000"/>
                  </a:schemeClr>
                </a:solidFill>
              </a:defRPr>
            </a:lvl8pPr>
            <a:lvl9pPr marL="2532185" indent="0">
              <a:buNone/>
              <a:defRPr sz="110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E0DE2-CCFA-49D3-90F5-E96606CDBB21}" type="datetimeFigureOut">
              <a:rPr lang="en-GB" smtClean="0"/>
              <a:t>21/02/2021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71223-7F6A-4030-868A-BEE33B4A3A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62576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E0DE2-CCFA-49D3-90F5-E96606CDBB21}" type="datetimeFigureOut">
              <a:rPr lang="en-GB" smtClean="0"/>
              <a:t>21/02/2021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71223-7F6A-4030-868A-BEE33B4A3A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33621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2" y="486837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2"/>
            <a:ext cx="2901255" cy="1098549"/>
          </a:xfrm>
        </p:spPr>
        <p:txBody>
          <a:bodyPr anchor="b"/>
          <a:lstStyle>
            <a:lvl1pPr marL="0" indent="0">
              <a:buNone/>
              <a:defRPr sz="1663" b="1"/>
            </a:lvl1pPr>
            <a:lvl2pPr marL="316523" indent="0">
              <a:buNone/>
              <a:defRPr sz="1385" b="1"/>
            </a:lvl2pPr>
            <a:lvl3pPr marL="633047" indent="0">
              <a:buNone/>
              <a:defRPr sz="1247" b="1"/>
            </a:lvl3pPr>
            <a:lvl4pPr marL="949570" indent="0">
              <a:buNone/>
              <a:defRPr sz="1108" b="1"/>
            </a:lvl4pPr>
            <a:lvl5pPr marL="1266092" indent="0">
              <a:buNone/>
              <a:defRPr sz="1108" b="1"/>
            </a:lvl5pPr>
            <a:lvl6pPr marL="1582615" indent="0">
              <a:buNone/>
              <a:defRPr sz="1108" b="1"/>
            </a:lvl6pPr>
            <a:lvl7pPr marL="1899139" indent="0">
              <a:buNone/>
              <a:defRPr sz="1108" b="1"/>
            </a:lvl7pPr>
            <a:lvl8pPr marL="2215662" indent="0">
              <a:buNone/>
              <a:defRPr sz="1108" b="1"/>
            </a:lvl8pPr>
            <a:lvl9pPr marL="2532185" indent="0">
              <a:buNone/>
              <a:defRPr sz="1108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1"/>
            <a:ext cx="2901255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5" y="2241552"/>
            <a:ext cx="2915543" cy="1098549"/>
          </a:xfrm>
        </p:spPr>
        <p:txBody>
          <a:bodyPr anchor="b"/>
          <a:lstStyle>
            <a:lvl1pPr marL="0" indent="0">
              <a:buNone/>
              <a:defRPr sz="1663" b="1"/>
            </a:lvl1pPr>
            <a:lvl2pPr marL="316523" indent="0">
              <a:buNone/>
              <a:defRPr sz="1385" b="1"/>
            </a:lvl2pPr>
            <a:lvl3pPr marL="633047" indent="0">
              <a:buNone/>
              <a:defRPr sz="1247" b="1"/>
            </a:lvl3pPr>
            <a:lvl4pPr marL="949570" indent="0">
              <a:buNone/>
              <a:defRPr sz="1108" b="1"/>
            </a:lvl4pPr>
            <a:lvl5pPr marL="1266092" indent="0">
              <a:buNone/>
              <a:defRPr sz="1108" b="1"/>
            </a:lvl5pPr>
            <a:lvl6pPr marL="1582615" indent="0">
              <a:buNone/>
              <a:defRPr sz="1108" b="1"/>
            </a:lvl6pPr>
            <a:lvl7pPr marL="1899139" indent="0">
              <a:buNone/>
              <a:defRPr sz="1108" b="1"/>
            </a:lvl7pPr>
            <a:lvl8pPr marL="2215662" indent="0">
              <a:buNone/>
              <a:defRPr sz="1108" b="1"/>
            </a:lvl8pPr>
            <a:lvl9pPr marL="2532185" indent="0">
              <a:buNone/>
              <a:defRPr sz="1108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5" y="3340101"/>
            <a:ext cx="2915543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E0DE2-CCFA-49D3-90F5-E96606CDBB21}" type="datetimeFigureOut">
              <a:rPr lang="en-GB" smtClean="0"/>
              <a:t>21/02/2021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71223-7F6A-4030-868A-BEE33B4A3A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21948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E0DE2-CCFA-49D3-90F5-E96606CDBB21}" type="datetimeFigureOut">
              <a:rPr lang="en-GB" smtClean="0"/>
              <a:t>21/02/2021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71223-7F6A-4030-868A-BEE33B4A3A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43410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E0DE2-CCFA-49D3-90F5-E96606CDBB21}" type="datetimeFigureOut">
              <a:rPr lang="en-GB" smtClean="0"/>
              <a:t>21/02/2021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71223-7F6A-4030-868A-BEE33B4A3A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5765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21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5" y="1316570"/>
            <a:ext cx="3471863" cy="6498167"/>
          </a:xfrm>
        </p:spPr>
        <p:txBody>
          <a:bodyPr/>
          <a:lstStyle>
            <a:lvl1pPr>
              <a:defRPr sz="2215"/>
            </a:lvl1pPr>
            <a:lvl2pPr>
              <a:defRPr sz="1939"/>
            </a:lvl2pPr>
            <a:lvl3pPr>
              <a:defRPr sz="1663"/>
            </a:lvl3pPr>
            <a:lvl4pPr>
              <a:defRPr sz="1385"/>
            </a:lvl4pPr>
            <a:lvl5pPr>
              <a:defRPr sz="1385"/>
            </a:lvl5pPr>
            <a:lvl6pPr>
              <a:defRPr sz="1385"/>
            </a:lvl6pPr>
            <a:lvl7pPr>
              <a:defRPr sz="1385"/>
            </a:lvl7pPr>
            <a:lvl8pPr>
              <a:defRPr sz="1385"/>
            </a:lvl8pPr>
            <a:lvl9pPr>
              <a:defRPr sz="1385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2"/>
            <a:ext cx="2211884" cy="5082117"/>
          </a:xfrm>
        </p:spPr>
        <p:txBody>
          <a:bodyPr/>
          <a:lstStyle>
            <a:lvl1pPr marL="0" indent="0">
              <a:buNone/>
              <a:defRPr sz="1108"/>
            </a:lvl1pPr>
            <a:lvl2pPr marL="316523" indent="0">
              <a:buNone/>
              <a:defRPr sz="969"/>
            </a:lvl2pPr>
            <a:lvl3pPr marL="633047" indent="0">
              <a:buNone/>
              <a:defRPr sz="831"/>
            </a:lvl3pPr>
            <a:lvl4pPr marL="949570" indent="0">
              <a:buNone/>
              <a:defRPr sz="692"/>
            </a:lvl4pPr>
            <a:lvl5pPr marL="1266092" indent="0">
              <a:buNone/>
              <a:defRPr sz="692"/>
            </a:lvl5pPr>
            <a:lvl6pPr marL="1582615" indent="0">
              <a:buNone/>
              <a:defRPr sz="692"/>
            </a:lvl6pPr>
            <a:lvl7pPr marL="1899139" indent="0">
              <a:buNone/>
              <a:defRPr sz="692"/>
            </a:lvl7pPr>
            <a:lvl8pPr marL="2215662" indent="0">
              <a:buNone/>
              <a:defRPr sz="692"/>
            </a:lvl8pPr>
            <a:lvl9pPr marL="2532185" indent="0">
              <a:buNone/>
              <a:defRPr sz="69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E0DE2-CCFA-49D3-90F5-E96606CDBB21}" type="datetimeFigureOut">
              <a:rPr lang="en-GB" smtClean="0"/>
              <a:t>21/02/2021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71223-7F6A-4030-868A-BEE33B4A3A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8826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21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5" y="1316570"/>
            <a:ext cx="3471863" cy="6498167"/>
          </a:xfrm>
        </p:spPr>
        <p:txBody>
          <a:bodyPr anchor="t"/>
          <a:lstStyle>
            <a:lvl1pPr marL="0" indent="0">
              <a:buNone/>
              <a:defRPr sz="2215"/>
            </a:lvl1pPr>
            <a:lvl2pPr marL="316523" indent="0">
              <a:buNone/>
              <a:defRPr sz="1939"/>
            </a:lvl2pPr>
            <a:lvl3pPr marL="633047" indent="0">
              <a:buNone/>
              <a:defRPr sz="1663"/>
            </a:lvl3pPr>
            <a:lvl4pPr marL="949570" indent="0">
              <a:buNone/>
              <a:defRPr sz="1385"/>
            </a:lvl4pPr>
            <a:lvl5pPr marL="1266092" indent="0">
              <a:buNone/>
              <a:defRPr sz="1385"/>
            </a:lvl5pPr>
            <a:lvl6pPr marL="1582615" indent="0">
              <a:buNone/>
              <a:defRPr sz="1385"/>
            </a:lvl6pPr>
            <a:lvl7pPr marL="1899139" indent="0">
              <a:buNone/>
              <a:defRPr sz="1385"/>
            </a:lvl7pPr>
            <a:lvl8pPr marL="2215662" indent="0">
              <a:buNone/>
              <a:defRPr sz="1385"/>
            </a:lvl8pPr>
            <a:lvl9pPr marL="2532185" indent="0">
              <a:buNone/>
              <a:defRPr sz="138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2"/>
            <a:ext cx="2211884" cy="5082117"/>
          </a:xfrm>
        </p:spPr>
        <p:txBody>
          <a:bodyPr/>
          <a:lstStyle>
            <a:lvl1pPr marL="0" indent="0">
              <a:buNone/>
              <a:defRPr sz="1108"/>
            </a:lvl1pPr>
            <a:lvl2pPr marL="316523" indent="0">
              <a:buNone/>
              <a:defRPr sz="969"/>
            </a:lvl2pPr>
            <a:lvl3pPr marL="633047" indent="0">
              <a:buNone/>
              <a:defRPr sz="831"/>
            </a:lvl3pPr>
            <a:lvl4pPr marL="949570" indent="0">
              <a:buNone/>
              <a:defRPr sz="692"/>
            </a:lvl4pPr>
            <a:lvl5pPr marL="1266092" indent="0">
              <a:buNone/>
              <a:defRPr sz="692"/>
            </a:lvl5pPr>
            <a:lvl6pPr marL="1582615" indent="0">
              <a:buNone/>
              <a:defRPr sz="692"/>
            </a:lvl6pPr>
            <a:lvl7pPr marL="1899139" indent="0">
              <a:buNone/>
              <a:defRPr sz="692"/>
            </a:lvl7pPr>
            <a:lvl8pPr marL="2215662" indent="0">
              <a:buNone/>
              <a:defRPr sz="692"/>
            </a:lvl8pPr>
            <a:lvl9pPr marL="2532185" indent="0">
              <a:buNone/>
              <a:defRPr sz="69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E0DE2-CCFA-49D3-90F5-E96606CDBB21}" type="datetimeFigureOut">
              <a:rPr lang="en-GB" smtClean="0"/>
              <a:t>21/02/2021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71223-7F6A-4030-868A-BEE33B4A3A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948141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E0DE2-CCFA-49D3-90F5-E96606CDBB21}" type="datetimeFigureOut">
              <a:rPr lang="en-GB" smtClean="0"/>
              <a:t>21/02/2021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71223-7F6A-4030-868A-BEE33B4A3A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84251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8" y="486835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9" y="486835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E0DE2-CCFA-49D3-90F5-E96606CDBB21}" type="datetimeFigureOut">
              <a:rPr lang="en-GB" smtClean="0"/>
              <a:t>21/02/2021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B71223-7F6A-4030-868A-BEE33B4A3A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5233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7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7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81E6CD-A562-4D6D-B423-42766CC0BA17}" type="datetimeFigureOut">
              <a:rPr lang="en-GB" smtClean="0"/>
              <a:t>21/02/2021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7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7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FB106C-0EEC-4758-8C37-DF45D646F8C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4801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1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9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1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4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1pPr>
      <a:lvl2pPr marL="342891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4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9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1" algn="l" defTabSz="685783" rtl="0" eaLnBrk="1" latinLnBrk="0" hangingPunct="1">
        <a:defRPr sz="13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90" y="486837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90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3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0E0DE2-CCFA-49D3-90F5-E96606CDBB21}" type="datetimeFigureOut">
              <a:rPr lang="en-GB" smtClean="0"/>
              <a:t>21/02/2021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5" y="8475136"/>
            <a:ext cx="2314575" cy="4868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3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3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B71223-7F6A-4030-868A-BEE33B4A3A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4349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33047" rtl="0" eaLnBrk="1" latinLnBrk="0" hangingPunct="1">
        <a:lnSpc>
          <a:spcPct val="90000"/>
        </a:lnSpc>
        <a:spcBef>
          <a:spcPct val="0"/>
        </a:spcBef>
        <a:buNone/>
        <a:defRPr sz="304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8261" indent="-158261" algn="l" defTabSz="633047" rtl="0" eaLnBrk="1" latinLnBrk="0" hangingPunct="1">
        <a:lnSpc>
          <a:spcPct val="90000"/>
        </a:lnSpc>
        <a:spcBef>
          <a:spcPts val="692"/>
        </a:spcBef>
        <a:buFont typeface="Arial" panose="020B0604020202020204" pitchFamily="34" charset="0"/>
        <a:buChar char="•"/>
        <a:defRPr sz="1939" kern="1200">
          <a:solidFill>
            <a:schemeClr val="tx1"/>
          </a:solidFill>
          <a:latin typeface="+mn-lt"/>
          <a:ea typeface="+mn-ea"/>
          <a:cs typeface="+mn-cs"/>
        </a:defRPr>
      </a:lvl1pPr>
      <a:lvl2pPr marL="474784" indent="-158261" algn="l" defTabSz="633047" rtl="0" eaLnBrk="1" latinLnBrk="0" hangingPunct="1">
        <a:lnSpc>
          <a:spcPct val="90000"/>
        </a:lnSpc>
        <a:spcBef>
          <a:spcPts val="347"/>
        </a:spcBef>
        <a:buFont typeface="Arial" panose="020B0604020202020204" pitchFamily="34" charset="0"/>
        <a:buChar char="•"/>
        <a:defRPr sz="1663" kern="1200">
          <a:solidFill>
            <a:schemeClr val="tx1"/>
          </a:solidFill>
          <a:latin typeface="+mn-lt"/>
          <a:ea typeface="+mn-ea"/>
          <a:cs typeface="+mn-cs"/>
        </a:defRPr>
      </a:lvl2pPr>
      <a:lvl3pPr marL="791307" indent="-158261" algn="l" defTabSz="633047" rtl="0" eaLnBrk="1" latinLnBrk="0" hangingPunct="1">
        <a:lnSpc>
          <a:spcPct val="90000"/>
        </a:lnSpc>
        <a:spcBef>
          <a:spcPts val="347"/>
        </a:spcBef>
        <a:buFont typeface="Arial" panose="020B0604020202020204" pitchFamily="34" charset="0"/>
        <a:buChar char="•"/>
        <a:defRPr sz="1385" kern="1200">
          <a:solidFill>
            <a:schemeClr val="tx1"/>
          </a:solidFill>
          <a:latin typeface="+mn-lt"/>
          <a:ea typeface="+mn-ea"/>
          <a:cs typeface="+mn-cs"/>
        </a:defRPr>
      </a:lvl3pPr>
      <a:lvl4pPr marL="1107831" indent="-158261" algn="l" defTabSz="633047" rtl="0" eaLnBrk="1" latinLnBrk="0" hangingPunct="1">
        <a:lnSpc>
          <a:spcPct val="90000"/>
        </a:lnSpc>
        <a:spcBef>
          <a:spcPts val="347"/>
        </a:spcBef>
        <a:buFont typeface="Arial" panose="020B0604020202020204" pitchFamily="34" charset="0"/>
        <a:buChar char="•"/>
        <a:defRPr sz="1247" kern="1200">
          <a:solidFill>
            <a:schemeClr val="tx1"/>
          </a:solidFill>
          <a:latin typeface="+mn-lt"/>
          <a:ea typeface="+mn-ea"/>
          <a:cs typeface="+mn-cs"/>
        </a:defRPr>
      </a:lvl4pPr>
      <a:lvl5pPr marL="1424354" indent="-158261" algn="l" defTabSz="633047" rtl="0" eaLnBrk="1" latinLnBrk="0" hangingPunct="1">
        <a:lnSpc>
          <a:spcPct val="90000"/>
        </a:lnSpc>
        <a:spcBef>
          <a:spcPts val="347"/>
        </a:spcBef>
        <a:buFont typeface="Arial" panose="020B0604020202020204" pitchFamily="34" charset="0"/>
        <a:buChar char="•"/>
        <a:defRPr sz="1247" kern="1200">
          <a:solidFill>
            <a:schemeClr val="tx1"/>
          </a:solidFill>
          <a:latin typeface="+mn-lt"/>
          <a:ea typeface="+mn-ea"/>
          <a:cs typeface="+mn-cs"/>
        </a:defRPr>
      </a:lvl5pPr>
      <a:lvl6pPr marL="1740876" indent="-158261" algn="l" defTabSz="633047" rtl="0" eaLnBrk="1" latinLnBrk="0" hangingPunct="1">
        <a:lnSpc>
          <a:spcPct val="90000"/>
        </a:lnSpc>
        <a:spcBef>
          <a:spcPts val="347"/>
        </a:spcBef>
        <a:buFont typeface="Arial" panose="020B0604020202020204" pitchFamily="34" charset="0"/>
        <a:buChar char="•"/>
        <a:defRPr sz="1247" kern="1200">
          <a:solidFill>
            <a:schemeClr val="tx1"/>
          </a:solidFill>
          <a:latin typeface="+mn-lt"/>
          <a:ea typeface="+mn-ea"/>
          <a:cs typeface="+mn-cs"/>
        </a:defRPr>
      </a:lvl6pPr>
      <a:lvl7pPr marL="2057399" indent="-158261" algn="l" defTabSz="633047" rtl="0" eaLnBrk="1" latinLnBrk="0" hangingPunct="1">
        <a:lnSpc>
          <a:spcPct val="90000"/>
        </a:lnSpc>
        <a:spcBef>
          <a:spcPts val="347"/>
        </a:spcBef>
        <a:buFont typeface="Arial" panose="020B0604020202020204" pitchFamily="34" charset="0"/>
        <a:buChar char="•"/>
        <a:defRPr sz="1247" kern="1200">
          <a:solidFill>
            <a:schemeClr val="tx1"/>
          </a:solidFill>
          <a:latin typeface="+mn-lt"/>
          <a:ea typeface="+mn-ea"/>
          <a:cs typeface="+mn-cs"/>
        </a:defRPr>
      </a:lvl7pPr>
      <a:lvl8pPr marL="2373923" indent="-158261" algn="l" defTabSz="633047" rtl="0" eaLnBrk="1" latinLnBrk="0" hangingPunct="1">
        <a:lnSpc>
          <a:spcPct val="90000"/>
        </a:lnSpc>
        <a:spcBef>
          <a:spcPts val="347"/>
        </a:spcBef>
        <a:buFont typeface="Arial" panose="020B0604020202020204" pitchFamily="34" charset="0"/>
        <a:buChar char="•"/>
        <a:defRPr sz="1247" kern="1200">
          <a:solidFill>
            <a:schemeClr val="tx1"/>
          </a:solidFill>
          <a:latin typeface="+mn-lt"/>
          <a:ea typeface="+mn-ea"/>
          <a:cs typeface="+mn-cs"/>
        </a:defRPr>
      </a:lvl8pPr>
      <a:lvl9pPr marL="2690446" indent="-158261" algn="l" defTabSz="633047" rtl="0" eaLnBrk="1" latinLnBrk="0" hangingPunct="1">
        <a:lnSpc>
          <a:spcPct val="90000"/>
        </a:lnSpc>
        <a:spcBef>
          <a:spcPts val="347"/>
        </a:spcBef>
        <a:buFont typeface="Arial" panose="020B0604020202020204" pitchFamily="34" charset="0"/>
        <a:buChar char="•"/>
        <a:defRPr sz="124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33047" rtl="0" eaLnBrk="1" latinLnBrk="0" hangingPunct="1">
        <a:defRPr sz="1247" kern="1200">
          <a:solidFill>
            <a:schemeClr val="tx1"/>
          </a:solidFill>
          <a:latin typeface="+mn-lt"/>
          <a:ea typeface="+mn-ea"/>
          <a:cs typeface="+mn-cs"/>
        </a:defRPr>
      </a:lvl1pPr>
      <a:lvl2pPr marL="316523" algn="l" defTabSz="633047" rtl="0" eaLnBrk="1" latinLnBrk="0" hangingPunct="1">
        <a:defRPr sz="1247" kern="1200">
          <a:solidFill>
            <a:schemeClr val="tx1"/>
          </a:solidFill>
          <a:latin typeface="+mn-lt"/>
          <a:ea typeface="+mn-ea"/>
          <a:cs typeface="+mn-cs"/>
        </a:defRPr>
      </a:lvl2pPr>
      <a:lvl3pPr marL="633047" algn="l" defTabSz="633047" rtl="0" eaLnBrk="1" latinLnBrk="0" hangingPunct="1">
        <a:defRPr sz="1247" kern="1200">
          <a:solidFill>
            <a:schemeClr val="tx1"/>
          </a:solidFill>
          <a:latin typeface="+mn-lt"/>
          <a:ea typeface="+mn-ea"/>
          <a:cs typeface="+mn-cs"/>
        </a:defRPr>
      </a:lvl3pPr>
      <a:lvl4pPr marL="949570" algn="l" defTabSz="633047" rtl="0" eaLnBrk="1" latinLnBrk="0" hangingPunct="1">
        <a:defRPr sz="1247" kern="1200">
          <a:solidFill>
            <a:schemeClr val="tx1"/>
          </a:solidFill>
          <a:latin typeface="+mn-lt"/>
          <a:ea typeface="+mn-ea"/>
          <a:cs typeface="+mn-cs"/>
        </a:defRPr>
      </a:lvl4pPr>
      <a:lvl5pPr marL="1266092" algn="l" defTabSz="633047" rtl="0" eaLnBrk="1" latinLnBrk="0" hangingPunct="1">
        <a:defRPr sz="1247" kern="1200">
          <a:solidFill>
            <a:schemeClr val="tx1"/>
          </a:solidFill>
          <a:latin typeface="+mn-lt"/>
          <a:ea typeface="+mn-ea"/>
          <a:cs typeface="+mn-cs"/>
        </a:defRPr>
      </a:lvl5pPr>
      <a:lvl6pPr marL="1582615" algn="l" defTabSz="633047" rtl="0" eaLnBrk="1" latinLnBrk="0" hangingPunct="1">
        <a:defRPr sz="1247" kern="1200">
          <a:solidFill>
            <a:schemeClr val="tx1"/>
          </a:solidFill>
          <a:latin typeface="+mn-lt"/>
          <a:ea typeface="+mn-ea"/>
          <a:cs typeface="+mn-cs"/>
        </a:defRPr>
      </a:lvl6pPr>
      <a:lvl7pPr marL="1899139" algn="l" defTabSz="633047" rtl="0" eaLnBrk="1" latinLnBrk="0" hangingPunct="1">
        <a:defRPr sz="1247" kern="1200">
          <a:solidFill>
            <a:schemeClr val="tx1"/>
          </a:solidFill>
          <a:latin typeface="+mn-lt"/>
          <a:ea typeface="+mn-ea"/>
          <a:cs typeface="+mn-cs"/>
        </a:defRPr>
      </a:lvl7pPr>
      <a:lvl8pPr marL="2215662" algn="l" defTabSz="633047" rtl="0" eaLnBrk="1" latinLnBrk="0" hangingPunct="1">
        <a:defRPr sz="1247" kern="1200">
          <a:solidFill>
            <a:schemeClr val="tx1"/>
          </a:solidFill>
          <a:latin typeface="+mn-lt"/>
          <a:ea typeface="+mn-ea"/>
          <a:cs typeface="+mn-cs"/>
        </a:defRPr>
      </a:lvl8pPr>
      <a:lvl9pPr marL="2532185" algn="l" defTabSz="633047" rtl="0" eaLnBrk="1" latinLnBrk="0" hangingPunct="1">
        <a:defRPr sz="124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image" Target="../media/image2.emf"/><Relationship Id="rId7" Type="http://schemas.openxmlformats.org/officeDocument/2006/relationships/image" Target="../media/image6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emf"/><Relationship Id="rId11" Type="http://schemas.openxmlformats.org/officeDocument/2006/relationships/image" Target="../media/image10.emf"/><Relationship Id="rId5" Type="http://schemas.openxmlformats.org/officeDocument/2006/relationships/image" Target="../media/image4.emf"/><Relationship Id="rId10" Type="http://schemas.openxmlformats.org/officeDocument/2006/relationships/image" Target="../media/image9.emf"/><Relationship Id="rId4" Type="http://schemas.openxmlformats.org/officeDocument/2006/relationships/image" Target="../media/image3.emf"/><Relationship Id="rId9" Type="http://schemas.openxmlformats.org/officeDocument/2006/relationships/image" Target="../media/image8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3" Type="http://schemas.openxmlformats.org/officeDocument/2006/relationships/image" Target="../media/image11.emf"/><Relationship Id="rId7" Type="http://schemas.openxmlformats.org/officeDocument/2006/relationships/image" Target="../media/image1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10" Type="http://schemas.openxmlformats.org/officeDocument/2006/relationships/image" Target="../media/image18.emf"/><Relationship Id="rId4" Type="http://schemas.openxmlformats.org/officeDocument/2006/relationships/image" Target="../media/image12.emf"/><Relationship Id="rId9" Type="http://schemas.openxmlformats.org/officeDocument/2006/relationships/image" Target="../media/image17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9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e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12" Type="http://schemas.openxmlformats.org/officeDocument/2006/relationships/image" Target="../media/image24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1.emf"/><Relationship Id="rId11" Type="http://schemas.openxmlformats.org/officeDocument/2006/relationships/oleObject" Target="../embeddings/oleObject6.bin"/><Relationship Id="rId5" Type="http://schemas.openxmlformats.org/officeDocument/2006/relationships/oleObject" Target="../embeddings/oleObject3.bin"/><Relationship Id="rId10" Type="http://schemas.openxmlformats.org/officeDocument/2006/relationships/image" Target="../media/image23.emf"/><Relationship Id="rId4" Type="http://schemas.openxmlformats.org/officeDocument/2006/relationships/image" Target="../media/image20.emf"/><Relationship Id="rId9" Type="http://schemas.openxmlformats.org/officeDocument/2006/relationships/oleObject" Target="../embeddings/oleObject5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1AB7084-9426-49FE-BE80-BB2D98A724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3460533"/>
              </p:ext>
            </p:extLst>
          </p:nvPr>
        </p:nvGraphicFramePr>
        <p:xfrm>
          <a:off x="1361757" y="782307"/>
          <a:ext cx="4134485" cy="6177534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852805">
                  <a:extLst>
                    <a:ext uri="{9D8B030D-6E8A-4147-A177-3AD203B41FA5}">
                      <a16:colId xmlns:a16="http://schemas.microsoft.com/office/drawing/2014/main" val="2166292249"/>
                    </a:ext>
                  </a:extLst>
                </a:gridCol>
                <a:gridCol w="579755">
                  <a:extLst>
                    <a:ext uri="{9D8B030D-6E8A-4147-A177-3AD203B41FA5}">
                      <a16:colId xmlns:a16="http://schemas.microsoft.com/office/drawing/2014/main" val="2669347601"/>
                    </a:ext>
                  </a:extLst>
                </a:gridCol>
                <a:gridCol w="970091">
                  <a:extLst>
                    <a:ext uri="{9D8B030D-6E8A-4147-A177-3AD203B41FA5}">
                      <a16:colId xmlns:a16="http://schemas.microsoft.com/office/drawing/2014/main" val="1871864263"/>
                    </a:ext>
                  </a:extLst>
                </a:gridCol>
                <a:gridCol w="1731834">
                  <a:extLst>
                    <a:ext uri="{9D8B030D-6E8A-4147-A177-3AD203B41FA5}">
                      <a16:colId xmlns:a16="http://schemas.microsoft.com/office/drawing/2014/main" val="135621926"/>
                    </a:ext>
                  </a:extLst>
                </a:gridCol>
              </a:tblGrid>
              <a:tr h="174625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Target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Fluor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Clone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Supplier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3736099472"/>
                  </a:ext>
                </a:extLst>
              </a:tr>
              <a:tr h="174625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Dead cells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NIR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n/a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Biolegend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449185062"/>
                  </a:ext>
                </a:extLst>
              </a:tr>
              <a:tr h="174625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CCR4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BV421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L291H4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Biolegend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405207600"/>
                  </a:ext>
                </a:extLst>
              </a:tr>
              <a:tr h="174625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CD3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BV510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UCHT1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Biolegend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642127291"/>
                  </a:ext>
                </a:extLst>
              </a:tr>
              <a:tr h="174625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CD4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BV605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RPA-T4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Biolegend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3835716521"/>
                  </a:ext>
                </a:extLst>
              </a:tr>
              <a:tr h="174625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CD26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PeCy7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Ba5b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Biolegend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233027495"/>
                  </a:ext>
                </a:extLst>
              </a:tr>
              <a:tr h="174625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CD7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APC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CD7-6B7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Biolegend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362307393"/>
                  </a:ext>
                </a:extLst>
              </a:tr>
              <a:tr h="174625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CD8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AF700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RPA-T8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Biolegend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3797364973"/>
                  </a:ext>
                </a:extLst>
              </a:tr>
              <a:tr h="174625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Ki-67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BV711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Ki-67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Biolegend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extLst>
                  <a:ext uri="{0D108BD9-81ED-4DB2-BD59-A6C34878D82A}">
                    <a16:rowId xmlns:a16="http://schemas.microsoft.com/office/drawing/2014/main" val="2018145053"/>
                  </a:ext>
                </a:extLst>
              </a:tr>
              <a:tr h="174625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V</a:t>
                      </a:r>
                      <a:r>
                        <a:rPr lang="el-GR" sz="1100">
                          <a:effectLst/>
                        </a:rPr>
                        <a:t>β 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PE/FITC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BL37.2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Beckman Coulter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extLst>
                  <a:ext uri="{0D108BD9-81ED-4DB2-BD59-A6C34878D82A}">
                    <a16:rowId xmlns:a16="http://schemas.microsoft.com/office/drawing/2014/main" val="2425900150"/>
                  </a:ext>
                </a:extLst>
              </a:tr>
              <a:tr h="174625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V</a:t>
                      </a:r>
                      <a:r>
                        <a:rPr lang="el-GR" sz="1100">
                          <a:effectLst/>
                        </a:rPr>
                        <a:t>β 2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PE/FITC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MPB2D5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Beckman Coulter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extLst>
                  <a:ext uri="{0D108BD9-81ED-4DB2-BD59-A6C34878D82A}">
                    <a16:rowId xmlns:a16="http://schemas.microsoft.com/office/drawing/2014/main" val="3654330589"/>
                  </a:ext>
                </a:extLst>
              </a:tr>
              <a:tr h="174625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V</a:t>
                      </a:r>
                      <a:r>
                        <a:rPr lang="el-GR" sz="1100">
                          <a:effectLst/>
                        </a:rPr>
                        <a:t>β 3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FITC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CH92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Beckman Coulter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extLst>
                  <a:ext uri="{0D108BD9-81ED-4DB2-BD59-A6C34878D82A}">
                    <a16:rowId xmlns:a16="http://schemas.microsoft.com/office/drawing/2014/main" val="3776392161"/>
                  </a:ext>
                </a:extLst>
              </a:tr>
              <a:tr h="174625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V</a:t>
                      </a:r>
                      <a:r>
                        <a:rPr lang="el-GR" sz="1100">
                          <a:effectLst/>
                        </a:rPr>
                        <a:t>β 4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PE/FITC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WJF24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Beckman Coulter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extLst>
                  <a:ext uri="{0D108BD9-81ED-4DB2-BD59-A6C34878D82A}">
                    <a16:rowId xmlns:a16="http://schemas.microsoft.com/office/drawing/2014/main" val="1263477732"/>
                  </a:ext>
                </a:extLst>
              </a:tr>
              <a:tr h="174625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V</a:t>
                      </a:r>
                      <a:r>
                        <a:rPr lang="el-GR" sz="1100">
                          <a:effectLst/>
                        </a:rPr>
                        <a:t>β 5.1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PE/FITC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IMMU157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Beckman Coulter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extLst>
                  <a:ext uri="{0D108BD9-81ED-4DB2-BD59-A6C34878D82A}">
                    <a16:rowId xmlns:a16="http://schemas.microsoft.com/office/drawing/2014/main" val="3029509619"/>
                  </a:ext>
                </a:extLst>
              </a:tr>
              <a:tr h="174625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V</a:t>
                      </a:r>
                      <a:r>
                        <a:rPr lang="el-GR" sz="1100">
                          <a:effectLst/>
                        </a:rPr>
                        <a:t>β 5.2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PE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36213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Beckman Coulter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extLst>
                  <a:ext uri="{0D108BD9-81ED-4DB2-BD59-A6C34878D82A}">
                    <a16:rowId xmlns:a16="http://schemas.microsoft.com/office/drawing/2014/main" val="42228944"/>
                  </a:ext>
                </a:extLst>
              </a:tr>
              <a:tr h="174625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V</a:t>
                      </a:r>
                      <a:r>
                        <a:rPr lang="el-GR" sz="1100">
                          <a:effectLst/>
                        </a:rPr>
                        <a:t>β 5.3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PE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3D11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Beckman Coulter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extLst>
                  <a:ext uri="{0D108BD9-81ED-4DB2-BD59-A6C34878D82A}">
                    <a16:rowId xmlns:a16="http://schemas.microsoft.com/office/drawing/2014/main" val="3806665786"/>
                  </a:ext>
                </a:extLst>
              </a:tr>
              <a:tr h="174625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V</a:t>
                      </a:r>
                      <a:r>
                        <a:rPr lang="el-GR" sz="1100">
                          <a:effectLst/>
                        </a:rPr>
                        <a:t>β 7.1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PE/FITC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ZOE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Beckman Coulter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extLst>
                  <a:ext uri="{0D108BD9-81ED-4DB2-BD59-A6C34878D82A}">
                    <a16:rowId xmlns:a16="http://schemas.microsoft.com/office/drawing/2014/main" val="1560878330"/>
                  </a:ext>
                </a:extLst>
              </a:tr>
              <a:tr h="174625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V</a:t>
                      </a:r>
                      <a:r>
                        <a:rPr lang="el-GR" sz="1100">
                          <a:effectLst/>
                        </a:rPr>
                        <a:t>β 7.2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FITC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ZIZOU4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Beckman Coulter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extLst>
                  <a:ext uri="{0D108BD9-81ED-4DB2-BD59-A6C34878D82A}">
                    <a16:rowId xmlns:a16="http://schemas.microsoft.com/office/drawing/2014/main" val="2993016029"/>
                  </a:ext>
                </a:extLst>
              </a:tr>
              <a:tr h="174625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V</a:t>
                      </a:r>
                      <a:r>
                        <a:rPr lang="el-GR" sz="1100">
                          <a:effectLst/>
                        </a:rPr>
                        <a:t>β 8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FITC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56C5.2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Beckman Coulter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extLst>
                  <a:ext uri="{0D108BD9-81ED-4DB2-BD59-A6C34878D82A}">
                    <a16:rowId xmlns:a16="http://schemas.microsoft.com/office/drawing/2014/main" val="1847080289"/>
                  </a:ext>
                </a:extLst>
              </a:tr>
              <a:tr h="174625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V</a:t>
                      </a:r>
                      <a:r>
                        <a:rPr lang="el-GR" sz="1100">
                          <a:effectLst/>
                        </a:rPr>
                        <a:t>β 9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PE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FIN9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Beckman Coulter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extLst>
                  <a:ext uri="{0D108BD9-81ED-4DB2-BD59-A6C34878D82A}">
                    <a16:rowId xmlns:a16="http://schemas.microsoft.com/office/drawing/2014/main" val="669130117"/>
                  </a:ext>
                </a:extLst>
              </a:tr>
              <a:tr h="174625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V</a:t>
                      </a:r>
                      <a:r>
                        <a:rPr lang="el-GR" sz="1100">
                          <a:effectLst/>
                        </a:rPr>
                        <a:t>β 11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PE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C21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Beckman Coulter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extLst>
                  <a:ext uri="{0D108BD9-81ED-4DB2-BD59-A6C34878D82A}">
                    <a16:rowId xmlns:a16="http://schemas.microsoft.com/office/drawing/2014/main" val="3491918355"/>
                  </a:ext>
                </a:extLst>
              </a:tr>
              <a:tr h="174625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V</a:t>
                      </a:r>
                      <a:r>
                        <a:rPr lang="el-GR" sz="1100">
                          <a:effectLst/>
                        </a:rPr>
                        <a:t>β 12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FITC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VER2.32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Beckman Coulter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extLst>
                  <a:ext uri="{0D108BD9-81ED-4DB2-BD59-A6C34878D82A}">
                    <a16:rowId xmlns:a16="http://schemas.microsoft.com/office/drawing/2014/main" val="2313986473"/>
                  </a:ext>
                </a:extLst>
              </a:tr>
              <a:tr h="174625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V</a:t>
                      </a:r>
                      <a:r>
                        <a:rPr lang="el-GR" sz="1100">
                          <a:effectLst/>
                        </a:rPr>
                        <a:t>β 13.1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PE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IMU222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Beckman Coulter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extLst>
                  <a:ext uri="{0D108BD9-81ED-4DB2-BD59-A6C34878D82A}">
                    <a16:rowId xmlns:a16="http://schemas.microsoft.com/office/drawing/2014/main" val="3510877299"/>
                  </a:ext>
                </a:extLst>
              </a:tr>
              <a:tr h="174625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V</a:t>
                      </a:r>
                      <a:r>
                        <a:rPr lang="el-GR" sz="1100">
                          <a:effectLst/>
                        </a:rPr>
                        <a:t>β 13.2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PE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H132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Beckman Coulter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extLst>
                  <a:ext uri="{0D108BD9-81ED-4DB2-BD59-A6C34878D82A}">
                    <a16:rowId xmlns:a16="http://schemas.microsoft.com/office/drawing/2014/main" val="739681239"/>
                  </a:ext>
                </a:extLst>
              </a:tr>
              <a:tr h="174625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V</a:t>
                      </a:r>
                      <a:r>
                        <a:rPr lang="el-GR" sz="1100">
                          <a:effectLst/>
                        </a:rPr>
                        <a:t>β 13.6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PE/FITC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JU74.3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Beckman Coulter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extLst>
                  <a:ext uri="{0D108BD9-81ED-4DB2-BD59-A6C34878D82A}">
                    <a16:rowId xmlns:a16="http://schemas.microsoft.com/office/drawing/2014/main" val="4075189384"/>
                  </a:ext>
                </a:extLst>
              </a:tr>
              <a:tr h="174625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V</a:t>
                      </a:r>
                      <a:r>
                        <a:rPr lang="el-GR" sz="1100">
                          <a:effectLst/>
                        </a:rPr>
                        <a:t>β 14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FITC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CAS1.1.3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Beckman Coulter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extLst>
                  <a:ext uri="{0D108BD9-81ED-4DB2-BD59-A6C34878D82A}">
                    <a16:rowId xmlns:a16="http://schemas.microsoft.com/office/drawing/2014/main" val="4005740864"/>
                  </a:ext>
                </a:extLst>
              </a:tr>
              <a:tr h="174625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V</a:t>
                      </a:r>
                      <a:r>
                        <a:rPr lang="el-GR" sz="1100">
                          <a:effectLst/>
                        </a:rPr>
                        <a:t>β 16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FITC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TAMAYA1.2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Beckman Coulter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extLst>
                  <a:ext uri="{0D108BD9-81ED-4DB2-BD59-A6C34878D82A}">
                    <a16:rowId xmlns:a16="http://schemas.microsoft.com/office/drawing/2014/main" val="1872701228"/>
                  </a:ext>
                </a:extLst>
              </a:tr>
              <a:tr h="174625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V</a:t>
                      </a:r>
                      <a:r>
                        <a:rPr lang="el-GR" sz="1100">
                          <a:effectLst/>
                        </a:rPr>
                        <a:t>β 17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PE/FITC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E17.5F3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Beckman Coulter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extLst>
                  <a:ext uri="{0D108BD9-81ED-4DB2-BD59-A6C34878D82A}">
                    <a16:rowId xmlns:a16="http://schemas.microsoft.com/office/drawing/2014/main" val="366766668"/>
                  </a:ext>
                </a:extLst>
              </a:tr>
              <a:tr h="174625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V</a:t>
                      </a:r>
                      <a:r>
                        <a:rPr lang="el-GR" sz="1100">
                          <a:effectLst/>
                        </a:rPr>
                        <a:t>β 18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PE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BA62.6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Beckman Coulter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extLst>
                  <a:ext uri="{0D108BD9-81ED-4DB2-BD59-A6C34878D82A}">
                    <a16:rowId xmlns:a16="http://schemas.microsoft.com/office/drawing/2014/main" val="3507251848"/>
                  </a:ext>
                </a:extLst>
              </a:tr>
              <a:tr h="174625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V</a:t>
                      </a:r>
                      <a:r>
                        <a:rPr lang="el-GR" sz="1100">
                          <a:effectLst/>
                        </a:rPr>
                        <a:t>β 20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FITC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ELL1.4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Beckman Coulter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extLst>
                  <a:ext uri="{0D108BD9-81ED-4DB2-BD59-A6C34878D82A}">
                    <a16:rowId xmlns:a16="http://schemas.microsoft.com/office/drawing/2014/main" val="4259751040"/>
                  </a:ext>
                </a:extLst>
              </a:tr>
              <a:tr h="174625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V</a:t>
                      </a:r>
                      <a:r>
                        <a:rPr lang="el-GR" sz="1100">
                          <a:effectLst/>
                        </a:rPr>
                        <a:t>β 21.3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FITC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IG125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Beckman Coulter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extLst>
                  <a:ext uri="{0D108BD9-81ED-4DB2-BD59-A6C34878D82A}">
                    <a16:rowId xmlns:a16="http://schemas.microsoft.com/office/drawing/2014/main" val="4188125007"/>
                  </a:ext>
                </a:extLst>
              </a:tr>
              <a:tr h="174625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V</a:t>
                      </a:r>
                      <a:r>
                        <a:rPr lang="el-GR" sz="1100">
                          <a:effectLst/>
                        </a:rPr>
                        <a:t>β 22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PE/FITC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IMMU546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Beckman Coulter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extLst>
                  <a:ext uri="{0D108BD9-81ED-4DB2-BD59-A6C34878D82A}">
                    <a16:rowId xmlns:a16="http://schemas.microsoft.com/office/drawing/2014/main" val="1435931598"/>
                  </a:ext>
                </a:extLst>
              </a:tr>
              <a:tr h="174625"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V</a:t>
                      </a:r>
                      <a:r>
                        <a:rPr lang="el-GR" sz="1100">
                          <a:effectLst/>
                        </a:rPr>
                        <a:t>β 23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PE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AF23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Beckman Coulter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b"/>
                </a:tc>
                <a:extLst>
                  <a:ext uri="{0D108BD9-81ED-4DB2-BD59-A6C34878D82A}">
                    <a16:rowId xmlns:a16="http://schemas.microsoft.com/office/drawing/2014/main" val="360908042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D6243779-4534-4805-8AB4-FB640101B638}"/>
              </a:ext>
            </a:extLst>
          </p:cNvPr>
          <p:cNvSpPr txBox="1"/>
          <p:nvPr/>
        </p:nvSpPr>
        <p:spPr>
          <a:xfrm>
            <a:off x="726139" y="7372494"/>
            <a:ext cx="40800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dirty="0" smtClean="0"/>
              <a:t>Supplementary </a:t>
            </a:r>
            <a:r>
              <a:rPr lang="en-GB" sz="1000" b="1" dirty="0" smtClean="0"/>
              <a:t>table 2. </a:t>
            </a:r>
            <a:r>
              <a:rPr lang="en-GB" sz="1000" dirty="0"/>
              <a:t>Antibody panel used for staining cells.</a:t>
            </a:r>
          </a:p>
          <a:p>
            <a:r>
              <a:rPr lang="en-GB" sz="1000" dirty="0"/>
              <a:t>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ED8E1AC-576C-4716-84B0-E6633C859222}"/>
              </a:ext>
            </a:extLst>
          </p:cNvPr>
          <p:cNvSpPr txBox="1"/>
          <p:nvPr/>
        </p:nvSpPr>
        <p:spPr>
          <a:xfrm>
            <a:off x="726139" y="257175"/>
            <a:ext cx="3036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S table 2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446308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D4F418E-16AC-4A23-B287-702F99EA90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1424301"/>
              </p:ext>
            </p:extLst>
          </p:nvPr>
        </p:nvGraphicFramePr>
        <p:xfrm>
          <a:off x="448761" y="637485"/>
          <a:ext cx="6065121" cy="7976875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808298">
                  <a:extLst>
                    <a:ext uri="{9D8B030D-6E8A-4147-A177-3AD203B41FA5}">
                      <a16:colId xmlns:a16="http://schemas.microsoft.com/office/drawing/2014/main" val="2126778688"/>
                    </a:ext>
                  </a:extLst>
                </a:gridCol>
                <a:gridCol w="2788627">
                  <a:extLst>
                    <a:ext uri="{9D8B030D-6E8A-4147-A177-3AD203B41FA5}">
                      <a16:colId xmlns:a16="http://schemas.microsoft.com/office/drawing/2014/main" val="1303011057"/>
                    </a:ext>
                  </a:extLst>
                </a:gridCol>
                <a:gridCol w="564412">
                  <a:extLst>
                    <a:ext uri="{9D8B030D-6E8A-4147-A177-3AD203B41FA5}">
                      <a16:colId xmlns:a16="http://schemas.microsoft.com/office/drawing/2014/main" val="2933220556"/>
                    </a:ext>
                  </a:extLst>
                </a:gridCol>
                <a:gridCol w="619125">
                  <a:extLst>
                    <a:ext uri="{9D8B030D-6E8A-4147-A177-3AD203B41FA5}">
                      <a16:colId xmlns:a16="http://schemas.microsoft.com/office/drawing/2014/main" val="3408953111"/>
                    </a:ext>
                  </a:extLst>
                </a:gridCol>
                <a:gridCol w="1284659">
                  <a:extLst>
                    <a:ext uri="{9D8B030D-6E8A-4147-A177-3AD203B41FA5}">
                      <a16:colId xmlns:a16="http://schemas.microsoft.com/office/drawing/2014/main" val="3553859229"/>
                    </a:ext>
                  </a:extLst>
                </a:gridCol>
              </a:tblGrid>
              <a:tr h="11788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800" b="1" u="none" strike="noStrike" dirty="0">
                          <a:effectLst/>
                        </a:rPr>
                        <a:t>Reference range:</a:t>
                      </a:r>
                      <a:endPara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extLst>
                  <a:ext uri="{0D108BD9-81ED-4DB2-BD59-A6C34878D82A}">
                    <a16:rowId xmlns:a16="http://schemas.microsoft.com/office/drawing/2014/main" val="832243664"/>
                  </a:ext>
                </a:extLst>
              </a:tr>
              <a:tr h="117880"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b="1" u="none" strike="noStrike" dirty="0">
                          <a:effectLst/>
                        </a:rPr>
                        <a:t>Training cohort</a:t>
                      </a:r>
                      <a:r>
                        <a:rPr lang="en-GB" sz="800" u="none" strike="noStrike" dirty="0">
                          <a:effectLst/>
                        </a:rPr>
                        <a:t>:</a:t>
                      </a:r>
                      <a:endPara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extLst>
                  <a:ext uri="{0D108BD9-81ED-4DB2-BD59-A6C34878D82A}">
                    <a16:rowId xmlns:a16="http://schemas.microsoft.com/office/drawing/2014/main" val="3600042802"/>
                  </a:ext>
                </a:extLst>
              </a:tr>
              <a:tr h="117880"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n=38 HTLV carriers without ATL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u="none" strike="noStrike">
                          <a:effectLst/>
                        </a:rPr>
                        <a:t>Min</a:t>
                      </a:r>
                      <a:endParaRPr lang="en-GB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u="none" strike="noStrike">
                          <a:effectLst/>
                        </a:rPr>
                        <a:t>Max</a:t>
                      </a:r>
                      <a:endParaRPr lang="en-GB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u="none" strike="noStrike" dirty="0">
                          <a:effectLst/>
                        </a:rPr>
                        <a:t>Median</a:t>
                      </a:r>
                      <a:endPara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extLst>
                  <a:ext uri="{0D108BD9-81ED-4DB2-BD59-A6C34878D82A}">
                    <a16:rowId xmlns:a16="http://schemas.microsoft.com/office/drawing/2014/main" val="2475350837"/>
                  </a:ext>
                </a:extLst>
              </a:tr>
              <a:tr h="59956"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 dirty="0">
                          <a:effectLst/>
                        </a:rPr>
                        <a:t>Length of clinical follow up (months)</a:t>
                      </a: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84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225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 dirty="0">
                          <a:effectLst/>
                        </a:rPr>
                        <a:t>127</a:t>
                      </a: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extLst>
                  <a:ext uri="{0D108BD9-81ED-4DB2-BD59-A6C34878D82A}">
                    <a16:rowId xmlns:a16="http://schemas.microsoft.com/office/drawing/2014/main" val="2803971961"/>
                  </a:ext>
                </a:extLst>
              </a:tr>
              <a:tr h="117880"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PVL (copies of Tax/100 PBMC)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0.1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48.6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 dirty="0">
                          <a:effectLst/>
                        </a:rPr>
                        <a:t>7.9</a:t>
                      </a: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extLst>
                  <a:ext uri="{0D108BD9-81ED-4DB2-BD59-A6C34878D82A}">
                    <a16:rowId xmlns:a16="http://schemas.microsoft.com/office/drawing/2014/main" val="3397346968"/>
                  </a:ext>
                </a:extLst>
              </a:tr>
              <a:tr h="117880"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Age (years)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 dirty="0">
                          <a:effectLst/>
                        </a:rPr>
                        <a:t>21</a:t>
                      </a: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78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55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extLst>
                  <a:ext uri="{0D108BD9-81ED-4DB2-BD59-A6C34878D82A}">
                    <a16:rowId xmlns:a16="http://schemas.microsoft.com/office/drawing/2014/main" val="2423056852"/>
                  </a:ext>
                </a:extLst>
              </a:tr>
              <a:tr h="117880"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extLst>
                  <a:ext uri="{0D108BD9-81ED-4DB2-BD59-A6C34878D82A}">
                    <a16:rowId xmlns:a16="http://schemas.microsoft.com/office/drawing/2014/main" val="1010498207"/>
                  </a:ext>
                </a:extLst>
              </a:tr>
              <a:tr h="117880"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u="none" strike="noStrike">
                          <a:effectLst/>
                        </a:rPr>
                        <a:t>Lower bound</a:t>
                      </a:r>
                      <a:endParaRPr lang="en-GB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u="none" strike="noStrike" dirty="0">
                          <a:effectLst/>
                        </a:rPr>
                        <a:t>Upper bound</a:t>
                      </a:r>
                      <a:endPara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extLst>
                  <a:ext uri="{0D108BD9-81ED-4DB2-BD59-A6C34878D82A}">
                    <a16:rowId xmlns:a16="http://schemas.microsoft.com/office/drawing/2014/main" val="3492195794"/>
                  </a:ext>
                </a:extLst>
              </a:tr>
              <a:tr h="210593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GB" sz="800" b="1" u="none" strike="noStrike" dirty="0">
                          <a:effectLst/>
                        </a:rPr>
                        <a:t>Key figures</a:t>
                      </a:r>
                      <a:endPara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 dirty="0">
                          <a:effectLst/>
                        </a:rPr>
                        <a:t>% of total CCR4+CD26- cells expressing CD3</a:t>
                      </a: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 dirty="0">
                          <a:effectLst/>
                        </a:rPr>
                        <a:t>48.8</a:t>
                      </a: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129.6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 dirty="0">
                          <a:effectLst/>
                        </a:rPr>
                        <a:t>% of total CCR4+CD26- cells</a:t>
                      </a: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extLst>
                  <a:ext uri="{0D108BD9-81ED-4DB2-BD59-A6C34878D82A}">
                    <a16:rowId xmlns:a16="http://schemas.microsoft.com/office/drawing/2014/main" val="754218090"/>
                  </a:ext>
                </a:extLst>
              </a:tr>
              <a:tr h="11788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Gini of CD3+CCR4+CD26- T cells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0.590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0.770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extLst>
                  <a:ext uri="{0D108BD9-81ED-4DB2-BD59-A6C34878D82A}">
                    <a16:rowId xmlns:a16="http://schemas.microsoft.com/office/drawing/2014/main" val="4022777911"/>
                  </a:ext>
                </a:extLst>
              </a:tr>
              <a:tr h="11788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% Ki-67+ in CD3+CD4+CCR4+CD26- T cells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5.7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23.1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 dirty="0">
                          <a:effectLst/>
                        </a:rPr>
                        <a:t>% of parent</a:t>
                      </a: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extLst>
                  <a:ext uri="{0D108BD9-81ED-4DB2-BD59-A6C34878D82A}">
                    <a16:rowId xmlns:a16="http://schemas.microsoft.com/office/drawing/2014/main" val="1460955028"/>
                  </a:ext>
                </a:extLst>
              </a:tr>
              <a:tr h="11788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800" u="none" strike="noStrike">
                          <a:effectLst/>
                        </a:rPr>
                        <a:t>*% CD7- in CD3+CD4+CCR4+CD26- T cells</a:t>
                      </a:r>
                      <a:endParaRPr lang="de-D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23.5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79.4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 dirty="0">
                          <a:effectLst/>
                        </a:rPr>
                        <a:t>% of parent</a:t>
                      </a: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extLst>
                  <a:ext uri="{0D108BD9-81ED-4DB2-BD59-A6C34878D82A}">
                    <a16:rowId xmlns:a16="http://schemas.microsoft.com/office/drawing/2014/main" val="2300675043"/>
                  </a:ext>
                </a:extLst>
              </a:tr>
              <a:tr h="117880">
                <a:tc>
                  <a:txBody>
                    <a:bodyPr/>
                    <a:lstStyle/>
                    <a:p>
                      <a:pPr algn="l" fontAlgn="b"/>
                      <a:endPara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extLst>
                  <a:ext uri="{0D108BD9-81ED-4DB2-BD59-A6C34878D82A}">
                    <a16:rowId xmlns:a16="http://schemas.microsoft.com/office/drawing/2014/main" val="990372295"/>
                  </a:ext>
                </a:extLst>
              </a:tr>
              <a:tr h="117880">
                <a:tc>
                  <a:txBody>
                    <a:bodyPr/>
                    <a:lstStyle/>
                    <a:p>
                      <a:pPr algn="l" fontAlgn="b"/>
                      <a:endPara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u="none" strike="noStrike" dirty="0">
                          <a:effectLst/>
                        </a:rPr>
                        <a:t>Lower bound</a:t>
                      </a:r>
                      <a:endPara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u="none" strike="noStrike" dirty="0">
                          <a:effectLst/>
                        </a:rPr>
                        <a:t>Upper bound</a:t>
                      </a:r>
                      <a:endPara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extLst>
                  <a:ext uri="{0D108BD9-81ED-4DB2-BD59-A6C34878D82A}">
                    <a16:rowId xmlns:a16="http://schemas.microsoft.com/office/drawing/2014/main" val="2591792463"/>
                  </a:ext>
                </a:extLst>
              </a:tr>
              <a:tr h="117880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GB" sz="800" b="1" u="none" strike="noStrike" dirty="0">
                          <a:effectLst/>
                        </a:rPr>
                        <a:t>Oligoclonality score</a:t>
                      </a:r>
                      <a:endPara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u="none" strike="noStrike" dirty="0" smtClean="0">
                          <a:effectLst/>
                        </a:rPr>
                        <a:t>OCI-flow</a:t>
                      </a:r>
                      <a:r>
                        <a:rPr lang="fr-FR" sz="800" u="none" strike="noStrike" baseline="0" dirty="0" smtClean="0">
                          <a:effectLst/>
                        </a:rPr>
                        <a:t>: Oligoclonality of </a:t>
                      </a:r>
                      <a:r>
                        <a:rPr lang="fr-FR" sz="800" u="none" strike="noStrike" dirty="0" smtClean="0">
                          <a:effectLst/>
                        </a:rPr>
                        <a:t>CD3+CCR4+CD26- </a:t>
                      </a:r>
                      <a:r>
                        <a:rPr lang="fr-FR" sz="800" u="none" strike="noStrike" dirty="0">
                          <a:effectLst/>
                        </a:rPr>
                        <a:t>T </a:t>
                      </a:r>
                      <a:r>
                        <a:rPr lang="fr-FR" sz="800" u="none" strike="noStrike" dirty="0" err="1">
                          <a:effectLst/>
                        </a:rPr>
                        <a:t>cells</a:t>
                      </a:r>
                      <a:endParaRPr lang="fr-F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0.590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 dirty="0">
                          <a:effectLst/>
                        </a:rPr>
                        <a:t>0.770</a:t>
                      </a: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extLst>
                  <a:ext uri="{0D108BD9-81ED-4DB2-BD59-A6C34878D82A}">
                    <a16:rowId xmlns:a16="http://schemas.microsoft.com/office/drawing/2014/main" val="1583864545"/>
                  </a:ext>
                </a:extLst>
              </a:tr>
              <a:tr h="11788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u="none" strike="noStrike" baseline="0" dirty="0" smtClean="0">
                          <a:effectLst/>
                        </a:rPr>
                        <a:t>Oligoclonality of</a:t>
                      </a:r>
                      <a:r>
                        <a:rPr lang="en-GB" sz="800" u="none" strike="noStrike" dirty="0" smtClean="0">
                          <a:effectLst/>
                        </a:rPr>
                        <a:t> </a:t>
                      </a:r>
                      <a:r>
                        <a:rPr lang="en-GB" sz="800" u="none" strike="noStrike" dirty="0">
                          <a:effectLst/>
                        </a:rPr>
                        <a:t>rest of CD3+ T cells</a:t>
                      </a: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0.537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0.741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extLst>
                  <a:ext uri="{0D108BD9-81ED-4DB2-BD59-A6C34878D82A}">
                    <a16:rowId xmlns:a16="http://schemas.microsoft.com/office/drawing/2014/main" val="1000112753"/>
                  </a:ext>
                </a:extLst>
              </a:tr>
              <a:tr h="11788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u="none" strike="noStrike" baseline="0" dirty="0" smtClean="0">
                          <a:effectLst/>
                        </a:rPr>
                        <a:t>Oligoclonality of </a:t>
                      </a:r>
                      <a:r>
                        <a:rPr lang="fr-FR" sz="800" u="none" strike="noStrike" dirty="0" smtClean="0">
                          <a:effectLst/>
                        </a:rPr>
                        <a:t>CD4+CCR4+CD26- </a:t>
                      </a:r>
                      <a:r>
                        <a:rPr lang="fr-FR" sz="800" u="none" strike="noStrike" dirty="0">
                          <a:effectLst/>
                        </a:rPr>
                        <a:t>T </a:t>
                      </a:r>
                      <a:r>
                        <a:rPr lang="fr-FR" sz="800" u="none" strike="noStrike" dirty="0" err="1">
                          <a:effectLst/>
                        </a:rPr>
                        <a:t>cells</a:t>
                      </a:r>
                      <a:endParaRPr lang="fr-F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0.526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0.619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extLst>
                  <a:ext uri="{0D108BD9-81ED-4DB2-BD59-A6C34878D82A}">
                    <a16:rowId xmlns:a16="http://schemas.microsoft.com/office/drawing/2014/main" val="2847408231"/>
                  </a:ext>
                </a:extLst>
              </a:tr>
              <a:tr h="11788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u="none" strike="noStrike" baseline="0" dirty="0" smtClean="0">
                          <a:effectLst/>
                        </a:rPr>
                        <a:t>Oligoclonality of</a:t>
                      </a:r>
                      <a:r>
                        <a:rPr lang="en-GB" sz="800" u="none" strike="noStrike" dirty="0" smtClean="0">
                          <a:effectLst/>
                        </a:rPr>
                        <a:t> </a:t>
                      </a:r>
                      <a:r>
                        <a:rPr lang="en-GB" sz="800" u="none" strike="noStrike" dirty="0">
                          <a:effectLst/>
                        </a:rPr>
                        <a:t>rest of CD4+ T cells</a:t>
                      </a: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0.510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0.621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extLst>
                  <a:ext uri="{0D108BD9-81ED-4DB2-BD59-A6C34878D82A}">
                    <a16:rowId xmlns:a16="http://schemas.microsoft.com/office/drawing/2014/main" val="4166966082"/>
                  </a:ext>
                </a:extLst>
              </a:tr>
              <a:tr h="11788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u="none" strike="noStrike" baseline="0" dirty="0" smtClean="0">
                          <a:effectLst/>
                        </a:rPr>
                        <a:t>Oligoclonality of </a:t>
                      </a:r>
                      <a:r>
                        <a:rPr lang="fr-FR" sz="800" u="none" strike="noStrike" dirty="0" smtClean="0">
                          <a:effectLst/>
                        </a:rPr>
                        <a:t>CD8+CCR4+CD26- </a:t>
                      </a:r>
                      <a:r>
                        <a:rPr lang="fr-FR" sz="800" u="none" strike="noStrike" dirty="0">
                          <a:effectLst/>
                        </a:rPr>
                        <a:t>T </a:t>
                      </a:r>
                      <a:r>
                        <a:rPr lang="fr-FR" sz="800" u="none" strike="noStrike" dirty="0" err="1">
                          <a:effectLst/>
                        </a:rPr>
                        <a:t>cells</a:t>
                      </a:r>
                      <a:endParaRPr lang="fr-F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0.533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0.807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extLst>
                  <a:ext uri="{0D108BD9-81ED-4DB2-BD59-A6C34878D82A}">
                    <a16:rowId xmlns:a16="http://schemas.microsoft.com/office/drawing/2014/main" val="2183008546"/>
                  </a:ext>
                </a:extLst>
              </a:tr>
              <a:tr h="11788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u="none" strike="noStrike" baseline="0" dirty="0" smtClean="0">
                          <a:effectLst/>
                        </a:rPr>
                        <a:t>Oligoclonality of</a:t>
                      </a:r>
                      <a:r>
                        <a:rPr lang="en-GB" sz="800" u="none" strike="noStrike" dirty="0" smtClean="0">
                          <a:effectLst/>
                        </a:rPr>
                        <a:t> </a:t>
                      </a:r>
                      <a:r>
                        <a:rPr lang="en-GB" sz="800" u="none" strike="noStrike" dirty="0">
                          <a:effectLst/>
                        </a:rPr>
                        <a:t>rest of CD8+ T cells</a:t>
                      </a: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0.514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0.857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extLst>
                  <a:ext uri="{0D108BD9-81ED-4DB2-BD59-A6C34878D82A}">
                    <a16:rowId xmlns:a16="http://schemas.microsoft.com/office/drawing/2014/main" val="1385313370"/>
                  </a:ext>
                </a:extLst>
              </a:tr>
              <a:tr h="117880"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extLst>
                  <a:ext uri="{0D108BD9-81ED-4DB2-BD59-A6C34878D82A}">
                    <a16:rowId xmlns:a16="http://schemas.microsoft.com/office/drawing/2014/main" val="3843741858"/>
                  </a:ext>
                </a:extLst>
              </a:tr>
              <a:tr h="117880"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* proportional to load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u="none" strike="noStrike">
                          <a:effectLst/>
                        </a:rPr>
                        <a:t>Lower bound</a:t>
                      </a:r>
                      <a:endParaRPr lang="en-GB" sz="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u="none" strike="noStrike" dirty="0">
                          <a:effectLst/>
                        </a:rPr>
                        <a:t>Upper bound</a:t>
                      </a:r>
                      <a:endPara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extLst>
                  <a:ext uri="{0D108BD9-81ED-4DB2-BD59-A6C34878D82A}">
                    <a16:rowId xmlns:a16="http://schemas.microsoft.com/office/drawing/2014/main" val="1159876672"/>
                  </a:ext>
                </a:extLst>
              </a:tr>
              <a:tr h="210593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GB" sz="800" b="1" u="none" strike="noStrike" dirty="0">
                          <a:effectLst/>
                        </a:rPr>
                        <a:t>Freq. and CD3 </a:t>
                      </a:r>
                      <a:endPara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 dirty="0">
                          <a:effectLst/>
                        </a:rPr>
                        <a:t>% of CCR4+CD26- cells expressing CD3</a:t>
                      </a: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48.8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 dirty="0">
                          <a:effectLst/>
                        </a:rPr>
                        <a:t>129.6</a:t>
                      </a: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% of total CCR4+CD26- cells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extLst>
                  <a:ext uri="{0D108BD9-81ED-4DB2-BD59-A6C34878D82A}">
                    <a16:rowId xmlns:a16="http://schemas.microsoft.com/office/drawing/2014/main" val="4126998328"/>
                  </a:ext>
                </a:extLst>
              </a:tr>
              <a:tr h="1417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*Freq. of CCR4+CD26- cells in lymphocytes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5.9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 dirty="0">
                          <a:effectLst/>
                        </a:rPr>
                        <a:t>36.4</a:t>
                      </a: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% of live lymphocytes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extLst>
                  <a:ext uri="{0D108BD9-81ED-4DB2-BD59-A6C34878D82A}">
                    <a16:rowId xmlns:a16="http://schemas.microsoft.com/office/drawing/2014/main" val="3496825691"/>
                  </a:ext>
                </a:extLst>
              </a:tr>
              <a:tr h="11788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u="none" strike="noStrike">
                          <a:effectLst/>
                        </a:rPr>
                        <a:t>*Total freq. CD3+CCR4+CD26- T cells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5.9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44.8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% of CD3+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extLst>
                  <a:ext uri="{0D108BD9-81ED-4DB2-BD59-A6C34878D82A}">
                    <a16:rowId xmlns:a16="http://schemas.microsoft.com/office/drawing/2014/main" val="1612175658"/>
                  </a:ext>
                </a:extLst>
              </a:tr>
              <a:tr h="117880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GB" sz="800" b="1" u="none" strike="noStrike" dirty="0">
                          <a:effectLst/>
                        </a:rPr>
                        <a:t>Dominant TCRVB subunit</a:t>
                      </a:r>
                      <a:endPara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u="none" strike="noStrike">
                          <a:effectLst/>
                        </a:rPr>
                        <a:t>Freq. Dominant subunit in CD3+CCR4+CD26- T cells</a:t>
                      </a:r>
                      <a:endParaRPr lang="fr-F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1.2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13.2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% of CD3+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extLst>
                  <a:ext uri="{0D108BD9-81ED-4DB2-BD59-A6C34878D82A}">
                    <a16:rowId xmlns:a16="http://schemas.microsoft.com/office/drawing/2014/main" val="353028348"/>
                  </a:ext>
                </a:extLst>
              </a:tr>
              <a:tr h="210593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800" u="none" strike="noStrike" dirty="0" err="1">
                          <a:effectLst/>
                        </a:rPr>
                        <a:t>Freq</a:t>
                      </a:r>
                      <a:r>
                        <a:rPr lang="fr-FR" sz="800" u="none" strike="noStrike" dirty="0">
                          <a:effectLst/>
                        </a:rPr>
                        <a:t>. Dominant </a:t>
                      </a:r>
                      <a:r>
                        <a:rPr lang="fr-FR" sz="800" u="none" strike="noStrike" dirty="0" err="1">
                          <a:effectLst/>
                        </a:rPr>
                        <a:t>subunit</a:t>
                      </a:r>
                      <a:r>
                        <a:rPr lang="fr-FR" sz="800" u="none" strike="noStrike" dirty="0">
                          <a:effectLst/>
                        </a:rPr>
                        <a:t> in CD3+CCR4+CD26- T </a:t>
                      </a:r>
                      <a:r>
                        <a:rPr lang="fr-FR" sz="800" u="none" strike="noStrike" dirty="0" err="1">
                          <a:effectLst/>
                        </a:rPr>
                        <a:t>cells</a:t>
                      </a:r>
                      <a:endParaRPr lang="fr-F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17.9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34.7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% of CCR4+CD26- T cells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extLst>
                  <a:ext uri="{0D108BD9-81ED-4DB2-BD59-A6C34878D82A}">
                    <a16:rowId xmlns:a16="http://schemas.microsoft.com/office/drawing/2014/main" val="1690270624"/>
                  </a:ext>
                </a:extLst>
              </a:tr>
              <a:tr h="11788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Freq. of CD4+CCR4+CD26- dominant subunit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1.2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12.6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% of CD3+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extLst>
                  <a:ext uri="{0D108BD9-81ED-4DB2-BD59-A6C34878D82A}">
                    <a16:rowId xmlns:a16="http://schemas.microsoft.com/office/drawing/2014/main" val="2291976754"/>
                  </a:ext>
                </a:extLst>
              </a:tr>
              <a:tr h="11788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Freq. of CD4+ rest dominant subunit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5.2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24.4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% of CD3+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extLst>
                  <a:ext uri="{0D108BD9-81ED-4DB2-BD59-A6C34878D82A}">
                    <a16:rowId xmlns:a16="http://schemas.microsoft.com/office/drawing/2014/main" val="2445249205"/>
                  </a:ext>
                </a:extLst>
              </a:tr>
              <a:tr h="11788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Freq. of CD8+CCR4+CD26- dominant subunit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0.3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3.8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% of CD3+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extLst>
                  <a:ext uri="{0D108BD9-81ED-4DB2-BD59-A6C34878D82A}">
                    <a16:rowId xmlns:a16="http://schemas.microsoft.com/office/drawing/2014/main" val="3646020274"/>
                  </a:ext>
                </a:extLst>
              </a:tr>
              <a:tr h="11788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Freq. of CD8+ rest dominant subunit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4.2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 dirty="0">
                          <a:effectLst/>
                        </a:rPr>
                        <a:t>31.1</a:t>
                      </a: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% of CD3+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extLst>
                  <a:ext uri="{0D108BD9-81ED-4DB2-BD59-A6C34878D82A}">
                    <a16:rowId xmlns:a16="http://schemas.microsoft.com/office/drawing/2014/main" val="703620145"/>
                  </a:ext>
                </a:extLst>
              </a:tr>
              <a:tr h="117880"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extLst>
                  <a:ext uri="{0D108BD9-81ED-4DB2-BD59-A6C34878D82A}">
                    <a16:rowId xmlns:a16="http://schemas.microsoft.com/office/drawing/2014/main" val="2729666375"/>
                  </a:ext>
                </a:extLst>
              </a:tr>
              <a:tr h="117880"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u="none" strike="noStrike" dirty="0">
                          <a:effectLst/>
                        </a:rPr>
                        <a:t>Frequency</a:t>
                      </a:r>
                      <a:endPara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extLst>
                  <a:ext uri="{0D108BD9-81ED-4DB2-BD59-A6C34878D82A}">
                    <a16:rowId xmlns:a16="http://schemas.microsoft.com/office/drawing/2014/main" val="68717095"/>
                  </a:ext>
                </a:extLst>
              </a:tr>
              <a:tr h="117880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GB" sz="800" b="1" u="none" strike="noStrike" dirty="0">
                          <a:effectLst/>
                        </a:rPr>
                        <a:t>T cell subsets</a:t>
                      </a:r>
                      <a:endPara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Freq. of total CD4+ T cells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30.3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97.5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% of CD3+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extLst>
                  <a:ext uri="{0D108BD9-81ED-4DB2-BD59-A6C34878D82A}">
                    <a16:rowId xmlns:a16="http://schemas.microsoft.com/office/drawing/2014/main" val="1629877089"/>
                  </a:ext>
                </a:extLst>
              </a:tr>
              <a:tr h="11788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*Freq. of CD4+CCR4+CD26- T cells 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4.2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39.4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% of CD3+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extLst>
                  <a:ext uri="{0D108BD9-81ED-4DB2-BD59-A6C34878D82A}">
                    <a16:rowId xmlns:a16="http://schemas.microsoft.com/office/drawing/2014/main" val="3933471343"/>
                  </a:ext>
                </a:extLst>
              </a:tr>
              <a:tr h="11788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Freq. of rest of CD4+ T cells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19.4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79.8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% of CD3+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extLst>
                  <a:ext uri="{0D108BD9-81ED-4DB2-BD59-A6C34878D82A}">
                    <a16:rowId xmlns:a16="http://schemas.microsoft.com/office/drawing/2014/main" val="2942284253"/>
                  </a:ext>
                </a:extLst>
              </a:tr>
              <a:tr h="11788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Freq. of total CD8+ T cells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 dirty="0">
                          <a:effectLst/>
                        </a:rPr>
                        <a:t>15.8</a:t>
                      </a: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73.3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% of CD3+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extLst>
                  <a:ext uri="{0D108BD9-81ED-4DB2-BD59-A6C34878D82A}">
                    <a16:rowId xmlns:a16="http://schemas.microsoft.com/office/drawing/2014/main" val="2577154116"/>
                  </a:ext>
                </a:extLst>
              </a:tr>
              <a:tr h="11788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Freq. of CD8+CCR4+CD26- T cells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0.8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9.1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% of CD3+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extLst>
                  <a:ext uri="{0D108BD9-81ED-4DB2-BD59-A6C34878D82A}">
                    <a16:rowId xmlns:a16="http://schemas.microsoft.com/office/drawing/2014/main" val="1995093741"/>
                  </a:ext>
                </a:extLst>
              </a:tr>
              <a:tr h="11788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Freq. of rest of CD8+ T cells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13.7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68.6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% of CD3+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extLst>
                  <a:ext uri="{0D108BD9-81ED-4DB2-BD59-A6C34878D82A}">
                    <a16:rowId xmlns:a16="http://schemas.microsoft.com/office/drawing/2014/main" val="1866685208"/>
                  </a:ext>
                </a:extLst>
              </a:tr>
              <a:tr h="11788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GB" sz="800" b="1" u="none" strike="noStrike" dirty="0">
                          <a:effectLst/>
                        </a:rPr>
                        <a:t>CD4:CD8 ratio</a:t>
                      </a:r>
                      <a:endPara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800" u="none" strike="noStrike" dirty="0">
                          <a:effectLst/>
                        </a:rPr>
                        <a:t>CD4+:CD8+ in CCR4+CD26- T cells</a:t>
                      </a:r>
                      <a:endParaRPr lang="de-DE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1.20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18.03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extLst>
                  <a:ext uri="{0D108BD9-81ED-4DB2-BD59-A6C34878D82A}">
                    <a16:rowId xmlns:a16="http://schemas.microsoft.com/office/drawing/2014/main" val="3865277914"/>
                  </a:ext>
                </a:extLst>
              </a:tr>
              <a:tr h="11788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CD4+:CD8+ in rest of T cells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0.32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5.16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extLst>
                  <a:ext uri="{0D108BD9-81ED-4DB2-BD59-A6C34878D82A}">
                    <a16:rowId xmlns:a16="http://schemas.microsoft.com/office/drawing/2014/main" val="2995537623"/>
                  </a:ext>
                </a:extLst>
              </a:tr>
              <a:tr h="11788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CD4+:CD8+ in total T cells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0.42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6.00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extLst>
                  <a:ext uri="{0D108BD9-81ED-4DB2-BD59-A6C34878D82A}">
                    <a16:rowId xmlns:a16="http://schemas.microsoft.com/office/drawing/2014/main" val="150189477"/>
                  </a:ext>
                </a:extLst>
              </a:tr>
              <a:tr h="117880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GB" sz="800" b="1" u="none" strike="noStrike" dirty="0">
                          <a:effectLst/>
                        </a:rPr>
                        <a:t>CD7dim/- cells</a:t>
                      </a:r>
                      <a:endPara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800" u="none" strike="noStrike">
                          <a:effectLst/>
                        </a:rPr>
                        <a:t>% *CD7- in CD4+CCR4+CD26- T cells</a:t>
                      </a:r>
                      <a:endParaRPr lang="de-D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23.5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79.4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% of parent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extLst>
                  <a:ext uri="{0D108BD9-81ED-4DB2-BD59-A6C34878D82A}">
                    <a16:rowId xmlns:a16="http://schemas.microsoft.com/office/drawing/2014/main" val="913440777"/>
                  </a:ext>
                </a:extLst>
              </a:tr>
              <a:tr h="11788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% CD7- in rest of CD4 T cells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6.7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51.4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% of parent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extLst>
                  <a:ext uri="{0D108BD9-81ED-4DB2-BD59-A6C34878D82A}">
                    <a16:rowId xmlns:a16="http://schemas.microsoft.com/office/drawing/2014/main" val="2730871216"/>
                  </a:ext>
                </a:extLst>
              </a:tr>
              <a:tr h="11788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800" u="none" strike="noStrike">
                          <a:effectLst/>
                        </a:rPr>
                        <a:t>% CD7- in CD8+CCR4+CD26- T cells</a:t>
                      </a:r>
                      <a:endParaRPr lang="de-D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6.9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31.4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% of parent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extLst>
                  <a:ext uri="{0D108BD9-81ED-4DB2-BD59-A6C34878D82A}">
                    <a16:rowId xmlns:a16="http://schemas.microsoft.com/office/drawing/2014/main" val="3585903080"/>
                  </a:ext>
                </a:extLst>
              </a:tr>
              <a:tr h="11788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% CD7- in rest of CD8+ T cells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1.9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29.5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% of parent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extLst>
                  <a:ext uri="{0D108BD9-81ED-4DB2-BD59-A6C34878D82A}">
                    <a16:rowId xmlns:a16="http://schemas.microsoft.com/office/drawing/2014/main" val="1381454059"/>
                  </a:ext>
                </a:extLst>
              </a:tr>
              <a:tr h="117880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GB" sz="800" b="1" u="none" strike="noStrike" dirty="0">
                          <a:effectLst/>
                        </a:rPr>
                        <a:t>Ki-67+ cells</a:t>
                      </a:r>
                      <a:endPara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% Ki-67+ in CD4+CCR4+CD26- T cells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5.7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23.1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% of parent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extLst>
                  <a:ext uri="{0D108BD9-81ED-4DB2-BD59-A6C34878D82A}">
                    <a16:rowId xmlns:a16="http://schemas.microsoft.com/office/drawing/2014/main" val="962431474"/>
                  </a:ext>
                </a:extLst>
              </a:tr>
              <a:tr h="11788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 dirty="0">
                          <a:effectLst/>
                        </a:rPr>
                        <a:t>% Ki-67+ in rest of CD4+ T cells</a:t>
                      </a: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0.4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4.1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% of parent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extLst>
                  <a:ext uri="{0D108BD9-81ED-4DB2-BD59-A6C34878D82A}">
                    <a16:rowId xmlns:a16="http://schemas.microsoft.com/office/drawing/2014/main" val="18866085"/>
                  </a:ext>
                </a:extLst>
              </a:tr>
              <a:tr h="11788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% Ki-67+ in CD8+CCR4+CD26- T cells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3.5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23.7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% of parent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extLst>
                  <a:ext uri="{0D108BD9-81ED-4DB2-BD59-A6C34878D82A}">
                    <a16:rowId xmlns:a16="http://schemas.microsoft.com/office/drawing/2014/main" val="743665862"/>
                  </a:ext>
                </a:extLst>
              </a:tr>
              <a:tr h="11788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% Ki-67+ in rest of CD8+ T cells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0.7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4.4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% of parent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extLst>
                  <a:ext uri="{0D108BD9-81ED-4DB2-BD59-A6C34878D82A}">
                    <a16:rowId xmlns:a16="http://schemas.microsoft.com/office/drawing/2014/main" val="616235992"/>
                  </a:ext>
                </a:extLst>
              </a:tr>
              <a:tr h="117880"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extLst>
                  <a:ext uri="{0D108BD9-81ED-4DB2-BD59-A6C34878D82A}">
                    <a16:rowId xmlns:a16="http://schemas.microsoft.com/office/drawing/2014/main" val="2435180748"/>
                  </a:ext>
                </a:extLst>
              </a:tr>
              <a:tr h="11788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GB" sz="800" b="1" u="none" strike="noStrike" dirty="0">
                          <a:effectLst/>
                        </a:rPr>
                        <a:t>Variability between 8 tubes stained</a:t>
                      </a:r>
                      <a:endPara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u="none" strike="noStrike" dirty="0">
                          <a:effectLst/>
                        </a:rPr>
                        <a:t>Lower bound</a:t>
                      </a:r>
                      <a:endPara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b="1" u="none" strike="noStrike" dirty="0">
                          <a:effectLst/>
                        </a:rPr>
                        <a:t>Upper bound</a:t>
                      </a:r>
                      <a:endPara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extLst>
                  <a:ext uri="{0D108BD9-81ED-4DB2-BD59-A6C34878D82A}">
                    <a16:rowId xmlns:a16="http://schemas.microsoft.com/office/drawing/2014/main" val="2738958810"/>
                  </a:ext>
                </a:extLst>
              </a:tr>
              <a:tr h="117880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GB" sz="800" b="1" u="none" strike="noStrike" dirty="0">
                          <a:effectLst/>
                        </a:rPr>
                        <a:t>T cell subsets</a:t>
                      </a:r>
                      <a:endPara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*Freq. of CD4+CCR4+CD26- T cells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0.7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7.2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% CV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extLst>
                  <a:ext uri="{0D108BD9-81ED-4DB2-BD59-A6C34878D82A}">
                    <a16:rowId xmlns:a16="http://schemas.microsoft.com/office/drawing/2014/main" val="2518624603"/>
                  </a:ext>
                </a:extLst>
              </a:tr>
              <a:tr h="11788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Freq. of rest of CD4+ T cells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0.4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4.2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% CV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extLst>
                  <a:ext uri="{0D108BD9-81ED-4DB2-BD59-A6C34878D82A}">
                    <a16:rowId xmlns:a16="http://schemas.microsoft.com/office/drawing/2014/main" val="2038856893"/>
                  </a:ext>
                </a:extLst>
              </a:tr>
              <a:tr h="11788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Freq. of CD8+CCR4+CD26- T cells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1.7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 dirty="0">
                          <a:effectLst/>
                        </a:rPr>
                        <a:t>15.9</a:t>
                      </a: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% CV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extLst>
                  <a:ext uri="{0D108BD9-81ED-4DB2-BD59-A6C34878D82A}">
                    <a16:rowId xmlns:a16="http://schemas.microsoft.com/office/drawing/2014/main" val="4050937265"/>
                  </a:ext>
                </a:extLst>
              </a:tr>
              <a:tr h="11788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 dirty="0">
                          <a:effectLst/>
                        </a:rPr>
                        <a:t>Freq. of rest of CD8+ T cells</a:t>
                      </a: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0.5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4.5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% CV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extLst>
                  <a:ext uri="{0D108BD9-81ED-4DB2-BD59-A6C34878D82A}">
                    <a16:rowId xmlns:a16="http://schemas.microsoft.com/office/drawing/2014/main" val="3575528603"/>
                  </a:ext>
                </a:extLst>
              </a:tr>
              <a:tr h="11788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800" b="1" u="none" strike="noStrike" dirty="0">
                          <a:effectLst/>
                        </a:rPr>
                        <a:t>CD7 dim/-</a:t>
                      </a:r>
                      <a:endPara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de-DE" sz="800" u="none" strike="noStrike">
                          <a:effectLst/>
                        </a:rPr>
                        <a:t>*CD7- in CD4+CCR4+CD26- T cells</a:t>
                      </a:r>
                      <a:endParaRPr lang="de-DE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0.6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6.9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% CV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extLst>
                  <a:ext uri="{0D108BD9-81ED-4DB2-BD59-A6C34878D82A}">
                    <a16:rowId xmlns:a16="http://schemas.microsoft.com/office/drawing/2014/main" val="2683637127"/>
                  </a:ext>
                </a:extLst>
              </a:tr>
              <a:tr h="11788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CD7- in rest of CD4 T cells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0.2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4.4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% CV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extLst>
                  <a:ext uri="{0D108BD9-81ED-4DB2-BD59-A6C34878D82A}">
                    <a16:rowId xmlns:a16="http://schemas.microsoft.com/office/drawing/2014/main" val="1365569412"/>
                  </a:ext>
                </a:extLst>
              </a:tr>
              <a:tr h="11788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GB" sz="800" b="1" u="none" strike="noStrike" dirty="0">
                          <a:effectLst/>
                        </a:rPr>
                        <a:t>Ki-67 +</a:t>
                      </a:r>
                      <a:endParaRPr lang="en-GB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Ki-67+ in CD4+CCR4+CD26- T cells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1.9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26.6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>
                          <a:effectLst/>
                        </a:rPr>
                        <a:t>% CV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extLst>
                  <a:ext uri="{0D108BD9-81ED-4DB2-BD59-A6C34878D82A}">
                    <a16:rowId xmlns:a16="http://schemas.microsoft.com/office/drawing/2014/main" val="3436678322"/>
                  </a:ext>
                </a:extLst>
              </a:tr>
              <a:tr h="11788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Ki-67+ in rest of CD4+ T cells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3.7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GB" sz="800" u="none" strike="noStrike">
                          <a:effectLst/>
                        </a:rPr>
                        <a:t>42.8</a:t>
                      </a:r>
                      <a:endParaRPr lang="en-GB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800" u="none" strike="noStrike" dirty="0">
                          <a:effectLst/>
                        </a:rPr>
                        <a:t>% CV</a:t>
                      </a: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extLst>
                  <a:ext uri="{0D108BD9-81ED-4DB2-BD59-A6C34878D82A}">
                    <a16:rowId xmlns:a16="http://schemas.microsoft.com/office/drawing/2014/main" val="2551580169"/>
                  </a:ext>
                </a:extLst>
              </a:tr>
              <a:tr h="132126">
                <a:tc>
                  <a:txBody>
                    <a:bodyPr/>
                    <a:lstStyle/>
                    <a:p>
                      <a:pPr algn="l" fontAlgn="b"/>
                      <a:endParaRPr lang="en-GB" sz="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GB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88" marR="4188" marT="4188" marB="0" anchor="b"/>
                </a:tc>
                <a:extLst>
                  <a:ext uri="{0D108BD9-81ED-4DB2-BD59-A6C34878D82A}">
                    <a16:rowId xmlns:a16="http://schemas.microsoft.com/office/drawing/2014/main" val="3495956248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FF8FDDC5-DEA6-48BD-ABEA-BCC88D39319C}"/>
              </a:ext>
            </a:extLst>
          </p:cNvPr>
          <p:cNvSpPr txBox="1"/>
          <p:nvPr/>
        </p:nvSpPr>
        <p:spPr>
          <a:xfrm>
            <a:off x="243367" y="125968"/>
            <a:ext cx="6475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S table 3</a:t>
            </a:r>
            <a:r>
              <a:rPr lang="en-GB" sz="1600" dirty="0" smtClean="0"/>
              <a:t>. </a:t>
            </a:r>
            <a:endParaRPr lang="en-GB" sz="900" dirty="0"/>
          </a:p>
        </p:txBody>
      </p:sp>
      <p:sp>
        <p:nvSpPr>
          <p:cNvPr id="2" name="TextBox 1"/>
          <p:cNvSpPr txBox="1"/>
          <p:nvPr/>
        </p:nvSpPr>
        <p:spPr>
          <a:xfrm>
            <a:off x="1191780" y="128646"/>
            <a:ext cx="56662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b="1" dirty="0" smtClean="0"/>
              <a:t>Supplementary table 3. </a:t>
            </a:r>
            <a:r>
              <a:rPr lang="en-GB" sz="1000" dirty="0" smtClean="0"/>
              <a:t>A </a:t>
            </a:r>
            <a:r>
              <a:rPr lang="en-GB" sz="1000" dirty="0"/>
              <a:t>reference range was derived from the training cohort (n=38) of HTLV carriers who did not develop ATL after a median of </a:t>
            </a:r>
            <a:r>
              <a:rPr lang="en-GB" sz="1000" dirty="0" smtClean="0"/>
              <a:t>10.5 </a:t>
            </a:r>
            <a:r>
              <a:rPr lang="en-GB" sz="1000" dirty="0"/>
              <a:t>years clinical follow-up. All metrics: 95% Interval of log transformed data, 2 sided.</a:t>
            </a:r>
            <a:endParaRPr lang="en-GB" sz="1000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n-GB" sz="1000" dirty="0"/>
          </a:p>
        </p:txBody>
      </p:sp>
    </p:spTree>
    <p:extLst>
      <p:ext uri="{BB962C8B-B14F-4D97-AF65-F5344CB8AC3E}">
        <p14:creationId xmlns:p14="http://schemas.microsoft.com/office/powerpoint/2010/main" val="29820226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4EA3DD3-EBFA-4F56-B7CC-2EABC2EA52D5}"/>
              </a:ext>
            </a:extLst>
          </p:cNvPr>
          <p:cNvSpPr/>
          <p:nvPr/>
        </p:nvSpPr>
        <p:spPr>
          <a:xfrm>
            <a:off x="1016298" y="4219859"/>
            <a:ext cx="482540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b="1" dirty="0" smtClean="0"/>
              <a:t>Supplementary Table 4. </a:t>
            </a:r>
            <a:r>
              <a:rPr lang="en-GB" sz="1100" dirty="0" smtClean="0"/>
              <a:t>(A)Univariate </a:t>
            </a:r>
            <a:r>
              <a:rPr lang="en-GB" sz="1100" dirty="0"/>
              <a:t>logistic regression analysis of the Screening cohort in a model with outcome variable OCI &gt;0.770. Family history includes those with both a confirmed and a possible family history. (B) Based on these findings, multivariate logistic regression was tested in carriers with PVL </a:t>
            </a:r>
            <a:r>
              <a:rPr lang="en-GB" sz="1100" dirty="0">
                <a:latin typeface="Calibri" panose="020F0502020204030204" pitchFamily="34" charset="0"/>
                <a:cs typeface="Calibri" panose="020F0502020204030204" pitchFamily="34" charset="0"/>
              </a:rPr>
              <a:t>≥4%, as no carrier with PVL &lt;4% had an OCI&gt;0.770. </a:t>
            </a:r>
            <a:r>
              <a:rPr lang="en-GB" sz="1100" dirty="0"/>
              <a:t>Sex has been excluded from the multiple regression model due to lack of significance in the univariate analysis.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0D3D617-317B-4A3A-9D71-632E09CFB793}"/>
              </a:ext>
            </a:extLst>
          </p:cNvPr>
          <p:cNvSpPr txBox="1"/>
          <p:nvPr/>
        </p:nvSpPr>
        <p:spPr>
          <a:xfrm>
            <a:off x="826862" y="2506956"/>
            <a:ext cx="5651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/>
              <a:t>(B</a:t>
            </a:r>
            <a:r>
              <a:rPr lang="en-GB" sz="1600" b="1" dirty="0" smtClean="0"/>
              <a:t>)</a:t>
            </a:r>
            <a:endParaRPr lang="en-GB" sz="16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027354-FC36-41BB-8231-82635AD629B6}"/>
              </a:ext>
            </a:extLst>
          </p:cNvPr>
          <p:cNvSpPr txBox="1"/>
          <p:nvPr/>
        </p:nvSpPr>
        <p:spPr>
          <a:xfrm>
            <a:off x="826862" y="794053"/>
            <a:ext cx="5379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/>
              <a:t>(A</a:t>
            </a:r>
            <a:r>
              <a:rPr lang="en-GB" sz="1600" b="1" dirty="0" smtClean="0"/>
              <a:t>)</a:t>
            </a:r>
            <a:endParaRPr lang="en-GB" sz="1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32223" y="37542"/>
            <a:ext cx="10216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S Table </a:t>
            </a:r>
            <a:r>
              <a:rPr lang="en-GB" b="1" dirty="0"/>
              <a:t>4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4C44795D-ED03-48A2-BF3F-B21A6BCAA1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7650487"/>
              </p:ext>
            </p:extLst>
          </p:nvPr>
        </p:nvGraphicFramePr>
        <p:xfrm>
          <a:off x="1392048" y="971706"/>
          <a:ext cx="4073904" cy="1174242"/>
        </p:xfrm>
        <a:graphic>
          <a:graphicData uri="http://schemas.openxmlformats.org/drawingml/2006/table">
            <a:tbl>
              <a:tblPr firstRow="1" firstCol="1" bandRow="1">
                <a:tableStyleId>{C083E6E3-FA7D-4D7B-A595-EF9225AFEA82}</a:tableStyleId>
              </a:tblPr>
              <a:tblGrid>
                <a:gridCol w="1648431">
                  <a:extLst>
                    <a:ext uri="{9D8B030D-6E8A-4147-A177-3AD203B41FA5}">
                      <a16:colId xmlns:a16="http://schemas.microsoft.com/office/drawing/2014/main" val="2069954093"/>
                    </a:ext>
                  </a:extLst>
                </a:gridCol>
                <a:gridCol w="717452">
                  <a:extLst>
                    <a:ext uri="{9D8B030D-6E8A-4147-A177-3AD203B41FA5}">
                      <a16:colId xmlns:a16="http://schemas.microsoft.com/office/drawing/2014/main" val="1747829140"/>
                    </a:ext>
                  </a:extLst>
                </a:gridCol>
                <a:gridCol w="956603">
                  <a:extLst>
                    <a:ext uri="{9D8B030D-6E8A-4147-A177-3AD203B41FA5}">
                      <a16:colId xmlns:a16="http://schemas.microsoft.com/office/drawing/2014/main" val="2237972059"/>
                    </a:ext>
                  </a:extLst>
                </a:gridCol>
                <a:gridCol w="751418">
                  <a:extLst>
                    <a:ext uri="{9D8B030D-6E8A-4147-A177-3AD203B41FA5}">
                      <a16:colId xmlns:a16="http://schemas.microsoft.com/office/drawing/2014/main" val="875960057"/>
                    </a:ext>
                  </a:extLst>
                </a:gridCol>
              </a:tblGrid>
              <a:tr h="9387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Variable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Univariate analysis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1272298"/>
                  </a:ext>
                </a:extLst>
              </a:tr>
              <a:tr h="9387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OR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95% CI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p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2615215353"/>
                  </a:ext>
                </a:extLst>
              </a:tr>
              <a:tr h="9387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Age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0.97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0.93-1.00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0.07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2177192154"/>
                  </a:ext>
                </a:extLst>
              </a:tr>
              <a:tr h="9387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PVL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1.12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1.05-1.21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0.0004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2158674331"/>
                  </a:ext>
                </a:extLst>
              </a:tr>
              <a:tr h="9387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Lymphocyte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3.17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1.48-7.78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0.003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2170073626"/>
                  </a:ext>
                </a:extLst>
              </a:tr>
              <a:tr h="13370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Family history 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5.83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1.50-21.74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0.012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3584062314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E2C34819-F694-4A56-BDC7-79A5AA0E6E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0875407"/>
              </p:ext>
            </p:extLst>
          </p:nvPr>
        </p:nvGraphicFramePr>
        <p:xfrm>
          <a:off x="1364824" y="2726936"/>
          <a:ext cx="4101129" cy="978535"/>
        </p:xfrm>
        <a:graphic>
          <a:graphicData uri="http://schemas.openxmlformats.org/drawingml/2006/table">
            <a:tbl>
              <a:tblPr firstRow="1" firstCol="1" bandRow="1">
                <a:tableStyleId>{C083E6E3-FA7D-4D7B-A595-EF9225AFEA82}</a:tableStyleId>
              </a:tblPr>
              <a:tblGrid>
                <a:gridCol w="1717858">
                  <a:extLst>
                    <a:ext uri="{9D8B030D-6E8A-4147-A177-3AD203B41FA5}">
                      <a16:colId xmlns:a16="http://schemas.microsoft.com/office/drawing/2014/main" val="1668264530"/>
                    </a:ext>
                  </a:extLst>
                </a:gridCol>
                <a:gridCol w="717452">
                  <a:extLst>
                    <a:ext uri="{9D8B030D-6E8A-4147-A177-3AD203B41FA5}">
                      <a16:colId xmlns:a16="http://schemas.microsoft.com/office/drawing/2014/main" val="2903284202"/>
                    </a:ext>
                  </a:extLst>
                </a:gridCol>
                <a:gridCol w="900333">
                  <a:extLst>
                    <a:ext uri="{9D8B030D-6E8A-4147-A177-3AD203B41FA5}">
                      <a16:colId xmlns:a16="http://schemas.microsoft.com/office/drawing/2014/main" val="3556182745"/>
                    </a:ext>
                  </a:extLst>
                </a:gridCol>
                <a:gridCol w="765486">
                  <a:extLst>
                    <a:ext uri="{9D8B030D-6E8A-4147-A177-3AD203B41FA5}">
                      <a16:colId xmlns:a16="http://schemas.microsoft.com/office/drawing/2014/main" val="621245741"/>
                    </a:ext>
                  </a:extLst>
                </a:gridCol>
              </a:tblGrid>
              <a:tr h="7591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Variable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Multivariate analysis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3776274"/>
                  </a:ext>
                </a:extLst>
              </a:tr>
              <a:tr h="7591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OR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95% CI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p</a:t>
                      </a:r>
                      <a:endParaRPr lang="en-GB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3109538075"/>
                  </a:ext>
                </a:extLst>
              </a:tr>
              <a:tr h="7591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Age &lt;50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7.13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1.49-43.64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0.02</a:t>
                      </a: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3636034324"/>
                  </a:ext>
                </a:extLst>
              </a:tr>
              <a:tr h="12547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Lymphocytes </a:t>
                      </a:r>
                      <a:r>
                        <a:rPr lang="en-GB" sz="12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≥</a:t>
                      </a:r>
                      <a:r>
                        <a:rPr lang="en-GB" sz="120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 </a:t>
                      </a:r>
                      <a:r>
                        <a:rPr lang="en-GB" sz="1200" baseline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x </a:t>
                      </a:r>
                      <a:r>
                        <a:rPr lang="en-GB" sz="120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  <a:r>
                        <a:rPr lang="en-GB" sz="1200" baseline="3000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  <a:r>
                        <a:rPr lang="en-GB" sz="120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/L</a:t>
                      </a:r>
                      <a:endParaRPr lang="en-GB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39.78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3.64-1785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0.02</a:t>
                      </a: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2842564004"/>
                  </a:ext>
                </a:extLst>
              </a:tr>
              <a:tr h="7591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Family history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10.86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1.07-260.1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0.064</a:t>
                      </a: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5270202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41236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A7E1A9EC-469A-4064-AF59-667ABB610B6E}"/>
              </a:ext>
            </a:extLst>
          </p:cNvPr>
          <p:cNvSpPr txBox="1"/>
          <p:nvPr/>
        </p:nvSpPr>
        <p:spPr>
          <a:xfrm>
            <a:off x="143733" y="11804"/>
            <a:ext cx="33647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22031"/>
            <a:r>
              <a:rPr lang="en-GB" b="1" dirty="0" smtClean="0">
                <a:solidFill>
                  <a:prstClr val="black"/>
                </a:solidFill>
                <a:latin typeface="Calibri" panose="020F0502020204030204"/>
              </a:rPr>
              <a:t>S fig 1</a:t>
            </a:r>
            <a:endParaRPr lang="en-GB" b="1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6EEA831-2A0A-4DFE-BD8D-50BC11818120}"/>
              </a:ext>
            </a:extLst>
          </p:cNvPr>
          <p:cNvSpPr txBox="1"/>
          <p:nvPr/>
        </p:nvSpPr>
        <p:spPr>
          <a:xfrm>
            <a:off x="1180793" y="38544"/>
            <a:ext cx="18574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(A) </a:t>
            </a:r>
            <a:r>
              <a:rPr lang="en-GB" sz="1400" dirty="0"/>
              <a:t>Lymphocytes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C076E4E-B151-4DC0-BC89-93898A2719C7}"/>
              </a:ext>
            </a:extLst>
          </p:cNvPr>
          <p:cNvSpPr txBox="1"/>
          <p:nvPr/>
        </p:nvSpPr>
        <p:spPr>
          <a:xfrm>
            <a:off x="4479543" y="34792"/>
            <a:ext cx="16516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(C) </a:t>
            </a:r>
            <a:r>
              <a:rPr lang="en-GB" sz="1400" dirty="0"/>
              <a:t>Live CD3+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842BC7C-83DA-4E64-AB86-59EFB11C2D64}"/>
              </a:ext>
            </a:extLst>
          </p:cNvPr>
          <p:cNvSpPr txBox="1"/>
          <p:nvPr/>
        </p:nvSpPr>
        <p:spPr>
          <a:xfrm>
            <a:off x="2895407" y="31673"/>
            <a:ext cx="11708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(B) </a:t>
            </a:r>
            <a:r>
              <a:rPr lang="en-GB" sz="1400" dirty="0"/>
              <a:t>Singlets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092D188-86CC-4FC4-A415-E1A2068FA02C}"/>
              </a:ext>
            </a:extLst>
          </p:cNvPr>
          <p:cNvSpPr txBox="1"/>
          <p:nvPr/>
        </p:nvSpPr>
        <p:spPr>
          <a:xfrm>
            <a:off x="2779181" y="1806945"/>
            <a:ext cx="20577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(D</a:t>
            </a:r>
            <a:r>
              <a:rPr lang="en-GB" sz="1400" b="1" dirty="0" smtClean="0"/>
              <a:t>) </a:t>
            </a:r>
            <a:r>
              <a:rPr lang="en-GB" sz="1400" dirty="0" smtClean="0"/>
              <a:t>CD4+ </a:t>
            </a:r>
          </a:p>
          <a:p>
            <a:r>
              <a:rPr lang="en-GB" sz="1400" dirty="0" smtClean="0"/>
              <a:t>and CD8</a:t>
            </a:r>
            <a:r>
              <a:rPr lang="en-GB" sz="1400" dirty="0"/>
              <a:t>+ 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503C971-9077-40C7-9172-7FEE7F97C6D0}"/>
              </a:ext>
            </a:extLst>
          </p:cNvPr>
          <p:cNvSpPr txBox="1"/>
          <p:nvPr/>
        </p:nvSpPr>
        <p:spPr>
          <a:xfrm>
            <a:off x="589272" y="3388796"/>
            <a:ext cx="21457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(</a:t>
            </a:r>
            <a:r>
              <a:rPr lang="en-GB" sz="1400" b="1" dirty="0" smtClean="0"/>
              <a:t>E) </a:t>
            </a:r>
            <a:r>
              <a:rPr lang="en-GB" sz="1400" dirty="0" smtClean="0"/>
              <a:t>CD4+CCR4+CD26-</a:t>
            </a:r>
          </a:p>
          <a:p>
            <a:r>
              <a:rPr lang="en-GB" sz="1400" dirty="0" smtClean="0"/>
              <a:t>and ‘other’ CD4+ </a:t>
            </a:r>
            <a:endParaRPr lang="en-GB" sz="1400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7D14930-055A-4B00-9172-2C390458D8AC}"/>
              </a:ext>
            </a:extLst>
          </p:cNvPr>
          <p:cNvSpPr txBox="1"/>
          <p:nvPr/>
        </p:nvSpPr>
        <p:spPr>
          <a:xfrm>
            <a:off x="340174" y="8063054"/>
            <a:ext cx="604479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Supplementary </a:t>
            </a:r>
            <a:r>
              <a:rPr lang="en-GB" sz="1050" b="1" dirty="0" smtClean="0"/>
              <a:t>Fig. </a:t>
            </a:r>
            <a:r>
              <a:rPr lang="en-GB" sz="1050" b="1" dirty="0" smtClean="0"/>
              <a:t>1. </a:t>
            </a:r>
            <a:r>
              <a:rPr lang="en-GB" sz="1050" b="1" dirty="0"/>
              <a:t>Gating strategy</a:t>
            </a:r>
            <a:r>
              <a:rPr lang="en-GB" sz="1050" dirty="0"/>
              <a:t>. L</a:t>
            </a:r>
            <a:r>
              <a:rPr lang="en-GB" sz="1050" dirty="0" smtClean="0"/>
              <a:t>ymphocytes were gated on the basis of forward and side scatter (A</a:t>
            </a:r>
            <a:r>
              <a:rPr lang="en-GB" sz="1050" dirty="0"/>
              <a:t>), followed by singlets (B), live CD3+ cells (C), CD4+ </a:t>
            </a:r>
            <a:r>
              <a:rPr lang="en-GB" sz="1050" dirty="0" smtClean="0"/>
              <a:t>or </a:t>
            </a:r>
            <a:r>
              <a:rPr lang="en-GB" sz="1050" dirty="0"/>
              <a:t>CD8+ </a:t>
            </a:r>
            <a:r>
              <a:rPr lang="en-GB" sz="1050" dirty="0" smtClean="0"/>
              <a:t>cells (D), CD4+CCR4+CD26- and ‘other’ CD4+ </a:t>
            </a:r>
            <a:r>
              <a:rPr lang="en-GB" sz="1050" dirty="0"/>
              <a:t>cells (E) </a:t>
            </a:r>
            <a:r>
              <a:rPr lang="en-GB" sz="1050" dirty="0" smtClean="0"/>
              <a:t>or </a:t>
            </a:r>
            <a:r>
              <a:rPr lang="en-GB" sz="1050" dirty="0"/>
              <a:t>CD8+CCR4+CD26- cells </a:t>
            </a:r>
            <a:r>
              <a:rPr lang="en-GB" sz="1050" dirty="0" smtClean="0"/>
              <a:t>and ‘other’ CD8+ cells (F</a:t>
            </a:r>
            <a:r>
              <a:rPr lang="en-GB" sz="1050" dirty="0"/>
              <a:t>). </a:t>
            </a:r>
            <a:r>
              <a:rPr lang="en-GB" sz="1050" dirty="0" smtClean="0"/>
              <a:t>The frequencies of CD4+CCR4+CD26- and CD8+CCR4+CD26- cells expressing each TCR </a:t>
            </a:r>
            <a:r>
              <a:rPr lang="en-GB" sz="1050" dirty="0"/>
              <a:t>v</a:t>
            </a:r>
            <a:r>
              <a:rPr lang="el-GR" sz="1050" dirty="0"/>
              <a:t>β</a:t>
            </a:r>
            <a:r>
              <a:rPr lang="en-GB" sz="1050" dirty="0"/>
              <a:t> </a:t>
            </a:r>
            <a:r>
              <a:rPr lang="en-GB" sz="1050" dirty="0" smtClean="0"/>
              <a:t>subunit were quantified </a:t>
            </a:r>
            <a:r>
              <a:rPr lang="en-GB" sz="1050" dirty="0"/>
              <a:t>(G,H,I,J</a:t>
            </a:r>
            <a:r>
              <a:rPr lang="en-GB" sz="1050" dirty="0" smtClean="0"/>
              <a:t>) and used to compute the oligoclonality index (OCI-flow) of CCR4+CD26- cells. </a:t>
            </a:r>
            <a:r>
              <a:rPr lang="en-GB" sz="1050" dirty="0"/>
              <a:t>In this example, a patient with ATL (Patient 22 from Supplementary Table 2) has a clearly expanded population in the TCR v</a:t>
            </a:r>
            <a:r>
              <a:rPr lang="el-GR" sz="1050" dirty="0"/>
              <a:t>β</a:t>
            </a:r>
            <a:r>
              <a:rPr lang="en-GB" sz="1050" dirty="0"/>
              <a:t> FITC+/PE+ window (G).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8B6CAAD-30C0-4902-AD88-D62DA700AA23}"/>
              </a:ext>
            </a:extLst>
          </p:cNvPr>
          <p:cNvSpPr txBox="1"/>
          <p:nvPr/>
        </p:nvSpPr>
        <p:spPr>
          <a:xfrm>
            <a:off x="4964048" y="3297420"/>
            <a:ext cx="21457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(F) </a:t>
            </a:r>
            <a:r>
              <a:rPr lang="en-GB" sz="1400" dirty="0" smtClean="0"/>
              <a:t>CD8+CCR4+CD26-</a:t>
            </a:r>
          </a:p>
          <a:p>
            <a:r>
              <a:rPr lang="en-GB" sz="1400" dirty="0"/>
              <a:t>and ‘</a:t>
            </a:r>
            <a:r>
              <a:rPr lang="en-GB" sz="1400" dirty="0" smtClean="0"/>
              <a:t>other’ CD8+  </a:t>
            </a:r>
            <a:endParaRPr lang="en-GB" sz="1400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7A07AB9-748D-4887-9804-3CF29F89D9F7}"/>
              </a:ext>
            </a:extLst>
          </p:cNvPr>
          <p:cNvSpPr txBox="1"/>
          <p:nvPr/>
        </p:nvSpPr>
        <p:spPr>
          <a:xfrm>
            <a:off x="-20709" y="5821954"/>
            <a:ext cx="2104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(G) </a:t>
            </a:r>
            <a:r>
              <a:rPr lang="en-GB" sz="1400" dirty="0"/>
              <a:t>TCRV</a:t>
            </a:r>
            <a:r>
              <a:rPr lang="el-GR" sz="1400" dirty="0"/>
              <a:t>β</a:t>
            </a:r>
            <a:endParaRPr lang="en-GB" sz="1400" dirty="0"/>
          </a:p>
          <a:p>
            <a:pPr algn="ctr"/>
            <a:r>
              <a:rPr lang="en-GB" sz="1400" b="1" dirty="0" smtClean="0"/>
              <a:t> CD4+</a:t>
            </a:r>
            <a:r>
              <a:rPr lang="en-GB" sz="1400" dirty="0" smtClean="0"/>
              <a:t>CCR4+CD26-</a:t>
            </a:r>
            <a:endParaRPr lang="en-GB" sz="1400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61A8021-8965-4672-9584-94F9D612B1BF}"/>
              </a:ext>
            </a:extLst>
          </p:cNvPr>
          <p:cNvSpPr txBox="1"/>
          <p:nvPr/>
        </p:nvSpPr>
        <p:spPr>
          <a:xfrm>
            <a:off x="1782991" y="5845783"/>
            <a:ext cx="17806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(H) </a:t>
            </a:r>
            <a:r>
              <a:rPr lang="en-GB" sz="1400" dirty="0"/>
              <a:t>TCRV</a:t>
            </a:r>
            <a:r>
              <a:rPr lang="el-GR" sz="1400" dirty="0"/>
              <a:t>β</a:t>
            </a:r>
            <a:endParaRPr lang="en-GB" sz="1400" dirty="0"/>
          </a:p>
          <a:p>
            <a:pPr algn="ctr"/>
            <a:r>
              <a:rPr lang="en-GB" sz="1400" b="1" dirty="0" smtClean="0"/>
              <a:t>Other </a:t>
            </a:r>
            <a:r>
              <a:rPr lang="en-GB" sz="1400" b="1" dirty="0"/>
              <a:t>CD4</a:t>
            </a:r>
            <a:r>
              <a:rPr lang="en-GB" sz="1400" b="1" dirty="0" smtClean="0"/>
              <a:t>+</a:t>
            </a:r>
            <a:endParaRPr lang="en-GB" sz="1400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A546D1A1-684F-4B35-B294-BC971E392AD7}"/>
              </a:ext>
            </a:extLst>
          </p:cNvPr>
          <p:cNvSpPr txBox="1"/>
          <p:nvPr/>
        </p:nvSpPr>
        <p:spPr>
          <a:xfrm>
            <a:off x="3375920" y="5842885"/>
            <a:ext cx="20578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(I) </a:t>
            </a:r>
            <a:r>
              <a:rPr lang="en-GB" sz="1400" dirty="0"/>
              <a:t>TCRV</a:t>
            </a:r>
            <a:r>
              <a:rPr lang="el-GR" sz="1400" dirty="0"/>
              <a:t>β</a:t>
            </a:r>
            <a:endParaRPr lang="en-GB" sz="1400" dirty="0"/>
          </a:p>
          <a:p>
            <a:pPr algn="ctr"/>
            <a:r>
              <a:rPr lang="en-GB" sz="1400" b="1" dirty="0" smtClean="0"/>
              <a:t>CD8+CCR4+CD26-</a:t>
            </a:r>
            <a:endParaRPr lang="en-GB" sz="1400" dirty="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635C201-15AB-4572-8C24-333BAEEBCEBA}"/>
              </a:ext>
            </a:extLst>
          </p:cNvPr>
          <p:cNvSpPr txBox="1"/>
          <p:nvPr/>
        </p:nvSpPr>
        <p:spPr>
          <a:xfrm>
            <a:off x="5433815" y="5821027"/>
            <a:ext cx="23870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(J) </a:t>
            </a:r>
            <a:r>
              <a:rPr lang="en-GB" sz="1400" dirty="0"/>
              <a:t>TCRV</a:t>
            </a:r>
            <a:r>
              <a:rPr lang="el-GR" sz="1400" dirty="0"/>
              <a:t>β</a:t>
            </a:r>
            <a:endParaRPr lang="en-GB" sz="1400" dirty="0"/>
          </a:p>
          <a:p>
            <a:r>
              <a:rPr lang="en-GB" sz="1400" b="1" dirty="0" smtClean="0"/>
              <a:t>Other CD8+</a:t>
            </a:r>
            <a:endParaRPr lang="en-GB" sz="1400" dirty="0"/>
          </a:p>
        </p:txBody>
      </p:sp>
      <p:pic>
        <p:nvPicPr>
          <p:cNvPr id="11273" name="Picture 11272">
            <a:extLst>
              <a:ext uri="{FF2B5EF4-FFF2-40B4-BE49-F238E27FC236}">
                <a16:creationId xmlns:a16="http://schemas.microsoft.com/office/drawing/2014/main" id="{7DBCD340-5E2A-4D3F-A212-1BD1D5D766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0260" y="327659"/>
            <a:ext cx="1582522" cy="1440000"/>
          </a:xfrm>
          <a:prstGeom prst="rect">
            <a:avLst/>
          </a:prstGeom>
        </p:spPr>
      </p:pic>
      <p:pic>
        <p:nvPicPr>
          <p:cNvPr id="11274" name="Picture 11273">
            <a:extLst>
              <a:ext uri="{FF2B5EF4-FFF2-40B4-BE49-F238E27FC236}">
                <a16:creationId xmlns:a16="http://schemas.microsoft.com/office/drawing/2014/main" id="{F529A228-F049-40BE-803A-A48F3F3382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9392" y="314172"/>
            <a:ext cx="1556283" cy="1440000"/>
          </a:xfrm>
          <a:prstGeom prst="rect">
            <a:avLst/>
          </a:prstGeom>
        </p:spPr>
      </p:pic>
      <p:pic>
        <p:nvPicPr>
          <p:cNvPr id="11275" name="Picture 11274">
            <a:extLst>
              <a:ext uri="{FF2B5EF4-FFF2-40B4-BE49-F238E27FC236}">
                <a16:creationId xmlns:a16="http://schemas.microsoft.com/office/drawing/2014/main" id="{4EEE6C6E-C09A-4DE5-A1D3-B7150E6C61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2992" y="2243273"/>
            <a:ext cx="1556283" cy="1440000"/>
          </a:xfrm>
          <a:prstGeom prst="rect">
            <a:avLst/>
          </a:prstGeom>
        </p:spPr>
      </p:pic>
      <p:pic>
        <p:nvPicPr>
          <p:cNvPr id="11276" name="Picture 11275">
            <a:extLst>
              <a:ext uri="{FF2B5EF4-FFF2-40B4-BE49-F238E27FC236}">
                <a16:creationId xmlns:a16="http://schemas.microsoft.com/office/drawing/2014/main" id="{D2556E2B-4F19-4370-B711-A67558AB4B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1637" y="3888243"/>
            <a:ext cx="1556283" cy="1440000"/>
          </a:xfrm>
          <a:prstGeom prst="rect">
            <a:avLst/>
          </a:prstGeom>
        </p:spPr>
      </p:pic>
      <p:pic>
        <p:nvPicPr>
          <p:cNvPr id="11277" name="Picture 11276">
            <a:extLst>
              <a:ext uri="{FF2B5EF4-FFF2-40B4-BE49-F238E27FC236}">
                <a16:creationId xmlns:a16="http://schemas.microsoft.com/office/drawing/2014/main" id="{23B3CC51-D07A-4F7C-A119-8CE9D96D58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60334" y="3910285"/>
            <a:ext cx="1556283" cy="1440000"/>
          </a:xfrm>
          <a:prstGeom prst="rect">
            <a:avLst/>
          </a:prstGeom>
        </p:spPr>
      </p:pic>
      <p:pic>
        <p:nvPicPr>
          <p:cNvPr id="11278" name="Picture 11277">
            <a:extLst>
              <a:ext uri="{FF2B5EF4-FFF2-40B4-BE49-F238E27FC236}">
                <a16:creationId xmlns:a16="http://schemas.microsoft.com/office/drawing/2014/main" id="{DB358F7F-1E11-4B07-850A-E2A2B8B853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8755" y="318997"/>
            <a:ext cx="1582522" cy="1440000"/>
          </a:xfrm>
          <a:prstGeom prst="rect">
            <a:avLst/>
          </a:prstGeom>
        </p:spPr>
      </p:pic>
      <p:pic>
        <p:nvPicPr>
          <p:cNvPr id="11281" name="Picture 11280">
            <a:extLst>
              <a:ext uri="{FF2B5EF4-FFF2-40B4-BE49-F238E27FC236}">
                <a16:creationId xmlns:a16="http://schemas.microsoft.com/office/drawing/2014/main" id="{D1536E0B-45FE-43A2-A72B-7FA099D0DEE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00424" y="6418084"/>
            <a:ext cx="1556283" cy="1440000"/>
          </a:xfrm>
          <a:prstGeom prst="rect">
            <a:avLst/>
          </a:prstGeom>
        </p:spPr>
      </p:pic>
      <p:pic>
        <p:nvPicPr>
          <p:cNvPr id="11282" name="Picture 11281">
            <a:extLst>
              <a:ext uri="{FF2B5EF4-FFF2-40B4-BE49-F238E27FC236}">
                <a16:creationId xmlns:a16="http://schemas.microsoft.com/office/drawing/2014/main" id="{A6C98151-52D8-45F3-828E-9216F86F108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3733" y="6418084"/>
            <a:ext cx="1556283" cy="1440000"/>
          </a:xfrm>
          <a:prstGeom prst="rect">
            <a:avLst/>
          </a:prstGeom>
        </p:spPr>
      </p:pic>
      <p:pic>
        <p:nvPicPr>
          <p:cNvPr id="11283" name="Picture 11282">
            <a:extLst>
              <a:ext uri="{FF2B5EF4-FFF2-40B4-BE49-F238E27FC236}">
                <a16:creationId xmlns:a16="http://schemas.microsoft.com/office/drawing/2014/main" id="{CA6B9517-2B9A-4FD4-BB49-0C01B655BEF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80474" y="6424955"/>
            <a:ext cx="1556283" cy="1440000"/>
          </a:xfrm>
          <a:prstGeom prst="rect">
            <a:avLst/>
          </a:prstGeom>
        </p:spPr>
      </p:pic>
      <p:pic>
        <p:nvPicPr>
          <p:cNvPr id="11284" name="Picture 11283">
            <a:extLst>
              <a:ext uri="{FF2B5EF4-FFF2-40B4-BE49-F238E27FC236}">
                <a16:creationId xmlns:a16="http://schemas.microsoft.com/office/drawing/2014/main" id="{E76B5333-E4A3-415C-A060-FF62DC62B64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71063" y="6426150"/>
            <a:ext cx="1556283" cy="1440000"/>
          </a:xfrm>
          <a:prstGeom prst="rect">
            <a:avLst/>
          </a:prstGeom>
        </p:spPr>
      </p:pic>
      <p:cxnSp>
        <p:nvCxnSpPr>
          <p:cNvPr id="3" name="Straight Arrow Connector 2"/>
          <p:cNvCxnSpPr/>
          <p:nvPr/>
        </p:nvCxnSpPr>
        <p:spPr>
          <a:xfrm flipH="1">
            <a:off x="2779181" y="3287032"/>
            <a:ext cx="557576" cy="5693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4069275" y="2805779"/>
            <a:ext cx="589512" cy="10294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057969" y="2805779"/>
            <a:ext cx="101130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endCxn id="38" idx="0"/>
          </p:cNvCxnSpPr>
          <p:nvPr/>
        </p:nvCxnSpPr>
        <p:spPr>
          <a:xfrm flipH="1">
            <a:off x="1031535" y="4847422"/>
            <a:ext cx="1579463" cy="9745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3163016" y="4481094"/>
            <a:ext cx="0" cy="12755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V="1">
            <a:off x="2723268" y="4481094"/>
            <a:ext cx="439748" cy="51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H="1">
            <a:off x="4364511" y="4957590"/>
            <a:ext cx="706552" cy="7922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5970483" y="4380104"/>
            <a:ext cx="0" cy="12755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5305358" y="4380104"/>
            <a:ext cx="6651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1949986" y="1068685"/>
            <a:ext cx="773282" cy="109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>
            <a:off x="3631585" y="1089428"/>
            <a:ext cx="773282" cy="109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H="1">
            <a:off x="4018226" y="1415141"/>
            <a:ext cx="935558" cy="4602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01440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5AF777-249B-4CFA-ACC9-E9B46037D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162" y="119136"/>
            <a:ext cx="5589676" cy="340477"/>
          </a:xfrm>
        </p:spPr>
        <p:txBody>
          <a:bodyPr>
            <a:normAutofit/>
          </a:bodyPr>
          <a:lstStyle/>
          <a:p>
            <a:r>
              <a:rPr lang="en-GB" sz="1800" b="1" dirty="0" smtClean="0">
                <a:latin typeface="+mn-lt"/>
              </a:rPr>
              <a:t>S fig 2</a:t>
            </a:r>
            <a:endParaRPr lang="en-GB" sz="1800" b="1" dirty="0">
              <a:latin typeface="+mn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D968F5-BA62-411D-8249-2EBBD3A6E791}"/>
              </a:ext>
            </a:extLst>
          </p:cNvPr>
          <p:cNvSpPr txBox="1"/>
          <p:nvPr/>
        </p:nvSpPr>
        <p:spPr>
          <a:xfrm>
            <a:off x="340190" y="2289944"/>
            <a:ext cx="17155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 smtClean="0"/>
              <a:t>(C</a:t>
            </a:r>
            <a:r>
              <a:rPr lang="en-GB" sz="1400" b="1" dirty="0"/>
              <a:t>) </a:t>
            </a:r>
            <a:r>
              <a:rPr lang="en-GB" sz="1400" dirty="0"/>
              <a:t>Other CD4+</a:t>
            </a: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276BE1C9-ED3B-4829-81CE-DE3FDFD017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1434453"/>
              </p:ext>
            </p:extLst>
          </p:nvPr>
        </p:nvGraphicFramePr>
        <p:xfrm>
          <a:off x="2227558" y="2322607"/>
          <a:ext cx="2575794" cy="222885"/>
        </p:xfrm>
        <a:graphic>
          <a:graphicData uri="http://schemas.openxmlformats.org/drawingml/2006/table">
            <a:tbl>
              <a:tblPr/>
              <a:tblGrid>
                <a:gridCol w="2575794">
                  <a:extLst>
                    <a:ext uri="{9D8B030D-6E8A-4147-A177-3AD203B41FA5}">
                      <a16:colId xmlns:a16="http://schemas.microsoft.com/office/drawing/2014/main" val="303679817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1" i="0" u="none" strike="noStrike" dirty="0" smtClean="0">
                          <a:effectLst/>
                          <a:latin typeface="+mn-lt"/>
                        </a:rPr>
                        <a:t>(D</a:t>
                      </a:r>
                      <a:r>
                        <a:rPr lang="en-GB" sz="1400" b="1" i="0" u="none" strike="noStrike" dirty="0">
                          <a:effectLst/>
                          <a:latin typeface="+mn-lt"/>
                        </a:rPr>
                        <a:t>) </a:t>
                      </a:r>
                      <a:r>
                        <a:rPr lang="en-GB" sz="1400" b="0" i="0" u="none" strike="noStrike" dirty="0" smtClean="0">
                          <a:effectLst/>
                          <a:latin typeface="+mn-lt"/>
                        </a:rPr>
                        <a:t>CD4+CCR4+CD26-V</a:t>
                      </a:r>
                      <a:r>
                        <a:rPr lang="el-GR" sz="1400" b="0" i="0" u="none" strike="noStrike" dirty="0">
                          <a:effectLst/>
                          <a:latin typeface="+mn-lt"/>
                        </a:rPr>
                        <a:t>β</a:t>
                      </a:r>
                      <a:r>
                        <a:rPr lang="en-GB" sz="1400" b="0" i="0" u="none" strike="noStrike" dirty="0">
                          <a:effectLst/>
                          <a:latin typeface="+mn-lt"/>
                        </a:rPr>
                        <a:t>X-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8979257"/>
                  </a:ext>
                </a:extLst>
              </a:tr>
            </a:tbl>
          </a:graphicData>
        </a:graphic>
      </p:graphicFrame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D1413189-FDAA-47B3-A76A-50FB97E673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3802108"/>
              </p:ext>
            </p:extLst>
          </p:nvPr>
        </p:nvGraphicFramePr>
        <p:xfrm>
          <a:off x="4547196" y="2320714"/>
          <a:ext cx="4156125" cy="222885"/>
        </p:xfrm>
        <a:graphic>
          <a:graphicData uri="http://schemas.openxmlformats.org/drawingml/2006/table">
            <a:tbl>
              <a:tblPr/>
              <a:tblGrid>
                <a:gridCol w="4156125">
                  <a:extLst>
                    <a:ext uri="{9D8B030D-6E8A-4147-A177-3AD203B41FA5}">
                      <a16:colId xmlns:a16="http://schemas.microsoft.com/office/drawing/2014/main" val="303679817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1" i="0" u="none" strike="noStrike" dirty="0" smtClean="0">
                          <a:effectLst/>
                          <a:latin typeface="+mn-lt"/>
                        </a:rPr>
                        <a:t>(E</a:t>
                      </a:r>
                      <a:r>
                        <a:rPr lang="en-GB" sz="1400" b="1" i="0" u="none" strike="noStrike" dirty="0">
                          <a:effectLst/>
                          <a:latin typeface="+mn-lt"/>
                        </a:rPr>
                        <a:t>) </a:t>
                      </a:r>
                      <a:r>
                        <a:rPr lang="en-GB" sz="1400" b="0" i="0" u="none" strike="noStrike" dirty="0" smtClean="0">
                          <a:effectLst/>
                          <a:latin typeface="+mn-lt"/>
                        </a:rPr>
                        <a:t>CD4+CCR4+CD26-V</a:t>
                      </a:r>
                      <a:r>
                        <a:rPr lang="el-GR" sz="1400" b="0" i="0" u="none" strike="noStrike" dirty="0">
                          <a:effectLst/>
                          <a:latin typeface="+mn-lt"/>
                        </a:rPr>
                        <a:t>β</a:t>
                      </a:r>
                      <a:r>
                        <a:rPr lang="en-GB" sz="1400" b="0" i="0" u="none" strike="noStrike" dirty="0">
                          <a:effectLst/>
                          <a:latin typeface="+mn-lt"/>
                        </a:rPr>
                        <a:t>X+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8979257"/>
                  </a:ext>
                </a:extLst>
              </a:tr>
            </a:tbl>
          </a:graphicData>
        </a:graphic>
      </p:graphicFrame>
      <p:sp>
        <p:nvSpPr>
          <p:cNvPr id="30" name="TextBox 29">
            <a:extLst>
              <a:ext uri="{FF2B5EF4-FFF2-40B4-BE49-F238E27FC236}">
                <a16:creationId xmlns:a16="http://schemas.microsoft.com/office/drawing/2014/main" id="{42242296-B79F-4E03-AE79-504907F2C79D}"/>
              </a:ext>
            </a:extLst>
          </p:cNvPr>
          <p:cNvSpPr txBox="1"/>
          <p:nvPr/>
        </p:nvSpPr>
        <p:spPr>
          <a:xfrm>
            <a:off x="1751503" y="384407"/>
            <a:ext cx="1884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(A) </a:t>
            </a:r>
            <a:r>
              <a:rPr lang="en-GB" sz="1400" dirty="0"/>
              <a:t>CCR4+CD26-</a:t>
            </a:r>
          </a:p>
          <a:p>
            <a:endParaRPr lang="en-GB" sz="14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3491357-D844-4AD4-B66B-9A7D43F361E5}"/>
              </a:ext>
            </a:extLst>
          </p:cNvPr>
          <p:cNvSpPr txBox="1"/>
          <p:nvPr/>
        </p:nvSpPr>
        <p:spPr>
          <a:xfrm>
            <a:off x="3587273" y="371137"/>
            <a:ext cx="19704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(B</a:t>
            </a:r>
            <a:r>
              <a:rPr lang="en-GB" sz="1400" b="1" dirty="0" smtClean="0"/>
              <a:t>) </a:t>
            </a:r>
            <a:r>
              <a:rPr lang="en-GB" sz="1400" dirty="0" smtClean="0"/>
              <a:t>TCRV</a:t>
            </a:r>
            <a:r>
              <a:rPr lang="el-GR" sz="1400" dirty="0" smtClean="0"/>
              <a:t>β</a:t>
            </a:r>
            <a:r>
              <a:rPr lang="en-GB" sz="1400" dirty="0" smtClean="0"/>
              <a:t>X</a:t>
            </a:r>
            <a:endParaRPr lang="en-GB" sz="1400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3C0967C-9CB4-4FC0-95C8-F59EE23DF5AE}"/>
              </a:ext>
            </a:extLst>
          </p:cNvPr>
          <p:cNvSpPr txBox="1"/>
          <p:nvPr/>
        </p:nvSpPr>
        <p:spPr>
          <a:xfrm>
            <a:off x="331003" y="4195030"/>
            <a:ext cx="17155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 smtClean="0"/>
              <a:t>(F</a:t>
            </a:r>
            <a:r>
              <a:rPr lang="en-GB" sz="1400" b="1" dirty="0"/>
              <a:t>) </a:t>
            </a:r>
            <a:r>
              <a:rPr lang="en-GB" sz="1400" dirty="0"/>
              <a:t>Other CD4+</a:t>
            </a:r>
          </a:p>
        </p:txBody>
      </p:sp>
      <p:graphicFrame>
        <p:nvGraphicFramePr>
          <p:cNvPr id="41" name="Table 40">
            <a:extLst>
              <a:ext uri="{FF2B5EF4-FFF2-40B4-BE49-F238E27FC236}">
                <a16:creationId xmlns:a16="http://schemas.microsoft.com/office/drawing/2014/main" id="{E21DC404-43BE-437C-A69A-7019496614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583878"/>
              </p:ext>
            </p:extLst>
          </p:nvPr>
        </p:nvGraphicFramePr>
        <p:xfrm>
          <a:off x="2181120" y="4237477"/>
          <a:ext cx="2493722" cy="222885"/>
        </p:xfrm>
        <a:graphic>
          <a:graphicData uri="http://schemas.openxmlformats.org/drawingml/2006/table">
            <a:tbl>
              <a:tblPr/>
              <a:tblGrid>
                <a:gridCol w="2493722">
                  <a:extLst>
                    <a:ext uri="{9D8B030D-6E8A-4147-A177-3AD203B41FA5}">
                      <a16:colId xmlns:a16="http://schemas.microsoft.com/office/drawing/2014/main" val="303679817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1" i="0" u="none" strike="noStrike" dirty="0" smtClean="0">
                          <a:effectLst/>
                          <a:latin typeface="+mn-lt"/>
                        </a:rPr>
                        <a:t>(G</a:t>
                      </a:r>
                      <a:r>
                        <a:rPr lang="en-GB" sz="1400" b="1" i="0" u="none" strike="noStrike" dirty="0">
                          <a:effectLst/>
                          <a:latin typeface="+mn-lt"/>
                        </a:rPr>
                        <a:t>) </a:t>
                      </a:r>
                      <a:r>
                        <a:rPr lang="en-GB" sz="1400" b="0" i="0" u="none" strike="noStrike" dirty="0" smtClean="0">
                          <a:effectLst/>
                          <a:latin typeface="+mn-lt"/>
                        </a:rPr>
                        <a:t>CD4+CCR4+CD26-V</a:t>
                      </a:r>
                      <a:r>
                        <a:rPr lang="el-GR" sz="1400" b="0" i="0" u="none" strike="noStrike" dirty="0" smtClean="0">
                          <a:effectLst/>
                          <a:latin typeface="+mn-lt"/>
                        </a:rPr>
                        <a:t>β</a:t>
                      </a:r>
                      <a:r>
                        <a:rPr lang="en-GB" sz="1400" b="0" i="0" u="none" strike="noStrike" dirty="0">
                          <a:effectLst/>
                          <a:latin typeface="+mn-lt"/>
                        </a:rPr>
                        <a:t>X-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8979257"/>
                  </a:ext>
                </a:extLst>
              </a:tr>
            </a:tbl>
          </a:graphicData>
        </a:graphic>
      </p:graphicFrame>
      <p:graphicFrame>
        <p:nvGraphicFramePr>
          <p:cNvPr id="43" name="Table 42">
            <a:extLst>
              <a:ext uri="{FF2B5EF4-FFF2-40B4-BE49-F238E27FC236}">
                <a16:creationId xmlns:a16="http://schemas.microsoft.com/office/drawing/2014/main" id="{C63F65C9-CA49-43D2-96CD-9205C7479F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0088832"/>
              </p:ext>
            </p:extLst>
          </p:nvPr>
        </p:nvGraphicFramePr>
        <p:xfrm>
          <a:off x="4610123" y="4253869"/>
          <a:ext cx="4030269" cy="222885"/>
        </p:xfrm>
        <a:graphic>
          <a:graphicData uri="http://schemas.openxmlformats.org/drawingml/2006/table">
            <a:tbl>
              <a:tblPr/>
              <a:tblGrid>
                <a:gridCol w="4030269">
                  <a:extLst>
                    <a:ext uri="{9D8B030D-6E8A-4147-A177-3AD203B41FA5}">
                      <a16:colId xmlns:a16="http://schemas.microsoft.com/office/drawing/2014/main" val="303679817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GB" sz="1400" b="1" i="0" u="none" strike="noStrike" dirty="0" smtClean="0">
                          <a:effectLst/>
                          <a:latin typeface="+mn-lt"/>
                        </a:rPr>
                        <a:t>(H</a:t>
                      </a:r>
                      <a:r>
                        <a:rPr lang="en-GB" sz="1400" b="1" i="0" u="none" strike="noStrike" dirty="0">
                          <a:effectLst/>
                          <a:latin typeface="+mn-lt"/>
                        </a:rPr>
                        <a:t>) </a:t>
                      </a:r>
                      <a:r>
                        <a:rPr lang="en-GB" sz="1400" b="0" i="0" u="none" strike="noStrike" dirty="0" smtClean="0">
                          <a:effectLst/>
                          <a:latin typeface="+mn-lt"/>
                        </a:rPr>
                        <a:t>CD4+CCR4+CD26-V</a:t>
                      </a:r>
                      <a:r>
                        <a:rPr lang="el-GR" sz="1400" b="0" i="0" u="none" strike="noStrike" dirty="0">
                          <a:effectLst/>
                          <a:latin typeface="+mn-lt"/>
                        </a:rPr>
                        <a:t>β</a:t>
                      </a:r>
                      <a:r>
                        <a:rPr lang="en-GB" sz="1400" b="0" i="0" u="none" strike="noStrike" dirty="0">
                          <a:effectLst/>
                          <a:latin typeface="+mn-lt"/>
                        </a:rPr>
                        <a:t>X+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8979257"/>
                  </a:ext>
                </a:extLst>
              </a:tr>
            </a:tbl>
          </a:graphicData>
        </a:graphic>
      </p:graphicFrame>
      <p:sp>
        <p:nvSpPr>
          <p:cNvPr id="44" name="Rectangle 43">
            <a:extLst>
              <a:ext uri="{FF2B5EF4-FFF2-40B4-BE49-F238E27FC236}">
                <a16:creationId xmlns:a16="http://schemas.microsoft.com/office/drawing/2014/main" id="{3F96564D-8AB7-4180-8F80-31FA270DB725}"/>
              </a:ext>
            </a:extLst>
          </p:cNvPr>
          <p:cNvSpPr/>
          <p:nvPr/>
        </p:nvSpPr>
        <p:spPr>
          <a:xfrm>
            <a:off x="143220" y="8143374"/>
            <a:ext cx="6356732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50" b="1" dirty="0"/>
              <a:t>Supplementary </a:t>
            </a:r>
            <a:r>
              <a:rPr lang="en-GB" sz="1050" b="1" dirty="0" smtClean="0"/>
              <a:t>Fig. </a:t>
            </a:r>
            <a:r>
              <a:rPr lang="en-GB" sz="1050" b="1" dirty="0" smtClean="0"/>
              <a:t>2. </a:t>
            </a:r>
            <a:r>
              <a:rPr lang="en-GB" sz="1050" b="1" dirty="0"/>
              <a:t>Gating </a:t>
            </a:r>
            <a:r>
              <a:rPr lang="en-GB" sz="1050" b="1" dirty="0" smtClean="0"/>
              <a:t>strategy for CD7, Ki-67 and HAS-flow analysis</a:t>
            </a:r>
            <a:r>
              <a:rPr lang="en-GB" sz="1050" dirty="0" smtClean="0"/>
              <a:t>. </a:t>
            </a:r>
            <a:r>
              <a:rPr lang="en-GB" sz="1050" dirty="0"/>
              <a:t>PBMCs were gated as </a:t>
            </a:r>
            <a:r>
              <a:rPr lang="en-GB" sz="1050" dirty="0" smtClean="0"/>
              <a:t>shown in supplementary </a:t>
            </a:r>
            <a:r>
              <a:rPr lang="en-GB" sz="1050" dirty="0"/>
              <a:t>Figure 1; with CD4+ </a:t>
            </a:r>
            <a:r>
              <a:rPr lang="en-GB" sz="1050" dirty="0" smtClean="0"/>
              <a:t>cells classified as CCR4+CD26- T cells or </a:t>
            </a:r>
            <a:r>
              <a:rPr lang="en-GB" sz="1050" dirty="0"/>
              <a:t>‘Other CD4</a:t>
            </a:r>
            <a:r>
              <a:rPr lang="en-GB" sz="1050" dirty="0" smtClean="0"/>
              <a:t>+’ cells </a:t>
            </a:r>
            <a:r>
              <a:rPr lang="en-GB" sz="1050" dirty="0"/>
              <a:t>(A). </a:t>
            </a:r>
            <a:r>
              <a:rPr lang="en-GB" sz="1050" dirty="0" smtClean="0"/>
              <a:t>CD4+CCR4+CD26- cells were further gated on the basis of TCRV</a:t>
            </a:r>
            <a:r>
              <a:rPr lang="el-GR" sz="1050" dirty="0" smtClean="0"/>
              <a:t>β</a:t>
            </a:r>
            <a:r>
              <a:rPr lang="en-GB" sz="1050" dirty="0" smtClean="0"/>
              <a:t> expression into CCR4+CD26-V</a:t>
            </a:r>
            <a:r>
              <a:rPr lang="el-GR" sz="1050" dirty="0" smtClean="0"/>
              <a:t>β</a:t>
            </a:r>
            <a:r>
              <a:rPr lang="en-GB" sz="1050" dirty="0" smtClean="0"/>
              <a:t>X+ </a:t>
            </a:r>
            <a:r>
              <a:rPr lang="en-GB" sz="1050" dirty="0"/>
              <a:t>and CCR4+CD26-V</a:t>
            </a:r>
            <a:r>
              <a:rPr lang="el-GR" sz="1050" dirty="0" smtClean="0"/>
              <a:t>β</a:t>
            </a:r>
            <a:r>
              <a:rPr lang="en-GB" sz="1050" dirty="0" smtClean="0"/>
              <a:t>X- cells (B).Within these subsets, the frequencies of cells expressing CD7 (</a:t>
            </a:r>
            <a:r>
              <a:rPr lang="en-GB" sz="1050" dirty="0"/>
              <a:t>C, D, E) and </a:t>
            </a:r>
            <a:r>
              <a:rPr lang="en-GB" sz="1050" dirty="0" smtClean="0"/>
              <a:t>Ki-67 (F</a:t>
            </a:r>
            <a:r>
              <a:rPr lang="en-GB" sz="1050" dirty="0"/>
              <a:t>, G, H</a:t>
            </a:r>
            <a:r>
              <a:rPr lang="en-GB" sz="1050" dirty="0" smtClean="0"/>
              <a:t>) were quantified. CD4+CCR4+CD26- cells which were negative </a:t>
            </a:r>
            <a:r>
              <a:rPr lang="en-GB" sz="1050" dirty="0"/>
              <a:t>for CD7 (%N) </a:t>
            </a:r>
            <a:r>
              <a:rPr lang="en-GB" sz="1050" dirty="0" smtClean="0"/>
              <a:t>or CD7dim </a:t>
            </a:r>
            <a:r>
              <a:rPr lang="en-GB" sz="1050" dirty="0"/>
              <a:t>(%D) (I</a:t>
            </a:r>
            <a:r>
              <a:rPr lang="en-GB" sz="1050" dirty="0" smtClean="0"/>
              <a:t>) were identified in a </a:t>
            </a:r>
            <a:r>
              <a:rPr lang="en-GB" sz="1050" dirty="0"/>
              <a:t>gating </a:t>
            </a:r>
            <a:r>
              <a:rPr lang="en-GB" sz="1050" dirty="0" smtClean="0"/>
              <a:t>strategy derived from Kobayashi </a:t>
            </a:r>
            <a:r>
              <a:rPr lang="en-GB" sz="1050" dirty="0"/>
              <a:t>and colleagues (27</a:t>
            </a:r>
            <a:r>
              <a:rPr lang="en-GB" sz="1050" dirty="0" smtClean="0"/>
              <a:t>). </a:t>
            </a:r>
            <a:endParaRPr lang="en-GB" sz="1050" dirty="0"/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B78D761C-DBF1-4855-B768-3F909297A0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583" y="698917"/>
            <a:ext cx="1556283" cy="1440000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CD825689-48B2-46CD-A444-BB09B6548B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003" y="2656748"/>
            <a:ext cx="1556283" cy="1440000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A24C8595-4D80-4B94-B2F6-C0FE941166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0395" y="2667153"/>
            <a:ext cx="1556283" cy="1440000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34EAFA9C-0FAD-4D9C-8AD3-04CA4DF680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7832" y="698917"/>
            <a:ext cx="1556283" cy="1440000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F9743995-714E-40B8-BC97-B51FF75055E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4842" y="2667153"/>
            <a:ext cx="1556283" cy="1440000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3BD1ED65-AE06-4A3E-A1D7-85D1C05627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0190" y="4530718"/>
            <a:ext cx="1556283" cy="1440000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6DC84686-0784-48F9-A25D-DFD08442A61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70395" y="4572000"/>
            <a:ext cx="1556283" cy="1440000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C6B5E65D-9E93-4456-8D4D-EA24A7ED232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06982" y="4581005"/>
            <a:ext cx="1556283" cy="1440000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EFDA87B2-D75F-4A8F-B2CE-F7833082EC8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70394" y="6513490"/>
            <a:ext cx="1556283" cy="1440000"/>
          </a:xfrm>
          <a:prstGeom prst="rect">
            <a:avLst/>
          </a:prstGeom>
        </p:spPr>
      </p:pic>
      <p:sp>
        <p:nvSpPr>
          <p:cNvPr id="60" name="TextBox 59">
            <a:extLst>
              <a:ext uri="{FF2B5EF4-FFF2-40B4-BE49-F238E27FC236}">
                <a16:creationId xmlns:a16="http://schemas.microsoft.com/office/drawing/2014/main" id="{936E77B3-24D8-4E4F-8C24-CBB80F31F9A5}"/>
              </a:ext>
            </a:extLst>
          </p:cNvPr>
          <p:cNvSpPr txBox="1"/>
          <p:nvPr/>
        </p:nvSpPr>
        <p:spPr>
          <a:xfrm>
            <a:off x="2491966" y="6205713"/>
            <a:ext cx="23113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 smtClean="0"/>
              <a:t>(I</a:t>
            </a:r>
            <a:r>
              <a:rPr lang="en-GB" sz="1400" b="1" dirty="0"/>
              <a:t>)</a:t>
            </a:r>
            <a:r>
              <a:rPr lang="en-GB" sz="1400" dirty="0"/>
              <a:t> </a:t>
            </a:r>
            <a:r>
              <a:rPr lang="en-GB" sz="1400" dirty="0" smtClean="0"/>
              <a:t>CD7 D and N gating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19577098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5AF777-249B-4CFA-ACC9-E9B46037DAB5}"/>
              </a:ext>
            </a:extLst>
          </p:cNvPr>
          <p:cNvSpPr txBox="1">
            <a:spLocks/>
          </p:cNvSpPr>
          <p:nvPr/>
        </p:nvSpPr>
        <p:spPr>
          <a:xfrm>
            <a:off x="634162" y="119136"/>
            <a:ext cx="5589676" cy="340477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63304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47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800" b="1" dirty="0" smtClean="0">
                <a:latin typeface="+mn-lt"/>
              </a:rPr>
              <a:t>S fig 3</a:t>
            </a:r>
            <a:endParaRPr lang="en-GB" sz="1800" b="1" dirty="0">
              <a:latin typeface="+mn-lt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4006483"/>
              </p:ext>
            </p:extLst>
          </p:nvPr>
        </p:nvGraphicFramePr>
        <p:xfrm>
          <a:off x="1656949" y="842982"/>
          <a:ext cx="2905125" cy="269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3" name="Prism 9" r:id="rId3" imgW="2904495" imgH="2698634" progId="Prism9.Document">
                  <p:embed/>
                </p:oleObj>
              </mc:Choice>
              <mc:Fallback>
                <p:oleObj name="Prism 9" r:id="rId3" imgW="2904495" imgH="2698634" progId="Prism9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56949" y="842982"/>
                        <a:ext cx="2905125" cy="2698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3F96564D-8AB7-4180-8F80-31FA270DB725}"/>
              </a:ext>
            </a:extLst>
          </p:cNvPr>
          <p:cNvSpPr/>
          <p:nvPr/>
        </p:nvSpPr>
        <p:spPr>
          <a:xfrm>
            <a:off x="354985" y="5731868"/>
            <a:ext cx="614803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b="1" dirty="0"/>
              <a:t>Supplementary </a:t>
            </a:r>
            <a:r>
              <a:rPr lang="en-GB" sz="1100" b="1" dirty="0" smtClean="0"/>
              <a:t>Fig. 3. </a:t>
            </a:r>
            <a:r>
              <a:rPr lang="en-GB" sz="1100" b="1" dirty="0" smtClean="0"/>
              <a:t>Reproducibility of OCI-flow</a:t>
            </a:r>
            <a:r>
              <a:rPr lang="en-GB" sz="1100" dirty="0" smtClean="0"/>
              <a:t>. PBMC samples were </a:t>
            </a:r>
            <a:r>
              <a:rPr lang="en-GB" sz="1100" dirty="0" err="1" smtClean="0"/>
              <a:t>aliquoted</a:t>
            </a:r>
            <a:r>
              <a:rPr lang="en-GB" sz="1100" dirty="0" smtClean="0"/>
              <a:t> and cryopreserved. Samples were assayed in two independent runs and the OCI-flow was plotted. A simple linear regression line was plotted. Inset table shows raw data, mean, standard deviation (</a:t>
            </a:r>
            <a:r>
              <a:rPr lang="en-GB" sz="1100" dirty="0" err="1" smtClean="0"/>
              <a:t>StDev</a:t>
            </a:r>
            <a:r>
              <a:rPr lang="en-GB" sz="1100" dirty="0" smtClean="0"/>
              <a:t>) and % Coefficient of variation (% CV), calculated as follows: (</a:t>
            </a:r>
            <a:r>
              <a:rPr lang="en-GB" sz="1100" dirty="0" err="1" smtClean="0"/>
              <a:t>StDev</a:t>
            </a:r>
            <a:r>
              <a:rPr lang="en-GB" sz="1100" dirty="0" smtClean="0"/>
              <a:t>/mean)*100.</a:t>
            </a:r>
            <a:endParaRPr lang="en-GB" sz="1100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4125194"/>
              </p:ext>
            </p:extLst>
          </p:nvPr>
        </p:nvGraphicFramePr>
        <p:xfrm>
          <a:off x="1143000" y="3779550"/>
          <a:ext cx="4572000" cy="17145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233111486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064471387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35801250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97120335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13382026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409883357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Sample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Replicate 1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Replicate 2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Mean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 err="1" smtClean="0">
                          <a:effectLst/>
                        </a:rPr>
                        <a:t>StDev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%CV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3855325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1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0.625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0.620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0.623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0.004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0.568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9621357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2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0.945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0.924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0.934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0.015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1.564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92232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3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0.729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0.723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0.726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0.004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0.573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9804827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4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0.698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0.686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0.692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0.008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1.218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2831234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0.598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0.621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0.610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0.016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2.697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871659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6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0.996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0.997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0.997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0.001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0.071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1522316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7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0.999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0.995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0.997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0.003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0.307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8095174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8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0.850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0.859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0.854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>
                          <a:effectLst/>
                        </a:rPr>
                        <a:t>0.006</a:t>
                      </a:r>
                      <a:endParaRPr lang="en-GB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100" u="none" strike="noStrike" dirty="0">
                          <a:effectLst/>
                        </a:rPr>
                        <a:t>0.739</a:t>
                      </a:r>
                      <a:endParaRPr lang="en-GB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903868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3343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28AA01F4-3C63-43E7-9D69-6DE45F65A26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59334346"/>
              </p:ext>
            </p:extLst>
          </p:nvPr>
        </p:nvGraphicFramePr>
        <p:xfrm>
          <a:off x="2454275" y="692026"/>
          <a:ext cx="2357438" cy="2157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" name="Prism 9" r:id="rId3" imgW="2945550" imgH="2698634" progId="Prism9.Document">
                  <p:embed/>
                </p:oleObj>
              </mc:Choice>
              <mc:Fallback>
                <p:oleObj name="Prism 9" r:id="rId3" imgW="2945550" imgH="2698634" progId="Prism9.Document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28AA01F4-3C63-43E7-9D69-6DE45F65A26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54275" y="692026"/>
                        <a:ext cx="2357438" cy="21574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2AA4ADB5-F14A-4ED6-B2B0-6F9A0858B19A}"/>
              </a:ext>
            </a:extLst>
          </p:cNvPr>
          <p:cNvSpPr txBox="1"/>
          <p:nvPr/>
        </p:nvSpPr>
        <p:spPr>
          <a:xfrm>
            <a:off x="151595" y="110004"/>
            <a:ext cx="1753109" cy="283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45" b="1" dirty="0"/>
              <a:t>Supplementary Figure </a:t>
            </a:r>
            <a:r>
              <a:rPr lang="en-GB" sz="1245" b="1" dirty="0" smtClean="0"/>
              <a:t>4</a:t>
            </a:r>
            <a:endParaRPr lang="en-GB" sz="1245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EC3F57-DAF9-46A5-98F7-387D70876E83}"/>
              </a:ext>
            </a:extLst>
          </p:cNvPr>
          <p:cNvSpPr txBox="1"/>
          <p:nvPr/>
        </p:nvSpPr>
        <p:spPr>
          <a:xfrm>
            <a:off x="850623" y="445632"/>
            <a:ext cx="17327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dirty="0" smtClean="0"/>
              <a:t>(A) Training </a:t>
            </a:r>
            <a:r>
              <a:rPr lang="en-GB" sz="1200" b="1" dirty="0"/>
              <a:t>cohort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6E3A07-623D-4F09-B7BA-EED3E780F8D1}"/>
              </a:ext>
            </a:extLst>
          </p:cNvPr>
          <p:cNvSpPr txBox="1"/>
          <p:nvPr/>
        </p:nvSpPr>
        <p:spPr>
          <a:xfrm>
            <a:off x="5260738" y="438707"/>
            <a:ext cx="1085554" cy="283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45" b="1" dirty="0"/>
              <a:t>(C</a:t>
            </a:r>
            <a:r>
              <a:rPr lang="en-GB" sz="1245" b="1" dirty="0" smtClean="0"/>
              <a:t>) OCI&gt;0.770</a:t>
            </a:r>
            <a:endParaRPr lang="en-GB" sz="1245" b="1" dirty="0"/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B08B21E3-D51C-44FE-B9BC-AF6A141B5AE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6549399"/>
              </p:ext>
            </p:extLst>
          </p:nvPr>
        </p:nvGraphicFramePr>
        <p:xfrm>
          <a:off x="4439468" y="690439"/>
          <a:ext cx="2355850" cy="215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" name="Prism 9" r:id="rId5" imgW="2945550" imgH="2698634" progId="Prism9.Document">
                  <p:embed/>
                </p:oleObj>
              </mc:Choice>
              <mc:Fallback>
                <p:oleObj name="Prism 9" r:id="rId5" imgW="2945550" imgH="2698634" progId="Prism9.Document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B08B21E3-D51C-44FE-B9BC-AF6A141B5A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439468" y="690439"/>
                        <a:ext cx="2355850" cy="2159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C7952674-AE26-456D-A5E5-A1A6BE7BA59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1155714"/>
              </p:ext>
            </p:extLst>
          </p:nvPr>
        </p:nvGraphicFramePr>
        <p:xfrm>
          <a:off x="151595" y="690439"/>
          <a:ext cx="2354262" cy="215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6" name="Prism 9" r:id="rId7" imgW="2945550" imgH="2698634" progId="Prism9.Document">
                  <p:embed/>
                </p:oleObj>
              </mc:Choice>
              <mc:Fallback>
                <p:oleObj name="Prism 9" r:id="rId7" imgW="2945550" imgH="2698634" progId="Prism9.Document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C7952674-AE26-456D-A5E5-A1A6BE7BA59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1595" y="690439"/>
                        <a:ext cx="2354262" cy="2159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A44E9156-90C0-43E5-BC5A-2F613921E40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0293456"/>
              </p:ext>
            </p:extLst>
          </p:nvPr>
        </p:nvGraphicFramePr>
        <p:xfrm>
          <a:off x="3563938" y="3390453"/>
          <a:ext cx="2868612" cy="202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7" name="Prism 9" r:id="rId9" imgW="3823561" imgH="2701515" progId="Prism9.Document">
                  <p:embed/>
                </p:oleObj>
              </mc:Choice>
              <mc:Fallback>
                <p:oleObj name="Prism 9" r:id="rId9" imgW="3823561" imgH="2701515" progId="Prism9.Document">
                  <p:embed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A44E9156-90C0-43E5-BC5A-2F613921E40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563938" y="3390453"/>
                        <a:ext cx="2868612" cy="2025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BD03A0E2-3F2B-4A8F-9446-EDCC0F5CF91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5909689"/>
              </p:ext>
            </p:extLst>
          </p:nvPr>
        </p:nvGraphicFramePr>
        <p:xfrm>
          <a:off x="331745" y="3389465"/>
          <a:ext cx="2895600" cy="2024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8" name="Prism 9" r:id="rId11" imgW="3860295" imgH="2698634" progId="Prism9.Document">
                  <p:embed/>
                </p:oleObj>
              </mc:Choice>
              <mc:Fallback>
                <p:oleObj name="Prism 9" r:id="rId11" imgW="3860295" imgH="2698634" progId="Prism9.Document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BD03A0E2-3F2B-4A8F-9446-EDCC0F5CF9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31745" y="3389465"/>
                        <a:ext cx="2895600" cy="20240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0C6E3A07-623D-4F09-B7BA-EED3E780F8D1}"/>
              </a:ext>
            </a:extLst>
          </p:cNvPr>
          <p:cNvSpPr txBox="1"/>
          <p:nvPr/>
        </p:nvSpPr>
        <p:spPr>
          <a:xfrm>
            <a:off x="3187109" y="438707"/>
            <a:ext cx="1090363" cy="283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45" b="1" dirty="0"/>
              <a:t>(B</a:t>
            </a:r>
            <a:r>
              <a:rPr lang="en-GB" sz="1245" b="1" dirty="0" smtClean="0"/>
              <a:t>) OCI&lt;0.770</a:t>
            </a:r>
            <a:endParaRPr lang="en-GB" sz="1245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6E3A07-623D-4F09-B7BA-EED3E780F8D1}"/>
              </a:ext>
            </a:extLst>
          </p:cNvPr>
          <p:cNvSpPr txBox="1"/>
          <p:nvPr/>
        </p:nvSpPr>
        <p:spPr>
          <a:xfrm>
            <a:off x="331745" y="3055815"/>
            <a:ext cx="385042" cy="283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45" b="1" dirty="0"/>
              <a:t>(D)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C6E3A07-623D-4F09-B7BA-EED3E780F8D1}"/>
              </a:ext>
            </a:extLst>
          </p:cNvPr>
          <p:cNvSpPr txBox="1"/>
          <p:nvPr/>
        </p:nvSpPr>
        <p:spPr>
          <a:xfrm>
            <a:off x="3786951" y="3055815"/>
            <a:ext cx="362600" cy="2839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45" b="1" dirty="0"/>
              <a:t>(E)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9003" y="5835114"/>
            <a:ext cx="61399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 smtClean="0"/>
              <a:t>Supplementary</a:t>
            </a:r>
            <a:r>
              <a:rPr lang="en-GB" sz="1100" b="1" dirty="0" smtClean="0"/>
              <a:t> Fig. 4. </a:t>
            </a:r>
            <a:r>
              <a:rPr lang="en-GB" sz="1100" b="1" dirty="0" smtClean="0"/>
              <a:t>CD7 downregulation and oligoclonality</a:t>
            </a:r>
          </a:p>
          <a:p>
            <a:r>
              <a:rPr lang="en-GB" sz="1100" dirty="0" smtClean="0"/>
              <a:t>% CD7 dim </a:t>
            </a:r>
            <a:r>
              <a:rPr lang="en-GB" sz="1100" dirty="0" smtClean="0"/>
              <a:t>(%D</a:t>
            </a:r>
            <a:r>
              <a:rPr lang="en-GB" sz="1100" dirty="0" smtClean="0"/>
              <a:t>) and % CD7 negative </a:t>
            </a:r>
            <a:r>
              <a:rPr lang="en-GB" sz="1100" dirty="0" smtClean="0"/>
              <a:t>(%N</a:t>
            </a:r>
            <a:r>
              <a:rPr lang="en-GB" sz="1100" dirty="0" smtClean="0"/>
              <a:t>) CCR4+CD26- cells within total CD4+ T cells in samples from (A) the training cohort (B) donors with OCI&lt;0.770 in the screening cohort (C) and donors with OCI&gt;0.770 in the </a:t>
            </a:r>
            <a:r>
              <a:rPr lang="en-GB" sz="1100" dirty="0"/>
              <a:t>screening </a:t>
            </a:r>
            <a:r>
              <a:rPr lang="en-GB" sz="1100" dirty="0" smtClean="0"/>
              <a:t>cohort. Correlation between % </a:t>
            </a:r>
            <a:r>
              <a:rPr lang="en-GB" sz="1100" dirty="0" smtClean="0"/>
              <a:t>CD7dim/negative </a:t>
            </a:r>
            <a:r>
              <a:rPr lang="en-GB" sz="1100" dirty="0" smtClean="0"/>
              <a:t>and (D) proviral load or (E) OCI flow.</a:t>
            </a:r>
            <a:endParaRPr lang="en-GB" sz="1100" dirty="0"/>
          </a:p>
          <a:p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40453381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77297</TotalTime>
  <Words>1669</Words>
  <Application>Microsoft Office PowerPoint</Application>
  <PresentationFormat>On-screen Show (4:3)</PresentationFormat>
  <Paragraphs>480</Paragraphs>
  <Slides>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Office Theme</vt:lpstr>
      <vt:lpstr>1_Office Theme</vt:lpstr>
      <vt:lpstr>Prism 9</vt:lpstr>
      <vt:lpstr>GraphPad Prism 9 Project</vt:lpstr>
      <vt:lpstr>PowerPoint Presentation</vt:lpstr>
      <vt:lpstr>PowerPoint Presentation</vt:lpstr>
      <vt:lpstr>PowerPoint Presentation</vt:lpstr>
      <vt:lpstr>PowerPoint Presentation</vt:lpstr>
      <vt:lpstr>S fig 2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Wolf, Sonia N</dc:creator>
  <cp:lastModifiedBy>Rowan, Aileen</cp:lastModifiedBy>
  <cp:revision>400</cp:revision>
  <cp:lastPrinted>2021-02-21T12:03:22Z</cp:lastPrinted>
  <dcterms:created xsi:type="dcterms:W3CDTF">2019-09-20T13:30:55Z</dcterms:created>
  <dcterms:modified xsi:type="dcterms:W3CDTF">2021-02-22T17:45:43Z</dcterms:modified>
</cp:coreProperties>
</file>