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13F769-37C4-468F-89CF-BADA03329EC0}" v="3" dt="2018-07-28T21:37:02.0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2" autoAdjust="0"/>
    <p:restoredTop sz="94660"/>
  </p:normalViewPr>
  <p:slideViewPr>
    <p:cSldViewPr snapToGrid="0">
      <p:cViewPr varScale="1">
        <p:scale>
          <a:sx n="67" d="100"/>
          <a:sy n="67" d="100"/>
        </p:scale>
        <p:origin x="1896" y="6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4578E-27EE-4FB7-8800-E49602C0A3B7}" type="datetimeFigureOut">
              <a:rPr kumimoji="1" lang="ja-JP" altLang="en-US" smtClean="0"/>
              <a:t>2018/8/14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35C70-D414-461A-B0ED-1C4425474E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2277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4578E-27EE-4FB7-8800-E49602C0A3B7}" type="datetimeFigureOut">
              <a:rPr kumimoji="1" lang="ja-JP" altLang="en-US" smtClean="0"/>
              <a:t>2018/8/14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35C70-D414-461A-B0ED-1C4425474E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2010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4578E-27EE-4FB7-8800-E49602C0A3B7}" type="datetimeFigureOut">
              <a:rPr kumimoji="1" lang="ja-JP" altLang="en-US" smtClean="0"/>
              <a:t>2018/8/14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35C70-D414-461A-B0ED-1C4425474E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6691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4578E-27EE-4FB7-8800-E49602C0A3B7}" type="datetimeFigureOut">
              <a:rPr kumimoji="1" lang="ja-JP" altLang="en-US" smtClean="0"/>
              <a:t>2018/8/14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35C70-D414-461A-B0ED-1C4425474E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1483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4578E-27EE-4FB7-8800-E49602C0A3B7}" type="datetimeFigureOut">
              <a:rPr kumimoji="1" lang="ja-JP" altLang="en-US" smtClean="0"/>
              <a:t>2018/8/14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35C70-D414-461A-B0ED-1C4425474E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2061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4578E-27EE-4FB7-8800-E49602C0A3B7}" type="datetimeFigureOut">
              <a:rPr kumimoji="1" lang="ja-JP" altLang="en-US" smtClean="0"/>
              <a:t>2018/8/14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35C70-D414-461A-B0ED-1C4425474E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0589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4578E-27EE-4FB7-8800-E49602C0A3B7}" type="datetimeFigureOut">
              <a:rPr kumimoji="1" lang="ja-JP" altLang="en-US" smtClean="0"/>
              <a:t>2018/8/14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35C70-D414-461A-B0ED-1C4425474E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1993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4578E-27EE-4FB7-8800-E49602C0A3B7}" type="datetimeFigureOut">
              <a:rPr kumimoji="1" lang="ja-JP" altLang="en-US" smtClean="0"/>
              <a:t>2018/8/14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35C70-D414-461A-B0ED-1C4425474E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8644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4578E-27EE-4FB7-8800-E49602C0A3B7}" type="datetimeFigureOut">
              <a:rPr kumimoji="1" lang="ja-JP" altLang="en-US" smtClean="0"/>
              <a:t>2018/8/14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35C70-D414-461A-B0ED-1C4425474E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6191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4578E-27EE-4FB7-8800-E49602C0A3B7}" type="datetimeFigureOut">
              <a:rPr kumimoji="1" lang="ja-JP" altLang="en-US" smtClean="0"/>
              <a:t>2018/8/14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35C70-D414-461A-B0ED-1C4425474E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9999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4578E-27EE-4FB7-8800-E49602C0A3B7}" type="datetimeFigureOut">
              <a:rPr kumimoji="1" lang="ja-JP" altLang="en-US" smtClean="0"/>
              <a:t>2018/8/14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35C70-D414-461A-B0ED-1C4425474E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0263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4578E-27EE-4FB7-8800-E49602C0A3B7}" type="datetimeFigureOut">
              <a:rPr kumimoji="1" lang="ja-JP" altLang="en-US" smtClean="0"/>
              <a:t>2018/8/14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35C70-D414-461A-B0ED-1C4425474E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7560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6C84231-EFC7-4927-8434-84C67BD056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771" y="1142411"/>
            <a:ext cx="4824000" cy="4908605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6188AFD-D95C-4687-AC12-064A6ABC7968}"/>
              </a:ext>
            </a:extLst>
          </p:cNvPr>
          <p:cNvSpPr txBox="1"/>
          <p:nvPr/>
        </p:nvSpPr>
        <p:spPr>
          <a:xfrm>
            <a:off x="4546302" y="3319587"/>
            <a:ext cx="10021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8/8 match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FFB33E3-9B15-4077-B3E5-84A9AEDD8D1A}"/>
              </a:ext>
            </a:extLst>
          </p:cNvPr>
          <p:cNvSpPr txBox="1"/>
          <p:nvPr/>
        </p:nvSpPr>
        <p:spPr>
          <a:xfrm>
            <a:off x="4013542" y="2988779"/>
            <a:ext cx="8034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1-allele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D4EAFC2-59B8-4F40-A127-C30FE4A52F66}"/>
              </a:ext>
            </a:extLst>
          </p:cNvPr>
          <p:cNvSpPr txBox="1"/>
          <p:nvPr/>
        </p:nvSpPr>
        <p:spPr>
          <a:xfrm>
            <a:off x="5503751" y="2412148"/>
            <a:ext cx="8547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2-allele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9F89723-5272-42BE-8846-2A9CE89BE485}"/>
              </a:ext>
            </a:extLst>
          </p:cNvPr>
          <p:cNvSpPr txBox="1"/>
          <p:nvPr/>
        </p:nvSpPr>
        <p:spPr>
          <a:xfrm>
            <a:off x="5332796" y="2727291"/>
            <a:ext cx="8547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3-allele 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FACB73B-09BA-4150-9933-F6F7EBAF2FB4}"/>
              </a:ext>
            </a:extLst>
          </p:cNvPr>
          <p:cNvSpPr txBox="1"/>
          <p:nvPr/>
        </p:nvSpPr>
        <p:spPr>
          <a:xfrm>
            <a:off x="5121151" y="2111867"/>
            <a:ext cx="8034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4-allele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67CDB49-4D0D-4248-8F47-ACAB57582A74}"/>
              </a:ext>
            </a:extLst>
          </p:cNvPr>
          <p:cNvSpPr txBox="1"/>
          <p:nvPr/>
        </p:nvSpPr>
        <p:spPr>
          <a:xfrm>
            <a:off x="3694514" y="1919359"/>
            <a:ext cx="1584561" cy="340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and over-allele 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474135A7-DEE7-4D0A-AF06-0DDEBE30A19D}"/>
              </a:ext>
            </a:extLst>
          </p:cNvPr>
          <p:cNvCxnSpPr>
            <a:cxnSpLocks/>
          </p:cNvCxnSpPr>
          <p:nvPr/>
        </p:nvCxnSpPr>
        <p:spPr>
          <a:xfrm flipH="1" flipV="1">
            <a:off x="4415563" y="3356407"/>
            <a:ext cx="170919" cy="14556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FA57A223-83C2-445D-87E4-A115CCEBAFDA}"/>
              </a:ext>
            </a:extLst>
          </p:cNvPr>
          <p:cNvCxnSpPr>
            <a:cxnSpLocks/>
          </p:cNvCxnSpPr>
          <p:nvPr/>
        </p:nvCxnSpPr>
        <p:spPr>
          <a:xfrm flipH="1" flipV="1">
            <a:off x="3929950" y="2966533"/>
            <a:ext cx="145231" cy="19202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097481EB-D27B-460E-8DBD-CEB78B444B68}"/>
              </a:ext>
            </a:extLst>
          </p:cNvPr>
          <p:cNvCxnSpPr>
            <a:cxnSpLocks/>
          </p:cNvCxnSpPr>
          <p:nvPr/>
        </p:nvCxnSpPr>
        <p:spPr>
          <a:xfrm flipH="1" flipV="1">
            <a:off x="5212480" y="2767514"/>
            <a:ext cx="180735" cy="9292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236D0F14-7D2B-4041-9D85-2F91A163EFFF}"/>
              </a:ext>
            </a:extLst>
          </p:cNvPr>
          <p:cNvCxnSpPr>
            <a:cxnSpLocks/>
          </p:cNvCxnSpPr>
          <p:nvPr/>
        </p:nvCxnSpPr>
        <p:spPr>
          <a:xfrm flipH="1">
            <a:off x="5227181" y="2610166"/>
            <a:ext cx="321318" cy="13211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AC74810F-CD6C-4492-9189-0FD1ECFE0EE7}"/>
              </a:ext>
            </a:extLst>
          </p:cNvPr>
          <p:cNvCxnSpPr>
            <a:cxnSpLocks/>
          </p:cNvCxnSpPr>
          <p:nvPr/>
        </p:nvCxnSpPr>
        <p:spPr>
          <a:xfrm flipH="1">
            <a:off x="5234321" y="2405855"/>
            <a:ext cx="216000" cy="2880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A02B5584-B3D9-4708-90DE-A6F318D5DEEA}"/>
              </a:ext>
            </a:extLst>
          </p:cNvPr>
          <p:cNvCxnSpPr>
            <a:cxnSpLocks/>
          </p:cNvCxnSpPr>
          <p:nvPr/>
        </p:nvCxnSpPr>
        <p:spPr>
          <a:xfrm>
            <a:off x="4586482" y="2250166"/>
            <a:ext cx="1" cy="36000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90491C0-A3D2-4D27-818E-24D95D2C37B6}"/>
              </a:ext>
            </a:extLst>
          </p:cNvPr>
          <p:cNvSpPr txBox="1"/>
          <p:nvPr/>
        </p:nvSpPr>
        <p:spPr>
          <a:xfrm>
            <a:off x="2121797" y="5690526"/>
            <a:ext cx="233429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Days from transplantation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AB730F9-3095-49C2-8DC9-94A13911E3C6}"/>
              </a:ext>
            </a:extLst>
          </p:cNvPr>
          <p:cNvSpPr txBox="1"/>
          <p:nvPr/>
        </p:nvSpPr>
        <p:spPr>
          <a:xfrm rot="16200000">
            <a:off x="-1289306" y="3226672"/>
            <a:ext cx="3530071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Cumulative incidence of CMV reactivation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7AEE70D-AD13-47E3-AC9E-9ABAF05073FB}"/>
              </a:ext>
            </a:extLst>
          </p:cNvPr>
          <p:cNvSpPr txBox="1"/>
          <p:nvPr/>
        </p:nvSpPr>
        <p:spPr>
          <a:xfrm>
            <a:off x="341030" y="5981580"/>
            <a:ext cx="95090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8/8match</a:t>
            </a:r>
          </a:p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1-mis</a:t>
            </a:r>
          </a:p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2-mis</a:t>
            </a:r>
          </a:p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3-mis</a:t>
            </a:r>
          </a:p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4-mis</a:t>
            </a:r>
          </a:p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5-mis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A5AC300C-CD1B-496D-87A4-66FF97184463}"/>
              </a:ext>
            </a:extLst>
          </p:cNvPr>
          <p:cNvSpPr txBox="1"/>
          <p:nvPr/>
        </p:nvSpPr>
        <p:spPr>
          <a:xfrm>
            <a:off x="245974" y="5755327"/>
            <a:ext cx="10470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No. at risk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71F7ADB4-E042-4E98-99AD-791110444A08}"/>
              </a:ext>
            </a:extLst>
          </p:cNvPr>
          <p:cNvSpPr txBox="1"/>
          <p:nvPr/>
        </p:nvSpPr>
        <p:spPr>
          <a:xfrm>
            <a:off x="1148518" y="5979605"/>
            <a:ext cx="49244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</a:p>
          <a:p>
            <a:pPr algn="ct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68</a:t>
            </a:r>
          </a:p>
          <a:p>
            <a:pPr algn="ct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114</a:t>
            </a:r>
          </a:p>
          <a:p>
            <a:pPr algn="ct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242</a:t>
            </a:r>
          </a:p>
          <a:p>
            <a:pPr algn="ct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</a:t>
            </a:r>
          </a:p>
          <a:p>
            <a:pPr algn="ct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136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A212940-4640-4146-9D05-1FD1504E8DAF}"/>
              </a:ext>
            </a:extLst>
          </p:cNvPr>
          <p:cNvSpPr txBox="1"/>
          <p:nvPr/>
        </p:nvSpPr>
        <p:spPr>
          <a:xfrm>
            <a:off x="2126525" y="5989503"/>
            <a:ext cx="38985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</a:p>
          <a:p>
            <a:pPr algn="ct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</a:p>
          <a:p>
            <a:pPr algn="ct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51</a:t>
            </a:r>
          </a:p>
          <a:p>
            <a:pPr algn="ct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98</a:t>
            </a:r>
          </a:p>
          <a:p>
            <a:pPr algn="ct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73</a:t>
            </a:r>
          </a:p>
          <a:p>
            <a:pPr algn="ct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8B068C9E-AEDB-477A-9E1B-5E46763D6266}"/>
              </a:ext>
            </a:extLst>
          </p:cNvPr>
          <p:cNvSpPr txBox="1"/>
          <p:nvPr/>
        </p:nvSpPr>
        <p:spPr>
          <a:xfrm>
            <a:off x="3057667" y="5999401"/>
            <a:ext cx="38985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  <a:p>
            <a:pPr algn="ct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  <a:p>
            <a:pPr algn="ct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</a:p>
          <a:p>
            <a:pPr algn="ct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</a:p>
          <a:p>
            <a:pPr algn="ct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</a:p>
          <a:p>
            <a:pPr algn="ct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91DDB8B-7977-42D6-95E4-51EE71E97D59}"/>
              </a:ext>
            </a:extLst>
          </p:cNvPr>
          <p:cNvSpPr txBox="1"/>
          <p:nvPr/>
        </p:nvSpPr>
        <p:spPr>
          <a:xfrm>
            <a:off x="3965058" y="6009299"/>
            <a:ext cx="38985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  <a:p>
            <a:pPr algn="ct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  <a:p>
            <a:pPr algn="ct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</a:p>
          <a:p>
            <a:pPr algn="ct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</a:p>
          <a:p>
            <a:pPr algn="ct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</a:p>
          <a:p>
            <a:pPr algn="ct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9E9388A-1B6D-4A0E-8471-3C611778E181}"/>
              </a:ext>
            </a:extLst>
          </p:cNvPr>
          <p:cNvSpPr txBox="1"/>
          <p:nvPr/>
        </p:nvSpPr>
        <p:spPr>
          <a:xfrm>
            <a:off x="4871266" y="5999400"/>
            <a:ext cx="38985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  <a:p>
            <a:pPr algn="ct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  <a:p>
            <a:pPr algn="ct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  <a:p>
            <a:pPr algn="ct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</a:p>
          <a:p>
            <a:pPr algn="ct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</a:p>
          <a:p>
            <a:pPr algn="ctr"/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AD8C980-2171-4EDF-9C5A-26AAA7DE49EF}"/>
              </a:ext>
            </a:extLst>
          </p:cNvPr>
          <p:cNvSpPr txBox="1"/>
          <p:nvPr/>
        </p:nvSpPr>
        <p:spPr>
          <a:xfrm>
            <a:off x="441046" y="288839"/>
            <a:ext cx="61984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showing the cumulative incidence of starting treatment for CMV reactivation for each number of HLA allele mismatches in cord blood transplantation in a population including cases with developed aGVHD. PowerPoint file (.pptx).</a:t>
            </a:r>
            <a:endParaRPr lang="ja-JP" altLang="ja-JP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8" name="正方形/長方形 1027"/>
          <p:cNvSpPr/>
          <p:nvPr/>
        </p:nvSpPr>
        <p:spPr>
          <a:xfrm>
            <a:off x="3873222" y="3948672"/>
            <a:ext cx="1379550" cy="1236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DD49211-FC9E-42E4-B7E0-543D74A70052}"/>
              </a:ext>
            </a:extLst>
          </p:cNvPr>
          <p:cNvSpPr/>
          <p:nvPr/>
        </p:nvSpPr>
        <p:spPr>
          <a:xfrm>
            <a:off x="683680" y="1890298"/>
            <a:ext cx="287249" cy="3263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8" name="テキスト ボックス 101">
            <a:extLst>
              <a:ext uri="{FF2B5EF4-FFF2-40B4-BE49-F238E27FC236}">
                <a16:creationId xmlns:a16="http://schemas.microsoft.com/office/drawing/2014/main" id="{ACEB14BE-E69F-4F96-9B2F-D54585575B08}"/>
              </a:ext>
            </a:extLst>
          </p:cNvPr>
          <p:cNvSpPr txBox="1"/>
          <p:nvPr/>
        </p:nvSpPr>
        <p:spPr>
          <a:xfrm>
            <a:off x="888913" y="5024920"/>
            <a:ext cx="287258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テキスト ボックス 102">
            <a:extLst>
              <a:ext uri="{FF2B5EF4-FFF2-40B4-BE49-F238E27FC236}">
                <a16:creationId xmlns:a16="http://schemas.microsoft.com/office/drawing/2014/main" id="{90D3784D-9959-4E97-B857-12857478614E}"/>
              </a:ext>
            </a:extLst>
          </p:cNvPr>
          <p:cNvSpPr txBox="1"/>
          <p:nvPr/>
        </p:nvSpPr>
        <p:spPr>
          <a:xfrm>
            <a:off x="735025" y="4362198"/>
            <a:ext cx="441146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0.2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テキスト ボックス 104">
            <a:extLst>
              <a:ext uri="{FF2B5EF4-FFF2-40B4-BE49-F238E27FC236}">
                <a16:creationId xmlns:a16="http://schemas.microsoft.com/office/drawing/2014/main" id="{2BF5650F-4CBD-43BD-A505-B99CF11591B9}"/>
              </a:ext>
            </a:extLst>
          </p:cNvPr>
          <p:cNvSpPr txBox="1"/>
          <p:nvPr/>
        </p:nvSpPr>
        <p:spPr>
          <a:xfrm>
            <a:off x="735025" y="3673385"/>
            <a:ext cx="441146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0.4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テキスト ボックス 105">
            <a:extLst>
              <a:ext uri="{FF2B5EF4-FFF2-40B4-BE49-F238E27FC236}">
                <a16:creationId xmlns:a16="http://schemas.microsoft.com/office/drawing/2014/main" id="{688024DA-697B-425A-936D-1C2D8E4CBCD9}"/>
              </a:ext>
            </a:extLst>
          </p:cNvPr>
          <p:cNvSpPr txBox="1"/>
          <p:nvPr/>
        </p:nvSpPr>
        <p:spPr>
          <a:xfrm>
            <a:off x="735025" y="3017853"/>
            <a:ext cx="441146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0.6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テキスト ボックス 119">
            <a:extLst>
              <a:ext uri="{FF2B5EF4-FFF2-40B4-BE49-F238E27FC236}">
                <a16:creationId xmlns:a16="http://schemas.microsoft.com/office/drawing/2014/main" id="{E7C9D5EA-FA6F-4D93-9B12-F5E9AA23EED8}"/>
              </a:ext>
            </a:extLst>
          </p:cNvPr>
          <p:cNvSpPr txBox="1"/>
          <p:nvPr/>
        </p:nvSpPr>
        <p:spPr>
          <a:xfrm>
            <a:off x="735025" y="2337407"/>
            <a:ext cx="441146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0.8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テキスト ボックス 120">
            <a:extLst>
              <a:ext uri="{FF2B5EF4-FFF2-40B4-BE49-F238E27FC236}">
                <a16:creationId xmlns:a16="http://schemas.microsoft.com/office/drawing/2014/main" id="{C9078453-4CBE-4AC8-83EF-F76AF245D2EE}"/>
              </a:ext>
            </a:extLst>
          </p:cNvPr>
          <p:cNvSpPr txBox="1"/>
          <p:nvPr/>
        </p:nvSpPr>
        <p:spPr>
          <a:xfrm>
            <a:off x="735025" y="1668500"/>
            <a:ext cx="441146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1.0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テキスト ボックス 101">
            <a:extLst>
              <a:ext uri="{FF2B5EF4-FFF2-40B4-BE49-F238E27FC236}">
                <a16:creationId xmlns:a16="http://schemas.microsoft.com/office/drawing/2014/main" id="{68DCC702-A231-47D8-A25E-3E5DDAD423E0}"/>
              </a:ext>
            </a:extLst>
          </p:cNvPr>
          <p:cNvSpPr txBox="1"/>
          <p:nvPr/>
        </p:nvSpPr>
        <p:spPr>
          <a:xfrm>
            <a:off x="1268518" y="5409646"/>
            <a:ext cx="287258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テキスト ボックス 101">
            <a:extLst>
              <a:ext uri="{FF2B5EF4-FFF2-40B4-BE49-F238E27FC236}">
                <a16:creationId xmlns:a16="http://schemas.microsoft.com/office/drawing/2014/main" id="{437B99C7-FD60-46E5-82BA-EC4AB2743BAD}"/>
              </a:ext>
            </a:extLst>
          </p:cNvPr>
          <p:cNvSpPr txBox="1"/>
          <p:nvPr/>
        </p:nvSpPr>
        <p:spPr>
          <a:xfrm>
            <a:off x="2128577" y="5413529"/>
            <a:ext cx="389850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テキスト ボックス 101">
            <a:extLst>
              <a:ext uri="{FF2B5EF4-FFF2-40B4-BE49-F238E27FC236}">
                <a16:creationId xmlns:a16="http://schemas.microsoft.com/office/drawing/2014/main" id="{976AB61F-4E57-44BA-90AF-5477C71BFA89}"/>
              </a:ext>
            </a:extLst>
          </p:cNvPr>
          <p:cNvSpPr txBox="1"/>
          <p:nvPr/>
        </p:nvSpPr>
        <p:spPr>
          <a:xfrm>
            <a:off x="3009900" y="5417412"/>
            <a:ext cx="49244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テキスト ボックス 101">
            <a:extLst>
              <a:ext uri="{FF2B5EF4-FFF2-40B4-BE49-F238E27FC236}">
                <a16:creationId xmlns:a16="http://schemas.microsoft.com/office/drawing/2014/main" id="{068FAA5E-9894-4F6D-BBBB-E132F6C31A3B}"/>
              </a:ext>
            </a:extLst>
          </p:cNvPr>
          <p:cNvSpPr txBox="1"/>
          <p:nvPr/>
        </p:nvSpPr>
        <p:spPr>
          <a:xfrm>
            <a:off x="3923119" y="5421295"/>
            <a:ext cx="49244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150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テキスト ボックス 101">
            <a:extLst>
              <a:ext uri="{FF2B5EF4-FFF2-40B4-BE49-F238E27FC236}">
                <a16:creationId xmlns:a16="http://schemas.microsoft.com/office/drawing/2014/main" id="{B0EC4749-12D0-4AC8-AB92-F087BF5593FB}"/>
              </a:ext>
            </a:extLst>
          </p:cNvPr>
          <p:cNvSpPr txBox="1"/>
          <p:nvPr/>
        </p:nvSpPr>
        <p:spPr>
          <a:xfrm>
            <a:off x="4836338" y="5425178"/>
            <a:ext cx="49244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37C1DBA-6577-4222-95C5-04EB250F1B6A}"/>
              </a:ext>
            </a:extLst>
          </p:cNvPr>
          <p:cNvSpPr txBox="1"/>
          <p:nvPr/>
        </p:nvSpPr>
        <p:spPr>
          <a:xfrm>
            <a:off x="441046" y="7743710"/>
            <a:ext cx="61984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1. Cumulative incidence of starting treatment for CMV reactivation for each number of HLA allele mismatches in cord blood transplantation in a population including cases with developed </a:t>
            </a:r>
            <a:r>
              <a:rPr lang="en-US" altLang="ja-JP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aGVHD</a:t>
            </a:r>
            <a:r>
              <a:rPr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ja-JP" altLang="ja-JP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9C9FE59C-490B-471B-81E7-CDC29FC0B8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2376804"/>
              </p:ext>
            </p:extLst>
          </p:nvPr>
        </p:nvGraphicFramePr>
        <p:xfrm>
          <a:off x="2620400" y="3683478"/>
          <a:ext cx="2689179" cy="1560195"/>
        </p:xfrm>
        <a:graphic>
          <a:graphicData uri="http://schemas.openxmlformats.org/drawingml/2006/table">
            <a:tbl>
              <a:tblPr/>
              <a:tblGrid>
                <a:gridCol w="781738">
                  <a:extLst>
                    <a:ext uri="{9D8B030D-6E8A-4147-A177-3AD203B41FA5}">
                      <a16:colId xmlns:a16="http://schemas.microsoft.com/office/drawing/2014/main" val="1845164739"/>
                    </a:ext>
                  </a:extLst>
                </a:gridCol>
                <a:gridCol w="390869">
                  <a:extLst>
                    <a:ext uri="{9D8B030D-6E8A-4147-A177-3AD203B41FA5}">
                      <a16:colId xmlns:a16="http://schemas.microsoft.com/office/drawing/2014/main" val="1085224953"/>
                    </a:ext>
                  </a:extLst>
                </a:gridCol>
                <a:gridCol w="1516572">
                  <a:extLst>
                    <a:ext uri="{9D8B030D-6E8A-4147-A177-3AD203B41FA5}">
                      <a16:colId xmlns:a16="http://schemas.microsoft.com/office/drawing/2014/main" val="108260144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P value (vs 3-allele)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19425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8/8match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0.0177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500077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1-allele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49136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2-allele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0.793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42445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3-allele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243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reference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953797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4-allele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192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0.843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24415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5-allele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136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</a:rPr>
                        <a:t>0.58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2297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18250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2367</TotalTime>
  <Words>161</Words>
  <Application>Microsoft Office PowerPoint</Application>
  <PresentationFormat>画面に合わせる (4:3)</PresentationFormat>
  <Paragraphs>78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游ゴシック</vt:lpstr>
      <vt:lpstr>游ゴシック Light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横山寿行</dc:creator>
  <cp:lastModifiedBy>横山 寿行</cp:lastModifiedBy>
  <cp:revision>41</cp:revision>
  <dcterms:created xsi:type="dcterms:W3CDTF">2017-07-02T10:16:33Z</dcterms:created>
  <dcterms:modified xsi:type="dcterms:W3CDTF">2018-08-14T14:40:17Z</dcterms:modified>
</cp:coreProperties>
</file>