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7" r:id="rId3"/>
    <p:sldId id="258" r:id="rId4"/>
    <p:sldId id="259" r:id="rId5"/>
  </p:sldIdLst>
  <p:sldSz cx="6858000" cy="9144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654"/>
  </p:normalViewPr>
  <p:slideViewPr>
    <p:cSldViewPr snapToGrid="0" snapToObjects="1">
      <p:cViewPr varScale="1">
        <p:scale>
          <a:sx n="81" d="100"/>
          <a:sy n="81" d="100"/>
        </p:scale>
        <p:origin x="2896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9E834-936E-F94D-98EA-28BBCF202D55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429B-F0ED-2946-809C-6CB9667AA3F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25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9E834-936E-F94D-98EA-28BBCF202D55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429B-F0ED-2946-809C-6CB9667AA3F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198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9E834-936E-F94D-98EA-28BBCF202D55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429B-F0ED-2946-809C-6CB9667AA3F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29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9E834-936E-F94D-98EA-28BBCF202D55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429B-F0ED-2946-809C-6CB9667AA3F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0466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9E834-936E-F94D-98EA-28BBCF202D55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429B-F0ED-2946-809C-6CB9667AA3F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525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9E834-936E-F94D-98EA-28BBCF202D55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429B-F0ED-2946-809C-6CB9667AA3F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0653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9E834-936E-F94D-98EA-28BBCF202D55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429B-F0ED-2946-809C-6CB9667AA3F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443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9E834-936E-F94D-98EA-28BBCF202D55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429B-F0ED-2946-809C-6CB9667AA3F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45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9E834-936E-F94D-98EA-28BBCF202D55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429B-F0ED-2946-809C-6CB9667AA3F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010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9E834-936E-F94D-98EA-28BBCF202D55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429B-F0ED-2946-809C-6CB9667AA3F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005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9E834-936E-F94D-98EA-28BBCF202D55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8429B-F0ED-2946-809C-6CB9667AA3F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144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9E834-936E-F94D-98EA-28BBCF202D55}" type="datetimeFigureOut">
              <a:rPr lang="fr-FR" smtClean="0"/>
              <a:t>31/10/2017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8429B-F0ED-2946-809C-6CB9667AA3F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078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9019" y="8632248"/>
            <a:ext cx="296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>
                <a:latin typeface="Arial" charset="0"/>
                <a:ea typeface="Arial" charset="0"/>
                <a:cs typeface="Arial" charset="0"/>
              </a:rPr>
              <a:t>Supplementary</a:t>
            </a:r>
            <a:r>
              <a:rPr lang="fr-FR" b="1" dirty="0">
                <a:latin typeface="Arial" charset="0"/>
                <a:ea typeface="Arial" charset="0"/>
                <a:cs typeface="Arial" charset="0"/>
              </a:rPr>
              <a:t> Figure </a:t>
            </a:r>
            <a:r>
              <a:rPr lang="fr-FR" b="1" dirty="0" smtClean="0">
                <a:latin typeface="Arial" charset="0"/>
                <a:ea typeface="Arial" charset="0"/>
                <a:cs typeface="Arial" charset="0"/>
              </a:rPr>
              <a:t>S1</a:t>
            </a:r>
            <a:endParaRPr lang="fr-FR" b="1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5" name="Grouper 4"/>
          <p:cNvGrpSpPr/>
          <p:nvPr/>
        </p:nvGrpSpPr>
        <p:grpSpPr>
          <a:xfrm>
            <a:off x="-501561" y="116632"/>
            <a:ext cx="7287979" cy="6408712"/>
            <a:chOff x="1604501" y="116632"/>
            <a:chExt cx="7287979" cy="6408712"/>
          </a:xfrm>
        </p:grpSpPr>
        <p:grpSp>
          <p:nvGrpSpPr>
            <p:cNvPr id="6" name="Grouper 5"/>
            <p:cNvGrpSpPr/>
            <p:nvPr/>
          </p:nvGrpSpPr>
          <p:grpSpPr>
            <a:xfrm>
              <a:off x="5364088" y="3456384"/>
              <a:ext cx="3384376" cy="2996952"/>
              <a:chOff x="5364088" y="3456384"/>
              <a:chExt cx="3384376" cy="2996952"/>
            </a:xfrm>
            <a:effectLst/>
          </p:grpSpPr>
          <p:pic>
            <p:nvPicPr>
              <p:cNvPr id="27" name="Image 2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868144" y="3645024"/>
                <a:ext cx="2503170" cy="2693670"/>
              </a:xfrm>
              <a:prstGeom prst="rect">
                <a:avLst/>
              </a:prstGeom>
            </p:spPr>
          </p:pic>
          <p:cxnSp>
            <p:nvCxnSpPr>
              <p:cNvPr id="28" name="Connecteur droit 27"/>
              <p:cNvCxnSpPr/>
              <p:nvPr/>
            </p:nvCxnSpPr>
            <p:spPr>
              <a:xfrm>
                <a:off x="7164288" y="3456384"/>
                <a:ext cx="0" cy="2996952"/>
              </a:xfrm>
              <a:prstGeom prst="line">
                <a:avLst/>
              </a:prstGeom>
              <a:ln w="19050" cmpd="sng">
                <a:solidFill>
                  <a:srgbClr val="00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/>
              <p:cNvCxnSpPr/>
              <p:nvPr/>
            </p:nvCxnSpPr>
            <p:spPr>
              <a:xfrm flipH="1">
                <a:off x="5364088" y="4941168"/>
                <a:ext cx="3384376" cy="13692"/>
              </a:xfrm>
              <a:prstGeom prst="line">
                <a:avLst/>
              </a:prstGeom>
              <a:ln w="19050" cmpd="sng">
                <a:solidFill>
                  <a:srgbClr val="00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Ellipse 29"/>
              <p:cNvSpPr/>
              <p:nvPr/>
            </p:nvSpPr>
            <p:spPr>
              <a:xfrm>
                <a:off x="6660232" y="4489582"/>
                <a:ext cx="1008112" cy="936104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7" name="Grouper 6"/>
            <p:cNvGrpSpPr/>
            <p:nvPr/>
          </p:nvGrpSpPr>
          <p:grpSpPr>
            <a:xfrm>
              <a:off x="5364088" y="188640"/>
              <a:ext cx="3456384" cy="2996952"/>
              <a:chOff x="5364088" y="188640"/>
              <a:chExt cx="3456384" cy="2996952"/>
            </a:xfrm>
          </p:grpSpPr>
          <p:pic>
            <p:nvPicPr>
              <p:cNvPr id="22" name="Image 2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84168" y="404664"/>
                <a:ext cx="2604135" cy="2326005"/>
              </a:xfrm>
              <a:prstGeom prst="rect">
                <a:avLst/>
              </a:prstGeom>
            </p:spPr>
          </p:pic>
          <p:cxnSp>
            <p:nvCxnSpPr>
              <p:cNvPr id="23" name="Connecteur droit 22"/>
              <p:cNvCxnSpPr/>
              <p:nvPr/>
            </p:nvCxnSpPr>
            <p:spPr>
              <a:xfrm>
                <a:off x="7148475" y="188640"/>
                <a:ext cx="0" cy="2996952"/>
              </a:xfrm>
              <a:prstGeom prst="line">
                <a:avLst/>
              </a:prstGeom>
              <a:ln w="19050" cmpd="sng">
                <a:solidFill>
                  <a:srgbClr val="00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 flipH="1">
                <a:off x="5364088" y="1681336"/>
                <a:ext cx="3456384" cy="19472"/>
              </a:xfrm>
              <a:prstGeom prst="line">
                <a:avLst/>
              </a:prstGeom>
              <a:ln w="19050" cmpd="sng">
                <a:solidFill>
                  <a:srgbClr val="00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Ellipse 24"/>
              <p:cNvSpPr/>
              <p:nvPr/>
            </p:nvSpPr>
            <p:spPr>
              <a:xfrm>
                <a:off x="6657128" y="1196752"/>
                <a:ext cx="1008112" cy="936104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5436096" y="188640"/>
                <a:ext cx="3840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/>
                  <a:t>A’</a:t>
                </a:r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5364088" y="116632"/>
              <a:ext cx="3528392" cy="316835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364088" y="3356992"/>
              <a:ext cx="3528392" cy="316835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5411222" y="3429000"/>
              <a:ext cx="373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/>
                <a:t>B’</a:t>
              </a:r>
            </a:p>
          </p:txBody>
        </p:sp>
        <p:cxnSp>
          <p:nvCxnSpPr>
            <p:cNvPr id="11" name="Connecteur droit 10"/>
            <p:cNvCxnSpPr/>
            <p:nvPr/>
          </p:nvCxnSpPr>
          <p:spPr>
            <a:xfrm flipV="1">
              <a:off x="7148475" y="485964"/>
              <a:ext cx="447861" cy="1195372"/>
            </a:xfrm>
            <a:prstGeom prst="line">
              <a:avLst/>
            </a:prstGeom>
            <a:ln w="12700" cmpd="sng">
              <a:solidFill>
                <a:srgbClr val="FF0000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/>
            <p:cNvSpPr txBox="1"/>
            <p:nvPr/>
          </p:nvSpPr>
          <p:spPr>
            <a:xfrm>
              <a:off x="7510998" y="205014"/>
              <a:ext cx="497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>
                  <a:solidFill>
                    <a:srgbClr val="FF0000"/>
                  </a:solidFill>
                </a:rPr>
                <a:t>(x,y)</a:t>
              </a:r>
            </a:p>
          </p:txBody>
        </p:sp>
        <p:cxnSp>
          <p:nvCxnSpPr>
            <p:cNvPr id="13" name="Connecteur droit 12"/>
            <p:cNvCxnSpPr/>
            <p:nvPr/>
          </p:nvCxnSpPr>
          <p:spPr>
            <a:xfrm flipV="1">
              <a:off x="4472095" y="129886"/>
              <a:ext cx="881314" cy="510050"/>
            </a:xfrm>
            <a:prstGeom prst="line">
              <a:avLst/>
            </a:prstGeom>
            <a:ln w="19050" cmpd="sng"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 flipV="1">
              <a:off x="4477051" y="3349753"/>
              <a:ext cx="891992" cy="619021"/>
            </a:xfrm>
            <a:prstGeom prst="line">
              <a:avLst/>
            </a:prstGeom>
            <a:ln w="19050" cmpd="sng"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/>
            <p:cNvCxnSpPr/>
            <p:nvPr/>
          </p:nvCxnSpPr>
          <p:spPr>
            <a:xfrm>
              <a:off x="4472095" y="6155218"/>
              <a:ext cx="881314" cy="370126"/>
            </a:xfrm>
            <a:prstGeom prst="line">
              <a:avLst/>
            </a:prstGeom>
            <a:ln w="19050" cmpd="sng"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>
              <a:off x="4477050" y="2782287"/>
              <a:ext cx="901762" cy="486076"/>
            </a:xfrm>
            <a:prstGeom prst="line">
              <a:avLst/>
            </a:prstGeom>
            <a:ln w="19050" cmpd="sng"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/>
            <p:cNvSpPr txBox="1"/>
            <p:nvPr/>
          </p:nvSpPr>
          <p:spPr>
            <a:xfrm>
              <a:off x="1604501" y="571500"/>
              <a:ext cx="2779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>
                  <a:solidFill>
                    <a:srgbClr val="FFFFFF"/>
                  </a:solidFill>
                </a:rPr>
                <a:t>A</a:t>
              </a:r>
            </a:p>
          </p:txBody>
        </p:sp>
        <p:pic>
          <p:nvPicPr>
            <p:cNvPr id="18" name="Image 17"/>
            <p:cNvPicPr>
              <a:picLocks noChangeAspect="1"/>
            </p:cNvPicPr>
            <p:nvPr/>
          </p:nvPicPr>
          <p:blipFill rotWithShape="1">
            <a:blip r:embed="rId4"/>
            <a:srcRect l="32650" t="28577" r="34529" b="26818"/>
            <a:stretch/>
          </p:blipFill>
          <p:spPr>
            <a:xfrm flipV="1">
              <a:off x="2146300" y="3968774"/>
              <a:ext cx="2325795" cy="2186444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 rotWithShape="1">
            <a:blip r:embed="rId5"/>
            <a:srcRect l="33393" t="31803" r="33386" b="30804"/>
            <a:stretch/>
          </p:blipFill>
          <p:spPr>
            <a:xfrm flipV="1">
              <a:off x="2146300" y="639932"/>
              <a:ext cx="2330751" cy="2142353"/>
            </a:xfrm>
            <a:prstGeom prst="rect">
              <a:avLst/>
            </a:prstGeom>
          </p:spPr>
        </p:pic>
        <p:sp>
          <p:nvSpPr>
            <p:cNvPr id="20" name="ZoneTexte 19"/>
            <p:cNvSpPr txBox="1"/>
            <p:nvPr/>
          </p:nvSpPr>
          <p:spPr>
            <a:xfrm>
              <a:off x="2146300" y="619899"/>
              <a:ext cx="7292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>
                  <a:solidFill>
                    <a:srgbClr val="FFFFFF"/>
                  </a:solidFill>
                </a:rPr>
                <a:t>A-CTL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2171700" y="3937000"/>
              <a:ext cx="8868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>
                  <a:solidFill>
                    <a:srgbClr val="FFFFFF"/>
                  </a:solidFill>
                </a:rPr>
                <a:t>B-VEGF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5897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7" y="1774063"/>
            <a:ext cx="3569208" cy="2630424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606" y="1774063"/>
            <a:ext cx="3569208" cy="2630424"/>
          </a:xfrm>
          <a:prstGeom prst="rect">
            <a:avLst/>
          </a:prstGeom>
        </p:spPr>
      </p:pic>
      <p:sp>
        <p:nvSpPr>
          <p:cNvPr id="45" name="ZoneTexte 44"/>
          <p:cNvSpPr txBox="1"/>
          <p:nvPr/>
        </p:nvSpPr>
        <p:spPr>
          <a:xfrm>
            <a:off x="828008" y="1419991"/>
            <a:ext cx="25341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Arial" pitchFamily="34" charset="0"/>
                <a:cs typeface="Arial" pitchFamily="34" charset="0"/>
              </a:rPr>
              <a:t>Stable </a:t>
            </a:r>
            <a:r>
              <a:rPr lang="fr-FR" sz="1400" b="1" dirty="0" err="1" smtClean="0">
                <a:latin typeface="Arial" pitchFamily="34" charset="0"/>
                <a:cs typeface="Arial" pitchFamily="34" charset="0"/>
              </a:rPr>
              <a:t>disease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3978492" y="1381412"/>
            <a:ext cx="284683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Arial" pitchFamily="34" charset="0"/>
                <a:cs typeface="Arial" pitchFamily="34" charset="0"/>
              </a:rPr>
              <a:t>Relapse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137226" y="1786319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873779" y="1854051"/>
            <a:ext cx="4529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latin typeface="Calibri"/>
                <a:cs typeface="Calibri"/>
              </a:rPr>
              <a:t>***</a:t>
            </a:r>
            <a:endParaRPr lang="fr-FR" sz="1400" dirty="0">
              <a:latin typeface="Calibri"/>
              <a:cs typeface="Calibri"/>
            </a:endParaRPr>
          </a:p>
        </p:txBody>
      </p:sp>
      <p:sp>
        <p:nvSpPr>
          <p:cNvPr id="49" name="ZoneTexte 48"/>
          <p:cNvSpPr txBox="1"/>
          <p:nvPr/>
        </p:nvSpPr>
        <p:spPr>
          <a:xfrm rot="16200000">
            <a:off x="2488618" y="2648745"/>
            <a:ext cx="194491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err="1" smtClean="0">
                <a:latin typeface="Arial" pitchFamily="34" charset="0"/>
                <a:cs typeface="Arial" pitchFamily="34" charset="0"/>
              </a:rPr>
              <a:t>sVE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fr-FR" sz="1200" b="1" dirty="0" err="1" smtClean="0">
                <a:latin typeface="Arial" pitchFamily="34" charset="0"/>
                <a:cs typeface="Arial" pitchFamily="34" charset="0"/>
              </a:rPr>
              <a:t>ng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fr-FR" sz="1200" b="1" dirty="0" err="1" smtClean="0">
                <a:latin typeface="Arial" pitchFamily="34" charset="0"/>
                <a:cs typeface="Arial" pitchFamily="34" charset="0"/>
              </a:rPr>
              <a:t>mL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ZoneTexte 51"/>
          <p:cNvSpPr txBox="1"/>
          <p:nvPr/>
        </p:nvSpPr>
        <p:spPr>
          <a:xfrm rot="16200000">
            <a:off x="-762515" y="2801145"/>
            <a:ext cx="194491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err="1" smtClean="0">
                <a:latin typeface="Arial" pitchFamily="34" charset="0"/>
                <a:cs typeface="Arial" pitchFamily="34" charset="0"/>
              </a:rPr>
              <a:t>sVE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fr-FR" sz="1200" b="1" dirty="0" err="1" smtClean="0">
                <a:latin typeface="Arial" pitchFamily="34" charset="0"/>
                <a:cs typeface="Arial" pitchFamily="34" charset="0"/>
              </a:rPr>
              <a:t>ng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fr-FR" sz="1200" b="1" dirty="0" err="1" smtClean="0">
                <a:latin typeface="Arial" pitchFamily="34" charset="0"/>
                <a:cs typeface="Arial" pitchFamily="34" charset="0"/>
              </a:rPr>
              <a:t>mL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18232" y="147585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A</a:t>
            </a:r>
            <a:endParaRPr lang="fr-FR" b="1" dirty="0"/>
          </a:p>
        </p:txBody>
      </p:sp>
      <p:sp>
        <p:nvSpPr>
          <p:cNvPr id="42" name="ZoneTexte 41"/>
          <p:cNvSpPr txBox="1"/>
          <p:nvPr/>
        </p:nvSpPr>
        <p:spPr>
          <a:xfrm>
            <a:off x="3351940" y="1537449"/>
            <a:ext cx="314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B</a:t>
            </a:r>
          </a:p>
        </p:txBody>
      </p:sp>
      <p:pic>
        <p:nvPicPr>
          <p:cNvPr id="54" name="Imag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964" y="5306799"/>
            <a:ext cx="3569208" cy="2630424"/>
          </a:xfrm>
          <a:prstGeom prst="rect">
            <a:avLst/>
          </a:prstGeom>
        </p:spPr>
      </p:pic>
      <p:sp>
        <p:nvSpPr>
          <p:cNvPr id="55" name="ZoneTexte 54"/>
          <p:cNvSpPr txBox="1"/>
          <p:nvPr/>
        </p:nvSpPr>
        <p:spPr>
          <a:xfrm>
            <a:off x="860686" y="5027808"/>
            <a:ext cx="253415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Arial" pitchFamily="34" charset="0"/>
                <a:cs typeface="Arial" pitchFamily="34" charset="0"/>
              </a:rPr>
              <a:t>Stable </a:t>
            </a:r>
            <a:r>
              <a:rPr lang="fr-FR" sz="1400" b="1" dirty="0" err="1" smtClean="0">
                <a:latin typeface="Arial" pitchFamily="34" charset="0"/>
                <a:cs typeface="Arial" pitchFamily="34" charset="0"/>
              </a:rPr>
              <a:t>disease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4011170" y="4989229"/>
            <a:ext cx="284683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>
                <a:latin typeface="Arial" pitchFamily="34" charset="0"/>
                <a:cs typeface="Arial" pitchFamily="34" charset="0"/>
              </a:rPr>
              <a:t>Relapse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254569" y="5326404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Image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" y="5298034"/>
            <a:ext cx="3383240" cy="2630424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1928725" y="5328877"/>
            <a:ext cx="3513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1927872" y="1098331"/>
            <a:ext cx="2898462" cy="2167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lIns="1261" tIns="631" rIns="1261" bIns="631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817563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SUT group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1927872" y="4646986"/>
            <a:ext cx="2898462" cy="2167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lIns="1261" tIns="631" rIns="1261" bIns="631">
            <a:spAutoFit/>
          </a:bodyPr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000" b="1" kern="12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817563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BEV group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260" y="5055250"/>
            <a:ext cx="478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Arial" pitchFamily="34" charset="0"/>
                <a:cs typeface="Arial" pitchFamily="34" charset="0"/>
              </a:rPr>
              <a:t>C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439824" y="5098795"/>
            <a:ext cx="478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Arial" pitchFamily="34" charset="0"/>
                <a:cs typeface="Arial" pitchFamily="34" charset="0"/>
              </a:rPr>
              <a:t>D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0" y="8779166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latin typeface="Arial" pitchFamily="34" charset="0"/>
                <a:cs typeface="Arial" pitchFamily="34" charset="0"/>
              </a:rPr>
              <a:t>Supplementary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Figure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S2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 rot="16200000">
            <a:off x="-779445" y="6170815"/>
            <a:ext cx="194491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err="1" smtClean="0">
                <a:latin typeface="Arial" pitchFamily="34" charset="0"/>
                <a:cs typeface="Arial" pitchFamily="34" charset="0"/>
              </a:rPr>
              <a:t>sVE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fr-FR" sz="1200" b="1" dirty="0" err="1" smtClean="0">
                <a:latin typeface="Arial" pitchFamily="34" charset="0"/>
                <a:cs typeface="Arial" pitchFamily="34" charset="0"/>
              </a:rPr>
              <a:t>ng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fr-FR" sz="1200" b="1" dirty="0" err="1" smtClean="0">
                <a:latin typeface="Arial" pitchFamily="34" charset="0"/>
                <a:cs typeface="Arial" pitchFamily="34" charset="0"/>
              </a:rPr>
              <a:t>mL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 rot="16200000">
            <a:off x="2505560" y="6323215"/>
            <a:ext cx="194491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err="1" smtClean="0">
                <a:latin typeface="Arial" pitchFamily="34" charset="0"/>
                <a:cs typeface="Arial" pitchFamily="34" charset="0"/>
              </a:rPr>
              <a:t>sVE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fr-FR" sz="1200" b="1" dirty="0" err="1" smtClean="0">
                <a:latin typeface="Arial" pitchFamily="34" charset="0"/>
                <a:cs typeface="Arial" pitchFamily="34" charset="0"/>
              </a:rPr>
              <a:t>ng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fr-FR" sz="1200" b="1" dirty="0" err="1" smtClean="0">
                <a:latin typeface="Arial" pitchFamily="34" charset="0"/>
                <a:cs typeface="Arial" pitchFamily="34" charset="0"/>
              </a:rPr>
              <a:t>mL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Connecteur droit 24"/>
          <p:cNvCxnSpPr/>
          <p:nvPr/>
        </p:nvCxnSpPr>
        <p:spPr>
          <a:xfrm>
            <a:off x="1456267" y="2175273"/>
            <a:ext cx="1286933" cy="0"/>
          </a:xfrm>
          <a:prstGeom prst="line">
            <a:avLst/>
          </a:pr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4690473" y="2141410"/>
            <a:ext cx="1286933" cy="0"/>
          </a:xfrm>
          <a:prstGeom prst="line">
            <a:avLst/>
          </a:pr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1405471" y="5595742"/>
            <a:ext cx="1286933" cy="0"/>
          </a:xfrm>
          <a:prstGeom prst="line">
            <a:avLst/>
          </a:pr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4707409" y="5612678"/>
            <a:ext cx="1286933" cy="0"/>
          </a:xfrm>
          <a:prstGeom prst="line">
            <a:avLst/>
          </a:pr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1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54" y="1288603"/>
            <a:ext cx="3782568" cy="2667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197" y="975602"/>
            <a:ext cx="417861" cy="327429"/>
          </a:xfrm>
          <a:prstGeom prst="rect">
            <a:avLst/>
          </a:prstGeom>
          <a:noFill/>
        </p:spPr>
        <p:txBody>
          <a:bodyPr wrap="square" lIns="80422" tIns="40211" rIns="80422" bIns="40211" rtlCol="0">
            <a:spAutoFit/>
          </a:bodyPr>
          <a:lstStyle/>
          <a:p>
            <a:r>
              <a:rPr lang="fr-FR" sz="1600" b="1" dirty="0" smtClean="0">
                <a:latin typeface="Arial" pitchFamily="34" charset="0"/>
                <a:cs typeface="Arial" pitchFamily="34" charset="0"/>
              </a:rPr>
              <a:t>A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-7254" y="954650"/>
            <a:ext cx="6857999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SUT group</a:t>
            </a:r>
            <a:endParaRPr lang="fr-FR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1197" y="4461882"/>
            <a:ext cx="417861" cy="327429"/>
          </a:xfrm>
          <a:prstGeom prst="rect">
            <a:avLst/>
          </a:prstGeom>
          <a:noFill/>
        </p:spPr>
        <p:txBody>
          <a:bodyPr wrap="square" lIns="80422" tIns="40211" rIns="80422" bIns="40211" rtlCol="0">
            <a:spAutoFit/>
          </a:bodyPr>
          <a:lstStyle/>
          <a:p>
            <a:r>
              <a:rPr lang="fr-FR" sz="1600" b="1" dirty="0">
                <a:latin typeface="Arial" pitchFamily="34" charset="0"/>
                <a:cs typeface="Arial" pitchFamily="34" charset="0"/>
              </a:rPr>
              <a:t>B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151" y="4435249"/>
            <a:ext cx="6857999" cy="36933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BEV group</a:t>
            </a:r>
            <a:endParaRPr lang="fr-FR" b="1" dirty="0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366222"/>
              </p:ext>
            </p:extLst>
          </p:nvPr>
        </p:nvGraphicFramePr>
        <p:xfrm>
          <a:off x="3717264" y="2009997"/>
          <a:ext cx="2910717" cy="72773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9107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337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latin typeface="Arial" pitchFamily="34" charset="0"/>
                          <a:cs typeface="Arial" pitchFamily="34" charset="0"/>
                        </a:rPr>
                        <a:t>Median</a:t>
                      </a:r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fr-FR" sz="1200" dirty="0" err="1" smtClean="0">
                          <a:latin typeface="Arial" pitchFamily="34" charset="0"/>
                          <a:cs typeface="Arial" pitchFamily="34" charset="0"/>
                        </a:rPr>
                        <a:t>survival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36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16.73 months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54" y="4942433"/>
            <a:ext cx="3819144" cy="2667000"/>
          </a:xfrm>
          <a:prstGeom prst="rect">
            <a:avLst/>
          </a:prstGeom>
        </p:spPr>
      </p:pic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700403"/>
              </p:ext>
            </p:extLst>
          </p:nvPr>
        </p:nvGraphicFramePr>
        <p:xfrm>
          <a:off x="3721997" y="5490576"/>
          <a:ext cx="2910717" cy="72773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9107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3372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err="1">
                          <a:latin typeface="Arial" pitchFamily="34" charset="0"/>
                          <a:cs typeface="Arial" pitchFamily="34" charset="0"/>
                        </a:rPr>
                        <a:t>Median</a:t>
                      </a:r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fr-FR" sz="1200" dirty="0" err="1">
                          <a:latin typeface="Arial" pitchFamily="34" charset="0"/>
                          <a:cs typeface="Arial" pitchFamily="34" charset="0"/>
                        </a:rPr>
                        <a:t>survival</a:t>
                      </a:r>
                      <a:r>
                        <a:rPr lang="fr-FR" sz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436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10.9 months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0" y="8660635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latin typeface="Arial" pitchFamily="34" charset="0"/>
                <a:cs typeface="Arial" pitchFamily="34" charset="0"/>
              </a:rPr>
              <a:t>Supplementary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Figure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S3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331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484434"/>
              </p:ext>
            </p:extLst>
          </p:nvPr>
        </p:nvGraphicFramePr>
        <p:xfrm>
          <a:off x="850506" y="164427"/>
          <a:ext cx="5156989" cy="860574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150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9050">
                  <a:extLst>
                    <a:ext uri="{9D8B030D-6E8A-4147-A177-3AD203B41FA5}">
                      <a16:colId xmlns="" xmlns:a16="http://schemas.microsoft.com/office/drawing/2014/main" val="4196071783"/>
                    </a:ext>
                  </a:extLst>
                </a:gridCol>
                <a:gridCol w="1607299"/>
              </a:tblGrid>
              <a:tr h="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Table 1. </a:t>
                      </a:r>
                      <a:r>
                        <a:rPr lang="en-US" sz="1000" b="1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Characteristics of the patients included in the study. </a:t>
                      </a:r>
                      <a:endParaRPr lang="en-US" sz="1000" b="1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48810659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00" b="1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Treatment</a:t>
                      </a:r>
                      <a:r>
                        <a:rPr lang="fr-FR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                                       </a:t>
                      </a:r>
                      <a:r>
                        <a:rPr lang="en-US" sz="10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SUT                                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     BEV</a:t>
                      </a:r>
                      <a:endParaRPr lang="en-US" sz="10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AT DIAGNOSIS</a:t>
                      </a:r>
                      <a:endParaRPr lang="en-US" sz="9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</a:t>
                      </a:r>
                      <a:r>
                        <a:rPr lang="fr-FR" sz="900" baseline="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umber</a:t>
                      </a:r>
                      <a:r>
                        <a:rPr lang="fr-FR" sz="900" baseline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of patients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Age at therapy initiation (</a:t>
                      </a:r>
                      <a:r>
                        <a:rPr lang="en-US" sz="900" b="1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yr</a:t>
                      </a:r>
                      <a:r>
                        <a:rPr lang="en-US" sz="9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Mean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(34-83)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 (33-79)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Gender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Female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(16.7%)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r>
                        <a:rPr lang="fr-FR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(25.3%)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Male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(83.3%)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 (74.7%)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Fuhrman</a:t>
                      </a:r>
                      <a:r>
                        <a:rPr lang="fr-FR" sz="9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grade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 (4.2%)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(4.8%)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10 (20.8%)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19 (22.9%)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21 (43.8%)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 (36.1%)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11 (22.9%)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15 (18.1%)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(8.3%)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15 (18.1%)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87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Fuhrman</a:t>
                      </a:r>
                      <a:r>
                        <a:rPr lang="fr-FR" sz="9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grade (</a:t>
                      </a:r>
                      <a:r>
                        <a:rPr lang="fr-FR" sz="900" b="1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category</a:t>
                      </a:r>
                      <a:r>
                        <a:rPr lang="fr-FR" sz="9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1-2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12 (25%)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23 (27.7%)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3-4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32 (66.7%)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45 (54.2%)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(18.3)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15 (18.1%)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pT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12 (25%)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12 (14.5%)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11 (22.9%)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19 (22.9%)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21 (43.8%)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34 (40.9%)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(18.3%)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18 (21.7%)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b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pN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21 (43.8%)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32 (38.6%)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 (14.5%)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12 (14.4%)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 (41.7%)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39 (47%)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b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pM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3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(56.2%)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(57.9%)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</a:t>
                      </a:r>
                      <a:endParaRPr lang="en-US" sz="9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(43.8%)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(42.1%)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7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fr-FR" sz="9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AT BEGINNING</a:t>
                      </a:r>
                      <a:r>
                        <a:rPr lang="fr-FR" sz="900" b="1" baseline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fr-FR" sz="9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TREATMENT</a:t>
                      </a:r>
                      <a:endParaRPr lang="en-US" sz="900" b="1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en-US" sz="900" b="1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Number of metastatic sites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(50%)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(48.2%)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(29.2%)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(31.3%)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≥ 3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(20.8%)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(20.5%)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21212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from diagnosis to treatment 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&lt; </a:t>
                      </a: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</a:t>
                      </a:r>
                      <a:r>
                        <a:rPr lang="fr-FR" sz="9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yr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(58.3%)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 (69.9%)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≥ </a:t>
                      </a: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</a:t>
                      </a:r>
                      <a:r>
                        <a:rPr lang="fr-FR" sz="9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yr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(41.7%)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(30.1%)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Mediane</a:t>
                      </a:r>
                      <a:r>
                        <a:rPr lang="en-US" sz="9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survival (month)</a:t>
                      </a:r>
                      <a:endParaRPr lang="en-US" sz="9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25.6 (7.9</a:t>
                      </a:r>
                      <a:r>
                        <a:rPr lang="en-US" sz="90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-34.4)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26.5 (2-29)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Best </a:t>
                      </a:r>
                      <a:r>
                        <a:rPr lang="fr-FR" sz="900" b="1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Response</a:t>
                      </a:r>
                      <a:r>
                        <a:rPr lang="fr-FR" sz="9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Complete</a:t>
                      </a:r>
                      <a:r>
                        <a:rPr lang="fr-FR" sz="90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900" baseline="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</a:t>
                      </a:r>
                      <a:r>
                        <a:rPr lang="fr-FR" sz="90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esponse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(8.3%)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 (2.4%)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Partial</a:t>
                      </a:r>
                      <a:r>
                        <a:rPr lang="fr-FR" sz="90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900" baseline="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response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12 (25%)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23 (27.7%)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Stable</a:t>
                      </a:r>
                      <a:r>
                        <a:rPr lang="en-US" sz="90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aseline="0" dirty="0" err="1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desease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26 (54.2%)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38 (45.8%)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Progression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(12.5%)</a:t>
                      </a: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 (24.1%)</a:t>
                      </a:r>
                      <a:endParaRPr lang="en-US" sz="900" dirty="0" smtClean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Risk</a:t>
                      </a:r>
                      <a:r>
                        <a:rPr lang="en-US" sz="900" b="1" baseline="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factor (MSKCC)</a:t>
                      </a:r>
                      <a:endParaRPr lang="en-US" sz="9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Good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23 (47.9%)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39 (47%)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Intermediate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19 (39.6%)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38 (45.8%)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Bad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(0.2%)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 (0%)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NA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 (10.4%)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(7.2%)</a:t>
                      </a:r>
                      <a:endParaRPr lang="en-US" sz="9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42"/>
                  </a:ext>
                </a:extLst>
              </a:tr>
              <a:tr h="1910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b="1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sVE</a:t>
                      </a:r>
                      <a:r>
                        <a:rPr lang="fr-FR" sz="9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fr-FR" sz="900" b="1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ng</a:t>
                      </a:r>
                      <a:r>
                        <a:rPr lang="fr-FR" sz="9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</a:t>
                      </a:r>
                      <a:r>
                        <a:rPr lang="fr-FR" sz="900" b="1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mL</a:t>
                      </a:r>
                      <a:r>
                        <a:rPr lang="fr-FR" sz="9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en-US" sz="9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Diagnosis</a:t>
                      </a:r>
                      <a:r>
                        <a:rPr lang="fr-FR" sz="9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(min – max)</a:t>
                      </a:r>
                      <a:endParaRPr lang="en-US" sz="9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1631 (401-4308)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1763 (90-4484)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90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After</a:t>
                      </a:r>
                      <a:r>
                        <a:rPr lang="fr-FR" sz="9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one cycle of </a:t>
                      </a:r>
                      <a:r>
                        <a:rPr lang="fr-FR" sz="900" dirty="0" err="1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treatment</a:t>
                      </a:r>
                      <a:r>
                        <a:rPr lang="fr-FR" sz="9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(min - max)</a:t>
                      </a:r>
                      <a:endParaRPr lang="en-US" sz="9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7978" marR="479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1387 (366-4733)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1532 (192-4420)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0" y="8797391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latin typeface="Arial" pitchFamily="34" charset="0"/>
                <a:cs typeface="Arial" pitchFamily="34" charset="0"/>
              </a:rPr>
              <a:t>Supplementary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Table 1</a:t>
            </a:r>
            <a:endParaRPr lang="fr-FR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6035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483</Words>
  <Application>Microsoft Macintosh PowerPoint</Application>
  <PresentationFormat>Présentation à l'écran (4:3)</PresentationFormat>
  <Paragraphs>163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ＭＳ Ｐゴシック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VILGRAIN Isabelle 119207</dc:creator>
  <cp:lastModifiedBy>Utilisateur de Microsoft Office</cp:lastModifiedBy>
  <cp:revision>5</cp:revision>
  <dcterms:created xsi:type="dcterms:W3CDTF">2017-07-30T13:50:42Z</dcterms:created>
  <dcterms:modified xsi:type="dcterms:W3CDTF">2017-10-31T18:10:24Z</dcterms:modified>
</cp:coreProperties>
</file>