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  <p:sldMasterId id="2147484805" r:id="rId2"/>
    <p:sldMasterId id="2147484815" r:id="rId3"/>
    <p:sldMasterId id="2147485554" r:id="rId4"/>
    <p:sldMasterId id="2147485561" r:id="rId5"/>
  </p:sldMasterIdLst>
  <p:notesMasterIdLst>
    <p:notesMasterId r:id="rId12"/>
  </p:notesMasterIdLst>
  <p:handoutMasterIdLst>
    <p:handoutMasterId r:id="rId13"/>
  </p:handoutMasterIdLst>
  <p:sldIdLst>
    <p:sldId id="9110" r:id="rId6"/>
    <p:sldId id="9157" r:id="rId7"/>
    <p:sldId id="9169" r:id="rId8"/>
    <p:sldId id="9159" r:id="rId9"/>
    <p:sldId id="9162" r:id="rId10"/>
    <p:sldId id="9163" r:id="rId11"/>
  </p:sldIdLst>
  <p:sldSz cx="9906000" cy="6858000" type="A4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C6BF16E6-5713-4441-A525-6C32A03E4221}">
          <p14:sldIdLst>
            <p14:sldId id="9110"/>
            <p14:sldId id="9157"/>
            <p14:sldId id="9169"/>
            <p14:sldId id="9159"/>
            <p14:sldId id="9162"/>
            <p14:sldId id="91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48">
          <p15:clr>
            <a:srgbClr val="A4A3A4"/>
          </p15:clr>
        </p15:guide>
        <p15:guide id="2" pos="2736">
          <p15:clr>
            <a:srgbClr val="A4A3A4"/>
          </p15:clr>
        </p15:guide>
        <p15:guide id="3" pos="29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>
          <p15:clr>
            <a:srgbClr val="A4A3A4"/>
          </p15:clr>
        </p15:guide>
        <p15:guide id="2" pos="223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F3F3FF"/>
    <a:srgbClr val="E5E5FF"/>
    <a:srgbClr val="CCCCFF"/>
    <a:srgbClr val="FFFF00"/>
    <a:srgbClr val="FFC000"/>
    <a:srgbClr val="FDFF65"/>
    <a:srgbClr val="ACB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淡色スタイル 1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間スタイル 3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0" autoAdjust="0"/>
    <p:restoredTop sz="86410" autoAdjust="0"/>
  </p:normalViewPr>
  <p:slideViewPr>
    <p:cSldViewPr>
      <p:cViewPr varScale="1">
        <p:scale>
          <a:sx n="94" d="100"/>
          <a:sy n="94" d="100"/>
        </p:scale>
        <p:origin x="186" y="84"/>
      </p:cViewPr>
      <p:guideLst>
        <p:guide orient="horz" pos="1248"/>
        <p:guide pos="2736"/>
        <p:guide pos="29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666"/>
    </p:cViewPr>
  </p:sorterViewPr>
  <p:notesViewPr>
    <p:cSldViewPr>
      <p:cViewPr varScale="1">
        <p:scale>
          <a:sx n="71" d="100"/>
          <a:sy n="71" d="100"/>
        </p:scale>
        <p:origin x="-3906" y="-96"/>
      </p:cViewPr>
      <p:guideLst>
        <p:guide orient="horz" pos="3222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3075631" cy="5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t" anchorCtr="0" compatLnSpc="1">
            <a:prstTxWarp prst="textNoShape">
              <a:avLst/>
            </a:prstTxWarp>
          </a:bodyPr>
          <a:lstStyle>
            <a:lvl1pPr>
              <a:defRPr kumimoji="0" sz="1300">
                <a:latin typeface="Tahoma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53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670" y="3"/>
            <a:ext cx="3075631" cy="5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t" anchorCtr="0" compatLnSpc="1">
            <a:prstTxWarp prst="textNoShape">
              <a:avLst/>
            </a:prstTxWarp>
          </a:bodyPr>
          <a:lstStyle>
            <a:lvl1pPr algn="r">
              <a:defRPr kumimoji="0" sz="1300">
                <a:latin typeface="Tahoma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53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3295"/>
            <a:ext cx="3075631" cy="5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b" anchorCtr="0" compatLnSpc="1">
            <a:prstTxWarp prst="textNoShape">
              <a:avLst/>
            </a:prstTxWarp>
          </a:bodyPr>
          <a:lstStyle>
            <a:lvl1pPr>
              <a:defRPr kumimoji="0" sz="1300">
                <a:latin typeface="Tahoma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53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670" y="9723295"/>
            <a:ext cx="3075631" cy="5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b" anchorCtr="0" compatLnSpc="1">
            <a:prstTxWarp prst="textNoShape">
              <a:avLst/>
            </a:prstTxWarp>
          </a:bodyPr>
          <a:lstStyle>
            <a:lvl1pPr algn="r">
              <a:defRPr kumimoji="0" sz="1300">
                <a:latin typeface="Tahoma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1FA63E4-4850-4CEF-8D91-4E94D6ECF9A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2780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3075631" cy="5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t" anchorCtr="0" compatLnSpc="1">
            <a:prstTxWarp prst="textNoShape">
              <a:avLst/>
            </a:prstTxWarp>
          </a:bodyPr>
          <a:lstStyle>
            <a:lvl1pPr>
              <a:defRPr kumimoji="0"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983" y="3"/>
            <a:ext cx="3075631" cy="5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t" anchorCtr="0" compatLnSpc="1">
            <a:prstTxWarp prst="textNoShape">
              <a:avLst/>
            </a:prstTxWarp>
          </a:bodyPr>
          <a:lstStyle>
            <a:lvl1pPr algn="r">
              <a:defRPr kumimoji="0"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0588" y="588963"/>
            <a:ext cx="5541962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763" y="4522695"/>
            <a:ext cx="5679777" cy="5123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dirty="0"/>
              <a:t>Haga clic para modificar el estilo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647"/>
            <a:ext cx="3075631" cy="5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b" anchorCtr="0" compatLnSpc="1">
            <a:prstTxWarp prst="textNoShape">
              <a:avLst/>
            </a:prstTxWarp>
          </a:bodyPr>
          <a:lstStyle>
            <a:lvl1pPr>
              <a:defRPr kumimoji="0"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983" y="9721647"/>
            <a:ext cx="3075631" cy="5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76" tIns="47938" rIns="95876" bIns="47938" numCol="1" anchor="b" anchorCtr="0" compatLnSpc="1">
            <a:prstTxWarp prst="textNoShape">
              <a:avLst/>
            </a:prstTxWarp>
          </a:bodyPr>
          <a:lstStyle>
            <a:lvl1pPr algn="r">
              <a:defRPr kumimoji="0"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2D3DCC20-5A82-4856-B580-BD1CFD6948C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9622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3DCC20-5A82-4856-B580-BD1CFD6948C6}" type="slidenum">
              <a:rPr kumimoji="0" lang="es-E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807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3DCC20-5A82-4856-B580-BD1CFD6948C6}" type="slidenum">
              <a:rPr kumimoji="0" lang="es-E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222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3DCC20-5A82-4856-B580-BD1CFD6948C6}" type="slidenum">
              <a:rPr kumimoji="0" lang="es-E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807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3DCC20-5A82-4856-B580-BD1CFD6948C6}" type="slidenum">
              <a:rPr kumimoji="0" lang="es-E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807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3DCC20-5A82-4856-B580-BD1CFD6948C6}" type="slidenum">
              <a:rPr kumimoji="0" lang="es-E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807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CO-Cover-Logo"/>
          <p:cNvPicPr>
            <a:picLocks noChangeAspect="1" noChangeArrowheads="1"/>
          </p:cNvPicPr>
          <p:nvPr userDrawn="1"/>
        </p:nvPicPr>
        <p:blipFill>
          <a:blip r:embed="rId2" cstate="print"/>
          <a:srcRect b="34125"/>
          <a:stretch>
            <a:fillRect/>
          </a:stretch>
        </p:blipFill>
        <p:spPr bwMode="auto">
          <a:xfrm>
            <a:off x="0" y="70"/>
            <a:ext cx="9906000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CO_Onc_TextOnly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6588" y="6000750"/>
            <a:ext cx="38798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44" name="Rectangle 4"/>
          <p:cNvSpPr>
            <a:spLocks noGrp="1" noChangeArrowheads="1"/>
          </p:cNvSpPr>
          <p:nvPr>
            <p:ph type="ctrTitle"/>
          </p:nvPr>
        </p:nvSpPr>
        <p:spPr bwMode="gray">
          <a:xfrm>
            <a:off x="577850" y="381000"/>
            <a:ext cx="66040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Click to edit Master title style</a:t>
            </a:r>
          </a:p>
        </p:txBody>
      </p:sp>
      <p:sp>
        <p:nvSpPr>
          <p:cNvPr id="266245" name="Rectangle 5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577850" y="2917832"/>
            <a:ext cx="4210050" cy="112077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400"/>
            </a:lvl1pPr>
          </a:lstStyle>
          <a:p>
            <a:r>
              <a:rPr lang="en-US" altLang="ja-JP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293639" y="801690"/>
            <a:ext cx="2292482" cy="5557837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12752" y="801690"/>
            <a:ext cx="6715787" cy="5557837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2769" y="801688"/>
            <a:ext cx="9173369" cy="110331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412750" y="1981202"/>
            <a:ext cx="9163050" cy="4378325"/>
          </a:xfrm>
        </p:spPr>
        <p:txBody>
          <a:bodyPr/>
          <a:lstStyle/>
          <a:p>
            <a:pPr lvl="0"/>
            <a:endParaRPr lang="ja-JP" altLang="en-US" noProof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Default_ONC_ImageforPP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657600"/>
            <a:ext cx="4953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CO_ONC_ForPPT.g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193" y="328613"/>
            <a:ext cx="2894409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 bwMode="auto">
          <a:xfrm>
            <a:off x="-12038" y="3662363"/>
            <a:ext cx="9924918" cy="0"/>
          </a:xfrm>
          <a:prstGeom prst="line">
            <a:avLst/>
          </a:prstGeom>
          <a:ln w="28575">
            <a:solidFill>
              <a:srgbClr val="8B3D9A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 bwMode="auto">
          <a:xfrm>
            <a:off x="-12038" y="1620838"/>
            <a:ext cx="9924918" cy="0"/>
          </a:xfrm>
          <a:prstGeom prst="line">
            <a:avLst/>
          </a:prstGeom>
          <a:ln w="28575">
            <a:solidFill>
              <a:srgbClr val="8B3D9A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95300" y="4041691"/>
            <a:ext cx="421005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84981" y="1600200"/>
            <a:ext cx="916305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8221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37" y="238170"/>
            <a:ext cx="9146540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173" y="1513047"/>
            <a:ext cx="9159610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7645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7911" y="330201"/>
            <a:ext cx="916820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27405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37" y="238170"/>
            <a:ext cx="914654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146" y="1510730"/>
            <a:ext cx="4497255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308" y="1510730"/>
            <a:ext cx="4497256" cy="467946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5197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5080308" y="1510730"/>
            <a:ext cx="4497256" cy="4665746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08737" y="238170"/>
            <a:ext cx="914654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06146" y="1510730"/>
            <a:ext cx="4497255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500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37" y="238170"/>
            <a:ext cx="9146540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6813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20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" y="-15875"/>
            <a:ext cx="99060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4"/>
          <p:cNvCxnSpPr/>
          <p:nvPr userDrawn="1"/>
        </p:nvCxnSpPr>
        <p:spPr bwMode="auto">
          <a:xfrm>
            <a:off x="-12039" y="4529138"/>
            <a:ext cx="9918039" cy="0"/>
          </a:xfrm>
          <a:prstGeom prst="line">
            <a:avLst/>
          </a:prstGeom>
          <a:ln w="28575"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7" name="Picture 12" descr="CCO_ONC_RG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5701155" y="5876925"/>
            <a:ext cx="3977878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70" y="239755"/>
            <a:ext cx="9169929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17911" y="1914566"/>
            <a:ext cx="9168209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417911" y="4856755"/>
            <a:ext cx="9168209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chemeClr val="accent6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9766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28232" y="6311983"/>
            <a:ext cx="3274912" cy="390525"/>
          </a:xfr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GB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194841" y="6311983"/>
            <a:ext cx="3274912" cy="390525"/>
          </a:xfrm>
        </p:spPr>
        <p:txBody>
          <a:bodyPr lIns="0" tIns="0" rIns="0" bIns="0" anchor="b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21569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Default_ONC_ImageforPP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657600"/>
            <a:ext cx="4953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CO_ONC_ForPPT.g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193" y="328613"/>
            <a:ext cx="2894409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 bwMode="auto">
          <a:xfrm>
            <a:off x="-12038" y="3662363"/>
            <a:ext cx="9924918" cy="0"/>
          </a:xfrm>
          <a:prstGeom prst="line">
            <a:avLst/>
          </a:prstGeom>
          <a:ln w="28575">
            <a:solidFill>
              <a:srgbClr val="8B3D9A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 bwMode="auto">
          <a:xfrm>
            <a:off x="-12038" y="1620838"/>
            <a:ext cx="9924918" cy="0"/>
          </a:xfrm>
          <a:prstGeom prst="line">
            <a:avLst/>
          </a:prstGeom>
          <a:ln w="28575">
            <a:solidFill>
              <a:srgbClr val="8B3D9A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95300" y="4041691"/>
            <a:ext cx="421005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84981" y="1600200"/>
            <a:ext cx="916305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6215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37" y="238170"/>
            <a:ext cx="9146540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173" y="1513047"/>
            <a:ext cx="9159610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2642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7911" y="330201"/>
            <a:ext cx="916820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8931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37" y="238170"/>
            <a:ext cx="914654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146" y="1510730"/>
            <a:ext cx="4497255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307" y="1510730"/>
            <a:ext cx="4497256" cy="467946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9344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5080307" y="1510730"/>
            <a:ext cx="4497256" cy="4665746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08737" y="238170"/>
            <a:ext cx="914654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06146" y="1510730"/>
            <a:ext cx="4497255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3538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37" y="238170"/>
            <a:ext cx="9146540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20363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44354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" y="-15875"/>
            <a:ext cx="99060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4"/>
          <p:cNvCxnSpPr/>
          <p:nvPr userDrawn="1"/>
        </p:nvCxnSpPr>
        <p:spPr bwMode="auto">
          <a:xfrm>
            <a:off x="-12039" y="4529138"/>
            <a:ext cx="9918039" cy="0"/>
          </a:xfrm>
          <a:prstGeom prst="line">
            <a:avLst/>
          </a:prstGeom>
          <a:ln w="28575"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7" name="Picture 12" descr="CCO_ONC_RG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5701153" y="5876925"/>
            <a:ext cx="3977878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70" y="239755"/>
            <a:ext cx="9169929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17911" y="1914566"/>
            <a:ext cx="9168209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417911" y="4856751"/>
            <a:ext cx="9168209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chemeClr val="accent6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3941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745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28232" y="6311979"/>
            <a:ext cx="3274912" cy="390525"/>
          </a:xfr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GB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194841" y="6311979"/>
            <a:ext cx="3274912" cy="390525"/>
          </a:xfrm>
        </p:spPr>
        <p:txBody>
          <a:bodyPr lIns="0" tIns="0" rIns="0" bIns="0" anchor="b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525202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29000" y="3212859"/>
            <a:ext cx="9048000" cy="720197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29000" y="4149080"/>
            <a:ext cx="9048000" cy="46166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0" y="6581002"/>
            <a:ext cx="372218" cy="276999"/>
          </a:xfrm>
        </p:spPr>
        <p:txBody>
          <a:bodyPr vert="horz" wrap="none" lIns="91440" tIns="45720" rIns="91440" bIns="45720" rtlCol="0" anchor="b">
            <a:spAutoFit/>
          </a:bodyPr>
          <a:lstStyle>
            <a:lvl1pPr>
              <a:defRPr lang="ja-JP" altLang="en-US" smtClean="0"/>
            </a:lvl1pPr>
          </a:lstStyle>
          <a:p>
            <a:fld id="{57746A0D-B593-401C-B234-79C2DEBA5C93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249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8497" y="980728"/>
            <a:ext cx="9048000" cy="1200329"/>
          </a:xfrm>
        </p:spPr>
        <p:txBody>
          <a:bodyPr>
            <a:sp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0" y="6581002"/>
            <a:ext cx="372218" cy="276999"/>
          </a:xfrm>
        </p:spPr>
        <p:txBody>
          <a:bodyPr vert="horz" wrap="none" lIns="91440" tIns="45720" rIns="91440" bIns="45720" rtlCol="0" anchor="b">
            <a:spAutoFit/>
          </a:bodyPr>
          <a:lstStyle>
            <a:lvl1pPr>
              <a:defRPr lang="ja-JP" altLang="en-US" smtClean="0"/>
            </a:lvl1pPr>
          </a:lstStyle>
          <a:p>
            <a:fld id="{57746A0D-B593-401C-B234-79C2DEBA5C93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848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9000" y="3500891"/>
            <a:ext cx="9048000" cy="72019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28497" y="4509121"/>
            <a:ext cx="9048000" cy="4616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0" y="6581002"/>
            <a:ext cx="372218" cy="276999"/>
          </a:xfrm>
        </p:spPr>
        <p:txBody>
          <a:bodyPr vert="horz" wrap="none" lIns="91440" tIns="45720" rIns="91440" bIns="45720" rtlCol="0" anchor="b">
            <a:spAutoFit/>
          </a:bodyPr>
          <a:lstStyle>
            <a:lvl1pPr>
              <a:defRPr lang="ja-JP" altLang="en-US" smtClean="0"/>
            </a:lvl1pPr>
          </a:lstStyle>
          <a:p>
            <a:fld id="{57746A0D-B593-401C-B234-79C2DEBA5C93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440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0" y="6581002"/>
            <a:ext cx="372218" cy="276999"/>
          </a:xfrm>
        </p:spPr>
        <p:txBody>
          <a:bodyPr vert="horz" wrap="none" lIns="91440" tIns="45720" rIns="91440" bIns="45720" rtlCol="0" anchor="b">
            <a:spAutoFit/>
          </a:bodyPr>
          <a:lstStyle>
            <a:lvl1pPr>
              <a:defRPr lang="ja-JP" altLang="en-US" smtClean="0"/>
            </a:lvl1pPr>
          </a:lstStyle>
          <a:p>
            <a:fld id="{57746A0D-B593-401C-B234-79C2DEBA5C93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894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0" y="6581002"/>
            <a:ext cx="372218" cy="276999"/>
          </a:xfrm>
        </p:spPr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57746A0D-B593-401C-B234-79C2DEBA5C9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26031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*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675" y="229443"/>
            <a:ext cx="8831292" cy="532559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3249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12752" y="1981202"/>
            <a:ext cx="4498975" cy="4378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76825" y="1981202"/>
            <a:ext cx="4498975" cy="4378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28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28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6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12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6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333333">
                <a:alpha val="85000"/>
              </a:srgbClr>
            </a:gs>
            <a:gs pos="100000">
              <a:srgbClr val="03217F">
                <a:gamma/>
                <a:shade val="26275"/>
                <a:invGamma/>
              </a:srgb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2769" y="801688"/>
            <a:ext cx="9173369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2750" y="1981202"/>
            <a:ext cx="9163050" cy="437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265220" name="Text Box 4"/>
          <p:cNvSpPr txBox="1">
            <a:spLocks noChangeArrowheads="1"/>
          </p:cNvSpPr>
          <p:nvPr/>
        </p:nvSpPr>
        <p:spPr bwMode="auto">
          <a:xfrm>
            <a:off x="6955102" y="6378575"/>
            <a:ext cx="2713831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kumimoji="0" lang="en-US" altLang="ja-JP" sz="1200"/>
              <a:t>clinicaloptions.com/oncology</a:t>
            </a:r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412873" y="304800"/>
            <a:ext cx="7192169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ja-JP" sz="1400">
                <a:solidFill>
                  <a:srgbClr val="BF7ECC"/>
                </a:solidFill>
              </a:rPr>
              <a:t>Lung Cancers</a:t>
            </a:r>
          </a:p>
        </p:txBody>
      </p:sp>
      <p:sp>
        <p:nvSpPr>
          <p:cNvPr id="265222" name="Line 6"/>
          <p:cNvSpPr>
            <a:spLocks noChangeShapeType="1"/>
          </p:cNvSpPr>
          <p:nvPr/>
        </p:nvSpPr>
        <p:spPr bwMode="auto">
          <a:xfrm>
            <a:off x="412750" y="609600"/>
            <a:ext cx="7181850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/>
          </a:p>
        </p:txBody>
      </p:sp>
      <p:pic>
        <p:nvPicPr>
          <p:cNvPr id="54279" name="Picture 7" descr="CCO_Onc_whiteText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invGray">
          <a:xfrm>
            <a:off x="7931680" y="260424"/>
            <a:ext cx="1644121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29" r:id="rId3"/>
    <p:sldLayoutId id="2147483728" r:id="rId4"/>
    <p:sldLayoutId id="2147483727" r:id="rId5"/>
    <p:sldLayoutId id="2147483726" r:id="rId6"/>
    <p:sldLayoutId id="2147483725" r:id="rId7"/>
    <p:sldLayoutId id="2147483724" r:id="rId8"/>
    <p:sldLayoutId id="2147483723" r:id="rId9"/>
    <p:sldLayoutId id="2147483722" r:id="rId10"/>
    <p:sldLayoutId id="2147483721" r:id="rId11"/>
    <p:sldLayoutId id="2147483720" r:id="rId12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500" b="1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Wingdings" pitchFamily="2" charset="2"/>
        <a:buChar char="§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Arial" charset="0"/>
        <a:buChar char="–"/>
        <a:defRPr kumimoji="1" sz="22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Arial" charset="0"/>
        <a:buChar char="–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Arial" charset="0"/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Arial" charset="0"/>
        <a:buChar char="–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Arial" charset="0"/>
        <a:buChar char="–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Arial" charset="0"/>
        <a:buChar char="–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Arial" charset="0"/>
        <a:buChar char="–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folHlink"/>
        </a:buClr>
        <a:buFont typeface="Arial" charset="0"/>
        <a:buChar char="–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/>
          <p:cNvSpPr>
            <a:spLocks noGrp="1"/>
          </p:cNvSpPr>
          <p:nvPr>
            <p:ph type="title"/>
          </p:nvPr>
        </p:nvSpPr>
        <p:spPr bwMode="auto">
          <a:xfrm>
            <a:off x="405871" y="238125"/>
            <a:ext cx="9144133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405871" y="1517650"/>
            <a:ext cx="9163050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05898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806" r:id="rId1"/>
    <p:sldLayoutId id="2147484807" r:id="rId2"/>
    <p:sldLayoutId id="2147484808" r:id="rId3"/>
    <p:sldLayoutId id="2147484809" r:id="rId4"/>
    <p:sldLayoutId id="2147484810" r:id="rId5"/>
    <p:sldLayoutId id="2147484811" r:id="rId6"/>
    <p:sldLayoutId id="2147484812" r:id="rId7"/>
    <p:sldLayoutId id="2147484813" r:id="rId8"/>
    <p:sldLayoutId id="2147484814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6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>
          <a:solidFill>
            <a:srgbClr val="FEFDDE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/>
          <p:cNvSpPr>
            <a:spLocks noGrp="1"/>
          </p:cNvSpPr>
          <p:nvPr>
            <p:ph type="title"/>
          </p:nvPr>
        </p:nvSpPr>
        <p:spPr bwMode="auto">
          <a:xfrm>
            <a:off x="405871" y="238125"/>
            <a:ext cx="9144133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405871" y="1517650"/>
            <a:ext cx="9163050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528973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816" r:id="rId1"/>
    <p:sldLayoutId id="2147484817" r:id="rId2"/>
    <p:sldLayoutId id="2147484818" r:id="rId3"/>
    <p:sldLayoutId id="2147484819" r:id="rId4"/>
    <p:sldLayoutId id="2147484820" r:id="rId5"/>
    <p:sldLayoutId id="2147484821" r:id="rId6"/>
    <p:sldLayoutId id="2147484822" r:id="rId7"/>
    <p:sldLayoutId id="2147484823" r:id="rId8"/>
    <p:sldLayoutId id="2147484824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6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>
          <a:solidFill>
            <a:srgbClr val="FEFDDE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29000" y="250646"/>
            <a:ext cx="9048000" cy="432426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marL="0" lvl="0"/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29000" y="980729"/>
            <a:ext cx="9048000" cy="120032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0" y="6581002"/>
            <a:ext cx="442750" cy="276999"/>
          </a:xfrm>
          <a:prstGeom prst="rect">
            <a:avLst/>
          </a:prstGeom>
        </p:spPr>
        <p:txBody>
          <a:bodyPr vert="horz" wrap="none" lIns="91440" tIns="45720" rIns="91440" bIns="45720" rtlCol="0" anchor="b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7746A0D-B593-401C-B234-79C2DEBA5C93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Meiryo UI"/>
                <a:ea typeface="Meiryo U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  <a:latin typeface="Meiryo UI"/>
              <a:ea typeface="Meiryo UI"/>
            </a:endParaRPr>
          </a:p>
        </p:txBody>
      </p:sp>
    </p:spTree>
    <p:extLst>
      <p:ext uri="{BB962C8B-B14F-4D97-AF65-F5344CB8AC3E}">
        <p14:creationId xmlns:p14="http://schemas.microsoft.com/office/powerpoint/2010/main" val="231939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55" r:id="rId1"/>
    <p:sldLayoutId id="2147485556" r:id="rId2"/>
    <p:sldLayoutId id="2147485557" r:id="rId3"/>
    <p:sldLayoutId id="2147485558" r:id="rId4"/>
    <p:sldLayoutId id="2147485560" r:id="rId5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lang="ja-JP" altLang="en-US" sz="2600" b="1" kern="1200" dirty="0">
          <a:solidFill>
            <a:schemeClr val="tx1"/>
          </a:solidFill>
          <a:latin typeface="+mj-lt"/>
          <a:ea typeface="+mj-ea"/>
          <a:cs typeface="Meiryo UI" panose="020B0604030504040204" pitchFamily="50" charset="-128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0"/>
        </a:spcBef>
        <a:buClr>
          <a:srgbClr val="002060"/>
        </a:buClr>
        <a:buFont typeface="Wingdings" panose="05000000000000000000" pitchFamily="2" charset="2"/>
        <a:buChar char="l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216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9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4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144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6"/>
          <p:cNvGrpSpPr/>
          <p:nvPr userDrawn="1"/>
        </p:nvGrpSpPr>
        <p:grpSpPr>
          <a:xfrm>
            <a:off x="-1" y="1"/>
            <a:ext cx="9906001" cy="698500"/>
            <a:chOff x="-1" y="0"/>
            <a:chExt cx="9144001" cy="669924"/>
          </a:xfrm>
        </p:grpSpPr>
        <p:sp>
          <p:nvSpPr>
            <p:cNvPr id="14" name="Rectangle 6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669924"/>
            </a:xfrm>
            <a:prstGeom prst="rect">
              <a:avLst/>
            </a:prstGeom>
            <a:solidFill>
              <a:srgbClr val="5C31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ja-JP" altLang="en-US">
                <a:solidFill>
                  <a:prstClr val="black"/>
                </a:solidFill>
                <a:latin typeface="Arial Narrow"/>
                <a:ea typeface="ＭＳ Ｐゴシック"/>
              </a:endParaRPr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-1" y="0"/>
              <a:ext cx="1014412" cy="669924"/>
            </a:xfrm>
            <a:custGeom>
              <a:avLst/>
              <a:gdLst>
                <a:gd name="T0" fmla="*/ 353 w 353"/>
                <a:gd name="T1" fmla="*/ 0 h 233"/>
                <a:gd name="T2" fmla="*/ 0 w 353"/>
                <a:gd name="T3" fmla="*/ 0 h 233"/>
                <a:gd name="T4" fmla="*/ 0 w 353"/>
                <a:gd name="T5" fmla="*/ 233 h 233"/>
                <a:gd name="T6" fmla="*/ 134 w 353"/>
                <a:gd name="T7" fmla="*/ 233 h 233"/>
                <a:gd name="T8" fmla="*/ 248 w 353"/>
                <a:gd name="T9" fmla="*/ 150 h 233"/>
                <a:gd name="T10" fmla="*/ 353 w 353"/>
                <a:gd name="T11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3" h="233">
                  <a:moveTo>
                    <a:pt x="35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34" y="233"/>
                    <a:pt x="134" y="233"/>
                    <a:pt x="134" y="233"/>
                  </a:cubicBezTo>
                  <a:cubicBezTo>
                    <a:pt x="169" y="214"/>
                    <a:pt x="210" y="187"/>
                    <a:pt x="248" y="150"/>
                  </a:cubicBezTo>
                  <a:cubicBezTo>
                    <a:pt x="297" y="103"/>
                    <a:pt x="332" y="44"/>
                    <a:pt x="3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ja-JP" altLang="en-US">
                <a:solidFill>
                  <a:prstClr val="black"/>
                </a:solidFill>
                <a:latin typeface="Arial Narrow"/>
                <a:ea typeface="ＭＳ Ｐゴシック"/>
              </a:endParaRPr>
            </a:p>
          </p:txBody>
        </p:sp>
      </p:grpSp>
      <p:sp>
        <p:nvSpPr>
          <p:cNvPr id="18" name="正方形/長方形 17"/>
          <p:cNvSpPr/>
          <p:nvPr userDrawn="1"/>
        </p:nvSpPr>
        <p:spPr>
          <a:xfrm>
            <a:off x="-1" y="4723200"/>
            <a:ext cx="9906000" cy="2134800"/>
          </a:xfrm>
          <a:prstGeom prst="rect">
            <a:avLst/>
          </a:prstGeom>
          <a:gradFill flip="none" rotWithShape="1">
            <a:gsLst>
              <a:gs pos="0">
                <a:srgbClr val="CDCCCD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11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6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none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90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 Narrow" panose="020B0606020202030204" pitchFamily="34" charset="0"/>
        <a:buChar char="–"/>
        <a:defRPr sz="1800" kern="1200">
          <a:solidFill>
            <a:schemeClr val="tx2"/>
          </a:solidFill>
          <a:latin typeface="+mj-lt"/>
          <a:ea typeface="+mn-ea"/>
          <a:cs typeface="+mn-cs"/>
        </a:defRPr>
      </a:lvl2pPr>
      <a:lvl3pPr marL="577850" indent="-173038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3pPr>
      <a:lvl4pPr marL="741363" indent="-1714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 Narrow" panose="020B0606020202030204" pitchFamily="34" charset="0"/>
        <a:buChar char="–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896938" indent="-1381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568624" y="692696"/>
            <a:ext cx="5707711" cy="523220"/>
          </a:xfrm>
          <a:prstGeom prst="rect">
            <a:avLst/>
          </a:prstGeom>
          <a:solidFill>
            <a:srgbClr val="F3F3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Patients diagnosed with locally advanced NSCLC who received</a:t>
            </a:r>
          </a:p>
          <a:p>
            <a:pPr algn="ctr"/>
            <a:r>
              <a:rPr kumimoji="1" lang="en-US" altLang="ja-JP" sz="1400" dirty="0"/>
              <a:t>preoperative treatment followed by surgery </a:t>
            </a:r>
            <a:r>
              <a:rPr lang="en-US" altLang="ja-JP" sz="1400" dirty="0"/>
              <a:t>(n=76)</a:t>
            </a:r>
            <a:endParaRPr kumimoji="1" lang="ja-JP" altLang="en-US" sz="1400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568623" y="2144346"/>
            <a:ext cx="5707711" cy="523220"/>
          </a:xfrm>
          <a:prstGeom prst="rect">
            <a:avLst/>
          </a:prstGeom>
          <a:solidFill>
            <a:srgbClr val="F3F3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Patients with sufficient specimens before preoperative treatment </a:t>
            </a:r>
            <a:r>
              <a:rPr lang="en-US" altLang="ja-JP" sz="1400" dirty="0"/>
              <a:t>(n=48)</a:t>
            </a:r>
            <a:endParaRPr kumimoji="1" lang="ja-JP" altLang="en-US" sz="1400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4669591" y="1442390"/>
            <a:ext cx="38682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Patients without sufficient specimens</a:t>
            </a:r>
          </a:p>
          <a:p>
            <a:pPr algn="ctr"/>
            <a:r>
              <a:rPr lang="en-US" altLang="ja-JP" sz="1400" dirty="0"/>
              <a:t>before preoperative treatment</a:t>
            </a:r>
            <a:r>
              <a:rPr kumimoji="1" lang="en-US" altLang="ja-JP" sz="1400" dirty="0"/>
              <a:t> </a:t>
            </a:r>
            <a:r>
              <a:rPr lang="en-US" altLang="ja-JP" sz="1400" dirty="0"/>
              <a:t>(n=28)</a:t>
            </a:r>
            <a:endParaRPr kumimoji="1" lang="ja-JP" altLang="en-US" sz="1400" dirty="0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305116" y="3052081"/>
            <a:ext cx="3545923" cy="523220"/>
          </a:xfrm>
          <a:prstGeom prst="rect">
            <a:avLst/>
          </a:prstGeom>
          <a:solidFill>
            <a:srgbClr val="F3F3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Patients who received</a:t>
            </a:r>
          </a:p>
          <a:p>
            <a:pPr algn="ctr"/>
            <a:r>
              <a:rPr lang="en-US" altLang="ja-JP" sz="1400" dirty="0"/>
              <a:t>d</a:t>
            </a:r>
            <a:r>
              <a:rPr kumimoji="1" lang="en-US" altLang="ja-JP" sz="1400" dirty="0"/>
              <a:t>rug therapy before surgery </a:t>
            </a:r>
            <a:r>
              <a:rPr lang="en-US" altLang="ja-JP" sz="1400" dirty="0"/>
              <a:t>(n=19)</a:t>
            </a:r>
            <a:endParaRPr kumimoji="1" lang="ja-JP" altLang="en-US" sz="1400" dirty="0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5004451" y="3052081"/>
            <a:ext cx="3545923" cy="523220"/>
          </a:xfrm>
          <a:prstGeom prst="rect">
            <a:avLst/>
          </a:prstGeom>
          <a:solidFill>
            <a:srgbClr val="F3F3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Patients who received</a:t>
            </a:r>
          </a:p>
          <a:p>
            <a:pPr algn="ctr"/>
            <a:r>
              <a:rPr kumimoji="1" lang="en-US" altLang="ja-JP" sz="1400" dirty="0"/>
              <a:t>chemo-radiotherapy before surgery </a:t>
            </a:r>
            <a:r>
              <a:rPr lang="en-US" altLang="ja-JP" sz="1400" dirty="0"/>
              <a:t>(n=29)</a:t>
            </a:r>
            <a:endParaRPr kumimoji="1" lang="ja-JP" altLang="en-US" sz="1400" dirty="0"/>
          </a:p>
        </p:txBody>
      </p:sp>
      <p:sp>
        <p:nvSpPr>
          <p:cNvPr id="6" name="円弧 5"/>
          <p:cNvSpPr/>
          <p:nvPr/>
        </p:nvSpPr>
        <p:spPr>
          <a:xfrm flipH="1" flipV="1">
            <a:off x="4422480" y="789600"/>
            <a:ext cx="1260140" cy="914400"/>
          </a:xfrm>
          <a:prstGeom prst="arc">
            <a:avLst/>
          </a:prstGeom>
          <a:ln>
            <a:solidFill>
              <a:srgbClr val="0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0" name="直線コネクタ 49"/>
          <p:cNvCxnSpPr/>
          <p:nvPr/>
        </p:nvCxnSpPr>
        <p:spPr>
          <a:xfrm>
            <a:off x="4422478" y="1207814"/>
            <a:ext cx="0" cy="928430"/>
          </a:xfrm>
          <a:prstGeom prst="line">
            <a:avLst/>
          </a:prstGeom>
          <a:ln w="19050"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左中かっこ 51"/>
          <p:cNvSpPr/>
          <p:nvPr/>
        </p:nvSpPr>
        <p:spPr>
          <a:xfrm rot="5400000">
            <a:off x="4290105" y="525762"/>
            <a:ext cx="264750" cy="4680520"/>
          </a:xfrm>
          <a:prstGeom prst="leftBrac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317752" y="4749324"/>
            <a:ext cx="3533287" cy="1169551"/>
          </a:xfrm>
          <a:prstGeom prst="rect">
            <a:avLst/>
          </a:prstGeom>
          <a:solidFill>
            <a:srgbClr val="F3F3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Patients with sufficient specimens before and after</a:t>
            </a:r>
          </a:p>
          <a:p>
            <a:pPr algn="ctr"/>
            <a:r>
              <a:rPr lang="en-US" altLang="ja-JP" sz="1400" dirty="0"/>
              <a:t>pre-operative treatment</a:t>
            </a:r>
          </a:p>
          <a:p>
            <a:pPr algn="ctr"/>
            <a:r>
              <a:rPr lang="en-US" altLang="ja-JP" sz="1400" dirty="0"/>
              <a:t>available for immunohistochemistry</a:t>
            </a:r>
          </a:p>
          <a:p>
            <a:pPr algn="ctr"/>
            <a:r>
              <a:rPr lang="en-US" altLang="ja-JP" sz="1400" dirty="0"/>
              <a:t>(n=18)</a:t>
            </a: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7404504" y="3833106"/>
            <a:ext cx="237385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Patients who achieved </a:t>
            </a:r>
            <a:r>
              <a:rPr kumimoji="1" lang="en-US" altLang="ja-JP" sz="1400" dirty="0" err="1"/>
              <a:t>pCR</a:t>
            </a:r>
            <a:r>
              <a:rPr kumimoji="1" lang="en-US" altLang="ja-JP" sz="1400" dirty="0"/>
              <a:t> </a:t>
            </a:r>
            <a:r>
              <a:rPr lang="en-US" altLang="ja-JP" sz="1400" dirty="0"/>
              <a:t>after preoperative treatment (n=6)</a:t>
            </a:r>
            <a:endParaRPr kumimoji="1" lang="ja-JP" altLang="en-US" sz="1400" dirty="0"/>
          </a:p>
        </p:txBody>
      </p:sp>
      <p:grpSp>
        <p:nvGrpSpPr>
          <p:cNvPr id="78" name="グループ化 77"/>
          <p:cNvGrpSpPr/>
          <p:nvPr/>
        </p:nvGrpSpPr>
        <p:grpSpPr>
          <a:xfrm>
            <a:off x="6762740" y="3192411"/>
            <a:ext cx="1271834" cy="1556913"/>
            <a:chOff x="4268924" y="434778"/>
            <a:chExt cx="1271834" cy="1556913"/>
          </a:xfrm>
        </p:grpSpPr>
        <p:sp>
          <p:nvSpPr>
            <p:cNvPr id="79" name="円弧 78"/>
            <p:cNvSpPr/>
            <p:nvPr/>
          </p:nvSpPr>
          <p:spPr>
            <a:xfrm flipH="1" flipV="1">
              <a:off x="4280618" y="434778"/>
              <a:ext cx="1260140" cy="914400"/>
            </a:xfrm>
            <a:prstGeom prst="arc">
              <a:avLst/>
            </a:prstGeom>
            <a:ln>
              <a:solidFill>
                <a:srgbClr val="0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0" name="直線コネクタ 79"/>
            <p:cNvCxnSpPr/>
            <p:nvPr/>
          </p:nvCxnSpPr>
          <p:spPr>
            <a:xfrm>
              <a:off x="4268924" y="831696"/>
              <a:ext cx="0" cy="1159995"/>
            </a:xfrm>
            <a:prstGeom prst="line">
              <a:avLst/>
            </a:prstGeom>
            <a:ln w="19050">
              <a:solidFill>
                <a:srgbClr val="0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グループ化 80"/>
          <p:cNvGrpSpPr/>
          <p:nvPr/>
        </p:nvGrpSpPr>
        <p:grpSpPr>
          <a:xfrm>
            <a:off x="2069925" y="3192411"/>
            <a:ext cx="1260140" cy="1556913"/>
            <a:chOff x="4263622" y="434778"/>
            <a:chExt cx="1260140" cy="1556913"/>
          </a:xfrm>
        </p:grpSpPr>
        <p:sp>
          <p:nvSpPr>
            <p:cNvPr id="82" name="円弧 81"/>
            <p:cNvSpPr/>
            <p:nvPr/>
          </p:nvSpPr>
          <p:spPr>
            <a:xfrm flipH="1" flipV="1">
              <a:off x="4263622" y="434778"/>
              <a:ext cx="1260140" cy="914400"/>
            </a:xfrm>
            <a:prstGeom prst="arc">
              <a:avLst/>
            </a:prstGeom>
            <a:ln>
              <a:solidFill>
                <a:srgbClr val="00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3" name="直線コネクタ 82"/>
            <p:cNvCxnSpPr/>
            <p:nvPr/>
          </p:nvCxnSpPr>
          <p:spPr>
            <a:xfrm>
              <a:off x="4268924" y="831696"/>
              <a:ext cx="0" cy="1159995"/>
            </a:xfrm>
            <a:prstGeom prst="line">
              <a:avLst/>
            </a:prstGeom>
            <a:ln w="19050">
              <a:solidFill>
                <a:srgbClr val="0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テキスト ボックス 83"/>
          <p:cNvSpPr txBox="1"/>
          <p:nvPr/>
        </p:nvSpPr>
        <p:spPr>
          <a:xfrm>
            <a:off x="2699995" y="3833106"/>
            <a:ext cx="237385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Patients who achieved </a:t>
            </a:r>
            <a:r>
              <a:rPr kumimoji="1" lang="en-US" altLang="ja-JP" sz="1400" dirty="0" err="1"/>
              <a:t>pCR</a:t>
            </a:r>
            <a:r>
              <a:rPr kumimoji="1" lang="en-US" altLang="ja-JP" sz="1400" dirty="0"/>
              <a:t> </a:t>
            </a:r>
            <a:r>
              <a:rPr lang="en-US" altLang="ja-JP" sz="1400" dirty="0"/>
              <a:t>after preoperative treatment (n=1)</a:t>
            </a:r>
            <a:endParaRPr kumimoji="1" lang="ja-JP" altLang="en-US" sz="1400" dirty="0"/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5017087" y="4749323"/>
            <a:ext cx="3533287" cy="1169551"/>
          </a:xfrm>
          <a:prstGeom prst="rect">
            <a:avLst/>
          </a:prstGeom>
          <a:solidFill>
            <a:srgbClr val="F3F3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Patients with sufficient specimens before and after</a:t>
            </a:r>
          </a:p>
          <a:p>
            <a:pPr algn="ctr"/>
            <a:r>
              <a:rPr lang="en-US" altLang="ja-JP" sz="1400" dirty="0"/>
              <a:t>pre-operative treatment</a:t>
            </a:r>
          </a:p>
          <a:p>
            <a:pPr algn="ctr"/>
            <a:r>
              <a:rPr lang="en-US" altLang="ja-JP" sz="1400" dirty="0"/>
              <a:t>available for immunohistochemistry</a:t>
            </a:r>
          </a:p>
          <a:p>
            <a:pPr algn="ctr"/>
            <a:r>
              <a:rPr lang="en-US" altLang="ja-JP" sz="1400" dirty="0"/>
              <a:t>(n=23)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11460" y="116632"/>
            <a:ext cx="5852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Supplemental </a:t>
            </a:r>
            <a:r>
              <a:rPr kumimoji="1" lang="en-US" altLang="ja-JP" sz="1400" dirty="0"/>
              <a:t>Figure 1. Flow diagram of patients enrolled in the study</a:t>
            </a:r>
            <a:endParaRPr kumimoji="1" lang="ja-JP" altLang="en-US" sz="14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B84CEE0-63B2-4FBF-A48A-B0862F8B11C4}"/>
              </a:ext>
            </a:extLst>
          </p:cNvPr>
          <p:cNvSpPr txBox="1"/>
          <p:nvPr/>
        </p:nvSpPr>
        <p:spPr>
          <a:xfrm>
            <a:off x="2674608" y="6369774"/>
            <a:ext cx="6310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NSCLC, non-small cell lung cancer; </a:t>
            </a:r>
            <a:r>
              <a:rPr lang="en-US" altLang="ja-JP" sz="1200" dirty="0" err="1"/>
              <a:t>pCR</a:t>
            </a:r>
            <a:r>
              <a:rPr lang="en-US" altLang="ja-JP" sz="1200" dirty="0"/>
              <a:t>, pathologic complete response</a:t>
            </a:r>
          </a:p>
        </p:txBody>
      </p:sp>
    </p:spTree>
    <p:extLst>
      <p:ext uri="{BB962C8B-B14F-4D97-AF65-F5344CB8AC3E}">
        <p14:creationId xmlns:p14="http://schemas.microsoft.com/office/powerpoint/2010/main" val="2200000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/>
          <p:cNvSpPr txBox="1"/>
          <p:nvPr/>
        </p:nvSpPr>
        <p:spPr>
          <a:xfrm>
            <a:off x="111461" y="116632"/>
            <a:ext cx="961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Supplemental Figure 2A. Correlation between PD-L1 expression on tumor cells before treatment and PD-L1 expression on tumor cells after treatment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1712640" y="887256"/>
            <a:ext cx="2921152" cy="3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Drug therapy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(n=18)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5883643" y="887256"/>
            <a:ext cx="3329826" cy="34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Concurrent chemo-radiotherapy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(n=23)</a:t>
            </a: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494" y="1833242"/>
            <a:ext cx="3545030" cy="3415921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94" y="1833242"/>
            <a:ext cx="3570093" cy="3415921"/>
          </a:xfrm>
          <a:prstGeom prst="rect">
            <a:avLst/>
          </a:prstGeom>
        </p:spPr>
      </p:pic>
      <p:grpSp>
        <p:nvGrpSpPr>
          <p:cNvPr id="19" name="グループ化 18"/>
          <p:cNvGrpSpPr/>
          <p:nvPr/>
        </p:nvGrpSpPr>
        <p:grpSpPr>
          <a:xfrm>
            <a:off x="459306" y="1249967"/>
            <a:ext cx="4506591" cy="4311148"/>
            <a:chOff x="344393" y="1892869"/>
            <a:chExt cx="4506591" cy="4311148"/>
          </a:xfrm>
        </p:grpSpPr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344393" y="1892869"/>
              <a:ext cx="1885599" cy="530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PD-L1 expression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(TPS)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after treatment</a:t>
              </a:r>
            </a:p>
          </p:txBody>
        </p:sp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870738" y="2564904"/>
              <a:ext cx="555582" cy="2942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80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60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40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20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1435432" y="5539853"/>
              <a:ext cx="3415552" cy="3522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>
                  <a:tab pos="539750" algn="l"/>
                  <a:tab pos="1081088" algn="l"/>
                  <a:tab pos="1611313" algn="l"/>
                  <a:tab pos="2151063" algn="l"/>
                  <a:tab pos="2690813" algn="l"/>
                </a:tabLst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>
                  <a:tab pos="539750" algn="l"/>
                  <a:tab pos="1081088" algn="l"/>
                  <a:tab pos="1611313" algn="l"/>
                  <a:tab pos="2151063" algn="l"/>
                  <a:tab pos="2690813" algn="l"/>
                </a:tabLst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	20	40	60	80	100</a:t>
              </a: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1147785" y="6032367"/>
              <a:ext cx="3697043" cy="17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PD-L1 expression (TPS) before treatment</a:t>
              </a:r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4908257" y="1249967"/>
            <a:ext cx="4506591" cy="4290425"/>
            <a:chOff x="344393" y="1892869"/>
            <a:chExt cx="4506591" cy="4290425"/>
          </a:xfrm>
        </p:grpSpPr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344393" y="1892869"/>
              <a:ext cx="1885599" cy="53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PD-L1 expression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(TPS)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after treatment</a:t>
              </a:r>
            </a:p>
          </p:txBody>
        </p:sp>
        <p:sp>
          <p:nvSpPr>
            <p:cNvPr id="27" name="Text Box 7"/>
            <p:cNvSpPr txBox="1">
              <a:spLocks noChangeArrowheads="1"/>
            </p:cNvSpPr>
            <p:nvPr/>
          </p:nvSpPr>
          <p:spPr bwMode="auto">
            <a:xfrm>
              <a:off x="870738" y="2564904"/>
              <a:ext cx="555582" cy="2942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80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60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40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20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1435432" y="5539853"/>
              <a:ext cx="3415552" cy="3522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>
                  <a:tab pos="539750" algn="l"/>
                  <a:tab pos="1081088" algn="l"/>
                  <a:tab pos="1611313" algn="l"/>
                  <a:tab pos="2151063" algn="l"/>
                  <a:tab pos="2690813" algn="l"/>
                </a:tabLst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>
                  <a:tab pos="539750" algn="l"/>
                  <a:tab pos="1081088" algn="l"/>
                  <a:tab pos="1611313" algn="l"/>
                  <a:tab pos="2151063" algn="l"/>
                  <a:tab pos="2690813" algn="l"/>
                </a:tabLst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	20	40	60	80	100</a:t>
              </a:r>
            </a:p>
          </p:txBody>
        </p:sp>
        <p:sp>
          <p:nvSpPr>
            <p:cNvPr id="29" name="Text Box 7"/>
            <p:cNvSpPr txBox="1">
              <a:spLocks noChangeArrowheads="1"/>
            </p:cNvSpPr>
            <p:nvPr/>
          </p:nvSpPr>
          <p:spPr bwMode="auto">
            <a:xfrm>
              <a:off x="870738" y="6011644"/>
              <a:ext cx="3980246" cy="17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PD-L1 expression (TPS) before treatment</a:t>
              </a:r>
            </a:p>
          </p:txBody>
        </p:sp>
      </p:grp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6418754" y="4504557"/>
            <a:ext cx="2794715" cy="143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P=0.119; r=0.334 (Spearman)</a:t>
            </a:r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1505124" y="2062304"/>
            <a:ext cx="3777122" cy="143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P=0.413; r=0.206 (Spearman)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2448D35-42F4-4300-A12C-BEE5B096FD95}"/>
              </a:ext>
            </a:extLst>
          </p:cNvPr>
          <p:cNvSpPr txBox="1"/>
          <p:nvPr/>
        </p:nvSpPr>
        <p:spPr>
          <a:xfrm>
            <a:off x="2288704" y="5808520"/>
            <a:ext cx="6645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PD-L1, programmed death ligand-1; TPS, tumor proportion score</a:t>
            </a:r>
          </a:p>
        </p:txBody>
      </p:sp>
    </p:spTree>
    <p:extLst>
      <p:ext uri="{BB962C8B-B14F-4D97-AF65-F5344CB8AC3E}">
        <p14:creationId xmlns:p14="http://schemas.microsoft.com/office/powerpoint/2010/main" val="826048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/>
          <p:cNvSpPr txBox="1"/>
          <p:nvPr/>
        </p:nvSpPr>
        <p:spPr>
          <a:xfrm>
            <a:off x="111461" y="116632"/>
            <a:ext cx="961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Supplemental Figure 2B. Alteration in PD-L1 expression on tumor cells after concurrent chemo-radiotherapy according to baseline PD-L1 expression on tumor cells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872A04A-91A7-41CB-92B4-8F92D7487B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63" y="1915670"/>
            <a:ext cx="4064477" cy="251927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66FA8A1-724C-4892-A7DC-3270A686C8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760" y="1931034"/>
            <a:ext cx="4064477" cy="2525624"/>
          </a:xfrm>
          <a:prstGeom prst="rect">
            <a:avLst/>
          </a:prstGeom>
        </p:spPr>
      </p:pic>
      <p:sp>
        <p:nvSpPr>
          <p:cNvPr id="33" name="Text Box 7">
            <a:extLst>
              <a:ext uri="{FF2B5EF4-FFF2-40B4-BE49-F238E27FC236}">
                <a16:creationId xmlns:a16="http://schemas.microsoft.com/office/drawing/2014/main" id="{99136C29-F66A-49AB-A565-A49B5C873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5775" y="1033606"/>
            <a:ext cx="3690185" cy="57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Baseline PD-L1 positive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(TPS before treatment, ≥1)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(n=13)</a:t>
            </a:r>
          </a:p>
        </p:txBody>
      </p:sp>
      <p:graphicFrame>
        <p:nvGraphicFramePr>
          <p:cNvPr id="35" name="表 34">
            <a:extLst>
              <a:ext uri="{FF2B5EF4-FFF2-40B4-BE49-F238E27FC236}">
                <a16:creationId xmlns:a16="http://schemas.microsoft.com/office/drawing/2014/main" id="{5EB499F1-FBD2-4E18-898E-19ADEC2DD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338432"/>
              </p:ext>
            </p:extLst>
          </p:nvPr>
        </p:nvGraphicFramePr>
        <p:xfrm>
          <a:off x="848479" y="4152932"/>
          <a:ext cx="3707137" cy="1432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TPS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Before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After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30.0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40.1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P=0.001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(Wilcoxon’s signed rank)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93B045D1-9DD8-4A7F-9CDB-978B3878FA4B}"/>
              </a:ext>
            </a:extLst>
          </p:cNvPr>
          <p:cNvGrpSpPr/>
          <p:nvPr/>
        </p:nvGrpSpPr>
        <p:grpSpPr>
          <a:xfrm>
            <a:off x="91597" y="1587736"/>
            <a:ext cx="1885599" cy="2452482"/>
            <a:chOff x="483520" y="1822890"/>
            <a:chExt cx="1885599" cy="2452482"/>
          </a:xfrm>
        </p:grpSpPr>
        <p:sp>
          <p:nvSpPr>
            <p:cNvPr id="38" name="Text Box 7">
              <a:extLst>
                <a:ext uri="{FF2B5EF4-FFF2-40B4-BE49-F238E27FC236}">
                  <a16:creationId xmlns:a16="http://schemas.microsoft.com/office/drawing/2014/main" id="{1931CF17-1CF1-41D7-92AB-7D638B0C32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520" y="1822890"/>
              <a:ext cx="1885599" cy="324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PD-L1 expression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(TPS)</a:t>
              </a:r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43D00CA1-88E2-42D1-97CF-A2DC39E8C669}"/>
                </a:ext>
              </a:extLst>
            </p:cNvPr>
            <p:cNvSpPr/>
            <p:nvPr/>
          </p:nvSpPr>
          <p:spPr bwMode="auto">
            <a:xfrm>
              <a:off x="1426320" y="2958733"/>
              <a:ext cx="288032" cy="8532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0" name="Text Box 7">
              <a:extLst>
                <a:ext uri="{FF2B5EF4-FFF2-40B4-BE49-F238E27FC236}">
                  <a16:creationId xmlns:a16="http://schemas.microsoft.com/office/drawing/2014/main" id="{DABB58C1-DCBE-4E03-957A-14775F31F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5118" y="2150688"/>
              <a:ext cx="555582" cy="21246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50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</p:grpSp>
      <p:sp>
        <p:nvSpPr>
          <p:cNvPr id="41" name="Text Box 7">
            <a:extLst>
              <a:ext uri="{FF2B5EF4-FFF2-40B4-BE49-F238E27FC236}">
                <a16:creationId xmlns:a16="http://schemas.microsoft.com/office/drawing/2014/main" id="{607B5B49-9A3B-4957-B230-4EB0F1D77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396" y="1033606"/>
            <a:ext cx="4241299" cy="57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Baseline PD-L1 negative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(TPS begore treatment, 0)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(n=10)</a:t>
            </a:r>
          </a:p>
        </p:txBody>
      </p:sp>
      <p:graphicFrame>
        <p:nvGraphicFramePr>
          <p:cNvPr id="44" name="表 43">
            <a:extLst>
              <a:ext uri="{FF2B5EF4-FFF2-40B4-BE49-F238E27FC236}">
                <a16:creationId xmlns:a16="http://schemas.microsoft.com/office/drawing/2014/main" id="{1F2F03C6-0ACD-488B-A619-5D3465369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159667"/>
              </p:ext>
            </p:extLst>
          </p:nvPr>
        </p:nvGraphicFramePr>
        <p:xfrm>
          <a:off x="5462737" y="4149080"/>
          <a:ext cx="3881403" cy="1432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TPS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Before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After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60.0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21.2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57.3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P=0.003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(Wilcoxon’s signed rank)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970241E5-2B53-4440-BB59-7DF898E110E6}"/>
              </a:ext>
            </a:extLst>
          </p:cNvPr>
          <p:cNvGrpSpPr/>
          <p:nvPr/>
        </p:nvGrpSpPr>
        <p:grpSpPr>
          <a:xfrm>
            <a:off x="4803916" y="1587736"/>
            <a:ext cx="1885599" cy="2452482"/>
            <a:chOff x="483520" y="1822890"/>
            <a:chExt cx="1885599" cy="2452482"/>
          </a:xfrm>
        </p:grpSpPr>
        <p:sp>
          <p:nvSpPr>
            <p:cNvPr id="46" name="Text Box 7">
              <a:extLst>
                <a:ext uri="{FF2B5EF4-FFF2-40B4-BE49-F238E27FC236}">
                  <a16:creationId xmlns:a16="http://schemas.microsoft.com/office/drawing/2014/main" id="{DABD07BB-86A7-4509-B087-F1BDDD085D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520" y="1822890"/>
              <a:ext cx="1885599" cy="324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PD-L1 expression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(TPS)</a:t>
              </a:r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B00FF8D0-93AA-481E-B052-4166D5F052D1}"/>
                </a:ext>
              </a:extLst>
            </p:cNvPr>
            <p:cNvSpPr/>
            <p:nvPr/>
          </p:nvSpPr>
          <p:spPr bwMode="auto">
            <a:xfrm>
              <a:off x="1426320" y="2958733"/>
              <a:ext cx="288032" cy="8532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8" name="Text Box 7">
              <a:extLst>
                <a:ext uri="{FF2B5EF4-FFF2-40B4-BE49-F238E27FC236}">
                  <a16:creationId xmlns:a16="http://schemas.microsoft.com/office/drawing/2014/main" id="{2B8D1195-F255-480F-9E60-3E878CA57A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5118" y="2150688"/>
              <a:ext cx="555582" cy="21246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50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9EE7F75-C218-447D-8F7A-DF07A302990E}"/>
              </a:ext>
            </a:extLst>
          </p:cNvPr>
          <p:cNvSpPr txBox="1"/>
          <p:nvPr/>
        </p:nvSpPr>
        <p:spPr>
          <a:xfrm>
            <a:off x="2288704" y="5808520"/>
            <a:ext cx="6645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PD-L1, programmed death ligand-1; TPS, tumor proportion score</a:t>
            </a:r>
          </a:p>
        </p:txBody>
      </p:sp>
    </p:spTree>
    <p:extLst>
      <p:ext uri="{BB962C8B-B14F-4D97-AF65-F5344CB8AC3E}">
        <p14:creationId xmlns:p14="http://schemas.microsoft.com/office/powerpoint/2010/main" val="2798988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/>
          <p:cNvSpPr txBox="1"/>
          <p:nvPr/>
        </p:nvSpPr>
        <p:spPr>
          <a:xfrm>
            <a:off x="111461" y="116632"/>
            <a:ext cx="961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Supplemental Figure 2C. Alteration in PD-L1 expression on tumor cells after concurrent chemo-radiotherapy according to pathologic response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6043912" y="889590"/>
            <a:ext cx="3329826" cy="57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Pathologic response: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Therapeutic effect 2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(n=17)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13" y="1633256"/>
            <a:ext cx="4067175" cy="2669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表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18637"/>
              </p:ext>
            </p:extLst>
          </p:nvPr>
        </p:nvGraphicFramePr>
        <p:xfrm>
          <a:off x="896615" y="4008916"/>
          <a:ext cx="3707137" cy="1432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TPS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Before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After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70.0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2.5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67.5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P=0.027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(Wilcoxon’s signed rank)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2" name="グループ化 21"/>
          <p:cNvGrpSpPr/>
          <p:nvPr/>
        </p:nvGrpSpPr>
        <p:grpSpPr>
          <a:xfrm>
            <a:off x="139733" y="1443720"/>
            <a:ext cx="1885599" cy="2452482"/>
            <a:chOff x="483520" y="1822890"/>
            <a:chExt cx="1885599" cy="2452482"/>
          </a:xfrm>
        </p:grpSpPr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483520" y="1822890"/>
              <a:ext cx="1885599" cy="324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PD-L1 expression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(TPS)</a:t>
              </a:r>
            </a:p>
          </p:txBody>
        </p:sp>
        <p:sp>
          <p:nvSpPr>
            <p:cNvPr id="24" name="正方形/長方形 23"/>
            <p:cNvSpPr/>
            <p:nvPr/>
          </p:nvSpPr>
          <p:spPr bwMode="auto">
            <a:xfrm>
              <a:off x="1426320" y="2958733"/>
              <a:ext cx="288032" cy="8532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1535118" y="2150688"/>
              <a:ext cx="555582" cy="21246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50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</p:grp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1872909" y="889590"/>
            <a:ext cx="2921152" cy="57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Pathologic response: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Therapeutic effect 1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(n=6)</a:t>
            </a: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926" y="1648211"/>
            <a:ext cx="4067175" cy="265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9" name="表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422961"/>
              </p:ext>
            </p:extLst>
          </p:nvPr>
        </p:nvGraphicFramePr>
        <p:xfrm>
          <a:off x="5510873" y="4005064"/>
          <a:ext cx="3881403" cy="1432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TPS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Before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After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40.0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15.3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43.6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P=0.004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(Wilcoxon’s signed rank)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0" name="グループ化 29"/>
          <p:cNvGrpSpPr/>
          <p:nvPr/>
        </p:nvGrpSpPr>
        <p:grpSpPr>
          <a:xfrm>
            <a:off x="4852052" y="1443720"/>
            <a:ext cx="1885599" cy="2452482"/>
            <a:chOff x="483520" y="1822890"/>
            <a:chExt cx="1885599" cy="2452482"/>
          </a:xfrm>
        </p:grpSpPr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483520" y="1822890"/>
              <a:ext cx="1885599" cy="324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PD-L1 expression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(TPS)</a:t>
              </a:r>
            </a:p>
          </p:txBody>
        </p:sp>
        <p:sp>
          <p:nvSpPr>
            <p:cNvPr id="32" name="正方形/長方形 31"/>
            <p:cNvSpPr/>
            <p:nvPr/>
          </p:nvSpPr>
          <p:spPr bwMode="auto">
            <a:xfrm>
              <a:off x="1426320" y="2958733"/>
              <a:ext cx="288032" cy="8532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2" name="Text Box 7"/>
            <p:cNvSpPr txBox="1">
              <a:spLocks noChangeArrowheads="1"/>
            </p:cNvSpPr>
            <p:nvPr/>
          </p:nvSpPr>
          <p:spPr bwMode="auto">
            <a:xfrm>
              <a:off x="1535118" y="2150688"/>
              <a:ext cx="555582" cy="21246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50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EBC7BB9-4936-4054-A3C2-0F7255FE6A36}"/>
              </a:ext>
            </a:extLst>
          </p:cNvPr>
          <p:cNvSpPr txBox="1"/>
          <p:nvPr/>
        </p:nvSpPr>
        <p:spPr>
          <a:xfrm>
            <a:off x="2288704" y="5808520"/>
            <a:ext cx="6645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PD-L1, programmed death ligand-1; TPS, tumor proportion score</a:t>
            </a:r>
          </a:p>
          <a:p>
            <a:r>
              <a:rPr lang="en-US" altLang="ja-JP" sz="1200" dirty="0"/>
              <a:t>Pathologic response:</a:t>
            </a:r>
          </a:p>
          <a:p>
            <a:pPr defTabSz="182563"/>
            <a:r>
              <a:rPr lang="en-US" altLang="ja-JP" sz="1200" dirty="0"/>
              <a:t>	Therapeutic effect 1, residual viable tumor cells detected in “≥1/3” of resected tumor</a:t>
            </a:r>
          </a:p>
          <a:p>
            <a:pPr defTabSz="182563"/>
            <a:r>
              <a:rPr lang="en-US" altLang="ja-JP" sz="1200" dirty="0"/>
              <a:t>	Therapeutic effect 2, residual viable tumor cells detected in “&lt;1/3” of resected tumor</a:t>
            </a:r>
          </a:p>
        </p:txBody>
      </p:sp>
    </p:spTree>
    <p:extLst>
      <p:ext uri="{BB962C8B-B14F-4D97-AF65-F5344CB8AC3E}">
        <p14:creationId xmlns:p14="http://schemas.microsoft.com/office/powerpoint/2010/main" val="357285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/>
          <p:cNvSpPr txBox="1"/>
          <p:nvPr/>
        </p:nvSpPr>
        <p:spPr>
          <a:xfrm>
            <a:off x="111461" y="116632"/>
            <a:ext cx="961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Supplemental Figure 3A. Correlation between density of stromal CD8-positive tumor infiltrating lymphocytes (CD8+TILs) before treatment and density of stromal CD8+TILs  after treatment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958" y="1871753"/>
            <a:ext cx="3522293" cy="3411230"/>
          </a:xfrm>
          <a:prstGeom prst="rect">
            <a:avLst/>
          </a:prstGeom>
        </p:spPr>
      </p:pic>
      <p:pic>
        <p:nvPicPr>
          <p:cNvPr id="39" name="図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71" y="1880213"/>
            <a:ext cx="3513443" cy="3423523"/>
          </a:xfrm>
          <a:prstGeom prst="rect">
            <a:avLst/>
          </a:prstGeom>
        </p:spPr>
      </p:pic>
      <p:sp>
        <p:nvSpPr>
          <p:cNvPr id="40" name="Text Box 7"/>
          <p:cNvSpPr txBox="1">
            <a:spLocks noChangeArrowheads="1"/>
          </p:cNvSpPr>
          <p:nvPr/>
        </p:nvSpPr>
        <p:spPr bwMode="auto">
          <a:xfrm>
            <a:off x="1613367" y="921076"/>
            <a:ext cx="2921152" cy="3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Drug therapy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(n=18)</a:t>
            </a: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5784370" y="921076"/>
            <a:ext cx="3329826" cy="34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Concurrent chemo-radiotherapy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(n=23)</a:t>
            </a:r>
          </a:p>
        </p:txBody>
      </p:sp>
      <p:grpSp>
        <p:nvGrpSpPr>
          <p:cNvPr id="42" name="グループ化 41"/>
          <p:cNvGrpSpPr/>
          <p:nvPr/>
        </p:nvGrpSpPr>
        <p:grpSpPr>
          <a:xfrm>
            <a:off x="360033" y="1283787"/>
            <a:ext cx="4506591" cy="4284754"/>
            <a:chOff x="344393" y="1892869"/>
            <a:chExt cx="4506591" cy="4284754"/>
          </a:xfrm>
        </p:grpSpPr>
        <p:sp>
          <p:nvSpPr>
            <p:cNvPr id="43" name="Text Box 7"/>
            <p:cNvSpPr txBox="1">
              <a:spLocks noChangeArrowheads="1"/>
            </p:cNvSpPr>
            <p:nvPr/>
          </p:nvSpPr>
          <p:spPr bwMode="auto">
            <a:xfrm>
              <a:off x="344393" y="1892869"/>
              <a:ext cx="2472009" cy="53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Stromal CD8+TIL density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after treatment</a:t>
              </a:r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870738" y="2564904"/>
              <a:ext cx="555582" cy="2942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80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60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40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20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  <p:sp>
          <p:nvSpPr>
            <p:cNvPr id="45" name="Text Box 7"/>
            <p:cNvSpPr txBox="1">
              <a:spLocks noChangeArrowheads="1"/>
            </p:cNvSpPr>
            <p:nvPr/>
          </p:nvSpPr>
          <p:spPr bwMode="auto">
            <a:xfrm>
              <a:off x="1435432" y="5539853"/>
              <a:ext cx="3415552" cy="3522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>
                  <a:tab pos="539750" algn="l"/>
                  <a:tab pos="1081088" algn="l"/>
                  <a:tab pos="1611313" algn="l"/>
                  <a:tab pos="2151063" algn="l"/>
                  <a:tab pos="2690813" algn="l"/>
                </a:tabLst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>
                  <a:tab pos="539750" algn="l"/>
                  <a:tab pos="1081088" algn="l"/>
                  <a:tab pos="1611313" algn="l"/>
                  <a:tab pos="2151063" algn="l"/>
                  <a:tab pos="2690813" algn="l"/>
                </a:tabLst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	20	40	60	80	100</a:t>
              </a:r>
            </a:p>
          </p:txBody>
        </p:sp>
        <p:sp>
          <p:nvSpPr>
            <p:cNvPr id="46" name="Text Box 7"/>
            <p:cNvSpPr txBox="1">
              <a:spLocks noChangeArrowheads="1"/>
            </p:cNvSpPr>
            <p:nvPr/>
          </p:nvSpPr>
          <p:spPr bwMode="auto">
            <a:xfrm>
              <a:off x="1225327" y="6005973"/>
              <a:ext cx="3513443" cy="17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Stromal CD8+TIL density before treatment</a:t>
              </a:r>
            </a:p>
          </p:txBody>
        </p:sp>
      </p:grpSp>
      <p:grpSp>
        <p:nvGrpSpPr>
          <p:cNvPr id="47" name="グループ化 46"/>
          <p:cNvGrpSpPr/>
          <p:nvPr/>
        </p:nvGrpSpPr>
        <p:grpSpPr>
          <a:xfrm>
            <a:off x="4808984" y="1283787"/>
            <a:ext cx="4506591" cy="4290425"/>
            <a:chOff x="344393" y="1892869"/>
            <a:chExt cx="4506591" cy="4290425"/>
          </a:xfrm>
        </p:grpSpPr>
        <p:sp>
          <p:nvSpPr>
            <p:cNvPr id="48" name="Text Box 7"/>
            <p:cNvSpPr txBox="1">
              <a:spLocks noChangeArrowheads="1"/>
            </p:cNvSpPr>
            <p:nvPr/>
          </p:nvSpPr>
          <p:spPr bwMode="auto">
            <a:xfrm>
              <a:off x="344393" y="1892869"/>
              <a:ext cx="2631570" cy="53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Stromal CD8+TIL density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after treatment</a:t>
              </a: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auto">
            <a:xfrm>
              <a:off x="870738" y="2564904"/>
              <a:ext cx="555582" cy="2942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80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60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40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20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1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  <p:sp>
          <p:nvSpPr>
            <p:cNvPr id="50" name="Text Box 7"/>
            <p:cNvSpPr txBox="1">
              <a:spLocks noChangeArrowheads="1"/>
            </p:cNvSpPr>
            <p:nvPr/>
          </p:nvSpPr>
          <p:spPr bwMode="auto">
            <a:xfrm>
              <a:off x="1435432" y="5539853"/>
              <a:ext cx="3415552" cy="3522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>
                  <a:tab pos="539750" algn="l"/>
                  <a:tab pos="1081088" algn="l"/>
                  <a:tab pos="1611313" algn="l"/>
                  <a:tab pos="2151063" algn="l"/>
                  <a:tab pos="2690813" algn="l"/>
                </a:tabLst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>
                  <a:tab pos="539750" algn="l"/>
                  <a:tab pos="1081088" algn="l"/>
                  <a:tab pos="1611313" algn="l"/>
                  <a:tab pos="2151063" algn="l"/>
                  <a:tab pos="2690813" algn="l"/>
                </a:tabLst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	20	40	60	80	100</a:t>
              </a:r>
            </a:p>
          </p:txBody>
        </p:sp>
        <p:sp>
          <p:nvSpPr>
            <p:cNvPr id="51" name="Text Box 7"/>
            <p:cNvSpPr txBox="1">
              <a:spLocks noChangeArrowheads="1"/>
            </p:cNvSpPr>
            <p:nvPr/>
          </p:nvSpPr>
          <p:spPr bwMode="auto">
            <a:xfrm>
              <a:off x="1123525" y="6011644"/>
              <a:ext cx="3704876" cy="17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Stromal CD8+TIL density before treatment</a:t>
              </a:r>
            </a:p>
          </p:txBody>
        </p:sp>
      </p:grpSp>
      <p:sp>
        <p:nvSpPr>
          <p:cNvPr id="52" name="Text Box 7"/>
          <p:cNvSpPr txBox="1">
            <a:spLocks noChangeArrowheads="1"/>
          </p:cNvSpPr>
          <p:nvPr/>
        </p:nvSpPr>
        <p:spPr bwMode="auto">
          <a:xfrm>
            <a:off x="6051925" y="2145018"/>
            <a:ext cx="2794715" cy="143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P=0.378; r=0.193 (Spearman)</a:t>
            </a: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1451071" y="2145018"/>
            <a:ext cx="3083447" cy="143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P=0.039; r=0.490 (Spearman)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94A3241-C599-4A41-BF7C-F5E2BAA485E5}"/>
              </a:ext>
            </a:extLst>
          </p:cNvPr>
          <p:cNvSpPr txBox="1"/>
          <p:nvPr/>
        </p:nvSpPr>
        <p:spPr>
          <a:xfrm>
            <a:off x="2288704" y="5808520"/>
            <a:ext cx="6645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ja-JP" sz="1200" dirty="0"/>
              <a:t>CD8+TIL, CD8-positive tumor-infiltrating lymphocyte</a:t>
            </a: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332740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73" y="1423162"/>
            <a:ext cx="4067175" cy="266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585" y="1380766"/>
            <a:ext cx="4067175" cy="266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テキスト ボックス 33"/>
          <p:cNvSpPr txBox="1"/>
          <p:nvPr/>
        </p:nvSpPr>
        <p:spPr>
          <a:xfrm>
            <a:off x="111461" y="116632"/>
            <a:ext cx="961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Supplemental Figure 3B. Alteration in density of stromal CD8-positive tumor infiltrating lymphocytes (CD8+TILs) after concurrent chemo-radiotherapy according to pathologic response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6106638" y="805224"/>
            <a:ext cx="3329826" cy="57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Pathologic response: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Therapeutic effect 2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(n=17)</a:t>
            </a:r>
          </a:p>
        </p:txBody>
      </p:sp>
      <p:graphicFrame>
        <p:nvGraphicFramePr>
          <p:cNvPr id="37" name="表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95528"/>
              </p:ext>
            </p:extLst>
          </p:nvPr>
        </p:nvGraphicFramePr>
        <p:xfrm>
          <a:off x="953274" y="3783867"/>
          <a:ext cx="3779147" cy="1859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4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2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Stromal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CD8+TIL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density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Before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After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10.7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26.6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10.5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26.5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P=0.028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(Wilcoxon’s signed rank)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8" name="グループ化 37"/>
          <p:cNvGrpSpPr/>
          <p:nvPr/>
        </p:nvGrpSpPr>
        <p:grpSpPr>
          <a:xfrm>
            <a:off x="196393" y="1218671"/>
            <a:ext cx="1885599" cy="2452482"/>
            <a:chOff x="483520" y="1822890"/>
            <a:chExt cx="1885599" cy="2452482"/>
          </a:xfrm>
        </p:grpSpPr>
        <p:sp>
          <p:nvSpPr>
            <p:cNvPr id="39" name="Text Box 7"/>
            <p:cNvSpPr txBox="1">
              <a:spLocks noChangeArrowheads="1"/>
            </p:cNvSpPr>
            <p:nvPr/>
          </p:nvSpPr>
          <p:spPr bwMode="auto">
            <a:xfrm>
              <a:off x="483520" y="1822890"/>
              <a:ext cx="1885599" cy="35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Stromal CD8+TIL 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density</a:t>
              </a:r>
            </a:p>
          </p:txBody>
        </p:sp>
        <p:sp>
          <p:nvSpPr>
            <p:cNvPr id="40" name="正方形/長方形 39"/>
            <p:cNvSpPr/>
            <p:nvPr/>
          </p:nvSpPr>
          <p:spPr bwMode="auto">
            <a:xfrm>
              <a:off x="1426320" y="2958733"/>
              <a:ext cx="288032" cy="8532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1" name="Text Box 7"/>
            <p:cNvSpPr txBox="1">
              <a:spLocks noChangeArrowheads="1"/>
            </p:cNvSpPr>
            <p:nvPr/>
          </p:nvSpPr>
          <p:spPr bwMode="auto">
            <a:xfrm>
              <a:off x="1535118" y="2150688"/>
              <a:ext cx="555582" cy="21246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50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</p:grpSp>
      <p:sp>
        <p:nvSpPr>
          <p:cNvPr id="43" name="Text Box 7"/>
          <p:cNvSpPr txBox="1">
            <a:spLocks noChangeArrowheads="1"/>
          </p:cNvSpPr>
          <p:nvPr/>
        </p:nvSpPr>
        <p:spPr bwMode="auto">
          <a:xfrm>
            <a:off x="1935635" y="805224"/>
            <a:ext cx="2921152" cy="57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Wingdings" pitchFamily="2" charset="2"/>
              <a:buChar char="§"/>
              <a:defRPr sz="24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8B3D9A"/>
              </a:buClr>
              <a:buFont typeface="Arial" pitchFamily="34" charset="0"/>
              <a:buChar char="–"/>
              <a:defRPr sz="1600"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Pathologic response: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Therapeutic effect 1</a:t>
            </a:r>
          </a:p>
          <a:p>
            <a:pPr marL="0" marR="0" lvl="0" indent="0" algn="ctr" defTabSz="914400" rtl="0" eaLnBrk="1" fontAlgn="base" latinLnBrk="0" hangingPunct="1">
              <a:lnSpc>
                <a:spcPts val="400"/>
              </a:lnSpc>
              <a:spcBef>
                <a:spcPct val="35000"/>
              </a:spcBef>
              <a:spcAft>
                <a:spcPct val="25000"/>
              </a:spcAft>
              <a:buClr>
                <a:srgbClr val="8B3D9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rPr>
              <a:t>(n=6)</a:t>
            </a:r>
          </a:p>
        </p:txBody>
      </p:sp>
      <p:graphicFrame>
        <p:nvGraphicFramePr>
          <p:cNvPr id="44" name="表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153627"/>
              </p:ext>
            </p:extLst>
          </p:nvPr>
        </p:nvGraphicFramePr>
        <p:xfrm>
          <a:off x="5567533" y="3780015"/>
          <a:ext cx="3881403" cy="1859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Stromal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CD8+TIL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density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Before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After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10.6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55.1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Mean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14.8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47.8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P=0.001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(Wilcoxon’s signed rank)</a:t>
                      </a:r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5" name="グループ化 44"/>
          <p:cNvGrpSpPr/>
          <p:nvPr/>
        </p:nvGrpSpPr>
        <p:grpSpPr>
          <a:xfrm>
            <a:off x="4908712" y="1218671"/>
            <a:ext cx="1885599" cy="2452482"/>
            <a:chOff x="483520" y="1822890"/>
            <a:chExt cx="1885599" cy="2452482"/>
          </a:xfrm>
        </p:grpSpPr>
        <p:sp>
          <p:nvSpPr>
            <p:cNvPr id="46" name="Text Box 7"/>
            <p:cNvSpPr txBox="1">
              <a:spLocks noChangeArrowheads="1"/>
            </p:cNvSpPr>
            <p:nvPr/>
          </p:nvSpPr>
          <p:spPr bwMode="auto">
            <a:xfrm>
              <a:off x="483520" y="1822890"/>
              <a:ext cx="1885599" cy="35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Stromal CD8+TIL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density</a:t>
              </a:r>
            </a:p>
          </p:txBody>
        </p:sp>
        <p:sp>
          <p:nvSpPr>
            <p:cNvPr id="47" name="正方形/長方形 46"/>
            <p:cNvSpPr/>
            <p:nvPr/>
          </p:nvSpPr>
          <p:spPr bwMode="auto">
            <a:xfrm>
              <a:off x="1426320" y="2958733"/>
              <a:ext cx="288032" cy="8532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8" name="Text Box 7"/>
            <p:cNvSpPr txBox="1">
              <a:spLocks noChangeArrowheads="1"/>
            </p:cNvSpPr>
            <p:nvPr/>
          </p:nvSpPr>
          <p:spPr bwMode="auto">
            <a:xfrm>
              <a:off x="1535118" y="2150688"/>
              <a:ext cx="555582" cy="21246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Wingdings" pitchFamily="2" charset="2"/>
                <a:buChar char="§"/>
                <a:defRPr sz="2400">
                  <a:solidFill>
                    <a:srgbClr val="FEFDDE"/>
                  </a:solidFill>
                  <a:latin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200">
                  <a:solidFill>
                    <a:srgbClr val="FEFDDE"/>
                  </a:solidFill>
                  <a:latin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2000">
                  <a:solidFill>
                    <a:srgbClr val="FEFDDE"/>
                  </a:solidFill>
                  <a:latin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>
                  <a:solidFill>
                    <a:srgbClr val="FEFDDE"/>
                  </a:solidFill>
                  <a:latin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8B3D9A"/>
                </a:buClr>
                <a:buFont typeface="Arial" pitchFamily="34" charset="0"/>
                <a:buChar char="–"/>
                <a:defRPr sz="1600">
                  <a:solidFill>
                    <a:srgbClr val="FEFDDE"/>
                  </a:solidFill>
                  <a:latin typeface="Arial" pitchFamily="34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100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50</a:t>
              </a: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ts val="14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8B3D9A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丸ｺﾞｼｯｸM-PRO" panose="020F0600000000000000" pitchFamily="50" charset="-128"/>
                  <a:cs typeface="+mn-cs"/>
                </a:rPr>
                <a:t>0</a:t>
              </a: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D2E23CE-4B3F-4FF6-A42D-6B509471FC4F}"/>
              </a:ext>
            </a:extLst>
          </p:cNvPr>
          <p:cNvSpPr txBox="1"/>
          <p:nvPr/>
        </p:nvSpPr>
        <p:spPr>
          <a:xfrm>
            <a:off x="2288704" y="5808520"/>
            <a:ext cx="6645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ja-JP" sz="1200" dirty="0"/>
              <a:t>CD8+TIL, CD8-positive tumor-infiltrating lymphocyte</a:t>
            </a:r>
            <a:endParaRPr lang="en-US" altLang="ja-JP" sz="1200" dirty="0"/>
          </a:p>
          <a:p>
            <a:r>
              <a:rPr lang="en-US" altLang="ja-JP" sz="1200" dirty="0"/>
              <a:t>Pathologic response:</a:t>
            </a:r>
          </a:p>
          <a:p>
            <a:pPr defTabSz="182563"/>
            <a:r>
              <a:rPr lang="en-US" altLang="ja-JP" sz="1200" dirty="0"/>
              <a:t>	Therapeutic effect 1, residual viable tumor cells detected in “≥1/3” of resected tumor</a:t>
            </a:r>
          </a:p>
          <a:p>
            <a:pPr defTabSz="182563"/>
            <a:r>
              <a:rPr lang="en-US" altLang="ja-JP" sz="1200" dirty="0"/>
              <a:t>	Therapeutic effect 2, residual viable tumor cells detected in “&lt;1/3” of resected tumor</a:t>
            </a:r>
          </a:p>
        </p:txBody>
      </p:sp>
    </p:spTree>
    <p:extLst>
      <p:ext uri="{BB962C8B-B14F-4D97-AF65-F5344CB8AC3E}">
        <p14:creationId xmlns:p14="http://schemas.microsoft.com/office/powerpoint/2010/main" val="286937161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AAAAAF"/>
      </a:accent3>
      <a:accent4>
        <a:srgbClr val="DADADA"/>
      </a:accent4>
      <a:accent5>
        <a:srgbClr val="AAD3AC"/>
      </a:accent5>
      <a:accent6>
        <a:srgbClr val="519ABA"/>
      </a:accent6>
      <a:hlink>
        <a:srgbClr val="F6A108"/>
      </a:hlink>
      <a:folHlink>
        <a:srgbClr val="8B3D9A"/>
      </a:folHlink>
    </a:clrScheme>
    <a:fontScheme name="1_Custom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CDCDCF"/>
        </a:dk1>
        <a:lt1>
          <a:srgbClr val="FFFFFF"/>
        </a:lt1>
        <a:dk2>
          <a:srgbClr val="00003E"/>
        </a:dk2>
        <a:lt2>
          <a:srgbClr val="F8F45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8B3D9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1_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2_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50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D30052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randed Template">
  <a:themeElements>
    <a:clrScheme name="AZD9291プロダクト">
      <a:dk1>
        <a:sysClr val="windowText" lastClr="000000"/>
      </a:dk1>
      <a:lt1>
        <a:sysClr val="window" lastClr="FFFFFF"/>
      </a:lt1>
      <a:dk2>
        <a:srgbClr val="292929"/>
      </a:dk2>
      <a:lt2>
        <a:srgbClr val="FFFFFF"/>
      </a:lt2>
      <a:accent1>
        <a:srgbClr val="5B305D"/>
      </a:accent1>
      <a:accent2>
        <a:srgbClr val="CEDB00"/>
      </a:accent2>
      <a:accent3>
        <a:srgbClr val="008995"/>
      </a:accent3>
      <a:accent4>
        <a:srgbClr val="573B71"/>
      </a:accent4>
      <a:accent5>
        <a:srgbClr val="E8ED9C"/>
      </a:accent5>
      <a:accent6>
        <a:srgbClr val="B4D7D7"/>
      </a:accent6>
      <a:hlink>
        <a:srgbClr val="000000"/>
      </a:hlink>
      <a:folHlink>
        <a:srgbClr val="000000"/>
      </a:folHlink>
    </a:clrScheme>
    <a:fontScheme name="TAGRISSO">
      <a:majorFont>
        <a:latin typeface="Arial Narrow"/>
        <a:ea typeface="ＭＳ Ｐゴシック"/>
        <a:cs typeface=""/>
      </a:majorFont>
      <a:minorFont>
        <a:latin typeface="Arial Narrow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64756</TotalTime>
  <Words>705</Words>
  <Application>Microsoft Office PowerPoint</Application>
  <PresentationFormat>A4 210 x 297 mm</PresentationFormat>
  <Paragraphs>264</Paragraphs>
  <Slides>6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6</vt:i4>
      </vt:variant>
    </vt:vector>
  </HeadingPairs>
  <TitlesOfParts>
    <vt:vector size="17" baseType="lpstr">
      <vt:lpstr>Arial Unicode MS</vt:lpstr>
      <vt:lpstr>Meiryo UI</vt:lpstr>
      <vt:lpstr>Arial</vt:lpstr>
      <vt:lpstr>Arial Narrow</vt:lpstr>
      <vt:lpstr>Tahoma</vt:lpstr>
      <vt:lpstr>Wingdings</vt:lpstr>
      <vt:lpstr>1_Custom Design</vt:lpstr>
      <vt:lpstr>21_Custom Design</vt:lpstr>
      <vt:lpstr>22_Custom Design</vt:lpstr>
      <vt:lpstr>Office テーマ</vt:lpstr>
      <vt:lpstr>Branded Template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 Simposio Avances en el tratamiento de Tumores Digestivos Tratamiento del Cáncer Colorrectal Avanzado y Metastático</dc:title>
  <dc:creator>Tomeu</dc:creator>
  <cp:lastModifiedBy>田中 文啓</cp:lastModifiedBy>
  <cp:revision>3074</cp:revision>
  <cp:lastPrinted>2018-09-25T09:34:28Z</cp:lastPrinted>
  <dcterms:created xsi:type="dcterms:W3CDTF">2003-12-11T05:05:05Z</dcterms:created>
  <dcterms:modified xsi:type="dcterms:W3CDTF">2019-07-17T10:21:44Z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