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6495"/>
    <a:srgbClr val="004B5E"/>
    <a:srgbClr val="034E61"/>
    <a:srgbClr val="FF8000"/>
    <a:srgbClr val="C06000"/>
    <a:srgbClr val="808000"/>
    <a:srgbClr val="00C000"/>
    <a:srgbClr val="099963"/>
    <a:srgbClr val="000080"/>
    <a:srgbClr val="7606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648" y="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9176EE-F46D-4DBD-829A-57E8306A09AE}" type="datetimeFigureOut">
              <a:rPr lang="en-GB" smtClean="0"/>
              <a:t>17/11/2020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FD59D8-A7AE-4E25-A8D9-DB330A461E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33913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D6000-77DD-4B95-8B5C-58118E28BEAD}" type="datetimeFigureOut">
              <a:rPr lang="en-GB" smtClean="0"/>
              <a:t>17/11/2020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ECFFA-9E0C-4CA5-94C9-10156E39A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903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D6000-77DD-4B95-8B5C-58118E28BEAD}" type="datetimeFigureOut">
              <a:rPr lang="en-GB" smtClean="0"/>
              <a:t>17/11/2020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ECFFA-9E0C-4CA5-94C9-10156E39A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043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D6000-77DD-4B95-8B5C-58118E28BEAD}" type="datetimeFigureOut">
              <a:rPr lang="en-GB" smtClean="0"/>
              <a:t>17/11/2020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ECFFA-9E0C-4CA5-94C9-10156E39A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7623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D6000-77DD-4B95-8B5C-58118E28BEAD}" type="datetimeFigureOut">
              <a:rPr lang="en-GB" smtClean="0"/>
              <a:t>17/11/2020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ECFFA-9E0C-4CA5-94C9-10156E39A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0744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D6000-77DD-4B95-8B5C-58118E28BEAD}" type="datetimeFigureOut">
              <a:rPr lang="en-GB" smtClean="0"/>
              <a:t>17/11/2020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ECFFA-9E0C-4CA5-94C9-10156E39A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298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D6000-77DD-4B95-8B5C-58118E28BEAD}" type="datetimeFigureOut">
              <a:rPr lang="en-GB" smtClean="0"/>
              <a:t>17/11/2020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ECFFA-9E0C-4CA5-94C9-10156E39A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837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D6000-77DD-4B95-8B5C-58118E28BEAD}" type="datetimeFigureOut">
              <a:rPr lang="en-GB" smtClean="0"/>
              <a:t>17/11/2020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ECFFA-9E0C-4CA5-94C9-10156E39A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324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D6000-77DD-4B95-8B5C-58118E28BEAD}" type="datetimeFigureOut">
              <a:rPr lang="en-GB" smtClean="0"/>
              <a:t>17/11/2020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ECFFA-9E0C-4CA5-94C9-10156E39A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9034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D6000-77DD-4B95-8B5C-58118E28BEAD}" type="datetimeFigureOut">
              <a:rPr lang="en-GB" smtClean="0"/>
              <a:t>17/11/2020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ECFFA-9E0C-4CA5-94C9-10156E39A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1136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D6000-77DD-4B95-8B5C-58118E28BEAD}" type="datetimeFigureOut">
              <a:rPr lang="en-GB" smtClean="0"/>
              <a:t>17/11/2020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ECFFA-9E0C-4CA5-94C9-10156E39A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692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D6000-77DD-4B95-8B5C-58118E28BEAD}" type="datetimeFigureOut">
              <a:rPr lang="en-GB" smtClean="0"/>
              <a:t>17/11/2020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ECFFA-9E0C-4CA5-94C9-10156E39A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649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D6000-77DD-4B95-8B5C-58118E28BEAD}" type="datetimeFigureOut">
              <a:rPr lang="en-GB" smtClean="0"/>
              <a:t>17/11/2020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ECFFA-9E0C-4CA5-94C9-10156E39A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068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120710" y="1101262"/>
            <a:ext cx="5859140" cy="4684736"/>
            <a:chOff x="3120710" y="1101262"/>
            <a:chExt cx="5859140" cy="4684736"/>
          </a:xfrm>
        </p:grpSpPr>
        <p:grpSp>
          <p:nvGrpSpPr>
            <p:cNvPr id="16" name="Group 15"/>
            <p:cNvGrpSpPr/>
            <p:nvPr/>
          </p:nvGrpSpPr>
          <p:grpSpPr>
            <a:xfrm>
              <a:off x="3120710" y="1101262"/>
              <a:ext cx="5859140" cy="4684736"/>
              <a:chOff x="1714438" y="1014624"/>
              <a:chExt cx="5859140" cy="4684736"/>
            </a:xfrm>
          </p:grpSpPr>
          <p:pic>
            <p:nvPicPr>
              <p:cNvPr id="17" name="Picture 6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2843808" y="1412776"/>
                <a:ext cx="3672408" cy="36724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grpSp>
            <p:nvGrpSpPr>
              <p:cNvPr id="19" name="Group 18"/>
              <p:cNvGrpSpPr/>
              <p:nvPr/>
            </p:nvGrpSpPr>
            <p:grpSpPr>
              <a:xfrm>
                <a:off x="5542662" y="1014624"/>
                <a:ext cx="1057362" cy="542168"/>
                <a:chOff x="4409763" y="455591"/>
                <a:chExt cx="1057362" cy="542168"/>
              </a:xfrm>
            </p:grpSpPr>
            <p:sp>
              <p:nvSpPr>
                <p:cNvPr id="50" name="Rounded Rectangle 49"/>
                <p:cNvSpPr/>
                <p:nvPr/>
              </p:nvSpPr>
              <p:spPr>
                <a:xfrm>
                  <a:off x="4409763" y="455591"/>
                  <a:ext cx="1057362" cy="542168"/>
                </a:xfrm>
                <a:prstGeom prst="roundRect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lt2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dk2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dk2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51" name="Rounded Rectangle 4"/>
                <p:cNvSpPr/>
                <p:nvPr/>
              </p:nvSpPr>
              <p:spPr>
                <a:xfrm>
                  <a:off x="4436229" y="482057"/>
                  <a:ext cx="1004430" cy="489236"/>
                </a:xfrm>
                <a:prstGeom prst="rect">
                  <a:avLst/>
                </a:prstGeom>
                <a:solidFill>
                  <a:schemeClr val="tx1"/>
                </a:solidFill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30480" tIns="30480" rIns="30480" bIns="30480" numCol="1" spcCol="1270" anchor="ctr" anchorCtr="0">
                  <a:noAutofit/>
                </a:bodyPr>
                <a:lstStyle/>
                <a:p>
                  <a:pPr lvl="0" algn="ctr" defTabSz="3556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800" kern="12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Hepatobiliary</a:t>
                  </a:r>
                </a:p>
                <a:p>
                  <a:pPr lvl="0" algn="ctr" defTabSz="3556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</a:t>
                  </a:r>
                  <a:r>
                    <a:rPr lang="en-US" sz="8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=63 (</a:t>
                  </a:r>
                  <a:r>
                    <a:rPr lang="en-US" sz="800" kern="12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13%)</a:t>
                  </a:r>
                  <a:endParaRPr lang="en-GB" sz="800" kern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0" name="Group 19"/>
              <p:cNvGrpSpPr/>
              <p:nvPr/>
            </p:nvGrpSpPr>
            <p:grpSpPr>
              <a:xfrm>
                <a:off x="6394958" y="2094744"/>
                <a:ext cx="1057362" cy="542168"/>
                <a:chOff x="4181939" y="455591"/>
                <a:chExt cx="1057362" cy="542168"/>
              </a:xfrm>
            </p:grpSpPr>
            <p:sp>
              <p:nvSpPr>
                <p:cNvPr id="48" name="Rounded Rectangle 47"/>
                <p:cNvSpPr/>
                <p:nvPr/>
              </p:nvSpPr>
              <p:spPr>
                <a:xfrm>
                  <a:off x="4181939" y="455591"/>
                  <a:ext cx="1057362" cy="542168"/>
                </a:xfrm>
                <a:prstGeom prst="roundRect">
                  <a:avLst/>
                </a:prstGeom>
                <a:solidFill>
                  <a:srgbClr val="323232"/>
                </a:solidFill>
              </p:spPr>
              <p:style>
                <a:lnRef idx="2">
                  <a:schemeClr val="lt2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dk2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dk2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49" name="Rounded Rectangle 4"/>
                <p:cNvSpPr/>
                <p:nvPr/>
              </p:nvSpPr>
              <p:spPr>
                <a:xfrm>
                  <a:off x="4208405" y="482057"/>
                  <a:ext cx="1004430" cy="489236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30480" tIns="30480" rIns="30480" bIns="30480" numCol="1" spcCol="1270" anchor="ctr" anchorCtr="0">
                  <a:noAutofit/>
                </a:bodyPr>
                <a:lstStyle/>
                <a:p>
                  <a:pPr lvl="0" algn="ctr" defTabSz="3556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800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Haematology</a:t>
                  </a:r>
                  <a:endParaRPr lang="en-US" sz="800" kern="1200" dirty="0" smtClean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lvl="0" algn="ctr" defTabSz="3556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800" kern="12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n=52 (11%)</a:t>
                  </a:r>
                  <a:endParaRPr lang="en-GB" sz="800" kern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1" name="Group 20"/>
              <p:cNvGrpSpPr/>
              <p:nvPr/>
            </p:nvGrpSpPr>
            <p:grpSpPr>
              <a:xfrm>
                <a:off x="6516216" y="3462896"/>
                <a:ext cx="1057362" cy="542168"/>
                <a:chOff x="4181939" y="455591"/>
                <a:chExt cx="1057362" cy="542168"/>
              </a:xfrm>
            </p:grpSpPr>
            <p:sp>
              <p:nvSpPr>
                <p:cNvPr id="46" name="Rounded Rectangle 45"/>
                <p:cNvSpPr/>
                <p:nvPr/>
              </p:nvSpPr>
              <p:spPr>
                <a:xfrm>
                  <a:off x="4181939" y="455591"/>
                  <a:ext cx="1057362" cy="542168"/>
                </a:xfrm>
                <a:prstGeom prst="roundRect">
                  <a:avLst/>
                </a:prstGeom>
                <a:solidFill>
                  <a:srgbClr val="606060"/>
                </a:solidFill>
              </p:spPr>
              <p:style>
                <a:lnRef idx="2">
                  <a:schemeClr val="lt2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dk2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dk2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47" name="Rounded Rectangle 4"/>
                <p:cNvSpPr/>
                <p:nvPr/>
              </p:nvSpPr>
              <p:spPr>
                <a:xfrm>
                  <a:off x="4214476" y="500962"/>
                  <a:ext cx="992288" cy="451427"/>
                </a:xfrm>
                <a:prstGeom prst="rect">
                  <a:avLst/>
                </a:prstGeom>
                <a:solidFill>
                  <a:srgbClr val="606060"/>
                </a:solidFill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30480" tIns="30480" rIns="30480" bIns="30480" numCol="1" spcCol="1270" anchor="ctr" anchorCtr="0">
                  <a:noAutofit/>
                </a:bodyPr>
                <a:lstStyle/>
                <a:p>
                  <a:pPr lvl="0" algn="ctr" defTabSz="3556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800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Orthopaedics</a:t>
                  </a:r>
                  <a:endParaRPr lang="en-US" sz="800" dirty="0" smtClean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lvl="0" algn="ctr" defTabSz="3556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8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n=45 (9</a:t>
                  </a:r>
                  <a:r>
                    <a:rPr lang="en-US" sz="800" kern="12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%)</a:t>
                  </a:r>
                  <a:endParaRPr lang="en-GB" sz="800" kern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2" name="Group 21"/>
              <p:cNvGrpSpPr/>
              <p:nvPr/>
            </p:nvGrpSpPr>
            <p:grpSpPr>
              <a:xfrm>
                <a:off x="6275490" y="4627014"/>
                <a:ext cx="1057362" cy="542168"/>
                <a:chOff x="4445269" y="573485"/>
                <a:chExt cx="1057362" cy="542168"/>
              </a:xfrm>
            </p:grpSpPr>
            <p:sp>
              <p:nvSpPr>
                <p:cNvPr id="44" name="Rounded Rectangle 43"/>
                <p:cNvSpPr/>
                <p:nvPr/>
              </p:nvSpPr>
              <p:spPr>
                <a:xfrm>
                  <a:off x="4445269" y="573485"/>
                  <a:ext cx="1057362" cy="542168"/>
                </a:xfrm>
                <a:prstGeom prst="roundRect">
                  <a:avLst/>
                </a:prstGeom>
                <a:solidFill>
                  <a:srgbClr val="6F703E"/>
                </a:solidFill>
              </p:spPr>
              <p:style>
                <a:lnRef idx="2">
                  <a:schemeClr val="lt2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dk2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dk2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45" name="Rounded Rectangle 4"/>
                <p:cNvSpPr/>
                <p:nvPr/>
              </p:nvSpPr>
              <p:spPr>
                <a:xfrm>
                  <a:off x="4471735" y="599951"/>
                  <a:ext cx="1004430" cy="489236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30480" tIns="30480" rIns="30480" bIns="30480" numCol="1" spcCol="1270" anchor="ctr" anchorCtr="0">
                  <a:noAutofit/>
                </a:bodyPr>
                <a:lstStyle/>
                <a:p>
                  <a:pPr lvl="0" algn="ctr" defTabSz="3556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8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Respiratory</a:t>
                  </a:r>
                  <a:endParaRPr lang="en-US" sz="800" kern="1200" dirty="0" smtClean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lvl="0" algn="ctr" defTabSz="3556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8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n=45 (9</a:t>
                  </a:r>
                  <a:r>
                    <a:rPr lang="en-US" sz="800" kern="12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%)</a:t>
                  </a:r>
                  <a:endParaRPr lang="en-GB" sz="800" kern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3" name="Group 22"/>
              <p:cNvGrpSpPr/>
              <p:nvPr/>
            </p:nvGrpSpPr>
            <p:grpSpPr>
              <a:xfrm>
                <a:off x="4499992" y="5157192"/>
                <a:ext cx="1057362" cy="542168"/>
                <a:chOff x="4181939" y="455591"/>
                <a:chExt cx="1057362" cy="542168"/>
              </a:xfrm>
            </p:grpSpPr>
            <p:sp>
              <p:nvSpPr>
                <p:cNvPr id="42" name="Rounded Rectangle 41"/>
                <p:cNvSpPr/>
                <p:nvPr/>
              </p:nvSpPr>
              <p:spPr>
                <a:xfrm>
                  <a:off x="4181939" y="455591"/>
                  <a:ext cx="1057362" cy="542168"/>
                </a:xfrm>
                <a:prstGeom prst="roundRect">
                  <a:avLst/>
                </a:prstGeom>
                <a:solidFill>
                  <a:srgbClr val="C5944E"/>
                </a:solidFill>
              </p:spPr>
              <p:style>
                <a:lnRef idx="2">
                  <a:schemeClr val="lt2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dk2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dk2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43" name="Rounded Rectangle 4"/>
                <p:cNvSpPr/>
                <p:nvPr/>
              </p:nvSpPr>
              <p:spPr>
                <a:xfrm>
                  <a:off x="4208405" y="482057"/>
                  <a:ext cx="1004430" cy="489236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30480" tIns="30480" rIns="30480" bIns="30480" numCol="1" spcCol="1270" anchor="ctr" anchorCtr="0">
                  <a:noAutofit/>
                </a:bodyPr>
                <a:lstStyle/>
                <a:p>
                  <a:pPr lvl="0" algn="ctr" defTabSz="3556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8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Rheumatology</a:t>
                  </a:r>
                  <a:endParaRPr lang="en-US" sz="800" kern="1200" dirty="0" smtClean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lvl="0" algn="ctr" defTabSz="3556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8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n=45 (9</a:t>
                  </a:r>
                  <a:r>
                    <a:rPr lang="en-US" sz="800" kern="12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%)</a:t>
                  </a:r>
                  <a:endParaRPr lang="en-GB" sz="800" kern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4" name="Group 23"/>
              <p:cNvGrpSpPr/>
              <p:nvPr/>
            </p:nvGrpSpPr>
            <p:grpSpPr>
              <a:xfrm>
                <a:off x="3111776" y="4990968"/>
                <a:ext cx="1057362" cy="542168"/>
                <a:chOff x="4067109" y="471495"/>
                <a:chExt cx="1057362" cy="542168"/>
              </a:xfrm>
            </p:grpSpPr>
            <p:sp>
              <p:nvSpPr>
                <p:cNvPr id="40" name="Rounded Rectangle 39"/>
                <p:cNvSpPr/>
                <p:nvPr/>
              </p:nvSpPr>
              <p:spPr>
                <a:xfrm>
                  <a:off x="4067109" y="471495"/>
                  <a:ext cx="1057362" cy="542168"/>
                </a:xfrm>
                <a:prstGeom prst="roundRect">
                  <a:avLst/>
                </a:prstGeom>
                <a:solidFill>
                  <a:srgbClr val="94641F"/>
                </a:solidFill>
              </p:spPr>
              <p:style>
                <a:lnRef idx="2">
                  <a:schemeClr val="lt2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dk2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dk2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41" name="Rounded Rectangle 4"/>
                <p:cNvSpPr/>
                <p:nvPr/>
              </p:nvSpPr>
              <p:spPr>
                <a:xfrm>
                  <a:off x="4093575" y="497961"/>
                  <a:ext cx="1004430" cy="489236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30480" tIns="30480" rIns="30480" bIns="30480" numCol="1" spcCol="1270" anchor="ctr" anchorCtr="0">
                  <a:noAutofit/>
                </a:bodyPr>
                <a:lstStyle/>
                <a:p>
                  <a:pPr lvl="0" algn="ctr" defTabSz="3556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8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Colorectal</a:t>
                  </a:r>
                  <a:endParaRPr lang="en-US" sz="800" kern="1200" dirty="0" smtClean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lvl="0" algn="ctr" defTabSz="3556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8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n=42 (9</a:t>
                  </a:r>
                  <a:r>
                    <a:rPr lang="en-US" sz="800" kern="12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%)</a:t>
                  </a:r>
                  <a:endParaRPr lang="en-GB" sz="800" kern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5" name="Group 24"/>
              <p:cNvGrpSpPr/>
              <p:nvPr/>
            </p:nvGrpSpPr>
            <p:grpSpPr>
              <a:xfrm>
                <a:off x="2218494" y="4326992"/>
                <a:ext cx="1057362" cy="542168"/>
                <a:chOff x="4181939" y="455591"/>
                <a:chExt cx="1057362" cy="542168"/>
              </a:xfrm>
            </p:grpSpPr>
            <p:sp>
              <p:nvSpPr>
                <p:cNvPr id="38" name="Rounded Rectangle 37"/>
                <p:cNvSpPr/>
                <p:nvPr/>
              </p:nvSpPr>
              <p:spPr>
                <a:xfrm>
                  <a:off x="4181939" y="455591"/>
                  <a:ext cx="1057362" cy="542168"/>
                </a:xfrm>
                <a:prstGeom prst="roundRect">
                  <a:avLst/>
                </a:prstGeom>
                <a:solidFill>
                  <a:srgbClr val="A00000"/>
                </a:solidFill>
                <a:ln>
                  <a:solidFill>
                    <a:srgbClr val="A00000"/>
                  </a:solidFill>
                </a:ln>
              </p:spPr>
              <p:style>
                <a:lnRef idx="2">
                  <a:schemeClr val="lt2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dk2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dk2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9" name="Rounded Rectangle 4"/>
                <p:cNvSpPr/>
                <p:nvPr/>
              </p:nvSpPr>
              <p:spPr>
                <a:xfrm>
                  <a:off x="4208405" y="482057"/>
                  <a:ext cx="1004430" cy="489236"/>
                </a:xfrm>
                <a:prstGeom prst="rect">
                  <a:avLst/>
                </a:prstGeom>
                <a:solidFill>
                  <a:srgbClr val="A00000"/>
                </a:solidFill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30480" tIns="30480" rIns="30480" bIns="30480" numCol="1" spcCol="1270" anchor="ctr" anchorCtr="0">
                  <a:noAutofit/>
                </a:bodyPr>
                <a:lstStyle/>
                <a:p>
                  <a:pPr lvl="0" algn="ctr" defTabSz="3556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8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Gastroenterology</a:t>
                  </a:r>
                  <a:endParaRPr lang="en-US" sz="800" kern="1200" dirty="0" smtClean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lvl="0" algn="ctr" defTabSz="3556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8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n=31 (7%)</a:t>
                  </a:r>
                  <a:endParaRPr lang="en-GB" sz="800" kern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" name="Group 25"/>
              <p:cNvGrpSpPr/>
              <p:nvPr/>
            </p:nvGrpSpPr>
            <p:grpSpPr>
              <a:xfrm>
                <a:off x="1858454" y="3606912"/>
                <a:ext cx="1057362" cy="542168"/>
                <a:chOff x="4181939" y="455591"/>
                <a:chExt cx="1057362" cy="542168"/>
              </a:xfrm>
            </p:grpSpPr>
            <p:sp>
              <p:nvSpPr>
                <p:cNvPr id="36" name="Rounded Rectangle 35"/>
                <p:cNvSpPr/>
                <p:nvPr/>
              </p:nvSpPr>
              <p:spPr>
                <a:xfrm>
                  <a:off x="4181939" y="455591"/>
                  <a:ext cx="1057362" cy="542168"/>
                </a:xfrm>
                <a:prstGeom prst="roundRect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lt2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dk2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dk2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7" name="Rounded Rectangle 4"/>
                <p:cNvSpPr/>
                <p:nvPr/>
              </p:nvSpPr>
              <p:spPr>
                <a:xfrm>
                  <a:off x="4208405" y="482057"/>
                  <a:ext cx="1004430" cy="489236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30480" tIns="30480" rIns="30480" bIns="30480" numCol="1" spcCol="1270" anchor="ctr" anchorCtr="0">
                  <a:noAutofit/>
                </a:bodyPr>
                <a:lstStyle/>
                <a:p>
                  <a:pPr lvl="0" algn="ctr" defTabSz="3556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8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Genitourinary</a:t>
                  </a:r>
                  <a:endParaRPr lang="en-US" sz="800" kern="1200" dirty="0" smtClean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lvl="0" algn="ctr" defTabSz="3556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8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n=25 (5</a:t>
                  </a:r>
                  <a:r>
                    <a:rPr lang="en-US" sz="800" kern="12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%)</a:t>
                  </a:r>
                  <a:endParaRPr lang="en-GB" sz="800" kern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7" name="Group 26"/>
              <p:cNvGrpSpPr/>
              <p:nvPr/>
            </p:nvGrpSpPr>
            <p:grpSpPr>
              <a:xfrm>
                <a:off x="1714438" y="2958840"/>
                <a:ext cx="1057362" cy="542168"/>
                <a:chOff x="4181939" y="455591"/>
                <a:chExt cx="1057362" cy="542168"/>
              </a:xfrm>
            </p:grpSpPr>
            <p:sp>
              <p:nvSpPr>
                <p:cNvPr id="34" name="Rounded Rectangle 33"/>
                <p:cNvSpPr/>
                <p:nvPr/>
              </p:nvSpPr>
              <p:spPr>
                <a:xfrm>
                  <a:off x="4181939" y="455591"/>
                  <a:ext cx="1057362" cy="542168"/>
                </a:xfrm>
                <a:prstGeom prst="roundRect">
                  <a:avLst/>
                </a:prstGeom>
                <a:solidFill>
                  <a:srgbClr val="F94040"/>
                </a:solidFill>
              </p:spPr>
              <p:style>
                <a:lnRef idx="2">
                  <a:schemeClr val="lt2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dk2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dk2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5" name="Rounded Rectangle 4"/>
                <p:cNvSpPr/>
                <p:nvPr/>
              </p:nvSpPr>
              <p:spPr>
                <a:xfrm>
                  <a:off x="4208405" y="482057"/>
                  <a:ext cx="1004430" cy="489236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30480" tIns="30480" rIns="30480" bIns="30480" numCol="1" spcCol="1270" anchor="ctr" anchorCtr="0">
                  <a:noAutofit/>
                </a:bodyPr>
                <a:lstStyle/>
                <a:p>
                  <a:pPr lvl="0" algn="ctr" defTabSz="3556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800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Gynaecology</a:t>
                  </a:r>
                  <a:endParaRPr lang="en-US" sz="800" kern="1200" dirty="0" smtClean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lvl="0" algn="ctr" defTabSz="3556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8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n=25 (5</a:t>
                  </a:r>
                  <a:r>
                    <a:rPr lang="en-US" sz="800" kern="12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%)</a:t>
                  </a:r>
                  <a:endParaRPr lang="en-GB" sz="800" kern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8" name="Group 27"/>
              <p:cNvGrpSpPr/>
              <p:nvPr/>
            </p:nvGrpSpPr>
            <p:grpSpPr>
              <a:xfrm>
                <a:off x="1800776" y="2279824"/>
                <a:ext cx="1057362" cy="542168"/>
                <a:chOff x="4219027" y="496655"/>
                <a:chExt cx="1057362" cy="542168"/>
              </a:xfrm>
            </p:grpSpPr>
            <p:sp>
              <p:nvSpPr>
                <p:cNvPr id="32" name="Rounded Rectangle 31"/>
                <p:cNvSpPr/>
                <p:nvPr/>
              </p:nvSpPr>
              <p:spPr>
                <a:xfrm>
                  <a:off x="4219027" y="496655"/>
                  <a:ext cx="1057362" cy="542168"/>
                </a:xfrm>
                <a:prstGeom prst="roundRect">
                  <a:avLst/>
                </a:prstGeom>
                <a:solidFill>
                  <a:srgbClr val="FFA040"/>
                </a:solidFill>
              </p:spPr>
              <p:style>
                <a:lnRef idx="2">
                  <a:schemeClr val="lt2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dk2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dk2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3" name="Rounded Rectangle 4"/>
                <p:cNvSpPr/>
                <p:nvPr/>
              </p:nvSpPr>
              <p:spPr>
                <a:xfrm>
                  <a:off x="4245493" y="523121"/>
                  <a:ext cx="1004430" cy="489236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30480" tIns="30480" rIns="30480" bIns="30480" numCol="1" spcCol="1270" anchor="ctr" anchorCtr="0">
                  <a:noAutofit/>
                </a:bodyPr>
                <a:lstStyle/>
                <a:p>
                  <a:pPr lvl="0" algn="ctr" defTabSz="3556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8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Endocrine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lvl="0" algn="ctr" defTabSz="3556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8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n=24 (5</a:t>
                  </a:r>
                  <a:r>
                    <a:rPr lang="en-US" sz="800" kern="12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%)</a:t>
                  </a:r>
                  <a:endParaRPr lang="en-GB" sz="800" kern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153" name="Rounded Rectangle 152"/>
            <p:cNvSpPr/>
            <p:nvPr/>
          </p:nvSpPr>
          <p:spPr>
            <a:xfrm>
              <a:off x="3463595" y="2100370"/>
              <a:ext cx="1080000" cy="180000"/>
            </a:xfrm>
            <a:prstGeom prst="roundRect">
              <a:avLst/>
            </a:prstGeom>
            <a:solidFill>
              <a:srgbClr val="FF8000"/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4" name="Rounded Rectangle 4"/>
            <p:cNvSpPr/>
            <p:nvPr/>
          </p:nvSpPr>
          <p:spPr>
            <a:xfrm>
              <a:off x="3481595" y="2118370"/>
              <a:ext cx="1044000" cy="144000"/>
            </a:xfrm>
            <a:prstGeom prst="rect">
              <a:avLst/>
            </a:prstGeom>
            <a:solidFill>
              <a:srgbClr val="FF8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Neurology n=15 (3%)</a:t>
              </a:r>
              <a:endParaRPr lang="en-GB" sz="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9" name="Rounded Rectangle 88"/>
          <p:cNvSpPr/>
          <p:nvPr/>
        </p:nvSpPr>
        <p:spPr>
          <a:xfrm>
            <a:off x="7796327" y="1829922"/>
            <a:ext cx="2038982" cy="1253060"/>
          </a:xfrm>
          <a:prstGeom prst="roundRect">
            <a:avLst/>
          </a:prstGeom>
          <a:solidFill>
            <a:srgbClr val="323232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MGUS 44%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Anaemia 24%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Raised SFLC/</a:t>
            </a:r>
            <a:r>
              <a:rPr lang="en-GB" sz="800" dirty="0" err="1">
                <a:latin typeface="Arial" panose="020B0604020202020204" pitchFamily="34" charset="0"/>
                <a:cs typeface="Arial" panose="020B0604020202020204" pitchFamily="34" charset="0"/>
              </a:rPr>
              <a:t>paraproteins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 8%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Thrombocytosis 6% 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VTE 6%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Polycythaemia Vera 2%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Myelodysplastic Syndrome 2%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Hereditary haemochromatosis 2%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7904985" y="3183420"/>
            <a:ext cx="2049173" cy="1363812"/>
          </a:xfrm>
          <a:prstGeom prst="roundRect">
            <a:avLst/>
          </a:prstGeom>
          <a:solidFill>
            <a:srgbClr val="606060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Degenerative/arthritic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conditions 31%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Vertebral fractures 27%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Prolapsed disc/myelopathy 13% 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Benign bony lesions 6%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Cauda </a:t>
            </a:r>
            <a:r>
              <a:rPr lang="en-GB" sz="800" dirty="0" err="1">
                <a:latin typeface="Arial" panose="020B0604020202020204" pitchFamily="34" charset="0"/>
                <a:cs typeface="Arial" panose="020B0604020202020204" pitchFamily="34" charset="0"/>
              </a:rPr>
              <a:t>equina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/cord compression 4%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Fractured neck of femur 2%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Hip labral tear 2% 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Osteonecrosis 2%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Osteoporosis 2% 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Meningioma 2%	</a:t>
            </a:r>
            <a:endParaRPr lang="en-GB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Rounded Rectangle 90"/>
          <p:cNvSpPr/>
          <p:nvPr/>
        </p:nvSpPr>
        <p:spPr>
          <a:xfrm>
            <a:off x="7625185" y="4671909"/>
            <a:ext cx="1802785" cy="1427232"/>
          </a:xfrm>
          <a:prstGeom prst="roundRect">
            <a:avLst/>
          </a:prstGeom>
          <a:solidFill>
            <a:srgbClr val="6F703E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Indeterminate lung lesions 40% 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COPD 16% 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ILD 9 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Sarcoidosis 9% 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Infective 6% 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Benign/indeterminate lung changes 6%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Pulmonary fibrosis 4% 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Thoracic outlet syndrome 2%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Bronchiectasis 2% 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GB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Rounded Rectangle 91"/>
          <p:cNvSpPr/>
          <p:nvPr/>
        </p:nvSpPr>
        <p:spPr>
          <a:xfrm>
            <a:off x="5724870" y="5240316"/>
            <a:ext cx="1799650" cy="1326311"/>
          </a:xfrm>
          <a:prstGeom prst="roundRect">
            <a:avLst/>
          </a:prstGeom>
          <a:solidFill>
            <a:srgbClr val="C5944E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Vasculitis/CT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disorders 36%</a:t>
            </a:r>
          </a:p>
          <a:p>
            <a:r>
              <a:rPr lang="en-GB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Osteo</a:t>
            </a:r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/rheumatoid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arthritis 22%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Myositis 5% 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Sarcoidosis 5% </a:t>
            </a:r>
          </a:p>
          <a:p>
            <a:r>
              <a:rPr lang="en-GB" sz="800" dirty="0" err="1">
                <a:latin typeface="Arial" panose="020B0604020202020204" pitchFamily="34" charset="0"/>
                <a:cs typeface="Arial" panose="020B0604020202020204" pitchFamily="34" charset="0"/>
              </a:rPr>
              <a:t>Sjogren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 syndrome 4% 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Paget’s Disease 4% </a:t>
            </a:r>
          </a:p>
          <a:p>
            <a:r>
              <a:rPr lang="en-GB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Teno</a:t>
            </a:r>
            <a:r>
              <a:rPr lang="en-GB" sz="800" dirty="0" err="1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synovititis</a:t>
            </a:r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4% </a:t>
            </a:r>
          </a:p>
          <a:p>
            <a:r>
              <a:rPr lang="en-GB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Sacroillitis</a:t>
            </a:r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2%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Plantar fasciitis 2%	</a:t>
            </a:r>
            <a:endParaRPr lang="en-GB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Rounded Rectangle 92"/>
          <p:cNvSpPr/>
          <p:nvPr/>
        </p:nvSpPr>
        <p:spPr>
          <a:xfrm>
            <a:off x="3759726" y="5063030"/>
            <a:ext cx="1851598" cy="1050385"/>
          </a:xfrm>
          <a:prstGeom prst="roundRect">
            <a:avLst/>
          </a:prstGeom>
          <a:solidFill>
            <a:srgbClr val="94641F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Colorectal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polyps 48%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Diverticulosis 10%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Colitis/terminal ileitis  17%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Inflammatory bowel disease 12%</a:t>
            </a:r>
          </a:p>
          <a:p>
            <a:r>
              <a:rPr lang="en-GB" sz="800" dirty="0" err="1">
                <a:latin typeface="Arial" panose="020B0604020202020204" pitchFamily="34" charset="0"/>
                <a:cs typeface="Arial" panose="020B0604020202020204" pitchFamily="34" charset="0"/>
              </a:rPr>
              <a:t>Angiodysplasia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 5% 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Small bowel ulceration 2% 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Appendix </a:t>
            </a:r>
            <a:r>
              <a:rPr lang="en-GB" sz="800" dirty="0" err="1">
                <a:latin typeface="Arial" panose="020B0604020202020204" pitchFamily="34" charset="0"/>
                <a:cs typeface="Arial" panose="020B0604020202020204" pitchFamily="34" charset="0"/>
              </a:rPr>
              <a:t>mucocele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 2%</a:t>
            </a:r>
            <a:endParaRPr lang="en-GB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Rounded Rectangle 93"/>
          <p:cNvSpPr/>
          <p:nvPr/>
        </p:nvSpPr>
        <p:spPr>
          <a:xfrm>
            <a:off x="162708" y="4323994"/>
            <a:ext cx="4524427" cy="701189"/>
          </a:xfrm>
          <a:prstGeom prst="roundRect">
            <a:avLst/>
          </a:prstGeom>
          <a:solidFill>
            <a:srgbClr val="A00000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Barrett's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oesophagus </a:t>
            </a:r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10%        Gastritis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32%	</a:t>
            </a:r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IBS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7%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oesophagitis 3%	</a:t>
            </a:r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Gastric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polyp 13%        </a:t>
            </a:r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Coeliac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disease 3%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Post cricoid web </a:t>
            </a:r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3%                  Gastric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ulcer 3</a:t>
            </a:r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%                            Mesenteric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panniculitis 3%	 </a:t>
            </a:r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Gastric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intestinal metaplasia 3%   Small bowel stricture 3% 	</a:t>
            </a:r>
            <a:endParaRPr lang="en-GB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Rounded Rectangle 94"/>
          <p:cNvSpPr/>
          <p:nvPr/>
        </p:nvSpPr>
        <p:spPr>
          <a:xfrm>
            <a:off x="1591853" y="3686700"/>
            <a:ext cx="2747304" cy="54740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CKD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50% </a:t>
            </a:r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	         </a:t>
            </a:r>
            <a:r>
              <a:rPr lang="en-GB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Hydronephrosis</a:t>
            </a:r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13% 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Ureteric calculi 14% </a:t>
            </a:r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BPH 14%</a:t>
            </a:r>
            <a:endParaRPr lang="en-GB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Pyelonephritis 4</a:t>
            </a:r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%	         PUJ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obstruction 4% </a:t>
            </a:r>
            <a:endParaRPr lang="en-GB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Rounded Rectangle 95"/>
          <p:cNvSpPr/>
          <p:nvPr/>
        </p:nvSpPr>
        <p:spPr>
          <a:xfrm>
            <a:off x="1170366" y="2998349"/>
            <a:ext cx="3048528" cy="608840"/>
          </a:xfrm>
          <a:prstGeom prst="roundRect">
            <a:avLst/>
          </a:prstGeom>
          <a:solidFill>
            <a:srgbClr val="F94040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Fibroids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28% </a:t>
            </a:r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Endometrial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polyp/thickening 24% 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Pelvic cysts 20</a:t>
            </a:r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%           Myometrium </a:t>
            </a:r>
            <a:r>
              <a:rPr lang="en-GB" sz="800" dirty="0" err="1">
                <a:latin typeface="Arial" panose="020B0604020202020204" pitchFamily="34" charset="0"/>
                <a:cs typeface="Arial" panose="020B0604020202020204" pitchFamily="34" charset="0"/>
              </a:rPr>
              <a:t>adenomyosis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 8%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Endometriosis 4% </a:t>
            </a:r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Pelvic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inflammatory disease 4%</a:t>
            </a:r>
          </a:p>
          <a:p>
            <a:r>
              <a:rPr lang="en-GB" sz="800" dirty="0" err="1">
                <a:latin typeface="Arial" panose="020B0604020202020204" pitchFamily="34" charset="0"/>
                <a:cs typeface="Arial" panose="020B0604020202020204" pitchFamily="34" charset="0"/>
              </a:rPr>
              <a:t>Hydrosalpinx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 4% </a:t>
            </a:r>
            <a:endParaRPr lang="en-GB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Rounded Rectangle 96"/>
          <p:cNvSpPr/>
          <p:nvPr/>
        </p:nvSpPr>
        <p:spPr>
          <a:xfrm>
            <a:off x="1212890" y="2322240"/>
            <a:ext cx="3050640" cy="624345"/>
          </a:xfrm>
          <a:prstGeom prst="roundRect">
            <a:avLst/>
          </a:prstGeom>
          <a:solidFill>
            <a:srgbClr val="FFA040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Goitre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21% </a:t>
            </a:r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	               Hyperthyroidism/thyroiditis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21%</a:t>
            </a:r>
          </a:p>
          <a:p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Hyperparathyroidism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21% </a:t>
            </a:r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    Para-thyroid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adenoma 8% 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Adrenal adenoma 13% </a:t>
            </a:r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Cushing's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syndrome 4%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Vasculitis 4%</a:t>
            </a:r>
          </a:p>
          <a:p>
            <a:endParaRPr lang="en-GB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Rounded Rectangle 4"/>
          <p:cNvSpPr/>
          <p:nvPr/>
        </p:nvSpPr>
        <p:spPr>
          <a:xfrm>
            <a:off x="470230" y="1449098"/>
            <a:ext cx="1004430" cy="48923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Rheumatology</a:t>
            </a:r>
            <a:endParaRPr lang="en-US" sz="800" kern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8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en-GB" sz="800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Rounded Rectangle 4"/>
          <p:cNvSpPr/>
          <p:nvPr/>
        </p:nvSpPr>
        <p:spPr>
          <a:xfrm>
            <a:off x="622630" y="1601498"/>
            <a:ext cx="1004430" cy="48923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Rheumatology</a:t>
            </a:r>
            <a:endParaRPr lang="en-US" sz="800" kern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8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en-GB" sz="800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Rounded Rectangle 4"/>
          <p:cNvSpPr/>
          <p:nvPr/>
        </p:nvSpPr>
        <p:spPr>
          <a:xfrm>
            <a:off x="775030" y="1753898"/>
            <a:ext cx="1004430" cy="48923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Rheumatology</a:t>
            </a:r>
            <a:endParaRPr lang="en-US" sz="800" kern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8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en-GB" sz="800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Rounded Rectangle 4"/>
          <p:cNvSpPr/>
          <p:nvPr/>
        </p:nvSpPr>
        <p:spPr>
          <a:xfrm>
            <a:off x="927430" y="1906298"/>
            <a:ext cx="1004430" cy="48923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Rheumatology</a:t>
            </a:r>
            <a:endParaRPr lang="en-US" sz="800" kern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8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en-GB" sz="800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200599" y="823158"/>
            <a:ext cx="828003" cy="180000"/>
            <a:chOff x="5230155" y="825007"/>
            <a:chExt cx="828003" cy="180000"/>
          </a:xfrm>
        </p:grpSpPr>
        <p:sp>
          <p:nvSpPr>
            <p:cNvPr id="126" name="Rounded Rectangle 125"/>
            <p:cNvSpPr/>
            <p:nvPr/>
          </p:nvSpPr>
          <p:spPr>
            <a:xfrm>
              <a:off x="5230155" y="825007"/>
              <a:ext cx="828003" cy="180000"/>
            </a:xfrm>
            <a:prstGeom prst="roundRect">
              <a:avLst/>
            </a:prstGeom>
            <a:solidFill>
              <a:srgbClr val="C000C0"/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7" name="Rounded Rectangle 4"/>
            <p:cNvSpPr/>
            <p:nvPr/>
          </p:nvSpPr>
          <p:spPr>
            <a:xfrm>
              <a:off x="5248156" y="843007"/>
              <a:ext cx="792000" cy="144000"/>
            </a:xfrm>
            <a:prstGeom prst="rect">
              <a:avLst/>
            </a:prstGeom>
            <a:solidFill>
              <a:srgbClr val="C000C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Allergy 3 (0.6%)</a:t>
              </a:r>
              <a:endParaRPr lang="en-GB" sz="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8" name="Group 127"/>
          <p:cNvGrpSpPr/>
          <p:nvPr/>
        </p:nvGrpSpPr>
        <p:grpSpPr>
          <a:xfrm>
            <a:off x="4381682" y="823158"/>
            <a:ext cx="792000" cy="180000"/>
            <a:chOff x="4940486" y="469302"/>
            <a:chExt cx="1057362" cy="272577"/>
          </a:xfrm>
          <a:solidFill>
            <a:srgbClr val="76069A"/>
          </a:solidFill>
        </p:grpSpPr>
        <p:sp>
          <p:nvSpPr>
            <p:cNvPr id="129" name="Rounded Rectangle 128"/>
            <p:cNvSpPr/>
            <p:nvPr/>
          </p:nvSpPr>
          <p:spPr>
            <a:xfrm>
              <a:off x="4940486" y="469302"/>
              <a:ext cx="1057362" cy="272577"/>
            </a:xfrm>
            <a:prstGeom prst="roundRect">
              <a:avLst/>
            </a:prstGeom>
            <a:grpFill/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0" name="Rounded Rectangle 4"/>
            <p:cNvSpPr/>
            <p:nvPr/>
          </p:nvSpPr>
          <p:spPr>
            <a:xfrm>
              <a:off x="4966952" y="490247"/>
              <a:ext cx="1004430" cy="23068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Skin 3 0.6%</a:t>
              </a:r>
              <a:endParaRPr lang="en-GB" sz="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016271" y="1021498"/>
            <a:ext cx="900000" cy="180000"/>
            <a:chOff x="6008883" y="1031438"/>
            <a:chExt cx="900000" cy="180000"/>
          </a:xfrm>
        </p:grpSpPr>
        <p:sp>
          <p:nvSpPr>
            <p:cNvPr id="132" name="Rounded Rectangle 131"/>
            <p:cNvSpPr/>
            <p:nvPr/>
          </p:nvSpPr>
          <p:spPr>
            <a:xfrm>
              <a:off x="6008883" y="1031438"/>
              <a:ext cx="900000" cy="180000"/>
            </a:xfrm>
            <a:prstGeom prst="roundRect">
              <a:avLst/>
            </a:prstGeom>
            <a:solidFill>
              <a:srgbClr val="000080"/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3" name="Rounded Rectangle 4"/>
            <p:cNvSpPr/>
            <p:nvPr/>
          </p:nvSpPr>
          <p:spPr>
            <a:xfrm>
              <a:off x="6026883" y="1038354"/>
              <a:ext cx="864000" cy="166169"/>
            </a:xfrm>
            <a:prstGeom prst="rect">
              <a:avLst/>
            </a:prstGeom>
            <a:solidFill>
              <a:srgbClr val="00008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Surgery 4 (0.8%)</a:t>
              </a:r>
              <a:endParaRPr lang="en-GB" sz="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115361" y="1031438"/>
            <a:ext cx="828000" cy="162000"/>
            <a:chOff x="5161541" y="1031438"/>
            <a:chExt cx="828000" cy="180000"/>
          </a:xfrm>
        </p:grpSpPr>
        <p:sp>
          <p:nvSpPr>
            <p:cNvPr id="138" name="Rounded Rectangle 137"/>
            <p:cNvSpPr/>
            <p:nvPr/>
          </p:nvSpPr>
          <p:spPr>
            <a:xfrm>
              <a:off x="5161541" y="1031438"/>
              <a:ext cx="828000" cy="180000"/>
            </a:xfrm>
            <a:prstGeom prst="roundRect">
              <a:avLst/>
            </a:prstGeom>
            <a:solidFill>
              <a:srgbClr val="034E61"/>
            </a:solidFill>
            <a:ln>
              <a:solidFill>
                <a:srgbClr val="004B5E"/>
              </a:solidFill>
            </a:ln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9" name="Rounded Rectangle 4"/>
            <p:cNvSpPr/>
            <p:nvPr/>
          </p:nvSpPr>
          <p:spPr>
            <a:xfrm>
              <a:off x="5179541" y="1045269"/>
              <a:ext cx="792000" cy="152339"/>
            </a:xfrm>
            <a:prstGeom prst="rect">
              <a:avLst/>
            </a:prstGeom>
            <a:solidFill>
              <a:srgbClr val="034E61"/>
            </a:solidFill>
            <a:ln>
              <a:solidFill>
                <a:srgbClr val="004B5E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Breast 4 (0.8%)</a:t>
              </a:r>
              <a:endParaRPr lang="en-GB" sz="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0" name="Group 139"/>
          <p:cNvGrpSpPr/>
          <p:nvPr/>
        </p:nvGrpSpPr>
        <p:grpSpPr>
          <a:xfrm>
            <a:off x="4110797" y="1255376"/>
            <a:ext cx="1057362" cy="180000"/>
            <a:chOff x="4940486" y="469302"/>
            <a:chExt cx="1057362" cy="272577"/>
          </a:xfrm>
          <a:solidFill>
            <a:srgbClr val="099963"/>
          </a:solidFill>
        </p:grpSpPr>
        <p:sp>
          <p:nvSpPr>
            <p:cNvPr id="141" name="Rounded Rectangle 140"/>
            <p:cNvSpPr/>
            <p:nvPr/>
          </p:nvSpPr>
          <p:spPr>
            <a:xfrm>
              <a:off x="4940486" y="469302"/>
              <a:ext cx="1057362" cy="272577"/>
            </a:xfrm>
            <a:prstGeom prst="roundRect">
              <a:avLst/>
            </a:prstGeom>
            <a:grpFill/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2" name="Rounded Rectangle 4"/>
            <p:cNvSpPr/>
            <p:nvPr/>
          </p:nvSpPr>
          <p:spPr>
            <a:xfrm>
              <a:off x="4966952" y="490247"/>
              <a:ext cx="1004430" cy="23068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Cardiac n=7 (2%)</a:t>
              </a:r>
              <a:endParaRPr lang="en-GB" sz="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3896035" y="1459504"/>
            <a:ext cx="1057362" cy="180000"/>
            <a:chOff x="4940486" y="469302"/>
            <a:chExt cx="1057362" cy="272577"/>
          </a:xfrm>
          <a:solidFill>
            <a:srgbClr val="00C000"/>
          </a:solidFill>
        </p:grpSpPr>
        <p:sp>
          <p:nvSpPr>
            <p:cNvPr id="144" name="Rounded Rectangle 143"/>
            <p:cNvSpPr/>
            <p:nvPr/>
          </p:nvSpPr>
          <p:spPr>
            <a:xfrm>
              <a:off x="4940486" y="469302"/>
              <a:ext cx="1057362" cy="272577"/>
            </a:xfrm>
            <a:prstGeom prst="roundRect">
              <a:avLst/>
            </a:prstGeom>
            <a:grpFill/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5" name="Rounded Rectangle 4"/>
            <p:cNvSpPr/>
            <p:nvPr/>
          </p:nvSpPr>
          <p:spPr>
            <a:xfrm>
              <a:off x="4966952" y="490247"/>
              <a:ext cx="1004430" cy="23068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Geriatrics n=11 (2%)</a:t>
              </a:r>
              <a:endParaRPr lang="en-GB" sz="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6" name="Group 145"/>
          <p:cNvGrpSpPr/>
          <p:nvPr/>
        </p:nvGrpSpPr>
        <p:grpSpPr>
          <a:xfrm>
            <a:off x="3711938" y="1663546"/>
            <a:ext cx="1057362" cy="180000"/>
            <a:chOff x="4940486" y="469302"/>
            <a:chExt cx="1057362" cy="272577"/>
          </a:xfrm>
          <a:solidFill>
            <a:srgbClr val="808000"/>
          </a:solidFill>
        </p:grpSpPr>
        <p:sp>
          <p:nvSpPr>
            <p:cNvPr id="147" name="Rounded Rectangle 146"/>
            <p:cNvSpPr/>
            <p:nvPr/>
          </p:nvSpPr>
          <p:spPr>
            <a:xfrm>
              <a:off x="4940486" y="469302"/>
              <a:ext cx="1057362" cy="272577"/>
            </a:xfrm>
            <a:prstGeom prst="roundRect">
              <a:avLst/>
            </a:prstGeom>
            <a:grpFill/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8" name="Rounded Rectangle 4"/>
            <p:cNvSpPr/>
            <p:nvPr/>
          </p:nvSpPr>
          <p:spPr>
            <a:xfrm>
              <a:off x="4966952" y="490247"/>
              <a:ext cx="1004430" cy="23068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Vascular n=11 (2%)</a:t>
              </a:r>
              <a:endParaRPr lang="en-GB" sz="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9" name="Group 148"/>
          <p:cNvGrpSpPr/>
          <p:nvPr/>
        </p:nvGrpSpPr>
        <p:grpSpPr>
          <a:xfrm>
            <a:off x="3576747" y="1875072"/>
            <a:ext cx="1057362" cy="180000"/>
            <a:chOff x="4940486" y="474192"/>
            <a:chExt cx="1057362" cy="272577"/>
          </a:xfrm>
          <a:solidFill>
            <a:srgbClr val="C06000"/>
          </a:solidFill>
        </p:grpSpPr>
        <p:sp>
          <p:nvSpPr>
            <p:cNvPr id="150" name="Rounded Rectangle 149"/>
            <p:cNvSpPr/>
            <p:nvPr/>
          </p:nvSpPr>
          <p:spPr>
            <a:xfrm>
              <a:off x="4940486" y="474192"/>
              <a:ext cx="1057362" cy="272577"/>
            </a:xfrm>
            <a:prstGeom prst="roundRect">
              <a:avLst/>
            </a:prstGeom>
            <a:grpFill/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1" name="Rounded Rectangle 4"/>
            <p:cNvSpPr/>
            <p:nvPr/>
          </p:nvSpPr>
          <p:spPr>
            <a:xfrm>
              <a:off x="4966952" y="490247"/>
              <a:ext cx="1004430" cy="23068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ID n=15 (3%)</a:t>
              </a:r>
              <a:endParaRPr lang="en-GB" sz="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251174" y="1021498"/>
            <a:ext cx="756000" cy="180000"/>
            <a:chOff x="4271056" y="1031439"/>
            <a:chExt cx="720000" cy="180000"/>
          </a:xfrm>
        </p:grpSpPr>
        <p:sp>
          <p:nvSpPr>
            <p:cNvPr id="156" name="Rounded Rectangle 155"/>
            <p:cNvSpPr/>
            <p:nvPr/>
          </p:nvSpPr>
          <p:spPr>
            <a:xfrm>
              <a:off x="4271056" y="1031439"/>
              <a:ext cx="720000" cy="180000"/>
            </a:xfrm>
            <a:prstGeom prst="roundRect">
              <a:avLst/>
            </a:prstGeom>
            <a:solidFill>
              <a:srgbClr val="034E61"/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7" name="Rounded Rectangle 4"/>
            <p:cNvSpPr/>
            <p:nvPr/>
          </p:nvSpPr>
          <p:spPr>
            <a:xfrm>
              <a:off x="4289080" y="1045271"/>
              <a:ext cx="683956" cy="152337"/>
            </a:xfrm>
            <a:prstGeom prst="rect">
              <a:avLst/>
            </a:prstGeom>
            <a:solidFill>
              <a:srgbClr val="034E61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ENT n=6 (1%)</a:t>
              </a:r>
              <a:endParaRPr lang="en-GB" sz="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8" name="Rounded Rectangle 87"/>
          <p:cNvSpPr/>
          <p:nvPr/>
        </p:nvSpPr>
        <p:spPr>
          <a:xfrm>
            <a:off x="6942646" y="518936"/>
            <a:ext cx="4524427" cy="1202313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Cirrhosis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%	           Gallstones 18%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Pancreatic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cysts/lesions 12</a:t>
            </a:r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en-GB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Liver lesions 6</a:t>
            </a:r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%	           Gallbladder polyps 2%	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Pancreatitis 8</a:t>
            </a:r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en-GB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Steatosis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%	           Biliary duct strictures 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%	Pancreatic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duct dilatation 3</a:t>
            </a:r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en-GB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Liver disease 5%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Hepatitis 3%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Fibrosis 2%  </a:t>
            </a:r>
          </a:p>
          <a:p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PBC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2% </a:t>
            </a:r>
            <a:endParaRPr lang="en-GB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Portal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hypertension 2%</a:t>
            </a:r>
          </a:p>
          <a:p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6056447" y="823158"/>
            <a:ext cx="828000" cy="180000"/>
            <a:chOff x="6013962" y="518358"/>
            <a:chExt cx="828000" cy="180000"/>
          </a:xfrm>
        </p:grpSpPr>
        <p:sp>
          <p:nvSpPr>
            <p:cNvPr id="160" name="Rounded Rectangle 159"/>
            <p:cNvSpPr/>
            <p:nvPr/>
          </p:nvSpPr>
          <p:spPr>
            <a:xfrm>
              <a:off x="6013962" y="518358"/>
              <a:ext cx="828000" cy="180000"/>
            </a:xfrm>
            <a:prstGeom prst="roundRect">
              <a:avLst/>
            </a:prstGeom>
            <a:solidFill>
              <a:srgbClr val="F96495"/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1" name="Rounded Rectangle 4"/>
            <p:cNvSpPr/>
            <p:nvPr/>
          </p:nvSpPr>
          <p:spPr>
            <a:xfrm>
              <a:off x="6049962" y="536358"/>
              <a:ext cx="756000" cy="144000"/>
            </a:xfrm>
            <a:prstGeom prst="rect">
              <a:avLst/>
            </a:prstGeom>
            <a:solidFill>
              <a:srgbClr val="F96495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Other 4 (0.6%)</a:t>
              </a:r>
              <a:endParaRPr lang="en-GB" sz="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04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8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1505</TotalTime>
  <Words>321</Words>
  <Application>Microsoft Office PowerPoint</Application>
  <PresentationFormat>Widescreen</PresentationFormat>
  <Paragraphs>105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GSTT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Dolly Saoirse</dc:creator>
  <cp:lastModifiedBy>Dolly Saoirse</cp:lastModifiedBy>
  <cp:revision>28</cp:revision>
  <dcterms:created xsi:type="dcterms:W3CDTF">2020-05-02T14:50:23Z</dcterms:created>
  <dcterms:modified xsi:type="dcterms:W3CDTF">2020-11-17T08:26:01Z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WinDIP File ID">
    <vt:lpwstr>cffe9afb-3b7b-4408-ac9e-87ee8a9e84c7</vt:lpwstr>
  </property>
</Properties>
</file>