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7264400" cy="10396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22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830" y="1701471"/>
            <a:ext cx="6174740" cy="3619535"/>
          </a:xfrm>
        </p:spPr>
        <p:txBody>
          <a:bodyPr anchor="b"/>
          <a:lstStyle>
            <a:lvl1pPr algn="ctr">
              <a:defRPr sz="47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050" y="5460590"/>
            <a:ext cx="5448300" cy="2510089"/>
          </a:xfrm>
        </p:spPr>
        <p:txBody>
          <a:bodyPr/>
          <a:lstStyle>
            <a:lvl1pPr marL="0" indent="0" algn="ctr">
              <a:buNone/>
              <a:defRPr sz="1907"/>
            </a:lvl1pPr>
            <a:lvl2pPr marL="363200" indent="0" algn="ctr">
              <a:buNone/>
              <a:defRPr sz="1589"/>
            </a:lvl2pPr>
            <a:lvl3pPr marL="726399" indent="0" algn="ctr">
              <a:buNone/>
              <a:defRPr sz="1430"/>
            </a:lvl3pPr>
            <a:lvl4pPr marL="1089599" indent="0" algn="ctr">
              <a:buNone/>
              <a:defRPr sz="1271"/>
            </a:lvl4pPr>
            <a:lvl5pPr marL="1452799" indent="0" algn="ctr">
              <a:buNone/>
              <a:defRPr sz="1271"/>
            </a:lvl5pPr>
            <a:lvl6pPr marL="1815998" indent="0" algn="ctr">
              <a:buNone/>
              <a:defRPr sz="1271"/>
            </a:lvl6pPr>
            <a:lvl7pPr marL="2179198" indent="0" algn="ctr">
              <a:buNone/>
              <a:defRPr sz="1271"/>
            </a:lvl7pPr>
            <a:lvl8pPr marL="2542398" indent="0" algn="ctr">
              <a:buNone/>
              <a:defRPr sz="1271"/>
            </a:lvl8pPr>
            <a:lvl9pPr marL="2905597" indent="0" algn="ctr">
              <a:buNone/>
              <a:defRPr sz="127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60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62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98587" y="553520"/>
            <a:ext cx="1566386" cy="88105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9428" y="553520"/>
            <a:ext cx="4608354" cy="88105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95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48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644" y="2591918"/>
            <a:ext cx="6265545" cy="4324670"/>
          </a:xfrm>
        </p:spPr>
        <p:txBody>
          <a:bodyPr anchor="b"/>
          <a:lstStyle>
            <a:lvl1pPr>
              <a:defRPr sz="47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644" y="6957501"/>
            <a:ext cx="6265545" cy="2274242"/>
          </a:xfrm>
        </p:spPr>
        <p:txBody>
          <a:bodyPr/>
          <a:lstStyle>
            <a:lvl1pPr marL="0" indent="0">
              <a:buNone/>
              <a:defRPr sz="1907">
                <a:solidFill>
                  <a:schemeClr val="tx1"/>
                </a:solidFill>
              </a:defRPr>
            </a:lvl1pPr>
            <a:lvl2pPr marL="363200" indent="0">
              <a:buNone/>
              <a:defRPr sz="1589">
                <a:solidFill>
                  <a:schemeClr val="tx1">
                    <a:tint val="75000"/>
                  </a:schemeClr>
                </a:solidFill>
              </a:defRPr>
            </a:lvl2pPr>
            <a:lvl3pPr marL="726399" indent="0">
              <a:buNone/>
              <a:defRPr sz="1430">
                <a:solidFill>
                  <a:schemeClr val="tx1">
                    <a:tint val="75000"/>
                  </a:schemeClr>
                </a:solidFill>
              </a:defRPr>
            </a:lvl3pPr>
            <a:lvl4pPr marL="108959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4pPr>
            <a:lvl5pPr marL="145279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5pPr>
            <a:lvl6pPr marL="181599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6pPr>
            <a:lvl7pPr marL="217919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7pPr>
            <a:lvl8pPr marL="254239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8pPr>
            <a:lvl9pPr marL="2905597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659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428" y="2767597"/>
            <a:ext cx="3087370" cy="6596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77603" y="2767597"/>
            <a:ext cx="3087370" cy="6596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34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374" y="553522"/>
            <a:ext cx="6265545" cy="2009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375" y="2548596"/>
            <a:ext cx="3073181" cy="1249028"/>
          </a:xfrm>
        </p:spPr>
        <p:txBody>
          <a:bodyPr anchor="b"/>
          <a:lstStyle>
            <a:lvl1pPr marL="0" indent="0">
              <a:buNone/>
              <a:defRPr sz="1907" b="1"/>
            </a:lvl1pPr>
            <a:lvl2pPr marL="363200" indent="0">
              <a:buNone/>
              <a:defRPr sz="1589" b="1"/>
            </a:lvl2pPr>
            <a:lvl3pPr marL="726399" indent="0">
              <a:buNone/>
              <a:defRPr sz="1430" b="1"/>
            </a:lvl3pPr>
            <a:lvl4pPr marL="1089599" indent="0">
              <a:buNone/>
              <a:defRPr sz="1271" b="1"/>
            </a:lvl4pPr>
            <a:lvl5pPr marL="1452799" indent="0">
              <a:buNone/>
              <a:defRPr sz="1271" b="1"/>
            </a:lvl5pPr>
            <a:lvl6pPr marL="1815998" indent="0">
              <a:buNone/>
              <a:defRPr sz="1271" b="1"/>
            </a:lvl6pPr>
            <a:lvl7pPr marL="2179198" indent="0">
              <a:buNone/>
              <a:defRPr sz="1271" b="1"/>
            </a:lvl7pPr>
            <a:lvl8pPr marL="2542398" indent="0">
              <a:buNone/>
              <a:defRPr sz="1271" b="1"/>
            </a:lvl8pPr>
            <a:lvl9pPr marL="2905597" indent="0">
              <a:buNone/>
              <a:defRPr sz="12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375" y="3797624"/>
            <a:ext cx="3073181" cy="5585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77603" y="2548596"/>
            <a:ext cx="3088316" cy="1249028"/>
          </a:xfrm>
        </p:spPr>
        <p:txBody>
          <a:bodyPr anchor="b"/>
          <a:lstStyle>
            <a:lvl1pPr marL="0" indent="0">
              <a:buNone/>
              <a:defRPr sz="1907" b="1"/>
            </a:lvl1pPr>
            <a:lvl2pPr marL="363200" indent="0">
              <a:buNone/>
              <a:defRPr sz="1589" b="1"/>
            </a:lvl2pPr>
            <a:lvl3pPr marL="726399" indent="0">
              <a:buNone/>
              <a:defRPr sz="1430" b="1"/>
            </a:lvl3pPr>
            <a:lvl4pPr marL="1089599" indent="0">
              <a:buNone/>
              <a:defRPr sz="1271" b="1"/>
            </a:lvl4pPr>
            <a:lvl5pPr marL="1452799" indent="0">
              <a:buNone/>
              <a:defRPr sz="1271" b="1"/>
            </a:lvl5pPr>
            <a:lvl6pPr marL="1815998" indent="0">
              <a:buNone/>
              <a:defRPr sz="1271" b="1"/>
            </a:lvl6pPr>
            <a:lvl7pPr marL="2179198" indent="0">
              <a:buNone/>
              <a:defRPr sz="1271" b="1"/>
            </a:lvl7pPr>
            <a:lvl8pPr marL="2542398" indent="0">
              <a:buNone/>
              <a:defRPr sz="1271" b="1"/>
            </a:lvl8pPr>
            <a:lvl9pPr marL="2905597" indent="0">
              <a:buNone/>
              <a:defRPr sz="12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77603" y="3797624"/>
            <a:ext cx="3088316" cy="5585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95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655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571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374" y="693102"/>
            <a:ext cx="2342958" cy="2425859"/>
          </a:xfrm>
        </p:spPr>
        <p:txBody>
          <a:bodyPr anchor="b"/>
          <a:lstStyle>
            <a:lvl1pPr>
              <a:defRPr sz="25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8316" y="1496911"/>
            <a:ext cx="3677603" cy="7388280"/>
          </a:xfrm>
        </p:spPr>
        <p:txBody>
          <a:bodyPr/>
          <a:lstStyle>
            <a:lvl1pPr>
              <a:defRPr sz="2542"/>
            </a:lvl1pPr>
            <a:lvl2pPr>
              <a:defRPr sz="2224"/>
            </a:lvl2pPr>
            <a:lvl3pPr>
              <a:defRPr sz="1907"/>
            </a:lvl3pPr>
            <a:lvl4pPr>
              <a:defRPr sz="1589"/>
            </a:lvl4pPr>
            <a:lvl5pPr>
              <a:defRPr sz="1589"/>
            </a:lvl5pPr>
            <a:lvl6pPr>
              <a:defRPr sz="1589"/>
            </a:lvl6pPr>
            <a:lvl7pPr>
              <a:defRPr sz="1589"/>
            </a:lvl7pPr>
            <a:lvl8pPr>
              <a:defRPr sz="1589"/>
            </a:lvl8pPr>
            <a:lvl9pPr>
              <a:defRPr sz="15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0374" y="3118961"/>
            <a:ext cx="2342958" cy="5778262"/>
          </a:xfrm>
        </p:spPr>
        <p:txBody>
          <a:bodyPr/>
          <a:lstStyle>
            <a:lvl1pPr marL="0" indent="0">
              <a:buNone/>
              <a:defRPr sz="1271"/>
            </a:lvl1pPr>
            <a:lvl2pPr marL="363200" indent="0">
              <a:buNone/>
              <a:defRPr sz="1112"/>
            </a:lvl2pPr>
            <a:lvl3pPr marL="726399" indent="0">
              <a:buNone/>
              <a:defRPr sz="953"/>
            </a:lvl3pPr>
            <a:lvl4pPr marL="1089599" indent="0">
              <a:buNone/>
              <a:defRPr sz="794"/>
            </a:lvl4pPr>
            <a:lvl5pPr marL="1452799" indent="0">
              <a:buNone/>
              <a:defRPr sz="794"/>
            </a:lvl5pPr>
            <a:lvl6pPr marL="1815998" indent="0">
              <a:buNone/>
              <a:defRPr sz="794"/>
            </a:lvl6pPr>
            <a:lvl7pPr marL="2179198" indent="0">
              <a:buNone/>
              <a:defRPr sz="794"/>
            </a:lvl7pPr>
            <a:lvl8pPr marL="2542398" indent="0">
              <a:buNone/>
              <a:defRPr sz="794"/>
            </a:lvl8pPr>
            <a:lvl9pPr marL="2905597" indent="0">
              <a:buNone/>
              <a:defRPr sz="7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44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374" y="693102"/>
            <a:ext cx="2342958" cy="2425859"/>
          </a:xfrm>
        </p:spPr>
        <p:txBody>
          <a:bodyPr anchor="b"/>
          <a:lstStyle>
            <a:lvl1pPr>
              <a:defRPr sz="25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88316" y="1496911"/>
            <a:ext cx="3677603" cy="7388280"/>
          </a:xfrm>
        </p:spPr>
        <p:txBody>
          <a:bodyPr anchor="t"/>
          <a:lstStyle>
            <a:lvl1pPr marL="0" indent="0">
              <a:buNone/>
              <a:defRPr sz="2542"/>
            </a:lvl1pPr>
            <a:lvl2pPr marL="363200" indent="0">
              <a:buNone/>
              <a:defRPr sz="2224"/>
            </a:lvl2pPr>
            <a:lvl3pPr marL="726399" indent="0">
              <a:buNone/>
              <a:defRPr sz="1907"/>
            </a:lvl3pPr>
            <a:lvl4pPr marL="1089599" indent="0">
              <a:buNone/>
              <a:defRPr sz="1589"/>
            </a:lvl4pPr>
            <a:lvl5pPr marL="1452799" indent="0">
              <a:buNone/>
              <a:defRPr sz="1589"/>
            </a:lvl5pPr>
            <a:lvl6pPr marL="1815998" indent="0">
              <a:buNone/>
              <a:defRPr sz="1589"/>
            </a:lvl6pPr>
            <a:lvl7pPr marL="2179198" indent="0">
              <a:buNone/>
              <a:defRPr sz="1589"/>
            </a:lvl7pPr>
            <a:lvl8pPr marL="2542398" indent="0">
              <a:buNone/>
              <a:defRPr sz="1589"/>
            </a:lvl8pPr>
            <a:lvl9pPr marL="2905597" indent="0">
              <a:buNone/>
              <a:defRPr sz="158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0374" y="3118961"/>
            <a:ext cx="2342958" cy="5778262"/>
          </a:xfrm>
        </p:spPr>
        <p:txBody>
          <a:bodyPr/>
          <a:lstStyle>
            <a:lvl1pPr marL="0" indent="0">
              <a:buNone/>
              <a:defRPr sz="1271"/>
            </a:lvl1pPr>
            <a:lvl2pPr marL="363200" indent="0">
              <a:buNone/>
              <a:defRPr sz="1112"/>
            </a:lvl2pPr>
            <a:lvl3pPr marL="726399" indent="0">
              <a:buNone/>
              <a:defRPr sz="953"/>
            </a:lvl3pPr>
            <a:lvl4pPr marL="1089599" indent="0">
              <a:buNone/>
              <a:defRPr sz="794"/>
            </a:lvl4pPr>
            <a:lvl5pPr marL="1452799" indent="0">
              <a:buNone/>
              <a:defRPr sz="794"/>
            </a:lvl5pPr>
            <a:lvl6pPr marL="1815998" indent="0">
              <a:buNone/>
              <a:defRPr sz="794"/>
            </a:lvl6pPr>
            <a:lvl7pPr marL="2179198" indent="0">
              <a:buNone/>
              <a:defRPr sz="794"/>
            </a:lvl7pPr>
            <a:lvl8pPr marL="2542398" indent="0">
              <a:buNone/>
              <a:defRPr sz="794"/>
            </a:lvl8pPr>
            <a:lvl9pPr marL="2905597" indent="0">
              <a:buNone/>
              <a:defRPr sz="7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30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9428" y="553522"/>
            <a:ext cx="6265545" cy="2009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428" y="2767597"/>
            <a:ext cx="6265545" cy="6596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9428" y="9636053"/>
            <a:ext cx="1634490" cy="5535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3EC47-C47C-46B2-9446-A0EB80C85CDC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6333" y="9636053"/>
            <a:ext cx="2451735" cy="5535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483" y="9636053"/>
            <a:ext cx="1634490" cy="5535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467EB-C8B5-484C-8014-A0F90C447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60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26399" rtl="0" eaLnBrk="1" latinLnBrk="0" hangingPunct="1">
        <a:lnSpc>
          <a:spcPct val="90000"/>
        </a:lnSpc>
        <a:spcBef>
          <a:spcPct val="0"/>
        </a:spcBef>
        <a:buNone/>
        <a:defRPr sz="34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600" indent="-181600" algn="l" defTabSz="726399" rtl="0" eaLnBrk="1" latinLnBrk="0" hangingPunct="1">
        <a:lnSpc>
          <a:spcPct val="90000"/>
        </a:lnSpc>
        <a:spcBef>
          <a:spcPts val="794"/>
        </a:spcBef>
        <a:buFont typeface="Arial" panose="020B0604020202020204" pitchFamily="34" charset="0"/>
        <a:buChar char="•"/>
        <a:defRPr sz="2224" kern="1200">
          <a:solidFill>
            <a:schemeClr val="tx1"/>
          </a:solidFill>
          <a:latin typeface="+mn-lt"/>
          <a:ea typeface="+mn-ea"/>
          <a:cs typeface="+mn-cs"/>
        </a:defRPr>
      </a:lvl1pPr>
      <a:lvl2pPr marL="544800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907" kern="1200">
          <a:solidFill>
            <a:schemeClr val="tx1"/>
          </a:solidFill>
          <a:latin typeface="+mn-lt"/>
          <a:ea typeface="+mn-ea"/>
          <a:cs typeface="+mn-cs"/>
        </a:defRPr>
      </a:lvl2pPr>
      <a:lvl3pPr marL="907999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589" kern="1200">
          <a:solidFill>
            <a:schemeClr val="tx1"/>
          </a:solidFill>
          <a:latin typeface="+mn-lt"/>
          <a:ea typeface="+mn-ea"/>
          <a:cs typeface="+mn-cs"/>
        </a:defRPr>
      </a:lvl3pPr>
      <a:lvl4pPr marL="1271199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30" kern="1200">
          <a:solidFill>
            <a:schemeClr val="tx1"/>
          </a:solidFill>
          <a:latin typeface="+mn-lt"/>
          <a:ea typeface="+mn-ea"/>
          <a:cs typeface="+mn-cs"/>
        </a:defRPr>
      </a:lvl4pPr>
      <a:lvl5pPr marL="1634399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30" kern="1200">
          <a:solidFill>
            <a:schemeClr val="tx1"/>
          </a:solidFill>
          <a:latin typeface="+mn-lt"/>
          <a:ea typeface="+mn-ea"/>
          <a:cs typeface="+mn-cs"/>
        </a:defRPr>
      </a:lvl5pPr>
      <a:lvl6pPr marL="1997598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30" kern="1200">
          <a:solidFill>
            <a:schemeClr val="tx1"/>
          </a:solidFill>
          <a:latin typeface="+mn-lt"/>
          <a:ea typeface="+mn-ea"/>
          <a:cs typeface="+mn-cs"/>
        </a:defRPr>
      </a:lvl6pPr>
      <a:lvl7pPr marL="2360798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30" kern="1200">
          <a:solidFill>
            <a:schemeClr val="tx1"/>
          </a:solidFill>
          <a:latin typeface="+mn-lt"/>
          <a:ea typeface="+mn-ea"/>
          <a:cs typeface="+mn-cs"/>
        </a:defRPr>
      </a:lvl7pPr>
      <a:lvl8pPr marL="2723998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30" kern="1200">
          <a:solidFill>
            <a:schemeClr val="tx1"/>
          </a:solidFill>
          <a:latin typeface="+mn-lt"/>
          <a:ea typeface="+mn-ea"/>
          <a:cs typeface="+mn-cs"/>
        </a:defRPr>
      </a:lvl8pPr>
      <a:lvl9pPr marL="3087197" indent="-181600" algn="l" defTabSz="726399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1pPr>
      <a:lvl2pPr marL="363200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2pPr>
      <a:lvl3pPr marL="726399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3pPr>
      <a:lvl4pPr marL="1089599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4pPr>
      <a:lvl5pPr marL="1452799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5pPr>
      <a:lvl6pPr marL="1815998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6pPr>
      <a:lvl7pPr marL="2179198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7pPr>
      <a:lvl8pPr marL="2542398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8pPr>
      <a:lvl9pPr marL="2905597" algn="l" defTabSz="726399" rtl="0" eaLnBrk="1" latinLnBrk="0" hangingPunct="1">
        <a:defRPr sz="14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EB6F6544-3580-4299-ACBF-7FCBC0013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083" y="6154857"/>
            <a:ext cx="5448300" cy="251008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en-GB" sz="1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Supplementary Figure 1</a:t>
            </a:r>
            <a:endParaRPr lang="en-GB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(A) Graphs shows</a:t>
            </a:r>
            <a:r>
              <a:rPr lang="en-GB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attached cell yield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 </a:t>
            </a:r>
            <a:r>
              <a:rPr lang="en-GB" sz="11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and percentage of floating cells of LS174T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,</a:t>
            </a:r>
            <a:r>
              <a:rPr lang="en-GB" sz="11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after treatment with 40mM 5-ASA and 10µM Q-VD-</a:t>
            </a:r>
            <a:r>
              <a:rPr lang="en-GB" sz="1100" dirty="0" err="1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Oph</a:t>
            </a:r>
            <a:r>
              <a:rPr lang="en-GB" sz="11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or DMSO, c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ells were harvested and counted at 72 hours.</a:t>
            </a:r>
            <a:r>
              <a:rPr lang="en-GB" sz="11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1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Mean ± S.E.M. N=3. One-way ANOVA with Bonferroni post-test, ** = p &lt; 0.01, *** = p &lt; 0.001. 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(ii) Western blot of cleaved PARP and cleaved Caspase 3 expression in LS174T, attached and floating cells were collected and total protein was extracted at 72 hour</a:t>
            </a:r>
            <a:r>
              <a:rPr lang="en-GB" sz="11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after treatment with 40mM 5-ASA and 10µM Q-VD-</a:t>
            </a:r>
            <a:r>
              <a:rPr lang="en-GB" sz="1100" dirty="0" err="1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Oph</a:t>
            </a:r>
            <a:r>
              <a:rPr lang="en-GB" sz="11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or DMSO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, α-tubulin used as the loading control. The results are representative of three independent experiments. (B) </a:t>
            </a:r>
            <a:r>
              <a:rPr lang="en-GB" sz="1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TOPflash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reporter assay at 24 hours after 20mM and 40mM 5-ASA in 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transformed adenocarcinoma 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PC/AA/C1/SB10. Mean ± S.E.M. N=3. * = p &lt; 0.05.</a:t>
            </a:r>
          </a:p>
          <a:p>
            <a:pPr algn="just">
              <a:lnSpc>
                <a:spcPct val="100000"/>
              </a:lnSpc>
            </a:pPr>
            <a:endParaRPr lang="en-GB" sz="1100" dirty="0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117DF639-1CEB-4B96-AE62-126D527FC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6" y="1192355"/>
            <a:ext cx="6480048" cy="47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93AA4-32DE-43F1-BBD3-76E3B5612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75" y="4345876"/>
            <a:ext cx="6265545" cy="2009517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GB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1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GB" sz="1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100" dirty="0">
              <a:latin typeface="+mn-lt"/>
            </a:endParaRPr>
          </a:p>
        </p:txBody>
      </p:sp>
      <p:pic>
        <p:nvPicPr>
          <p:cNvPr id="5" name="Picture 4" descr="Engineering drawing&#10;&#10;Description automatically generated with low confidence">
            <a:extLst>
              <a:ext uri="{FF2B5EF4-FFF2-40B4-BE49-F238E27FC236}">
                <a16:creationId xmlns:a16="http://schemas.microsoft.com/office/drawing/2014/main" id="{E3CF6E31-665C-4DBB-B168-F72F83839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76" y="0"/>
            <a:ext cx="5346647" cy="1039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527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EC5170-F55D-4A7B-9D2D-C378B1AA40EB}"/>
              </a:ext>
            </a:extLst>
          </p:cNvPr>
          <p:cNvSpPr txBox="1"/>
          <p:nvPr/>
        </p:nvSpPr>
        <p:spPr>
          <a:xfrm>
            <a:off x="584058" y="705569"/>
            <a:ext cx="6096283" cy="500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Supplementary Figure 2</a:t>
            </a:r>
            <a:b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(A) Western blots of S/AN/C1 and S/RG/C2 at 24, 48 and 72 hours after treatment with 20mM and 40mM 5-ASA showing expression of active dephosphorylated and total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 protein,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 α-tubulin used as the loading control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S/RG/C2 expresses a 70kDa mutant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 protein, not detectable by the dephosphorylated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 antibody (manuscript in preparation).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(ii) Densitometry graphs show the fold change of active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dephosphorylated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protein as a ratio of total 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expression over the 72 hour period. Expression is normalised to the respective control. Data are presented as the mean ± S.E.M. of three independent experiments. N=3. One sample t-test was used to determine statistical significance. (B) Western blot showing 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S/AN/C1 and S/RG/C2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cells 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after 24, 48 and 72 hours after treatment with 20mM and 40mM 5-ASA. </a:t>
            </a:r>
            <a:r>
              <a:rPr lang="en-GB" sz="11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Wnt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/β-catenin target proteins AXIN-2, c-MYC and LEF-1 are all downregulated with 5-ASA with the most marked phenotype observed at 72 hours. 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Β-actin used as the loading control. (ii) Densitometry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graphs show the expression change of AXIN-2, c-MYC and LEF-1 as a fold of the loading control at the 72 hour timepoint. Expression is normalised to the respective control. Data presented as the mean ± S.E.M. of three independent experiments. N=3. One sample t-test was used to determine statistical significance. 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= p &lt; 0.05, ** = p &lt; 0.01. (C) Western blots of PC/AA/C1/SB10 and SW620 at 24, 48 and 72 hours after treatment with 20mM and 40mM 5-ASA showing expression of active dephosphorylated and total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 protein,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 α-tubulin used as the loading control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(ii) Densitometry graphs show the fold change of active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dephosphorylated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protein as a ratio of total β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-catenin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expression over the 72 hour period. Expression is normalised to the respective control. Data are presented as the mean ± S.E.M. of three independent experiments. N=3. One sample t-test was used to determine statistical significance. (D) Western blot showing 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PC/AA/C1/SB10 and SW620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cells 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after 24, 48 and 72 hours after treatment with 20mM and 40mM 5-ASA. </a:t>
            </a:r>
            <a:r>
              <a:rPr lang="en-GB" sz="11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Wnt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/β-catenin target proteins AXIN-2, c-MYC and LEF-1 are all downregulated in PC/AA/C1/SB10 with 5-ASA with the most marked phenotype observed at 72 hours. Levels of LEF-1 are undetectable by western blotting in SW620 cells. </a:t>
            </a:r>
            <a:r>
              <a:rPr lang="en-GB" sz="1100" dirty="0">
                <a:effectLst/>
                <a:ea typeface="MS Gothic" panose="020B0609070205080204" pitchFamily="49" charset="-128"/>
                <a:cs typeface="Arial" panose="020B0604020202020204" pitchFamily="34" charset="0"/>
              </a:rPr>
              <a:t>Β-actin used as the loading control. (ii) Densitometry </a:t>
            </a:r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graphs show the expression change of AXIN-2, c-MYC and LEF-1 as a fold of the loading control at the 72 hour timepoint. Expression is normalised to the respective control. Data presented as the mean ± S.E.M. of three independent experiments. N=3. One sample t-test was used to determine statistical significance.</a:t>
            </a:r>
          </a:p>
          <a:p>
            <a:r>
              <a: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= p &lt; 0.05, ** = p &lt; 0.01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532208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739</Words>
  <Application>Microsoft Office PowerPoint</Application>
  <PresentationFormat>Custom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       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Williams</dc:creator>
  <cp:lastModifiedBy>Ann Williams</cp:lastModifiedBy>
  <cp:revision>3</cp:revision>
  <dcterms:created xsi:type="dcterms:W3CDTF">2021-02-17T15:32:32Z</dcterms:created>
  <dcterms:modified xsi:type="dcterms:W3CDTF">2021-02-22T15:56:34Z</dcterms:modified>
</cp:coreProperties>
</file>