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144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C8FE8-995E-4B11-82E2-DC02CD597BAD}" type="datetimeFigureOut">
              <a:rPr lang="de-DE" smtClean="0"/>
              <a:t>18.11.2021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3A215-9C07-4715-8F33-320564B9DBB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5026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28AD-E5D6-4228-9F1B-7AD29A9F699F}" type="datetimeFigureOut">
              <a:rPr lang="de-DE" smtClean="0"/>
              <a:t>18.11.2021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D86-AAE6-4A97-8C71-D514C92053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641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28AD-E5D6-4228-9F1B-7AD29A9F699F}" type="datetimeFigureOut">
              <a:rPr lang="de-DE" smtClean="0"/>
              <a:t>18.11.2021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D86-AAE6-4A97-8C71-D514C92053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4439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28AD-E5D6-4228-9F1B-7AD29A9F699F}" type="datetimeFigureOut">
              <a:rPr lang="de-DE" smtClean="0"/>
              <a:t>18.11.2021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D86-AAE6-4A97-8C71-D514C92053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822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28AD-E5D6-4228-9F1B-7AD29A9F699F}" type="datetimeFigureOut">
              <a:rPr lang="de-DE" smtClean="0"/>
              <a:t>18.11.2021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D86-AAE6-4A97-8C71-D514C92053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8673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28AD-E5D6-4228-9F1B-7AD29A9F699F}" type="datetimeFigureOut">
              <a:rPr lang="de-DE" smtClean="0"/>
              <a:t>18.11.2021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D86-AAE6-4A97-8C71-D514C92053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7017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28AD-E5D6-4228-9F1B-7AD29A9F699F}" type="datetimeFigureOut">
              <a:rPr lang="de-DE" smtClean="0"/>
              <a:t>18.11.2021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D86-AAE6-4A97-8C71-D514C92053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0466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28AD-E5D6-4228-9F1B-7AD29A9F699F}" type="datetimeFigureOut">
              <a:rPr lang="de-DE" smtClean="0"/>
              <a:t>18.11.2021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D86-AAE6-4A97-8C71-D514C92053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7673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28AD-E5D6-4228-9F1B-7AD29A9F699F}" type="datetimeFigureOut">
              <a:rPr lang="de-DE" smtClean="0"/>
              <a:t>18.11.2021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D86-AAE6-4A97-8C71-D514C92053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3963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28AD-E5D6-4228-9F1B-7AD29A9F699F}" type="datetimeFigureOut">
              <a:rPr lang="de-DE" smtClean="0"/>
              <a:t>18.11.2021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D86-AAE6-4A97-8C71-D514C92053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1659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28AD-E5D6-4228-9F1B-7AD29A9F699F}" type="datetimeFigureOut">
              <a:rPr lang="de-DE" smtClean="0"/>
              <a:t>18.11.2021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D86-AAE6-4A97-8C71-D514C92053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5456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28AD-E5D6-4228-9F1B-7AD29A9F699F}" type="datetimeFigureOut">
              <a:rPr lang="de-DE" smtClean="0"/>
              <a:t>18.11.2021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D86-AAE6-4A97-8C71-D514C92053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2342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828AD-E5D6-4228-9F1B-7AD29A9F699F}" type="datetimeFigureOut">
              <a:rPr lang="de-DE" smtClean="0"/>
              <a:t>18.11.2021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63D86-AAE6-4A97-8C71-D514C92053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1483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333948" y="2516484"/>
            <a:ext cx="13195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Cf-</a:t>
            </a:r>
            <a:r>
              <a:rPr lang="de-DE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miRNA</a:t>
            </a:r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Textfeld 6"/>
          <p:cNvSpPr txBox="1"/>
          <p:nvPr/>
        </p:nvSpPr>
        <p:spPr>
          <a:xfrm rot="16200000">
            <a:off x="35116" y="1485166"/>
            <a:ext cx="6944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Density</a:t>
            </a:r>
            <a:endParaRPr lang="de-D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251520" y="476673"/>
            <a:ext cx="59046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Figure 1: Distribution of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cf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-miRNA at baseline (n=250)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1"/>
          <a:stretch/>
        </p:blipFill>
        <p:spPr bwMode="auto">
          <a:xfrm>
            <a:off x="531773" y="980728"/>
            <a:ext cx="2907770" cy="1535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0984" y="2893072"/>
            <a:ext cx="43851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/>
              <a:t>A density plot shows the distribution of cf-miRNA across the cohort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91484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878972"/>
              </p:ext>
            </p:extLst>
          </p:nvPr>
        </p:nvGraphicFramePr>
        <p:xfrm>
          <a:off x="1043608" y="1772816"/>
          <a:ext cx="7023098" cy="1362075"/>
        </p:xfrm>
        <a:graphic>
          <a:graphicData uri="http://schemas.openxmlformats.org/drawingml/2006/table">
            <a:tbl>
              <a:tblPr/>
              <a:tblGrid>
                <a:gridCol w="1162004">
                  <a:extLst>
                    <a:ext uri="{9D8B030D-6E8A-4147-A177-3AD203B41FA5}">
                      <a16:colId xmlns:a16="http://schemas.microsoft.com/office/drawing/2014/main" val="3977258589"/>
                    </a:ext>
                  </a:extLst>
                </a:gridCol>
                <a:gridCol w="976849">
                  <a:extLst>
                    <a:ext uri="{9D8B030D-6E8A-4147-A177-3AD203B41FA5}">
                      <a16:colId xmlns:a16="http://schemas.microsoft.com/office/drawing/2014/main" val="3722751964"/>
                    </a:ext>
                  </a:extLst>
                </a:gridCol>
                <a:gridCol w="976849">
                  <a:extLst>
                    <a:ext uri="{9D8B030D-6E8A-4147-A177-3AD203B41FA5}">
                      <a16:colId xmlns:a16="http://schemas.microsoft.com/office/drawing/2014/main" val="181088464"/>
                    </a:ext>
                  </a:extLst>
                </a:gridCol>
                <a:gridCol w="976849">
                  <a:extLst>
                    <a:ext uri="{9D8B030D-6E8A-4147-A177-3AD203B41FA5}">
                      <a16:colId xmlns:a16="http://schemas.microsoft.com/office/drawing/2014/main" val="2692234862"/>
                    </a:ext>
                  </a:extLst>
                </a:gridCol>
                <a:gridCol w="976849">
                  <a:extLst>
                    <a:ext uri="{9D8B030D-6E8A-4147-A177-3AD203B41FA5}">
                      <a16:colId xmlns:a16="http://schemas.microsoft.com/office/drawing/2014/main" val="3183829170"/>
                    </a:ext>
                  </a:extLst>
                </a:gridCol>
                <a:gridCol w="976849">
                  <a:extLst>
                    <a:ext uri="{9D8B030D-6E8A-4147-A177-3AD203B41FA5}">
                      <a16:colId xmlns:a16="http://schemas.microsoft.com/office/drawing/2014/main" val="2707978577"/>
                    </a:ext>
                  </a:extLst>
                </a:gridCol>
                <a:gridCol w="976849">
                  <a:extLst>
                    <a:ext uri="{9D8B030D-6E8A-4147-A177-3AD203B41FA5}">
                      <a16:colId xmlns:a16="http://schemas.microsoft.com/office/drawing/2014/main" val="1098806006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OVERALL SURVIVAL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PROGRESSION-FREE SURVIVAL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15097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333399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Multivariate HR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95% CI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Multivariate HR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95% CI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23561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0.99 - 1.05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0.1166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0.99 - 1.04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0.2904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09474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Subtype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1.18 - 2.11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0.0019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0.94 - 1.44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0.1711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8935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Stage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2.28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1.56 - 3.33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2.14E-05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2.35 - 4.36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1.37E-13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96804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Grade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0.55 - 2.54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0.6730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0.61 - 1.89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0.8108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180668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cf-miRNA median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3.85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1.26 - 11.82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0.0183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1.92 - 8.93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0.0003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5912779"/>
                  </a:ext>
                </a:extLst>
              </a:tr>
            </a:tbl>
          </a:graphicData>
        </a:graphic>
      </p:graphicFrame>
      <p:sp>
        <p:nvSpPr>
          <p:cNvPr id="4" name="Rechteck 7"/>
          <p:cNvSpPr/>
          <p:nvPr/>
        </p:nvSpPr>
        <p:spPr>
          <a:xfrm>
            <a:off x="827584" y="764704"/>
            <a:ext cx="59046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Table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Multivariate analysis using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cf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-miRNA median levels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97900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111</Words>
  <Application>Microsoft Office PowerPoint</Application>
  <PresentationFormat>On-screen Show (4:3)</PresentationFormat>
  <Paragraphs>49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Larissa</vt:lpstr>
      <vt:lpstr>PowerPoint Presentation</vt:lpstr>
      <vt:lpstr>PowerPoint Presentation</vt:lpstr>
    </vt:vector>
  </TitlesOfParts>
  <Company>Universitätsklinikum Heidelberg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Gahlawat, Aoife</dc:creator>
  <cp:lastModifiedBy>Gahlawat, Aoife</cp:lastModifiedBy>
  <cp:revision>252</cp:revision>
  <dcterms:created xsi:type="dcterms:W3CDTF">2019-08-01T09:47:36Z</dcterms:created>
  <dcterms:modified xsi:type="dcterms:W3CDTF">2021-11-18T14:30:55Z</dcterms:modified>
</cp:coreProperties>
</file>