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7.xml" ContentType="application/vnd.openxmlformats-officedocument.drawingml.chart+xml"/>
  <Override PartName="/ppt/charts/style2.xml" ContentType="application/vnd.ms-office.chartstyle+xml"/>
  <Override PartName="/ppt/charts/colors2.xml" ContentType="application/vnd.ms-office.chartcolorstyle+xml"/>
  <Override PartName="/ppt/charts/chart18.xml" ContentType="application/vnd.openxmlformats-officedocument.drawingml.chart+xml"/>
  <Override PartName="/ppt/charts/style3.xml" ContentType="application/vnd.ms-office.chartstyle+xml"/>
  <Override PartName="/ppt/charts/colors3.xml" ContentType="application/vnd.ms-office.chartcolorstyle+xml"/>
  <Override PartName="/ppt/charts/chart19.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261" r:id="rId3"/>
    <p:sldId id="295" r:id="rId4"/>
    <p:sldId id="296" r:id="rId5"/>
    <p:sldId id="300" r:id="rId6"/>
    <p:sldId id="297" r:id="rId7"/>
    <p:sldId id="298" r:id="rId8"/>
    <p:sldId id="301" r:id="rId9"/>
    <p:sldId id="316" r:id="rId10"/>
    <p:sldId id="317" r:id="rId11"/>
    <p:sldId id="299" r:id="rId12"/>
    <p:sldId id="302" r:id="rId13"/>
    <p:sldId id="307" r:id="rId14"/>
    <p:sldId id="315" r:id="rId15"/>
    <p:sldId id="314" r:id="rId16"/>
    <p:sldId id="326" r:id="rId17"/>
    <p:sldId id="323" r:id="rId18"/>
    <p:sldId id="263" r:id="rId19"/>
    <p:sldId id="327" r:id="rId20"/>
    <p:sldId id="312" r:id="rId21"/>
    <p:sldId id="309" r:id="rId22"/>
    <p:sldId id="31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D8C751-C3A5-4D52-BB0D-9A1A543DE4E5}" v="59" dt="2024-07-12T21:32:06.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833"/>
  </p:normalViewPr>
  <p:slideViewPr>
    <p:cSldViewPr snapToGrid="0" snapToObjects="1">
      <p:cViewPr varScale="1">
        <p:scale>
          <a:sx n="68" d="100"/>
          <a:sy n="68" d="100"/>
        </p:scale>
        <p:origin x="58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X Li" userId="18c5baeb-673c-40d3-9a0f-ceea31440777" providerId="ADAL" clId="{68D8C751-C3A5-4D52-BB0D-9A1A543DE4E5}"/>
    <pc:docChg chg="undo custSel modSld">
      <pc:chgData name="Grace X Li" userId="18c5baeb-673c-40d3-9a0f-ceea31440777" providerId="ADAL" clId="{68D8C751-C3A5-4D52-BB0D-9A1A543DE4E5}" dt="2024-07-12T21:44:31.878" v="543" actId="20577"/>
      <pc:docMkLst>
        <pc:docMk/>
      </pc:docMkLst>
      <pc:sldChg chg="modSp mod">
        <pc:chgData name="Grace X Li" userId="18c5baeb-673c-40d3-9a0f-ceea31440777" providerId="ADAL" clId="{68D8C751-C3A5-4D52-BB0D-9A1A543DE4E5}" dt="2024-07-06T00:05:07.097" v="47" actId="1038"/>
        <pc:sldMkLst>
          <pc:docMk/>
          <pc:sldMk cId="3458449706" sldId="257"/>
        </pc:sldMkLst>
        <pc:spChg chg="mod">
          <ac:chgData name="Grace X Li" userId="18c5baeb-673c-40d3-9a0f-ceea31440777" providerId="ADAL" clId="{68D8C751-C3A5-4D52-BB0D-9A1A543DE4E5}" dt="2024-07-06T00:04:34.657" v="28" actId="114"/>
          <ac:spMkLst>
            <pc:docMk/>
            <pc:sldMk cId="3458449706" sldId="257"/>
            <ac:spMk id="2" creationId="{456A85C7-C68F-5540-B5BA-C6B74E613381}"/>
          </ac:spMkLst>
        </pc:spChg>
        <pc:spChg chg="mod">
          <ac:chgData name="Grace X Li" userId="18c5baeb-673c-40d3-9a0f-ceea31440777" providerId="ADAL" clId="{68D8C751-C3A5-4D52-BB0D-9A1A543DE4E5}" dt="2024-07-06T00:05:07.097" v="47" actId="1038"/>
          <ac:spMkLst>
            <pc:docMk/>
            <pc:sldMk cId="3458449706" sldId="257"/>
            <ac:spMk id="28" creationId="{4BF9AA49-6534-354F-B2A4-9BEC0E23771D}"/>
          </ac:spMkLst>
        </pc:spChg>
        <pc:spChg chg="mod">
          <ac:chgData name="Grace X Li" userId="18c5baeb-673c-40d3-9a0f-ceea31440777" providerId="ADAL" clId="{68D8C751-C3A5-4D52-BB0D-9A1A543DE4E5}" dt="2024-07-06T00:04:54.548" v="33" actId="14100"/>
          <ac:spMkLst>
            <pc:docMk/>
            <pc:sldMk cId="3458449706" sldId="257"/>
            <ac:spMk id="51" creationId="{00000000-0000-0000-0000-000000000000}"/>
          </ac:spMkLst>
        </pc:spChg>
        <pc:cxnChg chg="mod">
          <ac:chgData name="Grace X Li" userId="18c5baeb-673c-40d3-9a0f-ceea31440777" providerId="ADAL" clId="{68D8C751-C3A5-4D52-BB0D-9A1A543DE4E5}" dt="2024-07-06T00:05:07.097" v="47" actId="1038"/>
          <ac:cxnSpMkLst>
            <pc:docMk/>
            <pc:sldMk cId="3458449706" sldId="257"/>
            <ac:cxnSpMk id="46" creationId="{9D24CEFE-336D-C04D-A8EC-391FDADA7D84}"/>
          </ac:cxnSpMkLst>
        </pc:cxnChg>
      </pc:sldChg>
      <pc:sldChg chg="modSp mod">
        <pc:chgData name="Grace X Li" userId="18c5baeb-673c-40d3-9a0f-ceea31440777" providerId="ADAL" clId="{68D8C751-C3A5-4D52-BB0D-9A1A543DE4E5}" dt="2024-07-06T00:08:43.199" v="132" actId="20577"/>
        <pc:sldMkLst>
          <pc:docMk/>
          <pc:sldMk cId="997006167" sldId="261"/>
        </pc:sldMkLst>
        <pc:spChg chg="mod">
          <ac:chgData name="Grace X Li" userId="18c5baeb-673c-40d3-9a0f-ceea31440777" providerId="ADAL" clId="{68D8C751-C3A5-4D52-BB0D-9A1A543DE4E5}" dt="2024-07-06T00:05:39.057" v="56" actId="114"/>
          <ac:spMkLst>
            <pc:docMk/>
            <pc:sldMk cId="997006167" sldId="261"/>
            <ac:spMk id="21" creationId="{180568CD-CE8E-C64E-AC97-EE4509647476}"/>
          </ac:spMkLst>
        </pc:spChg>
        <pc:spChg chg="mod">
          <ac:chgData name="Grace X Li" userId="18c5baeb-673c-40d3-9a0f-ceea31440777" providerId="ADAL" clId="{68D8C751-C3A5-4D52-BB0D-9A1A543DE4E5}" dt="2024-07-06T00:08:43.199" v="132" actId="20577"/>
          <ac:spMkLst>
            <pc:docMk/>
            <pc:sldMk cId="997006167" sldId="261"/>
            <ac:spMk id="32" creationId="{C34BB91D-82A3-F146-A4FD-E7CAE36A1530}"/>
          </ac:spMkLst>
        </pc:spChg>
        <pc:spChg chg="mod">
          <ac:chgData name="Grace X Li" userId="18c5baeb-673c-40d3-9a0f-ceea31440777" providerId="ADAL" clId="{68D8C751-C3A5-4D52-BB0D-9A1A543DE4E5}" dt="2024-07-06T00:05:44.787" v="57" actId="114"/>
          <ac:spMkLst>
            <pc:docMk/>
            <pc:sldMk cId="997006167" sldId="261"/>
            <ac:spMk id="43" creationId="{44838533-6DDB-004A-8011-C6A4A1AC10BB}"/>
          </ac:spMkLst>
        </pc:spChg>
        <pc:spChg chg="mod">
          <ac:chgData name="Grace X Li" userId="18c5baeb-673c-40d3-9a0f-ceea31440777" providerId="ADAL" clId="{68D8C751-C3A5-4D52-BB0D-9A1A543DE4E5}" dt="2024-07-06T00:05:48.267" v="58" actId="114"/>
          <ac:spMkLst>
            <pc:docMk/>
            <pc:sldMk cId="997006167" sldId="261"/>
            <ac:spMk id="46" creationId="{7119A550-7306-B44D-B804-6842727CB00F}"/>
          </ac:spMkLst>
        </pc:spChg>
      </pc:sldChg>
      <pc:sldChg chg="modSp mod">
        <pc:chgData name="Grace X Li" userId="18c5baeb-673c-40d3-9a0f-ceea31440777" providerId="ADAL" clId="{68D8C751-C3A5-4D52-BB0D-9A1A543DE4E5}" dt="2024-07-06T00:46:02.323" v="336" actId="20577"/>
        <pc:sldMkLst>
          <pc:docMk/>
          <pc:sldMk cId="3979150830" sldId="263"/>
        </pc:sldMkLst>
        <pc:spChg chg="mod">
          <ac:chgData name="Grace X Li" userId="18c5baeb-673c-40d3-9a0f-ceea31440777" providerId="ADAL" clId="{68D8C751-C3A5-4D52-BB0D-9A1A543DE4E5}" dt="2024-07-06T00:46:02.323" v="336" actId="20577"/>
          <ac:spMkLst>
            <pc:docMk/>
            <pc:sldMk cId="3979150830" sldId="263"/>
            <ac:spMk id="3" creationId="{9CEA6E4F-416A-8A46-8DC9-A4FA30D160AE}"/>
          </ac:spMkLst>
        </pc:spChg>
        <pc:spChg chg="mod">
          <ac:chgData name="Grace X Li" userId="18c5baeb-673c-40d3-9a0f-ceea31440777" providerId="ADAL" clId="{68D8C751-C3A5-4D52-BB0D-9A1A543DE4E5}" dt="2024-07-06T00:45:56.064" v="334" actId="114"/>
          <ac:spMkLst>
            <pc:docMk/>
            <pc:sldMk cId="3979150830" sldId="263"/>
            <ac:spMk id="4" creationId="{0BF60B69-5ED0-1146-8D31-BADF8F416A25}"/>
          </ac:spMkLst>
        </pc:spChg>
      </pc:sldChg>
      <pc:sldChg chg="modSp mod">
        <pc:chgData name="Grace X Li" userId="18c5baeb-673c-40d3-9a0f-ceea31440777" providerId="ADAL" clId="{68D8C751-C3A5-4D52-BB0D-9A1A543DE4E5}" dt="2024-07-06T00:09:43.476" v="138" actId="20577"/>
        <pc:sldMkLst>
          <pc:docMk/>
          <pc:sldMk cId="773488943" sldId="295"/>
        </pc:sldMkLst>
        <pc:graphicFrameChg chg="modGraphic">
          <ac:chgData name="Grace X Li" userId="18c5baeb-673c-40d3-9a0f-ceea31440777" providerId="ADAL" clId="{68D8C751-C3A5-4D52-BB0D-9A1A543DE4E5}" dt="2024-07-06T00:09:43.476" v="138" actId="20577"/>
          <ac:graphicFrameMkLst>
            <pc:docMk/>
            <pc:sldMk cId="773488943" sldId="295"/>
            <ac:graphicFrameMk id="4" creationId="{00000000-0000-0000-0000-000000000000}"/>
          </ac:graphicFrameMkLst>
        </pc:graphicFrameChg>
      </pc:sldChg>
      <pc:sldChg chg="modSp mod">
        <pc:chgData name="Grace X Li" userId="18c5baeb-673c-40d3-9a0f-ceea31440777" providerId="ADAL" clId="{68D8C751-C3A5-4D52-BB0D-9A1A543DE4E5}" dt="2024-07-06T00:11:21.176" v="150" actId="947"/>
        <pc:sldMkLst>
          <pc:docMk/>
          <pc:sldMk cId="2745034821" sldId="296"/>
        </pc:sldMkLst>
        <pc:spChg chg="mod">
          <ac:chgData name="Grace X Li" userId="18c5baeb-673c-40d3-9a0f-ceea31440777" providerId="ADAL" clId="{68D8C751-C3A5-4D52-BB0D-9A1A543DE4E5}" dt="2024-07-06T00:08:22.056" v="131" actId="20577"/>
          <ac:spMkLst>
            <pc:docMk/>
            <pc:sldMk cId="2745034821" sldId="296"/>
            <ac:spMk id="2" creationId="{7445C3BC-A5AF-404D-9214-97C126CBE7A0}"/>
          </ac:spMkLst>
        </pc:spChg>
        <pc:graphicFrameChg chg="modGraphic">
          <ac:chgData name="Grace X Li" userId="18c5baeb-673c-40d3-9a0f-ceea31440777" providerId="ADAL" clId="{68D8C751-C3A5-4D52-BB0D-9A1A543DE4E5}" dt="2024-07-06T00:11:21.176" v="150" actId="947"/>
          <ac:graphicFrameMkLst>
            <pc:docMk/>
            <pc:sldMk cId="2745034821" sldId="296"/>
            <ac:graphicFrameMk id="4" creationId="{00000000-0000-0000-0000-000000000000}"/>
          </ac:graphicFrameMkLst>
        </pc:graphicFrameChg>
      </pc:sldChg>
      <pc:sldChg chg="modSp mod">
        <pc:chgData name="Grace X Li" userId="18c5baeb-673c-40d3-9a0f-ceea31440777" providerId="ADAL" clId="{68D8C751-C3A5-4D52-BB0D-9A1A543DE4E5}" dt="2024-07-12T21:32:56.694" v="491" actId="20577"/>
        <pc:sldMkLst>
          <pc:docMk/>
          <pc:sldMk cId="317444607" sldId="298"/>
        </pc:sldMkLst>
        <pc:spChg chg="mod">
          <ac:chgData name="Grace X Li" userId="18c5baeb-673c-40d3-9a0f-ceea31440777" providerId="ADAL" clId="{68D8C751-C3A5-4D52-BB0D-9A1A543DE4E5}" dt="2024-07-12T21:32:56.694" v="491" actId="20577"/>
          <ac:spMkLst>
            <pc:docMk/>
            <pc:sldMk cId="317444607" sldId="298"/>
            <ac:spMk id="5" creationId="{A1872A31-C715-444A-A339-86EBCCA54122}"/>
          </ac:spMkLst>
        </pc:spChg>
        <pc:graphicFrameChg chg="modGraphic">
          <ac:chgData name="Grace X Li" userId="18c5baeb-673c-40d3-9a0f-ceea31440777" providerId="ADAL" clId="{68D8C751-C3A5-4D52-BB0D-9A1A543DE4E5}" dt="2024-07-06T00:11:45.486" v="159" actId="20577"/>
          <ac:graphicFrameMkLst>
            <pc:docMk/>
            <pc:sldMk cId="317444607" sldId="298"/>
            <ac:graphicFrameMk id="4" creationId="{00000000-0000-0000-0000-000000000000}"/>
          </ac:graphicFrameMkLst>
        </pc:graphicFrameChg>
      </pc:sldChg>
      <pc:sldChg chg="modSp mod">
        <pc:chgData name="Grace X Li" userId="18c5baeb-673c-40d3-9a0f-ceea31440777" providerId="ADAL" clId="{68D8C751-C3A5-4D52-BB0D-9A1A543DE4E5}" dt="2024-07-06T00:13:48.215" v="211" actId="20577"/>
        <pc:sldMkLst>
          <pc:docMk/>
          <pc:sldMk cId="660034773" sldId="299"/>
        </pc:sldMkLst>
        <pc:spChg chg="mod">
          <ac:chgData name="Grace X Li" userId="18c5baeb-673c-40d3-9a0f-ceea31440777" providerId="ADAL" clId="{68D8C751-C3A5-4D52-BB0D-9A1A543DE4E5}" dt="2024-07-06T00:13:48.215" v="211" actId="20577"/>
          <ac:spMkLst>
            <pc:docMk/>
            <pc:sldMk cId="660034773" sldId="299"/>
            <ac:spMk id="5" creationId="{550F2047-AE69-5D48-ADA6-1B1F33BC9D3E}"/>
          </ac:spMkLst>
        </pc:spChg>
        <pc:graphicFrameChg chg="modGraphic">
          <ac:chgData name="Grace X Li" userId="18c5baeb-673c-40d3-9a0f-ceea31440777" providerId="ADAL" clId="{68D8C751-C3A5-4D52-BB0D-9A1A543DE4E5}" dt="2024-07-06T00:13:31.196" v="198" actId="20577"/>
          <ac:graphicFrameMkLst>
            <pc:docMk/>
            <pc:sldMk cId="660034773" sldId="299"/>
            <ac:graphicFrameMk id="4" creationId="{00000000-0000-0000-0000-000000000000}"/>
          </ac:graphicFrameMkLst>
        </pc:graphicFrameChg>
      </pc:sldChg>
      <pc:sldChg chg="modSp mod">
        <pc:chgData name="Grace X Li" userId="18c5baeb-673c-40d3-9a0f-ceea31440777" providerId="ADAL" clId="{68D8C751-C3A5-4D52-BB0D-9A1A543DE4E5}" dt="2024-07-06T00:11:07.446" v="149" actId="114"/>
        <pc:sldMkLst>
          <pc:docMk/>
          <pc:sldMk cId="2003895113" sldId="300"/>
        </pc:sldMkLst>
        <pc:spChg chg="mod">
          <ac:chgData name="Grace X Li" userId="18c5baeb-673c-40d3-9a0f-ceea31440777" providerId="ADAL" clId="{68D8C751-C3A5-4D52-BB0D-9A1A543DE4E5}" dt="2024-07-06T00:10:47.956" v="146"/>
          <ac:spMkLst>
            <pc:docMk/>
            <pc:sldMk cId="2003895113" sldId="300"/>
            <ac:spMk id="7" creationId="{2C4A1C17-F1E4-5B43-AAEB-E38F5C3A46D5}"/>
          </ac:spMkLst>
        </pc:spChg>
        <pc:graphicFrameChg chg="mod">
          <ac:chgData name="Grace X Li" userId="18c5baeb-673c-40d3-9a0f-ceea31440777" providerId="ADAL" clId="{68D8C751-C3A5-4D52-BB0D-9A1A543DE4E5}" dt="2024-07-06T00:11:07.446" v="149" actId="114"/>
          <ac:graphicFrameMkLst>
            <pc:docMk/>
            <pc:sldMk cId="2003895113" sldId="300"/>
            <ac:graphicFrameMk id="9" creationId="{00000000-0000-0000-0000-000000000000}"/>
          </ac:graphicFrameMkLst>
        </pc:graphicFrameChg>
      </pc:sldChg>
      <pc:sldChg chg="modSp mod">
        <pc:chgData name="Grace X Li" userId="18c5baeb-673c-40d3-9a0f-ceea31440777" providerId="ADAL" clId="{68D8C751-C3A5-4D52-BB0D-9A1A543DE4E5}" dt="2024-07-12T21:33:00.670" v="493" actId="20577"/>
        <pc:sldMkLst>
          <pc:docMk/>
          <pc:sldMk cId="3321747058" sldId="301"/>
        </pc:sldMkLst>
        <pc:spChg chg="mod">
          <ac:chgData name="Grace X Li" userId="18c5baeb-673c-40d3-9a0f-ceea31440777" providerId="ADAL" clId="{68D8C751-C3A5-4D52-BB0D-9A1A543DE4E5}" dt="2024-07-12T21:33:00.670" v="493" actId="20577"/>
          <ac:spMkLst>
            <pc:docMk/>
            <pc:sldMk cId="3321747058" sldId="301"/>
            <ac:spMk id="10" creationId="{01C0515B-483A-BD42-9867-F99479CDED76}"/>
          </ac:spMkLst>
        </pc:spChg>
        <pc:graphicFrameChg chg="mod">
          <ac:chgData name="Grace X Li" userId="18c5baeb-673c-40d3-9a0f-ceea31440777" providerId="ADAL" clId="{68D8C751-C3A5-4D52-BB0D-9A1A543DE4E5}" dt="2024-07-06T00:12:05.710" v="169" actId="20577"/>
          <ac:graphicFrameMkLst>
            <pc:docMk/>
            <pc:sldMk cId="3321747058" sldId="301"/>
            <ac:graphicFrameMk id="14" creationId="{00000000-0000-0000-0000-000000000000}"/>
          </ac:graphicFrameMkLst>
        </pc:graphicFrameChg>
      </pc:sldChg>
      <pc:sldChg chg="modSp mod">
        <pc:chgData name="Grace X Li" userId="18c5baeb-673c-40d3-9a0f-ceea31440777" providerId="ADAL" clId="{68D8C751-C3A5-4D52-BB0D-9A1A543DE4E5}" dt="2024-07-06T00:14:12.590" v="221" actId="20577"/>
        <pc:sldMkLst>
          <pc:docMk/>
          <pc:sldMk cId="3357120618" sldId="302"/>
        </pc:sldMkLst>
        <pc:spChg chg="mod">
          <ac:chgData name="Grace X Li" userId="18c5baeb-673c-40d3-9a0f-ceea31440777" providerId="ADAL" clId="{68D8C751-C3A5-4D52-BB0D-9A1A543DE4E5}" dt="2024-07-06T00:14:00.175" v="213" actId="20577"/>
          <ac:spMkLst>
            <pc:docMk/>
            <pc:sldMk cId="3357120618" sldId="302"/>
            <ac:spMk id="6" creationId="{D2FC1244-7D05-EA45-9191-98D5B8EF2D33}"/>
          </ac:spMkLst>
        </pc:spChg>
        <pc:graphicFrameChg chg="mod">
          <ac:chgData name="Grace X Li" userId="18c5baeb-673c-40d3-9a0f-ceea31440777" providerId="ADAL" clId="{68D8C751-C3A5-4D52-BB0D-9A1A543DE4E5}" dt="2024-07-06T00:14:12.590" v="221" actId="20577"/>
          <ac:graphicFrameMkLst>
            <pc:docMk/>
            <pc:sldMk cId="3357120618" sldId="302"/>
            <ac:graphicFrameMk id="5" creationId="{00000000-0000-0000-0000-000000000000}"/>
          </ac:graphicFrameMkLst>
        </pc:graphicFrameChg>
      </pc:sldChg>
      <pc:sldChg chg="modSp mod">
        <pc:chgData name="Grace X Li" userId="18c5baeb-673c-40d3-9a0f-ceea31440777" providerId="ADAL" clId="{68D8C751-C3A5-4D52-BB0D-9A1A543DE4E5}" dt="2024-07-12T21:42:31.165" v="537" actId="13926"/>
        <pc:sldMkLst>
          <pc:docMk/>
          <pc:sldMk cId="2169744857" sldId="307"/>
        </pc:sldMkLst>
        <pc:spChg chg="mod">
          <ac:chgData name="Grace X Li" userId="18c5baeb-673c-40d3-9a0f-ceea31440777" providerId="ADAL" clId="{68D8C751-C3A5-4D52-BB0D-9A1A543DE4E5}" dt="2024-07-06T00:14:36.535" v="242" actId="20577"/>
          <ac:spMkLst>
            <pc:docMk/>
            <pc:sldMk cId="2169744857" sldId="307"/>
            <ac:spMk id="5" creationId="{6D030A93-94E4-7948-B9DB-D90BBBD381AB}"/>
          </ac:spMkLst>
        </pc:spChg>
        <pc:graphicFrameChg chg="modGraphic">
          <ac:chgData name="Grace X Li" userId="18c5baeb-673c-40d3-9a0f-ceea31440777" providerId="ADAL" clId="{68D8C751-C3A5-4D52-BB0D-9A1A543DE4E5}" dt="2024-07-12T21:42:31.165" v="537" actId="13926"/>
          <ac:graphicFrameMkLst>
            <pc:docMk/>
            <pc:sldMk cId="2169744857" sldId="307"/>
            <ac:graphicFrameMk id="4" creationId="{7114161F-AA56-D64D-ACFE-1BC28F8D6AC0}"/>
          </ac:graphicFrameMkLst>
        </pc:graphicFrameChg>
      </pc:sldChg>
      <pc:sldChg chg="modSp mod">
        <pc:chgData name="Grace X Li" userId="18c5baeb-673c-40d3-9a0f-ceea31440777" providerId="ADAL" clId="{68D8C751-C3A5-4D52-BB0D-9A1A543DE4E5}" dt="2024-07-06T00:52:52.013" v="447" actId="114"/>
        <pc:sldMkLst>
          <pc:docMk/>
          <pc:sldMk cId="179588694" sldId="309"/>
        </pc:sldMkLst>
        <pc:graphicFrameChg chg="modGraphic">
          <ac:chgData name="Grace X Li" userId="18c5baeb-673c-40d3-9a0f-ceea31440777" providerId="ADAL" clId="{68D8C751-C3A5-4D52-BB0D-9A1A543DE4E5}" dt="2024-07-06T00:52:52.013" v="447" actId="114"/>
          <ac:graphicFrameMkLst>
            <pc:docMk/>
            <pc:sldMk cId="179588694" sldId="309"/>
            <ac:graphicFrameMk id="4" creationId="{98F47A9E-07D7-224C-BF23-A57A1A3F4E92}"/>
          </ac:graphicFrameMkLst>
        </pc:graphicFrameChg>
      </pc:sldChg>
      <pc:sldChg chg="modSp mod">
        <pc:chgData name="Grace X Li" userId="18c5baeb-673c-40d3-9a0f-ceea31440777" providerId="ADAL" clId="{68D8C751-C3A5-4D52-BB0D-9A1A543DE4E5}" dt="2024-07-12T21:33:48.210" v="525" actId="20577"/>
        <pc:sldMkLst>
          <pc:docMk/>
          <pc:sldMk cId="2528457177" sldId="312"/>
        </pc:sldMkLst>
        <pc:spChg chg="mod">
          <ac:chgData name="Grace X Li" userId="18c5baeb-673c-40d3-9a0f-ceea31440777" providerId="ADAL" clId="{68D8C751-C3A5-4D52-BB0D-9A1A543DE4E5}" dt="2024-07-12T21:33:48.210" v="525" actId="20577"/>
          <ac:spMkLst>
            <pc:docMk/>
            <pc:sldMk cId="2528457177" sldId="312"/>
            <ac:spMk id="32" creationId="{00000000-0000-0000-0000-000000000000}"/>
          </ac:spMkLst>
        </pc:spChg>
        <pc:spChg chg="mod">
          <ac:chgData name="Grace X Li" userId="18c5baeb-673c-40d3-9a0f-ceea31440777" providerId="ADAL" clId="{68D8C751-C3A5-4D52-BB0D-9A1A543DE4E5}" dt="2024-07-06T00:51:29.712" v="404" actId="20577"/>
          <ac:spMkLst>
            <pc:docMk/>
            <pc:sldMk cId="2528457177" sldId="312"/>
            <ac:spMk id="61" creationId="{F645C860-D76C-B94C-8559-10FB9AF26E0B}"/>
          </ac:spMkLst>
        </pc:spChg>
      </pc:sldChg>
      <pc:sldChg chg="modSp mod">
        <pc:chgData name="Grace X Li" userId="18c5baeb-673c-40d3-9a0f-ceea31440777" providerId="ADAL" clId="{68D8C751-C3A5-4D52-BB0D-9A1A543DE4E5}" dt="2024-07-12T21:44:31.878" v="543" actId="20577"/>
        <pc:sldMkLst>
          <pc:docMk/>
          <pc:sldMk cId="3160541223" sldId="313"/>
        </pc:sldMkLst>
        <pc:spChg chg="mod">
          <ac:chgData name="Grace X Li" userId="18c5baeb-673c-40d3-9a0f-ceea31440777" providerId="ADAL" clId="{68D8C751-C3A5-4D52-BB0D-9A1A543DE4E5}" dt="2024-07-12T21:44:31.878" v="543" actId="20577"/>
          <ac:spMkLst>
            <pc:docMk/>
            <pc:sldMk cId="3160541223" sldId="313"/>
            <ac:spMk id="2" creationId="{C1262085-10D6-0F4D-AA57-1222DCEF5620}"/>
          </ac:spMkLst>
        </pc:spChg>
      </pc:sldChg>
      <pc:sldChg chg="modSp mod">
        <pc:chgData name="Grace X Li" userId="18c5baeb-673c-40d3-9a0f-ceea31440777" providerId="ADAL" clId="{68D8C751-C3A5-4D52-BB0D-9A1A543DE4E5}" dt="2024-07-06T00:39:27.336" v="254" actId="20577"/>
        <pc:sldMkLst>
          <pc:docMk/>
          <pc:sldMk cId="2493392978" sldId="314"/>
        </pc:sldMkLst>
        <pc:spChg chg="mod">
          <ac:chgData name="Grace X Li" userId="18c5baeb-673c-40d3-9a0f-ceea31440777" providerId="ADAL" clId="{68D8C751-C3A5-4D52-BB0D-9A1A543DE4E5}" dt="2024-07-06T00:39:27.336" v="254" actId="20577"/>
          <ac:spMkLst>
            <pc:docMk/>
            <pc:sldMk cId="2493392978" sldId="314"/>
            <ac:spMk id="261" creationId="{00000000-0000-0000-0000-000000000000}"/>
          </ac:spMkLst>
        </pc:spChg>
        <pc:graphicFrameChg chg="modGraphic">
          <ac:chgData name="Grace X Li" userId="18c5baeb-673c-40d3-9a0f-ceea31440777" providerId="ADAL" clId="{68D8C751-C3A5-4D52-BB0D-9A1A543DE4E5}" dt="2024-07-06T00:39:15.406" v="250" actId="20577"/>
          <ac:graphicFrameMkLst>
            <pc:docMk/>
            <pc:sldMk cId="2493392978" sldId="314"/>
            <ac:graphicFrameMk id="260" creationId="{00000000-0000-0000-0000-000000000000}"/>
          </ac:graphicFrameMkLst>
        </pc:graphicFrameChg>
      </pc:sldChg>
      <pc:sldChg chg="modSp mod">
        <pc:chgData name="Grace X Li" userId="18c5baeb-673c-40d3-9a0f-ceea31440777" providerId="ADAL" clId="{68D8C751-C3A5-4D52-BB0D-9A1A543DE4E5}" dt="2024-07-06T00:38:38.777" v="246" actId="20577"/>
        <pc:sldMkLst>
          <pc:docMk/>
          <pc:sldMk cId="3632394780" sldId="315"/>
        </pc:sldMkLst>
        <pc:spChg chg="mod">
          <ac:chgData name="Grace X Li" userId="18c5baeb-673c-40d3-9a0f-ceea31440777" providerId="ADAL" clId="{68D8C751-C3A5-4D52-BB0D-9A1A543DE4E5}" dt="2024-07-06T00:38:38.777" v="246" actId="20577"/>
          <ac:spMkLst>
            <pc:docMk/>
            <pc:sldMk cId="3632394780" sldId="315"/>
            <ac:spMk id="7" creationId="{A7D276B8-7316-FC4B-9841-DA338D70E6FF}"/>
          </ac:spMkLst>
        </pc:spChg>
      </pc:sldChg>
      <pc:sldChg chg="modSp mod">
        <pc:chgData name="Grace X Li" userId="18c5baeb-673c-40d3-9a0f-ceea31440777" providerId="ADAL" clId="{68D8C751-C3A5-4D52-BB0D-9A1A543DE4E5}" dt="2024-07-12T21:33:03.910" v="495" actId="20577"/>
        <pc:sldMkLst>
          <pc:docMk/>
          <pc:sldMk cId="3069369028" sldId="316"/>
        </pc:sldMkLst>
        <pc:spChg chg="mod">
          <ac:chgData name="Grace X Li" userId="18c5baeb-673c-40d3-9a0f-ceea31440777" providerId="ADAL" clId="{68D8C751-C3A5-4D52-BB0D-9A1A543DE4E5}" dt="2024-07-12T21:33:03.910" v="495" actId="20577"/>
          <ac:spMkLst>
            <pc:docMk/>
            <pc:sldMk cId="3069369028" sldId="316"/>
            <ac:spMk id="10" creationId="{01C0515B-483A-BD42-9867-F99479CDED76}"/>
          </ac:spMkLst>
        </pc:spChg>
      </pc:sldChg>
      <pc:sldChg chg="modSp mod">
        <pc:chgData name="Grace X Li" userId="18c5baeb-673c-40d3-9a0f-ceea31440777" providerId="ADAL" clId="{68D8C751-C3A5-4D52-BB0D-9A1A543DE4E5}" dt="2024-07-06T00:13:02.185" v="185" actId="20577"/>
        <pc:sldMkLst>
          <pc:docMk/>
          <pc:sldMk cId="1804815371" sldId="317"/>
        </pc:sldMkLst>
        <pc:spChg chg="mod">
          <ac:chgData name="Grace X Li" userId="18c5baeb-673c-40d3-9a0f-ceea31440777" providerId="ADAL" clId="{68D8C751-C3A5-4D52-BB0D-9A1A543DE4E5}" dt="2024-07-06T00:12:51.595" v="181" actId="20577"/>
          <ac:spMkLst>
            <pc:docMk/>
            <pc:sldMk cId="1804815371" sldId="317"/>
            <ac:spMk id="27" creationId="{9BDF5A2F-3BD5-0448-BB4E-0F7B38839938}"/>
          </ac:spMkLst>
        </pc:spChg>
        <pc:spChg chg="mod">
          <ac:chgData name="Grace X Li" userId="18c5baeb-673c-40d3-9a0f-ceea31440777" providerId="ADAL" clId="{68D8C751-C3A5-4D52-BB0D-9A1A543DE4E5}" dt="2024-07-06T00:12:48.133" v="179" actId="20577"/>
          <ac:spMkLst>
            <pc:docMk/>
            <pc:sldMk cId="1804815371" sldId="317"/>
            <ac:spMk id="38" creationId="{4121C35E-A710-DF44-9F1C-972DF5FA51ED}"/>
          </ac:spMkLst>
        </pc:spChg>
        <pc:spChg chg="mod">
          <ac:chgData name="Grace X Li" userId="18c5baeb-673c-40d3-9a0f-ceea31440777" providerId="ADAL" clId="{68D8C751-C3A5-4D52-BB0D-9A1A543DE4E5}" dt="2024-07-06T00:13:02.185" v="185" actId="20577"/>
          <ac:spMkLst>
            <pc:docMk/>
            <pc:sldMk cId="1804815371" sldId="317"/>
            <ac:spMk id="45" creationId="{9ED64633-3CE2-BA4D-A386-9B9F3EF561F0}"/>
          </ac:spMkLst>
        </pc:spChg>
      </pc:sldChg>
      <pc:sldChg chg="addSp modSp mod">
        <pc:chgData name="Grace X Li" userId="18c5baeb-673c-40d3-9a0f-ceea31440777" providerId="ADAL" clId="{68D8C751-C3A5-4D52-BB0D-9A1A543DE4E5}" dt="2024-07-12T21:33:31.303" v="511" actId="20577"/>
        <pc:sldMkLst>
          <pc:docMk/>
          <pc:sldMk cId="1674944004" sldId="323"/>
        </pc:sldMkLst>
        <pc:spChg chg="mod">
          <ac:chgData name="Grace X Li" userId="18c5baeb-673c-40d3-9a0f-ceea31440777" providerId="ADAL" clId="{68D8C751-C3A5-4D52-BB0D-9A1A543DE4E5}" dt="2024-07-12T21:33:31.303" v="511" actId="20577"/>
          <ac:spMkLst>
            <pc:docMk/>
            <pc:sldMk cId="1674944004" sldId="323"/>
            <ac:spMk id="2" creationId="{3CB5D7D4-26C6-0547-9094-CE79AD5A8859}"/>
          </ac:spMkLst>
        </pc:spChg>
        <pc:spChg chg="add mod">
          <ac:chgData name="Grace X Li" userId="18c5baeb-673c-40d3-9a0f-ceea31440777" providerId="ADAL" clId="{68D8C751-C3A5-4D52-BB0D-9A1A543DE4E5}" dt="2024-07-06T00:44:23.714" v="313" actId="1037"/>
          <ac:spMkLst>
            <pc:docMk/>
            <pc:sldMk cId="1674944004" sldId="323"/>
            <ac:spMk id="3" creationId="{1953F671-973E-6CD2-9F94-56552D3DDA1A}"/>
          </ac:spMkLst>
        </pc:spChg>
        <pc:spChg chg="add mod">
          <ac:chgData name="Grace X Li" userId="18c5baeb-673c-40d3-9a0f-ceea31440777" providerId="ADAL" clId="{68D8C751-C3A5-4D52-BB0D-9A1A543DE4E5}" dt="2024-07-06T00:44:23.714" v="313" actId="1037"/>
          <ac:spMkLst>
            <pc:docMk/>
            <pc:sldMk cId="1674944004" sldId="323"/>
            <ac:spMk id="4" creationId="{3BD151BD-C2A9-6F2A-514A-E2ADD66AFB09}"/>
          </ac:spMkLst>
        </pc:spChg>
        <pc:spChg chg="add mod">
          <ac:chgData name="Grace X Li" userId="18c5baeb-673c-40d3-9a0f-ceea31440777" providerId="ADAL" clId="{68D8C751-C3A5-4D52-BB0D-9A1A543DE4E5}" dt="2024-07-06T00:43:56.034" v="307" actId="20577"/>
          <ac:spMkLst>
            <pc:docMk/>
            <pc:sldMk cId="1674944004" sldId="323"/>
            <ac:spMk id="5" creationId="{300CD1D1-DEE4-8D52-3E83-DF60DFDDE968}"/>
          </ac:spMkLst>
        </pc:spChg>
        <pc:spChg chg="add mod">
          <ac:chgData name="Grace X Li" userId="18c5baeb-673c-40d3-9a0f-ceea31440777" providerId="ADAL" clId="{68D8C751-C3A5-4D52-BB0D-9A1A543DE4E5}" dt="2024-07-06T00:44:19.094" v="311" actId="1037"/>
          <ac:spMkLst>
            <pc:docMk/>
            <pc:sldMk cId="1674944004" sldId="323"/>
            <ac:spMk id="6" creationId="{74ACBE28-ACFC-AA75-CCA4-2F74AE57C80A}"/>
          </ac:spMkLst>
        </pc:spChg>
        <pc:spChg chg="add mod">
          <ac:chgData name="Grace X Li" userId="18c5baeb-673c-40d3-9a0f-ceea31440777" providerId="ADAL" clId="{68D8C751-C3A5-4D52-BB0D-9A1A543DE4E5}" dt="2024-07-06T00:44:52.854" v="319" actId="1076"/>
          <ac:spMkLst>
            <pc:docMk/>
            <pc:sldMk cId="1674944004" sldId="323"/>
            <ac:spMk id="7" creationId="{BA24D760-AB7A-88D8-83CC-30AC260BE685}"/>
          </ac:spMkLst>
        </pc:spChg>
        <pc:spChg chg="add mod">
          <ac:chgData name="Grace X Li" userId="18c5baeb-673c-40d3-9a0f-ceea31440777" providerId="ADAL" clId="{68D8C751-C3A5-4D52-BB0D-9A1A543DE4E5}" dt="2024-07-06T00:44:52.854" v="319" actId="1076"/>
          <ac:spMkLst>
            <pc:docMk/>
            <pc:sldMk cId="1674944004" sldId="323"/>
            <ac:spMk id="8" creationId="{483A4D0B-DC38-2204-207A-841B948F8C08}"/>
          </ac:spMkLst>
        </pc:spChg>
        <pc:spChg chg="add mod">
          <ac:chgData name="Grace X Li" userId="18c5baeb-673c-40d3-9a0f-ceea31440777" providerId="ADAL" clId="{68D8C751-C3A5-4D52-BB0D-9A1A543DE4E5}" dt="2024-07-06T00:44:52.854" v="319" actId="1076"/>
          <ac:spMkLst>
            <pc:docMk/>
            <pc:sldMk cId="1674944004" sldId="323"/>
            <ac:spMk id="9" creationId="{AF7039DD-6FAC-9C20-68D0-E487E708233F}"/>
          </ac:spMkLst>
        </pc:spChg>
        <pc:spChg chg="add mod">
          <ac:chgData name="Grace X Li" userId="18c5baeb-673c-40d3-9a0f-ceea31440777" providerId="ADAL" clId="{68D8C751-C3A5-4D52-BB0D-9A1A543DE4E5}" dt="2024-07-06T00:44:52.854" v="319" actId="1076"/>
          <ac:spMkLst>
            <pc:docMk/>
            <pc:sldMk cId="1674944004" sldId="323"/>
            <ac:spMk id="10" creationId="{84AD59EF-5053-809E-BC6F-89C2FEB7517F}"/>
          </ac:spMkLst>
        </pc:spChg>
        <pc:spChg chg="add mod">
          <ac:chgData name="Grace X Li" userId="18c5baeb-673c-40d3-9a0f-ceea31440777" providerId="ADAL" clId="{68D8C751-C3A5-4D52-BB0D-9A1A543DE4E5}" dt="2024-07-12T21:23:13.968" v="452" actId="1037"/>
          <ac:spMkLst>
            <pc:docMk/>
            <pc:sldMk cId="1674944004" sldId="323"/>
            <ac:spMk id="11" creationId="{D86B0DFA-D079-3FF8-1B32-8B646B6BD0E6}"/>
          </ac:spMkLst>
        </pc:spChg>
        <pc:spChg chg="add mod">
          <ac:chgData name="Grace X Li" userId="18c5baeb-673c-40d3-9a0f-ceea31440777" providerId="ADAL" clId="{68D8C751-C3A5-4D52-BB0D-9A1A543DE4E5}" dt="2024-07-06T00:44:58.404" v="321" actId="1076"/>
          <ac:spMkLst>
            <pc:docMk/>
            <pc:sldMk cId="1674944004" sldId="323"/>
            <ac:spMk id="12" creationId="{7DB21682-EBDC-CA03-8256-9D1DD2F4B9E3}"/>
          </ac:spMkLst>
        </pc:spChg>
        <pc:spChg chg="add mod">
          <ac:chgData name="Grace X Li" userId="18c5baeb-673c-40d3-9a0f-ceea31440777" providerId="ADAL" clId="{68D8C751-C3A5-4D52-BB0D-9A1A543DE4E5}" dt="2024-07-06T00:44:58.404" v="321" actId="1076"/>
          <ac:spMkLst>
            <pc:docMk/>
            <pc:sldMk cId="1674944004" sldId="323"/>
            <ac:spMk id="13" creationId="{89C1641C-FAEE-30EE-06EF-E6C40C8E1806}"/>
          </ac:spMkLst>
        </pc:spChg>
        <pc:spChg chg="add mod">
          <ac:chgData name="Grace X Li" userId="18c5baeb-673c-40d3-9a0f-ceea31440777" providerId="ADAL" clId="{68D8C751-C3A5-4D52-BB0D-9A1A543DE4E5}" dt="2024-07-06T00:44:58.404" v="321" actId="1076"/>
          <ac:spMkLst>
            <pc:docMk/>
            <pc:sldMk cId="1674944004" sldId="323"/>
            <ac:spMk id="14" creationId="{D31BEFF8-55ED-F169-8FC6-21992A5E2DF9}"/>
          </ac:spMkLst>
        </pc:spChg>
        <pc:spChg chg="add mod">
          <ac:chgData name="Grace X Li" userId="18c5baeb-673c-40d3-9a0f-ceea31440777" providerId="ADAL" clId="{68D8C751-C3A5-4D52-BB0D-9A1A543DE4E5}" dt="2024-07-06T00:45:04.714" v="323" actId="1076"/>
          <ac:spMkLst>
            <pc:docMk/>
            <pc:sldMk cId="1674944004" sldId="323"/>
            <ac:spMk id="15" creationId="{0EFD8DA6-3C2E-E020-4BFE-B5F1EB805D02}"/>
          </ac:spMkLst>
        </pc:spChg>
        <pc:spChg chg="add mod">
          <ac:chgData name="Grace X Li" userId="18c5baeb-673c-40d3-9a0f-ceea31440777" providerId="ADAL" clId="{68D8C751-C3A5-4D52-BB0D-9A1A543DE4E5}" dt="2024-07-06T00:45:04.714" v="323" actId="1076"/>
          <ac:spMkLst>
            <pc:docMk/>
            <pc:sldMk cId="1674944004" sldId="323"/>
            <ac:spMk id="16" creationId="{1960AC3B-A99F-B34B-88BA-70678BCC17A1}"/>
          </ac:spMkLst>
        </pc:spChg>
        <pc:spChg chg="add mod">
          <ac:chgData name="Grace X Li" userId="18c5baeb-673c-40d3-9a0f-ceea31440777" providerId="ADAL" clId="{68D8C751-C3A5-4D52-BB0D-9A1A543DE4E5}" dt="2024-07-06T00:45:04.714" v="323" actId="1076"/>
          <ac:spMkLst>
            <pc:docMk/>
            <pc:sldMk cId="1674944004" sldId="323"/>
            <ac:spMk id="17" creationId="{84B6FC8F-6FAD-2B87-20D0-09436B9D8E6B}"/>
          </ac:spMkLst>
        </pc:spChg>
        <pc:spChg chg="add mod">
          <ac:chgData name="Grace X Li" userId="18c5baeb-673c-40d3-9a0f-ceea31440777" providerId="ADAL" clId="{68D8C751-C3A5-4D52-BB0D-9A1A543DE4E5}" dt="2024-07-06T00:45:04.714" v="323" actId="1076"/>
          <ac:spMkLst>
            <pc:docMk/>
            <pc:sldMk cId="1674944004" sldId="323"/>
            <ac:spMk id="18" creationId="{F60FADB7-5A4C-81AD-D450-D022DBF9426C}"/>
          </ac:spMkLst>
        </pc:spChg>
      </pc:sldChg>
      <pc:sldChg chg="addSp modSp mod">
        <pc:chgData name="Grace X Li" userId="18c5baeb-673c-40d3-9a0f-ceea31440777" providerId="ADAL" clId="{68D8C751-C3A5-4D52-BB0D-9A1A543DE4E5}" dt="2024-07-12T21:33:24.402" v="505" actId="20577"/>
        <pc:sldMkLst>
          <pc:docMk/>
          <pc:sldMk cId="3405455829" sldId="326"/>
        </pc:sldMkLst>
        <pc:spChg chg="add mod">
          <ac:chgData name="Grace X Li" userId="18c5baeb-673c-40d3-9a0f-ceea31440777" providerId="ADAL" clId="{68D8C751-C3A5-4D52-BB0D-9A1A543DE4E5}" dt="2024-07-06T00:40:48.856" v="273" actId="20577"/>
          <ac:spMkLst>
            <pc:docMk/>
            <pc:sldMk cId="3405455829" sldId="326"/>
            <ac:spMk id="2" creationId="{F8D87D70-521D-B2D9-7656-84D7CDE926AB}"/>
          </ac:spMkLst>
        </pc:spChg>
        <pc:spChg chg="add mod">
          <ac:chgData name="Grace X Li" userId="18c5baeb-673c-40d3-9a0f-ceea31440777" providerId="ADAL" clId="{68D8C751-C3A5-4D52-BB0D-9A1A543DE4E5}" dt="2024-07-06T00:40:57.316" v="278" actId="20577"/>
          <ac:spMkLst>
            <pc:docMk/>
            <pc:sldMk cId="3405455829" sldId="326"/>
            <ac:spMk id="4" creationId="{FCF76281-1B0D-AABB-E350-540816B4D4F7}"/>
          </ac:spMkLst>
        </pc:spChg>
        <pc:spChg chg="add mod">
          <ac:chgData name="Grace X Li" userId="18c5baeb-673c-40d3-9a0f-ceea31440777" providerId="ADAL" clId="{68D8C751-C3A5-4D52-BB0D-9A1A543DE4E5}" dt="2024-07-06T00:41:46.855" v="281" actId="20577"/>
          <ac:spMkLst>
            <pc:docMk/>
            <pc:sldMk cId="3405455829" sldId="326"/>
            <ac:spMk id="6" creationId="{52EDB716-DD14-B717-1B11-D44BBE454341}"/>
          </ac:spMkLst>
        </pc:spChg>
        <pc:spChg chg="add mod">
          <ac:chgData name="Grace X Li" userId="18c5baeb-673c-40d3-9a0f-ceea31440777" providerId="ADAL" clId="{68D8C751-C3A5-4D52-BB0D-9A1A543DE4E5}" dt="2024-07-06T00:42:58.364" v="294" actId="1038"/>
          <ac:spMkLst>
            <pc:docMk/>
            <pc:sldMk cId="3405455829" sldId="326"/>
            <ac:spMk id="7" creationId="{AAE08BFB-09C7-3A3F-2EF0-77A085DBBDEB}"/>
          </ac:spMkLst>
        </pc:spChg>
        <pc:spChg chg="add mod">
          <ac:chgData name="Grace X Li" userId="18c5baeb-673c-40d3-9a0f-ceea31440777" providerId="ADAL" clId="{68D8C751-C3A5-4D52-BB0D-9A1A543DE4E5}" dt="2024-07-06T00:42:03.590" v="285" actId="1076"/>
          <ac:spMkLst>
            <pc:docMk/>
            <pc:sldMk cId="3405455829" sldId="326"/>
            <ac:spMk id="9" creationId="{8320035A-25E8-3580-FCAF-8ED30AD0BBF1}"/>
          </ac:spMkLst>
        </pc:spChg>
        <pc:spChg chg="add mod">
          <ac:chgData name="Grace X Li" userId="18c5baeb-673c-40d3-9a0f-ceea31440777" providerId="ADAL" clId="{68D8C751-C3A5-4D52-BB0D-9A1A543DE4E5}" dt="2024-07-06T00:42:01.405" v="284" actId="1076"/>
          <ac:spMkLst>
            <pc:docMk/>
            <pc:sldMk cId="3405455829" sldId="326"/>
            <ac:spMk id="10" creationId="{6FA48FBD-DD59-2095-7C80-D9339128DB76}"/>
          </ac:spMkLst>
        </pc:spChg>
        <pc:spChg chg="add mod">
          <ac:chgData name="Grace X Li" userId="18c5baeb-673c-40d3-9a0f-ceea31440777" providerId="ADAL" clId="{68D8C751-C3A5-4D52-BB0D-9A1A543DE4E5}" dt="2024-07-06T00:42:44.464" v="289" actId="20577"/>
          <ac:spMkLst>
            <pc:docMk/>
            <pc:sldMk cId="3405455829" sldId="326"/>
            <ac:spMk id="11" creationId="{FF0FCFE7-6CEF-A305-F2F9-489A65DEE8B1}"/>
          </ac:spMkLst>
        </pc:spChg>
        <pc:spChg chg="add mod">
          <ac:chgData name="Grace X Li" userId="18c5baeb-673c-40d3-9a0f-ceea31440777" providerId="ADAL" clId="{68D8C751-C3A5-4D52-BB0D-9A1A543DE4E5}" dt="2024-07-06T00:42:53.090" v="293" actId="20577"/>
          <ac:spMkLst>
            <pc:docMk/>
            <pc:sldMk cId="3405455829" sldId="326"/>
            <ac:spMk id="13" creationId="{C47C29A7-BC7A-863F-5052-CB6E352B3C34}"/>
          </ac:spMkLst>
        </pc:spChg>
        <pc:spChg chg="mod">
          <ac:chgData name="Grace X Li" userId="18c5baeb-673c-40d3-9a0f-ceea31440777" providerId="ADAL" clId="{68D8C751-C3A5-4D52-BB0D-9A1A543DE4E5}" dt="2024-07-12T21:24:51.476" v="456" actId="20577"/>
          <ac:spMkLst>
            <pc:docMk/>
            <pc:sldMk cId="3405455829" sldId="326"/>
            <ac:spMk id="76" creationId="{05345E97-EC9D-834C-8DB1-445A4A6EB4FA}"/>
          </ac:spMkLst>
        </pc:spChg>
        <pc:spChg chg="mod">
          <ac:chgData name="Grace X Li" userId="18c5baeb-673c-40d3-9a0f-ceea31440777" providerId="ADAL" clId="{68D8C751-C3A5-4D52-BB0D-9A1A543DE4E5}" dt="2024-07-12T21:24:54.696" v="458" actId="20577"/>
          <ac:spMkLst>
            <pc:docMk/>
            <pc:sldMk cId="3405455829" sldId="326"/>
            <ac:spMk id="99" creationId="{7625C698-04FD-924A-B42C-FBB814060EA6}"/>
          </ac:spMkLst>
        </pc:spChg>
        <pc:spChg chg="mod">
          <ac:chgData name="Grace X Li" userId="18c5baeb-673c-40d3-9a0f-ceea31440777" providerId="ADAL" clId="{68D8C751-C3A5-4D52-BB0D-9A1A543DE4E5}" dt="2024-07-12T21:33:24.402" v="505" actId="20577"/>
          <ac:spMkLst>
            <pc:docMk/>
            <pc:sldMk cId="3405455829" sldId="326"/>
            <ac:spMk id="105" creationId="{C7180E4A-1987-5547-8CE0-70669D3894A7}"/>
          </ac:spMkLst>
        </pc:spChg>
      </pc:sldChg>
      <pc:sldChg chg="addSp delSp modSp mod">
        <pc:chgData name="Grace X Li" userId="18c5baeb-673c-40d3-9a0f-ceea31440777" providerId="ADAL" clId="{68D8C751-C3A5-4D52-BB0D-9A1A543DE4E5}" dt="2024-07-12T21:37:41.890" v="536" actId="552"/>
        <pc:sldMkLst>
          <pc:docMk/>
          <pc:sldMk cId="2242920844" sldId="327"/>
        </pc:sldMkLst>
        <pc:spChg chg="add mod">
          <ac:chgData name="Grace X Li" userId="18c5baeb-673c-40d3-9a0f-ceea31440777" providerId="ADAL" clId="{68D8C751-C3A5-4D52-BB0D-9A1A543DE4E5}" dt="2024-07-12T21:37:41.890" v="536" actId="552"/>
          <ac:spMkLst>
            <pc:docMk/>
            <pc:sldMk cId="2242920844" sldId="327"/>
            <ac:spMk id="5" creationId="{47218B4A-FEF3-46A8-AE22-34F62DCCC25B}"/>
          </ac:spMkLst>
        </pc:spChg>
        <pc:spChg chg="mod">
          <ac:chgData name="Grace X Li" userId="18c5baeb-673c-40d3-9a0f-ceea31440777" providerId="ADAL" clId="{68D8C751-C3A5-4D52-BB0D-9A1A543DE4E5}" dt="2024-07-12T21:33:40.201" v="515" actId="20577"/>
          <ac:spMkLst>
            <pc:docMk/>
            <pc:sldMk cId="2242920844" sldId="327"/>
            <ac:spMk id="8" creationId="{F5D6D9BF-2E01-414F-884D-F7FBF3DA518E}"/>
          </ac:spMkLst>
        </pc:spChg>
        <pc:spChg chg="add del mod">
          <ac:chgData name="Grace X Li" userId="18c5baeb-673c-40d3-9a0f-ceea31440777" providerId="ADAL" clId="{68D8C751-C3A5-4D52-BB0D-9A1A543DE4E5}" dt="2024-07-06T00:46:53.446" v="339" actId="478"/>
          <ac:spMkLst>
            <pc:docMk/>
            <pc:sldMk cId="2242920844" sldId="327"/>
            <ac:spMk id="29" creationId="{CAAD0EB7-E313-1CE9-5E1C-3110507064EA}"/>
          </ac:spMkLst>
        </pc:spChg>
        <pc:spChg chg="add mod">
          <ac:chgData name="Grace X Li" userId="18c5baeb-673c-40d3-9a0f-ceea31440777" providerId="ADAL" clId="{68D8C751-C3A5-4D52-BB0D-9A1A543DE4E5}" dt="2024-07-12T21:37:41.890" v="536" actId="552"/>
          <ac:spMkLst>
            <pc:docMk/>
            <pc:sldMk cId="2242920844" sldId="327"/>
            <ac:spMk id="30" creationId="{D19978EA-9F7E-0A89-AB9F-640E809D5968}"/>
          </ac:spMkLst>
        </pc:spChg>
        <pc:spChg chg="add mod">
          <ac:chgData name="Grace X Li" userId="18c5baeb-673c-40d3-9a0f-ceea31440777" providerId="ADAL" clId="{68D8C751-C3A5-4D52-BB0D-9A1A543DE4E5}" dt="2024-07-12T21:37:41.890" v="536" actId="552"/>
          <ac:spMkLst>
            <pc:docMk/>
            <pc:sldMk cId="2242920844" sldId="327"/>
            <ac:spMk id="32" creationId="{642BC265-91F1-55B6-39C4-E2F1CFC6828B}"/>
          </ac:spMkLst>
        </pc:spChg>
        <pc:spChg chg="del mod">
          <ac:chgData name="Grace X Li" userId="18c5baeb-673c-40d3-9a0f-ceea31440777" providerId="ADAL" clId="{68D8C751-C3A5-4D52-BB0D-9A1A543DE4E5}" dt="2024-07-12T21:37:23.394" v="535" actId="478"/>
          <ac:spMkLst>
            <pc:docMk/>
            <pc:sldMk cId="2242920844" sldId="327"/>
            <ac:spMk id="33" creationId="{ACE72D89-4FCE-244C-A7F4-F50BE3555785}"/>
          </ac:spMkLst>
        </pc:spChg>
        <pc:spChg chg="add mod">
          <ac:chgData name="Grace X Li" userId="18c5baeb-673c-40d3-9a0f-ceea31440777" providerId="ADAL" clId="{68D8C751-C3A5-4D52-BB0D-9A1A543DE4E5}" dt="2024-07-12T21:35:39.330" v="526" actId="552"/>
          <ac:spMkLst>
            <pc:docMk/>
            <pc:sldMk cId="2242920844" sldId="327"/>
            <ac:spMk id="34" creationId="{5BD383F1-1050-950F-F9EE-5C8BDD75C44A}"/>
          </ac:spMkLst>
        </pc:spChg>
        <pc:spChg chg="add mod">
          <ac:chgData name="Grace X Li" userId="18c5baeb-673c-40d3-9a0f-ceea31440777" providerId="ADAL" clId="{68D8C751-C3A5-4D52-BB0D-9A1A543DE4E5}" dt="2024-07-12T21:35:39.330" v="526" actId="552"/>
          <ac:spMkLst>
            <pc:docMk/>
            <pc:sldMk cId="2242920844" sldId="327"/>
            <ac:spMk id="35" creationId="{1F3D9498-F99E-69C9-C2C1-1C509B90837B}"/>
          </ac:spMkLst>
        </pc:spChg>
        <pc:spChg chg="add mod">
          <ac:chgData name="Grace X Li" userId="18c5baeb-673c-40d3-9a0f-ceea31440777" providerId="ADAL" clId="{68D8C751-C3A5-4D52-BB0D-9A1A543DE4E5}" dt="2024-07-12T21:35:39.330" v="526" actId="552"/>
          <ac:spMkLst>
            <pc:docMk/>
            <pc:sldMk cId="2242920844" sldId="327"/>
            <ac:spMk id="36" creationId="{F4813BB9-8D2B-DED7-50D2-789367579AE7}"/>
          </ac:spMkLst>
        </pc:spChg>
        <pc:spChg chg="add mod">
          <ac:chgData name="Grace X Li" userId="18c5baeb-673c-40d3-9a0f-ceea31440777" providerId="ADAL" clId="{68D8C751-C3A5-4D52-BB0D-9A1A543DE4E5}" dt="2024-07-12T21:35:39.330" v="526" actId="552"/>
          <ac:spMkLst>
            <pc:docMk/>
            <pc:sldMk cId="2242920844" sldId="327"/>
            <ac:spMk id="37" creationId="{BA01BCF8-CF17-B966-9F77-236C74A7798D}"/>
          </ac:spMkLst>
        </pc:spChg>
        <pc:spChg chg="add mod">
          <ac:chgData name="Grace X Li" userId="18c5baeb-673c-40d3-9a0f-ceea31440777" providerId="ADAL" clId="{68D8C751-C3A5-4D52-BB0D-9A1A543DE4E5}" dt="2024-07-12T21:35:39.330" v="526" actId="552"/>
          <ac:spMkLst>
            <pc:docMk/>
            <pc:sldMk cId="2242920844" sldId="327"/>
            <ac:spMk id="38" creationId="{6FF3452E-8AA0-A152-9CF6-0F64242039C3}"/>
          </ac:spMkLst>
        </pc:spChg>
        <pc:spChg chg="add mod">
          <ac:chgData name="Grace X Li" userId="18c5baeb-673c-40d3-9a0f-ceea31440777" providerId="ADAL" clId="{68D8C751-C3A5-4D52-BB0D-9A1A543DE4E5}" dt="2024-07-12T21:35:39.330" v="526" actId="552"/>
          <ac:spMkLst>
            <pc:docMk/>
            <pc:sldMk cId="2242920844" sldId="327"/>
            <ac:spMk id="39" creationId="{4DAADEB0-B86F-00DB-675F-FBCB199B6C41}"/>
          </ac:spMkLst>
        </pc:spChg>
        <pc:spChg chg="add mod">
          <ac:chgData name="Grace X Li" userId="18c5baeb-673c-40d3-9a0f-ceea31440777" providerId="ADAL" clId="{68D8C751-C3A5-4D52-BB0D-9A1A543DE4E5}" dt="2024-07-12T21:35:39.330" v="526" actId="552"/>
          <ac:spMkLst>
            <pc:docMk/>
            <pc:sldMk cId="2242920844" sldId="327"/>
            <ac:spMk id="40" creationId="{BB0B4E89-148B-5CA5-D330-84E6665E0F38}"/>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Users\grace\Documents\USC%20PhD\Dr.%20Gill%20lab\Gill%20Lab%20Papers\EphB4%20CPPL\EphB4%20CPPL%20mice%20imaging%20excel%20analysis.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Users\grace\Documents\USC%20PhD\Dr.%20Gill%20lab\Gill%20Lab%20Papers\EphB4%20CPPL\EphB4%20CPPL%20mice%20imaging%20excel%20analysi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Users\grace\Documents\USC%20PhD\Dr.%20Gill%20lab\Gill%20Lab%20Papers\EphB4%20CPPL\EphB4%20CPPL%20mice%20imaging%20excel%20analysi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grace\Documents\USC%20PhD\Dr.%20Gill%20lab\Gill%20Lab%20Papers\EphB4%20CPPL\EphB4%20CPPL%20mice%20imaging%20excel%20analysis.xlsx" TargetMode="Externa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1" Type="http://schemas.openxmlformats.org/officeDocument/2006/relationships/oleObject" Target="file:///\\Users\grace\Documents\USC%20PhD\Dr.%20Gill%20lab\Gill%20Lab%20Papers\EphB4%20CPPL\EphB4%20CPPL%20mice%20imaging%20excel%20analysi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Users\grace\Library\Containers\com.apple.mail\Data\Library\Mail%20Downloads\CD06C45A-F80F-49E7-BCBA-85D416215EFF\TrampC2%20Xenograft%20experiment%20Mar%2020%202015.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7.xml.rels><?xml version="1.0" encoding="UTF-8" standalone="yes"?>
<Relationships xmlns="http://schemas.openxmlformats.org/package/2006/relationships"><Relationship Id="rId3" Type="http://schemas.openxmlformats.org/officeDocument/2006/relationships/oleObject" Target="file:///\\Users\BINYUN\Desktop\Data%20of%20Myc%20in%20EphB4%20KD%20prostate%20cancer%20cell%20lines.xlsx" TargetMode="External"/><Relationship Id="rId2" Type="http://schemas.microsoft.com/office/2011/relationships/chartColorStyle" Target="colors2.xml"/><Relationship Id="rId1" Type="http://schemas.microsoft.com/office/2011/relationships/chartStyle" Target="style2.xml"/></Relationships>
</file>

<file path=ppt/charts/_rels/chart18.xml.rels><?xml version="1.0" encoding="UTF-8" standalone="yes"?>
<Relationships xmlns="http://schemas.openxmlformats.org/package/2006/relationships"><Relationship Id="rId3" Type="http://schemas.openxmlformats.org/officeDocument/2006/relationships/oleObject" Target="file:///\\Users\BINYUN\Desktop\Data%20of%20Myc%20in%20EphB4%20KD%20prostate%20cancer%20cell%20lines.xlsx" TargetMode="External"/><Relationship Id="rId2" Type="http://schemas.microsoft.com/office/2011/relationships/chartColorStyle" Target="colors3.xml"/><Relationship Id="rId1" Type="http://schemas.microsoft.com/office/2011/relationships/chartStyle" Target="style3.xml"/></Relationships>
</file>

<file path=ppt/charts/_rels/chart19.xml.rels><?xml version="1.0" encoding="UTF-8" standalone="yes"?>
<Relationships xmlns="http://schemas.openxmlformats.org/package/2006/relationships"><Relationship Id="rId3" Type="http://schemas.openxmlformats.org/officeDocument/2006/relationships/oleObject" Target="file:///\\Users\BINYUN\Desktop\Data%20of%20Myc%20in%20EphB4%20KD%20prostate%20cancer%20cell%20lin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7760116032495"/>
          <c:y val="3.2091407219510752E-2"/>
          <c:w val="0.78731222590902372"/>
          <c:h val="0.85378579807613875"/>
        </c:manualLayout>
      </c:layout>
      <c:barChart>
        <c:barDir val="col"/>
        <c:grouping val="clustered"/>
        <c:varyColors val="0"/>
        <c:ser>
          <c:idx val="0"/>
          <c:order val="0"/>
          <c:tx>
            <c:strRef>
              <c:f>Sheet1!$B$1</c:f>
              <c:strCache>
                <c:ptCount val="1"/>
                <c:pt idx="0">
                  <c:v>Signal</c:v>
                </c:pt>
              </c:strCache>
            </c:strRef>
          </c:tx>
          <c:spPr>
            <a:solidFill>
              <a:schemeClr val="tx1"/>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BAB4-9345-99EC-2A522FC0C2A4}"/>
              </c:ext>
            </c:extLst>
          </c:dPt>
          <c:dPt>
            <c:idx val="1"/>
            <c:invertIfNegative val="0"/>
            <c:bubble3D val="0"/>
            <c:spPr>
              <a:solidFill>
                <a:srgbClr val="C00000"/>
              </a:solidFill>
              <a:ln>
                <a:noFill/>
              </a:ln>
              <a:effectLst/>
            </c:spPr>
            <c:extLst>
              <c:ext xmlns:c16="http://schemas.microsoft.com/office/drawing/2014/chart" uri="{C3380CC4-5D6E-409C-BE32-E72D297353CC}">
                <c16:uniqueId val="{00000003-BAB4-9345-99EC-2A522FC0C2A4}"/>
              </c:ext>
            </c:extLst>
          </c:dPt>
          <c:dPt>
            <c:idx val="2"/>
            <c:invertIfNegative val="0"/>
            <c:bubble3D val="0"/>
            <c:spPr>
              <a:solidFill>
                <a:schemeClr val="accent4">
                  <a:lumMod val="75000"/>
                </a:schemeClr>
              </a:solidFill>
              <a:ln>
                <a:noFill/>
              </a:ln>
              <a:effectLst/>
            </c:spPr>
            <c:extLst>
              <c:ext xmlns:c16="http://schemas.microsoft.com/office/drawing/2014/chart" uri="{C3380CC4-5D6E-409C-BE32-E72D297353CC}">
                <c16:uniqueId val="{00000005-BAB4-9345-99EC-2A522FC0C2A4}"/>
              </c:ext>
            </c:extLst>
          </c:dPt>
          <c:dPt>
            <c:idx val="4"/>
            <c:invertIfNegative val="0"/>
            <c:bubble3D val="0"/>
            <c:spPr>
              <a:solidFill>
                <a:srgbClr val="00B050"/>
              </a:solidFill>
              <a:ln>
                <a:noFill/>
              </a:ln>
              <a:effectLst/>
            </c:spPr>
            <c:extLst>
              <c:ext xmlns:c16="http://schemas.microsoft.com/office/drawing/2014/chart" uri="{C3380CC4-5D6E-409C-BE32-E72D297353CC}">
                <c16:uniqueId val="{00000007-BAB4-9345-99EC-2A522FC0C2A4}"/>
              </c:ext>
            </c:extLst>
          </c:dPt>
          <c:dPt>
            <c:idx val="5"/>
            <c:invertIfNegative val="0"/>
            <c:bubble3D val="0"/>
            <c:spPr>
              <a:solidFill>
                <a:schemeClr val="bg2">
                  <a:lumMod val="50000"/>
                </a:schemeClr>
              </a:solidFill>
              <a:ln>
                <a:noFill/>
              </a:ln>
              <a:effectLst/>
            </c:spPr>
            <c:extLst>
              <c:ext xmlns:c16="http://schemas.microsoft.com/office/drawing/2014/chart" uri="{C3380CC4-5D6E-409C-BE32-E72D297353CC}">
                <c16:uniqueId val="{00000009-BAB4-9345-99EC-2A522FC0C2A4}"/>
              </c:ext>
            </c:extLst>
          </c:dPt>
          <c:dPt>
            <c:idx val="6"/>
            <c:invertIfNegative val="0"/>
            <c:bubble3D val="0"/>
            <c:spPr>
              <a:solidFill>
                <a:srgbClr val="003399"/>
              </a:solidFill>
              <a:ln>
                <a:noFill/>
              </a:ln>
              <a:effectLst/>
            </c:spPr>
            <c:extLst>
              <c:ext xmlns:c16="http://schemas.microsoft.com/office/drawing/2014/chart" uri="{C3380CC4-5D6E-409C-BE32-E72D297353CC}">
                <c16:uniqueId val="{0000000B-BAB4-9345-99EC-2A522FC0C2A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D-BAB4-9345-99EC-2A522FC0C2A4}"/>
              </c:ext>
            </c:extLst>
          </c:dPt>
          <c:errBars>
            <c:errBarType val="both"/>
            <c:errValType val="cust"/>
            <c:noEndCap val="0"/>
            <c:plus>
              <c:numRef>
                <c:f>Sheet1!$C$2:$C$9</c:f>
                <c:numCache>
                  <c:formatCode>General</c:formatCode>
                  <c:ptCount val="8"/>
                  <c:pt idx="0">
                    <c:v>20</c:v>
                  </c:pt>
                  <c:pt idx="1">
                    <c:v>100</c:v>
                  </c:pt>
                  <c:pt idx="2">
                    <c:v>10</c:v>
                  </c:pt>
                  <c:pt idx="3">
                    <c:v>7</c:v>
                  </c:pt>
                  <c:pt idx="4">
                    <c:v>10</c:v>
                  </c:pt>
                  <c:pt idx="5">
                    <c:v>40</c:v>
                  </c:pt>
                  <c:pt idx="6">
                    <c:v>40</c:v>
                  </c:pt>
                  <c:pt idx="7">
                    <c:v>30</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Sheet1!$A$2:$A$9</c:f>
              <c:strCache>
                <c:ptCount val="8"/>
                <c:pt idx="0">
                  <c:v>EFNB1</c:v>
                </c:pt>
                <c:pt idx="1">
                  <c:v>EFNB2</c:v>
                </c:pt>
                <c:pt idx="2">
                  <c:v>EFNB3</c:v>
                </c:pt>
                <c:pt idx="3">
                  <c:v>EPHB1</c:v>
                </c:pt>
                <c:pt idx="4">
                  <c:v>EPHB2</c:v>
                </c:pt>
                <c:pt idx="5">
                  <c:v>EPHB3</c:v>
                </c:pt>
                <c:pt idx="6">
                  <c:v>EPHB4</c:v>
                </c:pt>
                <c:pt idx="7">
                  <c:v>EPHB6</c:v>
                </c:pt>
              </c:strCache>
            </c:strRef>
          </c:cat>
          <c:val>
            <c:numRef>
              <c:f>Sheet1!$B$2:$B$9</c:f>
              <c:numCache>
                <c:formatCode>General</c:formatCode>
                <c:ptCount val="8"/>
                <c:pt idx="0">
                  <c:v>480</c:v>
                </c:pt>
                <c:pt idx="1">
                  <c:v>1900</c:v>
                </c:pt>
                <c:pt idx="2">
                  <c:v>100</c:v>
                </c:pt>
                <c:pt idx="3">
                  <c:v>35</c:v>
                </c:pt>
                <c:pt idx="4">
                  <c:v>130</c:v>
                </c:pt>
                <c:pt idx="5">
                  <c:v>1070</c:v>
                </c:pt>
                <c:pt idx="6">
                  <c:v>2020</c:v>
                </c:pt>
                <c:pt idx="7">
                  <c:v>1130</c:v>
                </c:pt>
              </c:numCache>
            </c:numRef>
          </c:val>
          <c:extLst>
            <c:ext xmlns:c16="http://schemas.microsoft.com/office/drawing/2014/chart" uri="{C3380CC4-5D6E-409C-BE32-E72D297353CC}">
              <c16:uniqueId val="{0000000E-BAB4-9345-99EC-2A522FC0C2A4}"/>
            </c:ext>
          </c:extLst>
        </c:ser>
        <c:dLbls>
          <c:showLegendKey val="0"/>
          <c:showVal val="0"/>
          <c:showCatName val="0"/>
          <c:showSerName val="0"/>
          <c:showPercent val="0"/>
          <c:showBubbleSize val="0"/>
        </c:dLbls>
        <c:gapWidth val="69"/>
        <c:overlap val="71"/>
        <c:axId val="62977920"/>
        <c:axId val="62979456"/>
      </c:barChart>
      <c:catAx>
        <c:axId val="62977920"/>
        <c:scaling>
          <c:orientation val="minMax"/>
        </c:scaling>
        <c:delete val="0"/>
        <c:axPos val="b"/>
        <c:numFmt formatCode="General" sourceLinked="1"/>
        <c:majorTickMark val="none"/>
        <c:minorTickMark val="none"/>
        <c:tickLblPos val="nextTo"/>
        <c:spPr>
          <a:solidFill>
            <a:schemeClr val="bg1"/>
          </a:solidFill>
          <a:ln w="9525" cap="flat" cmpd="sng" algn="ctr">
            <a:solidFill>
              <a:schemeClr val="accent1">
                <a:shade val="95000"/>
                <a:satMod val="105000"/>
              </a:schemeClr>
            </a:solidFill>
            <a:round/>
          </a:ln>
          <a:effectLst/>
        </c:spPr>
        <c:txPr>
          <a:bodyPr rot="-60000000" vert="horz"/>
          <a:lstStyle/>
          <a:p>
            <a:pPr>
              <a:defRPr sz="1000"/>
            </a:pPr>
            <a:endParaRPr lang="en-US"/>
          </a:p>
        </c:txPr>
        <c:crossAx val="62979456"/>
        <c:crosses val="autoZero"/>
        <c:auto val="1"/>
        <c:lblAlgn val="ctr"/>
        <c:lblOffset val="100"/>
        <c:noMultiLvlLbl val="0"/>
      </c:catAx>
      <c:valAx>
        <c:axId val="62979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a:t>mRNA Expression</a:t>
                </a:r>
              </a:p>
            </c:rich>
          </c:tx>
          <c:overlay val="0"/>
        </c:title>
        <c:numFmt formatCode="General" sourceLinked="1"/>
        <c:majorTickMark val="out"/>
        <c:minorTickMark val="none"/>
        <c:tickLblPos val="nextTo"/>
        <c:spPr>
          <a:noFill/>
          <a:ln>
            <a:solidFill>
              <a:schemeClr val="accent1">
                <a:shade val="95000"/>
                <a:satMod val="105000"/>
              </a:schemeClr>
            </a:solidFill>
          </a:ln>
          <a:effectLst/>
        </c:spPr>
        <c:txPr>
          <a:bodyPr rot="-60000000" vert="horz"/>
          <a:lstStyle/>
          <a:p>
            <a:pPr>
              <a:defRPr sz="1000"/>
            </a:pPr>
            <a:endParaRPr lang="en-US"/>
          </a:p>
        </c:txPr>
        <c:crossAx val="62977920"/>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200" b="0" i="0" u="none" strike="noStrike" kern="1200" spc="0" baseline="0">
                <a:solidFill>
                  <a:schemeClr val="tx1">
                    <a:lumMod val="65000"/>
                    <a:lumOff val="35000"/>
                  </a:schemeClr>
                </a:solidFill>
                <a:latin typeface="+mn-lt"/>
                <a:ea typeface="+mn-ea"/>
                <a:cs typeface="+mn-cs"/>
              </a:defRPr>
            </a:pPr>
            <a:r>
              <a:rPr lang="en-US" sz="1200" i="1" dirty="0"/>
              <a:t>EPHB4</a:t>
            </a:r>
            <a:r>
              <a:rPr lang="en-US" sz="1200" baseline="30000" dirty="0"/>
              <a:t>-/-</a:t>
            </a:r>
            <a:r>
              <a:rPr lang="en-US" sz="1200" dirty="0"/>
              <a:t>; CPPL</a:t>
            </a:r>
          </a:p>
        </c:rich>
      </c:tx>
      <c:layout>
        <c:manualLayout>
          <c:xMode val="edge"/>
          <c:yMode val="edge"/>
          <c:x val="0.28317800692584116"/>
          <c:y val="0.11936936936936937"/>
        </c:manualLayout>
      </c:layout>
      <c:overlay val="0"/>
      <c:spPr>
        <a:solidFill>
          <a:schemeClr val="bg1"/>
        </a:solidFill>
        <a:ln>
          <a:noFill/>
        </a:ln>
        <a:effectLst/>
      </c:spPr>
    </c:title>
    <c:autoTitleDeleted val="0"/>
    <c:plotArea>
      <c:layout>
        <c:manualLayout>
          <c:layoutTarget val="inner"/>
          <c:xMode val="edge"/>
          <c:yMode val="edge"/>
          <c:x val="0.21739961455649032"/>
          <c:y val="0.16204972689224664"/>
          <c:w val="0.73205888352072646"/>
          <c:h val="0.66039724764134222"/>
        </c:manualLayout>
      </c:layout>
      <c:scatterChart>
        <c:scatterStyle val="lineMarker"/>
        <c:varyColors val="0"/>
        <c:ser>
          <c:idx val="0"/>
          <c:order val="0"/>
          <c:tx>
            <c:strRef>
              <c:f>Sheet3!$A$2</c:f>
              <c:strCache>
                <c:ptCount val="1"/>
                <c:pt idx="0">
                  <c:v>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Sheet3!$B$2:$G$2</c:f>
              <c:numCache>
                <c:formatCode>0.00E+00</c:formatCode>
                <c:ptCount val="6"/>
                <c:pt idx="0">
                  <c:v>961</c:v>
                </c:pt>
                <c:pt idx="1">
                  <c:v>2380</c:v>
                </c:pt>
                <c:pt idx="2">
                  <c:v>3230</c:v>
                </c:pt>
                <c:pt idx="3">
                  <c:v>69100</c:v>
                </c:pt>
                <c:pt idx="4">
                  <c:v>23200</c:v>
                </c:pt>
                <c:pt idx="5">
                  <c:v>322000</c:v>
                </c:pt>
              </c:numCache>
            </c:numRef>
          </c:yVal>
          <c:smooth val="0"/>
          <c:extLst>
            <c:ext xmlns:c16="http://schemas.microsoft.com/office/drawing/2014/chart" uri="{C3380CC4-5D6E-409C-BE32-E72D297353CC}">
              <c16:uniqueId val="{00000000-92E5-9044-8C9C-3E7CAC86A8D4}"/>
            </c:ext>
          </c:extLst>
        </c:ser>
        <c:ser>
          <c:idx val="1"/>
          <c:order val="1"/>
          <c:tx>
            <c:strRef>
              <c:f>Sheet3!$A$3</c:f>
              <c:strCache>
                <c:ptCount val="1"/>
                <c:pt idx="0">
                  <c:v>2</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Sheet3!$B$3:$G$3</c:f>
              <c:numCache>
                <c:formatCode>0.00E+00</c:formatCode>
                <c:ptCount val="6"/>
                <c:pt idx="0">
                  <c:v>11.7</c:v>
                </c:pt>
                <c:pt idx="1">
                  <c:v>398</c:v>
                </c:pt>
                <c:pt idx="2">
                  <c:v>966</c:v>
                </c:pt>
                <c:pt idx="3">
                  <c:v>5400</c:v>
                </c:pt>
                <c:pt idx="4">
                  <c:v>7300</c:v>
                </c:pt>
                <c:pt idx="5">
                  <c:v>25400</c:v>
                </c:pt>
              </c:numCache>
            </c:numRef>
          </c:yVal>
          <c:smooth val="0"/>
          <c:extLst>
            <c:ext xmlns:c16="http://schemas.microsoft.com/office/drawing/2014/chart" uri="{C3380CC4-5D6E-409C-BE32-E72D297353CC}">
              <c16:uniqueId val="{00000001-92E5-9044-8C9C-3E7CAC86A8D4}"/>
            </c:ext>
          </c:extLst>
        </c:ser>
        <c:ser>
          <c:idx val="2"/>
          <c:order val="2"/>
          <c:tx>
            <c:strRef>
              <c:f>Sheet3!$A$4</c:f>
              <c:strCache>
                <c:ptCount val="1"/>
                <c:pt idx="0">
                  <c:v>3</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Sheet3!$B$4:$G$4</c:f>
              <c:numCache>
                <c:formatCode>0.00E+00</c:formatCode>
                <c:ptCount val="6"/>
                <c:pt idx="0">
                  <c:v>878</c:v>
                </c:pt>
                <c:pt idx="1">
                  <c:v>5640</c:v>
                </c:pt>
                <c:pt idx="2">
                  <c:v>54900</c:v>
                </c:pt>
                <c:pt idx="3">
                  <c:v>771000</c:v>
                </c:pt>
                <c:pt idx="4" formatCode="General">
                  <c:v>0</c:v>
                </c:pt>
                <c:pt idx="5" formatCode="General">
                  <c:v>0</c:v>
                </c:pt>
              </c:numCache>
            </c:numRef>
          </c:yVal>
          <c:smooth val="0"/>
          <c:extLst>
            <c:ext xmlns:c16="http://schemas.microsoft.com/office/drawing/2014/chart" uri="{C3380CC4-5D6E-409C-BE32-E72D297353CC}">
              <c16:uniqueId val="{00000002-92E5-9044-8C9C-3E7CAC86A8D4}"/>
            </c:ext>
          </c:extLst>
        </c:ser>
        <c:ser>
          <c:idx val="3"/>
          <c:order val="3"/>
          <c:tx>
            <c:strRef>
              <c:f>Sheet3!$A$5</c:f>
              <c:strCache>
                <c:ptCount val="1"/>
                <c:pt idx="0">
                  <c:v>4</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Sheet3!$B$5:$G$5</c:f>
              <c:numCache>
                <c:formatCode>0.00E+00</c:formatCode>
                <c:ptCount val="6"/>
                <c:pt idx="0">
                  <c:v>599</c:v>
                </c:pt>
                <c:pt idx="1">
                  <c:v>856</c:v>
                </c:pt>
                <c:pt idx="2">
                  <c:v>4440</c:v>
                </c:pt>
                <c:pt idx="3">
                  <c:v>5560</c:v>
                </c:pt>
                <c:pt idx="4">
                  <c:v>43400</c:v>
                </c:pt>
                <c:pt idx="5">
                  <c:v>466000</c:v>
                </c:pt>
              </c:numCache>
            </c:numRef>
          </c:yVal>
          <c:smooth val="0"/>
          <c:extLst>
            <c:ext xmlns:c16="http://schemas.microsoft.com/office/drawing/2014/chart" uri="{C3380CC4-5D6E-409C-BE32-E72D297353CC}">
              <c16:uniqueId val="{00000003-92E5-9044-8C9C-3E7CAC86A8D4}"/>
            </c:ext>
          </c:extLst>
        </c:ser>
        <c:ser>
          <c:idx val="4"/>
          <c:order val="4"/>
          <c:tx>
            <c:strRef>
              <c:f>Sheet3!$A$6</c:f>
              <c:strCache>
                <c:ptCount val="1"/>
                <c:pt idx="0">
                  <c:v>5</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Sheet3!$B$6:$G$6</c:f>
              <c:numCache>
                <c:formatCode>0.00E+00</c:formatCode>
                <c:ptCount val="6"/>
                <c:pt idx="0">
                  <c:v>232</c:v>
                </c:pt>
                <c:pt idx="1">
                  <c:v>541</c:v>
                </c:pt>
                <c:pt idx="2">
                  <c:v>4490</c:v>
                </c:pt>
                <c:pt idx="3">
                  <c:v>4920</c:v>
                </c:pt>
                <c:pt idx="4" formatCode="General">
                  <c:v>0</c:v>
                </c:pt>
                <c:pt idx="5" formatCode="General">
                  <c:v>0</c:v>
                </c:pt>
              </c:numCache>
            </c:numRef>
          </c:yVal>
          <c:smooth val="0"/>
          <c:extLst>
            <c:ext xmlns:c16="http://schemas.microsoft.com/office/drawing/2014/chart" uri="{C3380CC4-5D6E-409C-BE32-E72D297353CC}">
              <c16:uniqueId val="{00000004-92E5-9044-8C9C-3E7CAC86A8D4}"/>
            </c:ext>
          </c:extLst>
        </c:ser>
        <c:ser>
          <c:idx val="5"/>
          <c:order val="5"/>
          <c:tx>
            <c:strRef>
              <c:f>Sheet3!$A$7</c:f>
              <c:strCache>
                <c:ptCount val="1"/>
                <c:pt idx="0">
                  <c:v>6</c:v>
                </c:pt>
              </c:strCache>
            </c:strRef>
          </c:tx>
          <c:spPr>
            <a:ln w="25400" cap="rnd">
              <a:noFill/>
              <a:round/>
            </a:ln>
            <a:effectLst/>
          </c:spPr>
          <c:marker>
            <c:symbol val="circle"/>
            <c:size val="5"/>
            <c:spPr>
              <a:solidFill>
                <a:schemeClr val="accent6"/>
              </a:solidFill>
              <a:ln w="9525">
                <a:solidFill>
                  <a:schemeClr val="accent6"/>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Sheet3!$B$7:$G$7</c:f>
              <c:numCache>
                <c:formatCode>0.00E+00</c:formatCode>
                <c:ptCount val="6"/>
                <c:pt idx="0">
                  <c:v>74.7</c:v>
                </c:pt>
                <c:pt idx="1">
                  <c:v>363</c:v>
                </c:pt>
                <c:pt idx="2">
                  <c:v>549</c:v>
                </c:pt>
                <c:pt idx="3">
                  <c:v>5490</c:v>
                </c:pt>
                <c:pt idx="4">
                  <c:v>9490</c:v>
                </c:pt>
                <c:pt idx="5">
                  <c:v>212000</c:v>
                </c:pt>
              </c:numCache>
            </c:numRef>
          </c:yVal>
          <c:smooth val="0"/>
          <c:extLst>
            <c:ext xmlns:c16="http://schemas.microsoft.com/office/drawing/2014/chart" uri="{C3380CC4-5D6E-409C-BE32-E72D297353CC}">
              <c16:uniqueId val="{00000005-92E5-9044-8C9C-3E7CAC86A8D4}"/>
            </c:ext>
          </c:extLst>
        </c:ser>
        <c:ser>
          <c:idx val="6"/>
          <c:order val="6"/>
          <c:tx>
            <c:strRef>
              <c:f>Sheet3!$A$8</c:f>
              <c:strCache>
                <c:ptCount val="1"/>
                <c:pt idx="0">
                  <c:v>7</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Sheet3!$B$8:$G$8</c:f>
              <c:numCache>
                <c:formatCode>0.00E+00</c:formatCode>
                <c:ptCount val="6"/>
                <c:pt idx="0">
                  <c:v>646</c:v>
                </c:pt>
                <c:pt idx="1">
                  <c:v>748</c:v>
                </c:pt>
                <c:pt idx="2">
                  <c:v>2300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6-92E5-9044-8C9C-3E7CAC86A8D4}"/>
            </c:ext>
          </c:extLst>
        </c:ser>
        <c:ser>
          <c:idx val="7"/>
          <c:order val="7"/>
          <c:tx>
            <c:strRef>
              <c:f>Sheet3!$A$9</c:f>
              <c:strCache>
                <c:ptCount val="1"/>
                <c:pt idx="0">
                  <c:v>8</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Sheet3!$B$9:$G$9</c:f>
              <c:numCache>
                <c:formatCode>0.00E+00</c:formatCode>
                <c:ptCount val="6"/>
                <c:pt idx="0">
                  <c:v>333</c:v>
                </c:pt>
                <c:pt idx="1">
                  <c:v>7740</c:v>
                </c:pt>
                <c:pt idx="2" formatCode="General">
                  <c:v>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7-92E5-9044-8C9C-3E7CAC86A8D4}"/>
            </c:ext>
          </c:extLst>
        </c:ser>
        <c:ser>
          <c:idx val="8"/>
          <c:order val="8"/>
          <c:tx>
            <c:strRef>
              <c:f>Sheet3!$A$10</c:f>
              <c:strCache>
                <c:ptCount val="1"/>
                <c:pt idx="0">
                  <c:v>9</c:v>
                </c:pt>
              </c:strCache>
            </c:strRef>
          </c:tx>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Sheet3!$B$10:$G$10</c:f>
              <c:numCache>
                <c:formatCode>0.00E+00</c:formatCode>
                <c:ptCount val="6"/>
                <c:pt idx="0">
                  <c:v>699</c:v>
                </c:pt>
                <c:pt idx="1">
                  <c:v>538</c:v>
                </c:pt>
                <c:pt idx="2">
                  <c:v>3320</c:v>
                </c:pt>
                <c:pt idx="3">
                  <c:v>2460</c:v>
                </c:pt>
                <c:pt idx="4">
                  <c:v>43800</c:v>
                </c:pt>
                <c:pt idx="5">
                  <c:v>328000</c:v>
                </c:pt>
              </c:numCache>
            </c:numRef>
          </c:yVal>
          <c:smooth val="0"/>
          <c:extLst>
            <c:ext xmlns:c16="http://schemas.microsoft.com/office/drawing/2014/chart" uri="{C3380CC4-5D6E-409C-BE32-E72D297353CC}">
              <c16:uniqueId val="{00000008-92E5-9044-8C9C-3E7CAC86A8D4}"/>
            </c:ext>
          </c:extLst>
        </c:ser>
        <c:ser>
          <c:idx val="9"/>
          <c:order val="9"/>
          <c:tx>
            <c:strRef>
              <c:f>Sheet3!$A$11</c:f>
              <c:strCache>
                <c:ptCount val="1"/>
                <c:pt idx="0">
                  <c:v>10</c:v>
                </c:pt>
              </c:strCache>
            </c:strRef>
          </c:tx>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Sheet3!$B$11:$G$11</c:f>
              <c:numCache>
                <c:formatCode>0.00E+00</c:formatCode>
                <c:ptCount val="6"/>
                <c:pt idx="0">
                  <c:v>2880</c:v>
                </c:pt>
                <c:pt idx="1">
                  <c:v>10100</c:v>
                </c:pt>
                <c:pt idx="2">
                  <c:v>29400</c:v>
                </c:pt>
                <c:pt idx="3">
                  <c:v>35500</c:v>
                </c:pt>
                <c:pt idx="4">
                  <c:v>85400</c:v>
                </c:pt>
                <c:pt idx="5">
                  <c:v>1850000</c:v>
                </c:pt>
              </c:numCache>
            </c:numRef>
          </c:yVal>
          <c:smooth val="0"/>
          <c:extLst>
            <c:ext xmlns:c16="http://schemas.microsoft.com/office/drawing/2014/chart" uri="{C3380CC4-5D6E-409C-BE32-E72D297353CC}">
              <c16:uniqueId val="{00000009-92E5-9044-8C9C-3E7CAC86A8D4}"/>
            </c:ext>
          </c:extLst>
        </c:ser>
        <c:ser>
          <c:idx val="10"/>
          <c:order val="10"/>
          <c:tx>
            <c:strRef>
              <c:f>Sheet3!$A$12</c:f>
              <c:strCache>
                <c:ptCount val="1"/>
                <c:pt idx="0">
                  <c:v>11</c:v>
                </c:pt>
              </c:strCache>
            </c:strRef>
          </c:tx>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Sheet3!$B$12:$G$12</c:f>
              <c:numCache>
                <c:formatCode>0.00E+00</c:formatCode>
                <c:ptCount val="6"/>
                <c:pt idx="0">
                  <c:v>893</c:v>
                </c:pt>
                <c:pt idx="1">
                  <c:v>3410</c:v>
                </c:pt>
                <c:pt idx="2">
                  <c:v>84700</c:v>
                </c:pt>
                <c:pt idx="3">
                  <c:v>242000</c:v>
                </c:pt>
                <c:pt idx="4">
                  <c:v>433000</c:v>
                </c:pt>
                <c:pt idx="5">
                  <c:v>747000</c:v>
                </c:pt>
              </c:numCache>
            </c:numRef>
          </c:yVal>
          <c:smooth val="0"/>
          <c:extLst>
            <c:ext xmlns:c16="http://schemas.microsoft.com/office/drawing/2014/chart" uri="{C3380CC4-5D6E-409C-BE32-E72D297353CC}">
              <c16:uniqueId val="{0000000A-92E5-9044-8C9C-3E7CAC86A8D4}"/>
            </c:ext>
          </c:extLst>
        </c:ser>
        <c:ser>
          <c:idx val="11"/>
          <c:order val="11"/>
          <c:tx>
            <c:strRef>
              <c:f>Sheet3!$A$13</c:f>
              <c:strCache>
                <c:ptCount val="1"/>
                <c:pt idx="0">
                  <c:v>12</c:v>
                </c:pt>
              </c:strCache>
            </c:strRef>
          </c:tx>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Sheet3!$B$13:$G$13</c:f>
              <c:numCache>
                <c:formatCode>0.00E+00</c:formatCode>
                <c:ptCount val="6"/>
                <c:pt idx="0">
                  <c:v>75.599999999999994</c:v>
                </c:pt>
                <c:pt idx="1">
                  <c:v>542</c:v>
                </c:pt>
                <c:pt idx="2" formatCode="General">
                  <c:v>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B-92E5-9044-8C9C-3E7CAC86A8D4}"/>
            </c:ext>
          </c:extLst>
        </c:ser>
        <c:ser>
          <c:idx val="12"/>
          <c:order val="12"/>
          <c:tx>
            <c:strRef>
              <c:f>Sheet3!$A$14</c:f>
              <c:strCache>
                <c:ptCount val="1"/>
                <c:pt idx="0">
                  <c:v>13</c:v>
                </c:pt>
              </c:strCache>
            </c:strRef>
          </c:tx>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Sheet3!$B$14:$G$14</c:f>
              <c:numCache>
                <c:formatCode>0.00E+00</c:formatCode>
                <c:ptCount val="6"/>
                <c:pt idx="0">
                  <c:v>43.7</c:v>
                </c:pt>
                <c:pt idx="1">
                  <c:v>328</c:v>
                </c:pt>
                <c:pt idx="2">
                  <c:v>621</c:v>
                </c:pt>
                <c:pt idx="3">
                  <c:v>3510</c:v>
                </c:pt>
                <c:pt idx="4">
                  <c:v>44500</c:v>
                </c:pt>
                <c:pt idx="5">
                  <c:v>756000</c:v>
                </c:pt>
              </c:numCache>
            </c:numRef>
          </c:yVal>
          <c:smooth val="0"/>
          <c:extLst>
            <c:ext xmlns:c16="http://schemas.microsoft.com/office/drawing/2014/chart" uri="{C3380CC4-5D6E-409C-BE32-E72D297353CC}">
              <c16:uniqueId val="{0000000C-92E5-9044-8C9C-3E7CAC86A8D4}"/>
            </c:ext>
          </c:extLst>
        </c:ser>
        <c:ser>
          <c:idx val="13"/>
          <c:order val="13"/>
          <c:tx>
            <c:strRef>
              <c:f>Sheet3!$A$15</c:f>
              <c:strCache>
                <c:ptCount val="1"/>
                <c:pt idx="0">
                  <c:v>14</c:v>
                </c:pt>
              </c:strCache>
            </c:strRef>
          </c:tx>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Sheet3!$B$15:$G$15</c:f>
              <c:numCache>
                <c:formatCode>General</c:formatCode>
                <c:ptCount val="6"/>
                <c:pt idx="0" formatCode="0.00E+00">
                  <c:v>55.1</c:v>
                </c:pt>
                <c:pt idx="1">
                  <c:v>0</c:v>
                </c:pt>
                <c:pt idx="2">
                  <c:v>0</c:v>
                </c:pt>
                <c:pt idx="3">
                  <c:v>0</c:v>
                </c:pt>
                <c:pt idx="4">
                  <c:v>0</c:v>
                </c:pt>
                <c:pt idx="5">
                  <c:v>0</c:v>
                </c:pt>
              </c:numCache>
            </c:numRef>
          </c:yVal>
          <c:smooth val="0"/>
          <c:extLst>
            <c:ext xmlns:c16="http://schemas.microsoft.com/office/drawing/2014/chart" uri="{C3380CC4-5D6E-409C-BE32-E72D297353CC}">
              <c16:uniqueId val="{0000000D-92E5-9044-8C9C-3E7CAC86A8D4}"/>
            </c:ext>
          </c:extLst>
        </c:ser>
        <c:ser>
          <c:idx val="14"/>
          <c:order val="14"/>
          <c:tx>
            <c:strRef>
              <c:f>Sheet3!$A$16</c:f>
              <c:strCache>
                <c:ptCount val="1"/>
                <c:pt idx="0">
                  <c:v>15</c:v>
                </c:pt>
              </c:strCache>
            </c:strRef>
          </c:tx>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Sheet3!$B$16:$G$16</c:f>
              <c:numCache>
                <c:formatCode>0.00E+00</c:formatCode>
                <c:ptCount val="6"/>
                <c:pt idx="0">
                  <c:v>437</c:v>
                </c:pt>
                <c:pt idx="1">
                  <c:v>345</c:v>
                </c:pt>
                <c:pt idx="2">
                  <c:v>1660</c:v>
                </c:pt>
                <c:pt idx="3">
                  <c:v>5050</c:v>
                </c:pt>
                <c:pt idx="4">
                  <c:v>12900</c:v>
                </c:pt>
                <c:pt idx="5">
                  <c:v>328000</c:v>
                </c:pt>
              </c:numCache>
            </c:numRef>
          </c:yVal>
          <c:smooth val="0"/>
          <c:extLst>
            <c:ext xmlns:c16="http://schemas.microsoft.com/office/drawing/2014/chart" uri="{C3380CC4-5D6E-409C-BE32-E72D297353CC}">
              <c16:uniqueId val="{0000000E-92E5-9044-8C9C-3E7CAC86A8D4}"/>
            </c:ext>
          </c:extLst>
        </c:ser>
        <c:ser>
          <c:idx val="15"/>
          <c:order val="15"/>
          <c:tx>
            <c:strRef>
              <c:f>Sheet3!$A$17</c:f>
              <c:strCache>
                <c:ptCount val="1"/>
                <c:pt idx="0">
                  <c:v>16</c:v>
                </c:pt>
              </c:strCache>
            </c:strRef>
          </c:tx>
          <c:spPr>
            <a:ln w="25400" cap="rnd">
              <a:noFill/>
              <a:round/>
            </a:ln>
            <a:effectLst/>
          </c:spPr>
          <c:marker>
            <c:symbol val="circle"/>
            <c:size val="5"/>
            <c:spPr>
              <a:solidFill>
                <a:schemeClr val="accent4">
                  <a:lumMod val="80000"/>
                  <a:lumOff val="20000"/>
                </a:schemeClr>
              </a:solidFill>
              <a:ln w="9525">
                <a:solidFill>
                  <a:schemeClr val="accent4">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Sheet3!$B$17:$G$17</c:f>
              <c:numCache>
                <c:formatCode>0.00E+00</c:formatCode>
                <c:ptCount val="6"/>
                <c:pt idx="0">
                  <c:v>93.8</c:v>
                </c:pt>
                <c:pt idx="1">
                  <c:v>534</c:v>
                </c:pt>
                <c:pt idx="2">
                  <c:v>3750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F-92E5-9044-8C9C-3E7CAC86A8D4}"/>
            </c:ext>
          </c:extLst>
        </c:ser>
        <c:ser>
          <c:idx val="16"/>
          <c:order val="16"/>
          <c:tx>
            <c:strRef>
              <c:f>Sheet3!$A$18</c:f>
              <c:strCache>
                <c:ptCount val="1"/>
                <c:pt idx="0">
                  <c:v>17</c:v>
                </c:pt>
              </c:strCache>
            </c:strRef>
          </c:tx>
          <c:spPr>
            <a:ln w="25400" cap="rnd">
              <a:noFill/>
              <a:round/>
            </a:ln>
            <a:effectLst/>
          </c:spPr>
          <c:marker>
            <c:symbol val="circle"/>
            <c:size val="5"/>
            <c:spPr>
              <a:solidFill>
                <a:schemeClr val="accent5">
                  <a:lumMod val="80000"/>
                  <a:lumOff val="20000"/>
                </a:schemeClr>
              </a:solidFill>
              <a:ln w="9525">
                <a:solidFill>
                  <a:schemeClr val="accent5">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Sheet3!$B$18:$G$18</c:f>
              <c:numCache>
                <c:formatCode>0.00E+00</c:formatCode>
                <c:ptCount val="6"/>
                <c:pt idx="0">
                  <c:v>738</c:v>
                </c:pt>
                <c:pt idx="1">
                  <c:v>455</c:v>
                </c:pt>
                <c:pt idx="2">
                  <c:v>3280</c:v>
                </c:pt>
                <c:pt idx="3">
                  <c:v>25300</c:v>
                </c:pt>
                <c:pt idx="4">
                  <c:v>68300</c:v>
                </c:pt>
                <c:pt idx="5">
                  <c:v>881000</c:v>
                </c:pt>
              </c:numCache>
            </c:numRef>
          </c:yVal>
          <c:smooth val="0"/>
          <c:extLst>
            <c:ext xmlns:c16="http://schemas.microsoft.com/office/drawing/2014/chart" uri="{C3380CC4-5D6E-409C-BE32-E72D297353CC}">
              <c16:uniqueId val="{00000010-92E5-9044-8C9C-3E7CAC86A8D4}"/>
            </c:ext>
          </c:extLst>
        </c:ser>
        <c:ser>
          <c:idx val="17"/>
          <c:order val="17"/>
          <c:tx>
            <c:strRef>
              <c:f>Sheet3!$A$19</c:f>
              <c:strCache>
                <c:ptCount val="1"/>
                <c:pt idx="0">
                  <c:v>18</c:v>
                </c:pt>
              </c:strCache>
            </c:strRef>
          </c:tx>
          <c:spPr>
            <a:ln w="25400" cap="rnd">
              <a:noFill/>
              <a:round/>
            </a:ln>
            <a:effectLst/>
          </c:spPr>
          <c:marker>
            <c:symbol val="circle"/>
            <c:size val="5"/>
            <c:spPr>
              <a:solidFill>
                <a:schemeClr val="accent6">
                  <a:lumMod val="80000"/>
                  <a:lumOff val="20000"/>
                </a:schemeClr>
              </a:solidFill>
              <a:ln w="9525">
                <a:solidFill>
                  <a:schemeClr val="accent6">
                    <a:lumMod val="80000"/>
                    <a:lumOff val="2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Sheet3!$B$19:$G$19</c:f>
              <c:numCache>
                <c:formatCode>0.00E+00</c:formatCode>
                <c:ptCount val="6"/>
                <c:pt idx="0">
                  <c:v>67.400000000000006</c:v>
                </c:pt>
                <c:pt idx="1">
                  <c:v>584</c:v>
                </c:pt>
                <c:pt idx="2">
                  <c:v>2320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11-92E5-9044-8C9C-3E7CAC86A8D4}"/>
            </c:ext>
          </c:extLst>
        </c:ser>
        <c:ser>
          <c:idx val="18"/>
          <c:order val="18"/>
          <c:tx>
            <c:strRef>
              <c:f>Sheet3!$A$20</c:f>
              <c:strCache>
                <c:ptCount val="1"/>
                <c:pt idx="0">
                  <c:v>19</c:v>
                </c:pt>
              </c:strCache>
            </c:strRef>
          </c:tx>
          <c:spPr>
            <a:ln w="25400" cap="rnd">
              <a:noFill/>
              <a:round/>
            </a:ln>
            <a:effectLst/>
          </c:spPr>
          <c:marker>
            <c:symbol val="circle"/>
            <c:size val="5"/>
            <c:spPr>
              <a:solidFill>
                <a:schemeClr val="accent1">
                  <a:lumMod val="80000"/>
                </a:schemeClr>
              </a:solidFill>
              <a:ln w="9525">
                <a:solidFill>
                  <a:schemeClr val="accent1">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Sheet3!$B$20:$G$20</c:f>
              <c:numCache>
                <c:formatCode>0.00E+00</c:formatCode>
                <c:ptCount val="6"/>
                <c:pt idx="0">
                  <c:v>446</c:v>
                </c:pt>
                <c:pt idx="1">
                  <c:v>2090</c:v>
                </c:pt>
                <c:pt idx="2" formatCode="General">
                  <c:v>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12-92E5-9044-8C9C-3E7CAC86A8D4}"/>
            </c:ext>
          </c:extLst>
        </c:ser>
        <c:ser>
          <c:idx val="19"/>
          <c:order val="19"/>
          <c:tx>
            <c:strRef>
              <c:f>Sheet3!$A$21</c:f>
              <c:strCache>
                <c:ptCount val="1"/>
                <c:pt idx="0">
                  <c:v>20</c:v>
                </c:pt>
              </c:strCache>
            </c:strRef>
          </c:tx>
          <c:spPr>
            <a:ln w="25400" cap="rnd">
              <a:noFill/>
              <a:round/>
            </a:ln>
            <a:effectLst/>
          </c:spPr>
          <c:marker>
            <c:symbol val="circle"/>
            <c:size val="5"/>
            <c:spPr>
              <a:solidFill>
                <a:schemeClr val="accent2">
                  <a:lumMod val="80000"/>
                </a:schemeClr>
              </a:solidFill>
              <a:ln w="9525">
                <a:solidFill>
                  <a:schemeClr val="accent2">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Sheet3!$B$21:$G$21</c:f>
              <c:numCache>
                <c:formatCode>0.00E+00</c:formatCode>
                <c:ptCount val="6"/>
                <c:pt idx="0">
                  <c:v>549</c:v>
                </c:pt>
                <c:pt idx="1">
                  <c:v>5370</c:v>
                </c:pt>
                <c:pt idx="2">
                  <c:v>8960</c:v>
                </c:pt>
                <c:pt idx="3">
                  <c:v>23700</c:v>
                </c:pt>
                <c:pt idx="4">
                  <c:v>49400</c:v>
                </c:pt>
                <c:pt idx="5">
                  <c:v>617000</c:v>
                </c:pt>
              </c:numCache>
            </c:numRef>
          </c:yVal>
          <c:smooth val="0"/>
          <c:extLst>
            <c:ext xmlns:c16="http://schemas.microsoft.com/office/drawing/2014/chart" uri="{C3380CC4-5D6E-409C-BE32-E72D297353CC}">
              <c16:uniqueId val="{00000013-92E5-9044-8C9C-3E7CAC86A8D4}"/>
            </c:ext>
          </c:extLst>
        </c:ser>
        <c:ser>
          <c:idx val="20"/>
          <c:order val="20"/>
          <c:tx>
            <c:strRef>
              <c:f>Sheet3!$A$22</c:f>
              <c:strCache>
                <c:ptCount val="1"/>
                <c:pt idx="0">
                  <c:v>21</c:v>
                </c:pt>
              </c:strCache>
            </c:strRef>
          </c:tx>
          <c:spPr>
            <a:ln w="25400" cap="rnd">
              <a:noFill/>
              <a:round/>
            </a:ln>
            <a:effectLst/>
          </c:spPr>
          <c:marker>
            <c:symbol val="circle"/>
            <c:size val="5"/>
            <c:spPr>
              <a:solidFill>
                <a:schemeClr val="accent3">
                  <a:lumMod val="80000"/>
                </a:schemeClr>
              </a:solidFill>
              <a:ln w="9525">
                <a:solidFill>
                  <a:schemeClr val="accent3">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Sheet3!$B$22:$G$22</c:f>
              <c:numCache>
                <c:formatCode>0.00E+00</c:formatCode>
                <c:ptCount val="6"/>
                <c:pt idx="0">
                  <c:v>3990</c:v>
                </c:pt>
                <c:pt idx="1">
                  <c:v>3400</c:v>
                </c:pt>
                <c:pt idx="2">
                  <c:v>4390</c:v>
                </c:pt>
                <c:pt idx="3">
                  <c:v>23900</c:v>
                </c:pt>
                <c:pt idx="4">
                  <c:v>93800</c:v>
                </c:pt>
                <c:pt idx="5">
                  <c:v>493000</c:v>
                </c:pt>
              </c:numCache>
            </c:numRef>
          </c:yVal>
          <c:smooth val="0"/>
          <c:extLst>
            <c:ext xmlns:c16="http://schemas.microsoft.com/office/drawing/2014/chart" uri="{C3380CC4-5D6E-409C-BE32-E72D297353CC}">
              <c16:uniqueId val="{00000014-92E5-9044-8C9C-3E7CAC86A8D4}"/>
            </c:ext>
          </c:extLst>
        </c:ser>
        <c:ser>
          <c:idx val="21"/>
          <c:order val="21"/>
          <c:tx>
            <c:strRef>
              <c:f>Sheet3!$A$23</c:f>
              <c:strCache>
                <c:ptCount val="1"/>
                <c:pt idx="0">
                  <c:v>22</c:v>
                </c:pt>
              </c:strCache>
            </c:strRef>
          </c:tx>
          <c:spPr>
            <a:ln w="25400" cap="rnd">
              <a:noFill/>
              <a:round/>
            </a:ln>
            <a:effectLst/>
          </c:spPr>
          <c:marker>
            <c:symbol val="circle"/>
            <c:size val="5"/>
            <c:spPr>
              <a:solidFill>
                <a:schemeClr val="accent4">
                  <a:lumMod val="80000"/>
                </a:schemeClr>
              </a:solidFill>
              <a:ln w="9525">
                <a:solidFill>
                  <a:schemeClr val="accent4">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Sheet3!$B$23:$G$23</c:f>
              <c:numCache>
                <c:formatCode>0.00E+00</c:formatCode>
                <c:ptCount val="6"/>
                <c:pt idx="0">
                  <c:v>4130</c:v>
                </c:pt>
                <c:pt idx="1">
                  <c:v>7390</c:v>
                </c:pt>
                <c:pt idx="2">
                  <c:v>4360</c:v>
                </c:pt>
                <c:pt idx="3">
                  <c:v>5380</c:v>
                </c:pt>
                <c:pt idx="4">
                  <c:v>8440</c:v>
                </c:pt>
                <c:pt idx="5">
                  <c:v>64900</c:v>
                </c:pt>
              </c:numCache>
            </c:numRef>
          </c:yVal>
          <c:smooth val="0"/>
          <c:extLst>
            <c:ext xmlns:c16="http://schemas.microsoft.com/office/drawing/2014/chart" uri="{C3380CC4-5D6E-409C-BE32-E72D297353CC}">
              <c16:uniqueId val="{00000015-92E5-9044-8C9C-3E7CAC86A8D4}"/>
            </c:ext>
          </c:extLst>
        </c:ser>
        <c:ser>
          <c:idx val="22"/>
          <c:order val="22"/>
          <c:tx>
            <c:strRef>
              <c:f>Sheet3!$A$24</c:f>
              <c:strCache>
                <c:ptCount val="1"/>
                <c:pt idx="0">
                  <c:v>23</c:v>
                </c:pt>
              </c:strCache>
            </c:strRef>
          </c:tx>
          <c:spPr>
            <a:ln w="25400" cap="rnd">
              <a:noFill/>
              <a:round/>
            </a:ln>
            <a:effectLst/>
          </c:spPr>
          <c:marker>
            <c:symbol val="circle"/>
            <c:size val="5"/>
            <c:spPr>
              <a:solidFill>
                <a:schemeClr val="accent5">
                  <a:lumMod val="80000"/>
                </a:schemeClr>
              </a:solidFill>
              <a:ln w="9525">
                <a:solidFill>
                  <a:schemeClr val="accent5">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Sheet3!$B$24:$G$24</c:f>
              <c:numCache>
                <c:formatCode>0.00E+00</c:formatCode>
                <c:ptCount val="6"/>
                <c:pt idx="0">
                  <c:v>639</c:v>
                </c:pt>
                <c:pt idx="1">
                  <c:v>4900</c:v>
                </c:pt>
                <c:pt idx="2">
                  <c:v>2030</c:v>
                </c:pt>
                <c:pt idx="3">
                  <c:v>4650</c:v>
                </c:pt>
                <c:pt idx="4">
                  <c:v>9370</c:v>
                </c:pt>
                <c:pt idx="5" formatCode="General">
                  <c:v>0</c:v>
                </c:pt>
              </c:numCache>
            </c:numRef>
          </c:yVal>
          <c:smooth val="0"/>
          <c:extLst>
            <c:ext xmlns:c16="http://schemas.microsoft.com/office/drawing/2014/chart" uri="{C3380CC4-5D6E-409C-BE32-E72D297353CC}">
              <c16:uniqueId val="{00000016-92E5-9044-8C9C-3E7CAC86A8D4}"/>
            </c:ext>
          </c:extLst>
        </c:ser>
        <c:ser>
          <c:idx val="23"/>
          <c:order val="23"/>
          <c:tx>
            <c:strRef>
              <c:f>Sheet3!$A$25</c:f>
              <c:strCache>
                <c:ptCount val="1"/>
                <c:pt idx="0">
                  <c:v>24</c:v>
                </c:pt>
              </c:strCache>
            </c:strRef>
          </c:tx>
          <c:spPr>
            <a:ln w="25400" cap="rnd">
              <a:noFill/>
              <a:round/>
            </a:ln>
            <a:effectLst/>
          </c:spPr>
          <c:marker>
            <c:symbol val="circle"/>
            <c:size val="5"/>
            <c:spPr>
              <a:solidFill>
                <a:schemeClr val="accent6">
                  <a:lumMod val="80000"/>
                </a:schemeClr>
              </a:solidFill>
              <a:ln w="9525">
                <a:solidFill>
                  <a:schemeClr val="accent6">
                    <a:lumMod val="8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Sheet3!$B$25:$G$25</c:f>
              <c:numCache>
                <c:formatCode>0.00E+00</c:formatCode>
                <c:ptCount val="6"/>
                <c:pt idx="0">
                  <c:v>49.3</c:v>
                </c:pt>
                <c:pt idx="1">
                  <c:v>438</c:v>
                </c:pt>
                <c:pt idx="2">
                  <c:v>3380</c:v>
                </c:pt>
                <c:pt idx="3">
                  <c:v>5410</c:v>
                </c:pt>
                <c:pt idx="4">
                  <c:v>73700</c:v>
                </c:pt>
                <c:pt idx="5">
                  <c:v>649000</c:v>
                </c:pt>
              </c:numCache>
            </c:numRef>
          </c:yVal>
          <c:smooth val="0"/>
          <c:extLst>
            <c:ext xmlns:c16="http://schemas.microsoft.com/office/drawing/2014/chart" uri="{C3380CC4-5D6E-409C-BE32-E72D297353CC}">
              <c16:uniqueId val="{00000017-92E5-9044-8C9C-3E7CAC86A8D4}"/>
            </c:ext>
          </c:extLst>
        </c:ser>
        <c:ser>
          <c:idx val="24"/>
          <c:order val="24"/>
          <c:tx>
            <c:strRef>
              <c:f>Sheet3!$A$26</c:f>
              <c:strCache>
                <c:ptCount val="1"/>
                <c:pt idx="0">
                  <c:v>25</c:v>
                </c:pt>
              </c:strCache>
            </c:strRef>
          </c:tx>
          <c:spPr>
            <a:ln w="25400" cap="rnd">
              <a:noFill/>
              <a:round/>
            </a:ln>
            <a:effectLst/>
          </c:spPr>
          <c:marker>
            <c:symbol val="circle"/>
            <c:size val="5"/>
            <c:spPr>
              <a:solidFill>
                <a:schemeClr val="accent1">
                  <a:lumMod val="60000"/>
                  <a:lumOff val="40000"/>
                </a:schemeClr>
              </a:solidFill>
              <a:ln w="9525">
                <a:solidFill>
                  <a:schemeClr val="accent1">
                    <a:lumMod val="60000"/>
                    <a:lumOff val="4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Sheet3!$B$26:$G$26</c:f>
              <c:numCache>
                <c:formatCode>0.00E+00</c:formatCode>
                <c:ptCount val="6"/>
                <c:pt idx="0">
                  <c:v>855</c:v>
                </c:pt>
                <c:pt idx="1">
                  <c:v>7730</c:v>
                </c:pt>
                <c:pt idx="2">
                  <c:v>6370</c:v>
                </c:pt>
                <c:pt idx="3">
                  <c:v>53800</c:v>
                </c:pt>
                <c:pt idx="4">
                  <c:v>248000</c:v>
                </c:pt>
                <c:pt idx="5">
                  <c:v>809000</c:v>
                </c:pt>
              </c:numCache>
            </c:numRef>
          </c:yVal>
          <c:smooth val="0"/>
          <c:extLst>
            <c:ext xmlns:c16="http://schemas.microsoft.com/office/drawing/2014/chart" uri="{C3380CC4-5D6E-409C-BE32-E72D297353CC}">
              <c16:uniqueId val="{00000018-92E5-9044-8C9C-3E7CAC86A8D4}"/>
            </c:ext>
          </c:extLst>
        </c:ser>
        <c:ser>
          <c:idx val="25"/>
          <c:order val="25"/>
          <c:tx>
            <c:strRef>
              <c:f>Sheet3!$A$27</c:f>
              <c:strCache>
                <c:ptCount val="1"/>
                <c:pt idx="0">
                  <c:v>26</c:v>
                </c:pt>
              </c:strCache>
            </c:strRef>
          </c:tx>
          <c:spPr>
            <a:ln w="25400" cap="rnd">
              <a:noFill/>
              <a:round/>
            </a:ln>
            <a:effectLst/>
          </c:spPr>
          <c:marker>
            <c:symbol val="circle"/>
            <c:size val="5"/>
            <c:spPr>
              <a:solidFill>
                <a:schemeClr val="accent2">
                  <a:lumMod val="60000"/>
                  <a:lumOff val="40000"/>
                </a:schemeClr>
              </a:solidFill>
              <a:ln w="9525">
                <a:solidFill>
                  <a:schemeClr val="accent2">
                    <a:lumMod val="60000"/>
                    <a:lumOff val="4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Sheet3!$B$27:$G$27</c:f>
              <c:numCache>
                <c:formatCode>0.00E+00</c:formatCode>
                <c:ptCount val="6"/>
                <c:pt idx="0">
                  <c:v>58.3</c:v>
                </c:pt>
                <c:pt idx="1">
                  <c:v>429</c:v>
                </c:pt>
                <c:pt idx="2">
                  <c:v>454</c:v>
                </c:pt>
                <c:pt idx="3">
                  <c:v>1060</c:v>
                </c:pt>
                <c:pt idx="4">
                  <c:v>3280</c:v>
                </c:pt>
                <c:pt idx="5">
                  <c:v>44400</c:v>
                </c:pt>
              </c:numCache>
            </c:numRef>
          </c:yVal>
          <c:smooth val="0"/>
          <c:extLst>
            <c:ext xmlns:c16="http://schemas.microsoft.com/office/drawing/2014/chart" uri="{C3380CC4-5D6E-409C-BE32-E72D297353CC}">
              <c16:uniqueId val="{00000019-92E5-9044-8C9C-3E7CAC86A8D4}"/>
            </c:ext>
          </c:extLst>
        </c:ser>
        <c:ser>
          <c:idx val="26"/>
          <c:order val="26"/>
          <c:tx>
            <c:strRef>
              <c:f>Sheet3!$A$28</c:f>
              <c:strCache>
                <c:ptCount val="1"/>
                <c:pt idx="0">
                  <c:v>27</c:v>
                </c:pt>
              </c:strCache>
            </c:strRef>
          </c:tx>
          <c:spPr>
            <a:ln w="25400" cap="rnd">
              <a:noFill/>
              <a:round/>
            </a:ln>
            <a:effectLst/>
          </c:spPr>
          <c:marker>
            <c:symbol val="circle"/>
            <c:size val="5"/>
            <c:spPr>
              <a:solidFill>
                <a:schemeClr val="accent3">
                  <a:lumMod val="60000"/>
                  <a:lumOff val="40000"/>
                </a:schemeClr>
              </a:solidFill>
              <a:ln w="9525">
                <a:solidFill>
                  <a:schemeClr val="accent3">
                    <a:lumMod val="60000"/>
                    <a:lumOff val="4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Sheet3!$B$28:$G$28</c:f>
              <c:numCache>
                <c:formatCode>0.00E+00</c:formatCode>
                <c:ptCount val="6"/>
                <c:pt idx="0">
                  <c:v>84.9</c:v>
                </c:pt>
                <c:pt idx="1">
                  <c:v>320</c:v>
                </c:pt>
                <c:pt idx="2">
                  <c:v>7390</c:v>
                </c:pt>
                <c:pt idx="3">
                  <c:v>8360</c:v>
                </c:pt>
                <c:pt idx="4">
                  <c:v>40400</c:v>
                </c:pt>
                <c:pt idx="5">
                  <c:v>618000</c:v>
                </c:pt>
              </c:numCache>
            </c:numRef>
          </c:yVal>
          <c:smooth val="0"/>
          <c:extLst>
            <c:ext xmlns:c16="http://schemas.microsoft.com/office/drawing/2014/chart" uri="{C3380CC4-5D6E-409C-BE32-E72D297353CC}">
              <c16:uniqueId val="{0000001A-92E5-9044-8C9C-3E7CAC86A8D4}"/>
            </c:ext>
          </c:extLst>
        </c:ser>
        <c:ser>
          <c:idx val="27"/>
          <c:order val="27"/>
          <c:tx>
            <c:strRef>
              <c:f>Sheet3!$A$29</c:f>
              <c:strCache>
                <c:ptCount val="1"/>
                <c:pt idx="0">
                  <c:v>28</c:v>
                </c:pt>
              </c:strCache>
            </c:strRef>
          </c:tx>
          <c:spPr>
            <a:ln w="25400" cap="rnd">
              <a:noFill/>
              <a:round/>
            </a:ln>
            <a:effectLst/>
          </c:spPr>
          <c:marker>
            <c:symbol val="circle"/>
            <c:size val="5"/>
            <c:spPr>
              <a:solidFill>
                <a:schemeClr val="accent4">
                  <a:lumMod val="60000"/>
                  <a:lumOff val="40000"/>
                </a:schemeClr>
              </a:solidFill>
              <a:ln w="9525">
                <a:solidFill>
                  <a:schemeClr val="accent4">
                    <a:lumMod val="60000"/>
                    <a:lumOff val="4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Sheet3!$B$29:$G$29</c:f>
              <c:numCache>
                <c:formatCode>0.00E+00</c:formatCode>
                <c:ptCount val="6"/>
                <c:pt idx="0">
                  <c:v>481</c:v>
                </c:pt>
                <c:pt idx="1">
                  <c:v>754</c:v>
                </c:pt>
                <c:pt idx="2">
                  <c:v>4050</c:v>
                </c:pt>
                <c:pt idx="3">
                  <c:v>9260</c:v>
                </c:pt>
                <c:pt idx="4">
                  <c:v>63900</c:v>
                </c:pt>
                <c:pt idx="5">
                  <c:v>630000</c:v>
                </c:pt>
              </c:numCache>
            </c:numRef>
          </c:yVal>
          <c:smooth val="0"/>
          <c:extLst>
            <c:ext xmlns:c16="http://schemas.microsoft.com/office/drawing/2014/chart" uri="{C3380CC4-5D6E-409C-BE32-E72D297353CC}">
              <c16:uniqueId val="{0000001B-92E5-9044-8C9C-3E7CAC86A8D4}"/>
            </c:ext>
          </c:extLst>
        </c:ser>
        <c:ser>
          <c:idx val="28"/>
          <c:order val="28"/>
          <c:tx>
            <c:strRef>
              <c:f>Sheet3!$A$30</c:f>
              <c:strCache>
                <c:ptCount val="1"/>
                <c:pt idx="0">
                  <c:v>29</c:v>
                </c:pt>
              </c:strCache>
            </c:strRef>
          </c:tx>
          <c:spPr>
            <a:ln w="25400" cap="rnd">
              <a:noFill/>
              <a:round/>
            </a:ln>
            <a:effectLst/>
          </c:spPr>
          <c:marker>
            <c:symbol val="circle"/>
            <c:size val="5"/>
            <c:spPr>
              <a:solidFill>
                <a:schemeClr val="accent5">
                  <a:lumMod val="60000"/>
                  <a:lumOff val="40000"/>
                </a:schemeClr>
              </a:solidFill>
              <a:ln w="9525">
                <a:solidFill>
                  <a:schemeClr val="accent5">
                    <a:lumMod val="60000"/>
                    <a:lumOff val="40000"/>
                  </a:schemeClr>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Sheet3!$B$30:$G$30</c:f>
              <c:numCache>
                <c:formatCode>0.00E+00</c:formatCode>
                <c:ptCount val="6"/>
                <c:pt idx="0">
                  <c:v>1700</c:v>
                </c:pt>
                <c:pt idx="1">
                  <c:v>3410</c:v>
                </c:pt>
                <c:pt idx="2">
                  <c:v>21100</c:v>
                </c:pt>
                <c:pt idx="3">
                  <c:v>55600</c:v>
                </c:pt>
                <c:pt idx="4">
                  <c:v>57200</c:v>
                </c:pt>
                <c:pt idx="5">
                  <c:v>347000</c:v>
                </c:pt>
              </c:numCache>
            </c:numRef>
          </c:yVal>
          <c:smooth val="0"/>
          <c:extLst>
            <c:ext xmlns:c16="http://schemas.microsoft.com/office/drawing/2014/chart" uri="{C3380CC4-5D6E-409C-BE32-E72D297353CC}">
              <c16:uniqueId val="{0000001C-92E5-9044-8C9C-3E7CAC86A8D4}"/>
            </c:ext>
          </c:extLst>
        </c:ser>
        <c:ser>
          <c:idx val="29"/>
          <c:order val="29"/>
          <c:tx>
            <c:strRef>
              <c:f>Sheet3!$A$31</c:f>
              <c:strCache>
                <c:ptCount val="1"/>
                <c:pt idx="0">
                  <c:v>AVE</c:v>
                </c:pt>
              </c:strCache>
            </c:strRef>
          </c:tx>
          <c:spPr>
            <a:ln w="25400" cap="rnd">
              <a:noFill/>
              <a:round/>
            </a:ln>
            <a:effectLst/>
          </c:spPr>
          <c:marker>
            <c:symbol val="dash"/>
            <c:size val="15"/>
            <c:spPr>
              <a:solidFill>
                <a:srgbClr val="C00000"/>
              </a:solidFill>
              <a:ln w="9525">
                <a:solidFill>
                  <a:srgbClr val="C00000"/>
                </a:solidFill>
              </a:ln>
              <a:effectLst/>
            </c:spPr>
          </c:marker>
          <c:xVal>
            <c:numRef>
              <c:f>Sheet3!$B$1:$G$1</c:f>
              <c:numCache>
                <c:formatCode>General</c:formatCode>
                <c:ptCount val="6"/>
                <c:pt idx="0">
                  <c:v>2</c:v>
                </c:pt>
                <c:pt idx="1">
                  <c:v>3</c:v>
                </c:pt>
                <c:pt idx="2">
                  <c:v>4</c:v>
                </c:pt>
                <c:pt idx="3">
                  <c:v>5</c:v>
                </c:pt>
                <c:pt idx="4">
                  <c:v>6</c:v>
                </c:pt>
                <c:pt idx="5">
                  <c:v>7</c:v>
                </c:pt>
              </c:numCache>
            </c:numRef>
          </c:xVal>
          <c:yVal>
            <c:numRef>
              <c:f>Sheet3!$B$31:$G$31</c:f>
              <c:numCache>
                <c:formatCode>0.00E+00</c:formatCode>
                <c:ptCount val="6"/>
                <c:pt idx="0">
                  <c:v>782.77586206896569</c:v>
                </c:pt>
                <c:pt idx="1">
                  <c:v>2561.8928571428569</c:v>
                </c:pt>
                <c:pt idx="2">
                  <c:v>10496.4</c:v>
                </c:pt>
                <c:pt idx="3">
                  <c:v>62109.545454545456</c:v>
                </c:pt>
                <c:pt idx="4">
                  <c:v>70939</c:v>
                </c:pt>
                <c:pt idx="5">
                  <c:v>536194.73684210528</c:v>
                </c:pt>
              </c:numCache>
            </c:numRef>
          </c:yVal>
          <c:smooth val="0"/>
          <c:extLst>
            <c:ext xmlns:c16="http://schemas.microsoft.com/office/drawing/2014/chart" uri="{C3380CC4-5D6E-409C-BE32-E72D297353CC}">
              <c16:uniqueId val="{0000001D-92E5-9044-8C9C-3E7CAC86A8D4}"/>
            </c:ext>
          </c:extLst>
        </c:ser>
        <c:dLbls>
          <c:showLegendKey val="0"/>
          <c:showVal val="0"/>
          <c:showCatName val="0"/>
          <c:showSerName val="0"/>
          <c:showPercent val="0"/>
          <c:showBubbleSize val="0"/>
        </c:dLbls>
        <c:axId val="59165696"/>
        <c:axId val="59196544"/>
      </c:scatterChart>
      <c:valAx>
        <c:axId val="59165696"/>
        <c:scaling>
          <c:orientation val="minMax"/>
          <c:max val="7"/>
          <c:min val="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Age: months</a:t>
                </a:r>
              </a:p>
            </c:rich>
          </c:tx>
          <c:layout>
            <c:manualLayout>
              <c:xMode val="edge"/>
              <c:yMode val="edge"/>
              <c:x val="0.51387417481905662"/>
              <c:y val="0.9398437500000002"/>
            </c:manualLayout>
          </c:layout>
          <c:overlay val="0"/>
          <c:spPr>
            <a:noFill/>
            <a:ln>
              <a:noFill/>
            </a:ln>
            <a:effectLst/>
          </c:sp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196544"/>
        <c:crosses val="autoZero"/>
        <c:crossBetween val="midCat"/>
        <c:majorUnit val="1"/>
      </c:valAx>
      <c:valAx>
        <c:axId val="59196544"/>
        <c:scaling>
          <c:logBase val="10"/>
          <c:orientation val="minMax"/>
          <c:max val="500000000"/>
          <c:min val="1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BLI</a:t>
                </a:r>
              </a:p>
            </c:rich>
          </c:tx>
          <c:layout>
            <c:manualLayout>
              <c:xMode val="edge"/>
              <c:yMode val="edge"/>
              <c:x val="2.6560502448812518E-2"/>
              <c:y val="0.45036745406824147"/>
            </c:manualLayout>
          </c:layout>
          <c:overlay val="0"/>
          <c:spPr>
            <a:noFill/>
            <a:ln>
              <a:noFill/>
            </a:ln>
            <a:effectLst/>
          </c:spPr>
        </c:title>
        <c:numFmt formatCode="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165696"/>
        <c:crosses val="autoZero"/>
        <c:crossBetween val="midCat"/>
        <c:majorUnit val="10"/>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200" b="0" i="0" u="none" strike="noStrike" kern="1200" spc="0" baseline="0">
                <a:solidFill>
                  <a:schemeClr val="tx1">
                    <a:lumMod val="65000"/>
                    <a:lumOff val="35000"/>
                  </a:schemeClr>
                </a:solidFill>
                <a:latin typeface="+mn-lt"/>
                <a:ea typeface="+mn-ea"/>
                <a:cs typeface="+mn-cs"/>
              </a:defRPr>
            </a:pPr>
            <a:r>
              <a:rPr lang="en-US" sz="1200"/>
              <a:t>CPPL mice only</a:t>
            </a:r>
          </a:p>
        </c:rich>
      </c:tx>
      <c:layout>
        <c:manualLayout>
          <c:xMode val="edge"/>
          <c:yMode val="edge"/>
          <c:x val="0.32030657410427266"/>
          <c:y val="6.9827120475418711E-2"/>
        </c:manualLayout>
      </c:layout>
      <c:overlay val="0"/>
      <c:spPr>
        <a:solidFill>
          <a:sysClr val="window" lastClr="FFFFFF"/>
        </a:solidFill>
        <a:ln>
          <a:noFill/>
        </a:ln>
        <a:effectLst/>
      </c:spPr>
    </c:title>
    <c:autoTitleDeleted val="0"/>
    <c:plotArea>
      <c:layout>
        <c:manualLayout>
          <c:layoutTarget val="inner"/>
          <c:xMode val="edge"/>
          <c:yMode val="edge"/>
          <c:x val="0.20030815962991511"/>
          <c:y val="0.16196217976804764"/>
          <c:w val="0.74430719941174417"/>
          <c:h val="0.66058071752376191"/>
        </c:manualLayout>
      </c:layout>
      <c:scatterChart>
        <c:scatterStyle val="lineMarker"/>
        <c:varyColors val="0"/>
        <c:ser>
          <c:idx val="0"/>
          <c:order val="0"/>
          <c:tx>
            <c:strRef>
              <c:f>Sheet2!$A$2</c:f>
              <c:strCache>
                <c:ptCount val="1"/>
                <c:pt idx="0">
                  <c:v>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Sheet2!$B$2:$G$2</c:f>
              <c:numCache>
                <c:formatCode>0.00E+00</c:formatCode>
                <c:ptCount val="6"/>
                <c:pt idx="0">
                  <c:v>236</c:v>
                </c:pt>
                <c:pt idx="1">
                  <c:v>34400</c:v>
                </c:pt>
                <c:pt idx="2">
                  <c:v>787000</c:v>
                </c:pt>
                <c:pt idx="3">
                  <c:v>5760000</c:v>
                </c:pt>
                <c:pt idx="4">
                  <c:v>20100000</c:v>
                </c:pt>
                <c:pt idx="5">
                  <c:v>101000000</c:v>
                </c:pt>
              </c:numCache>
            </c:numRef>
          </c:yVal>
          <c:smooth val="0"/>
          <c:extLst>
            <c:ext xmlns:c16="http://schemas.microsoft.com/office/drawing/2014/chart" uri="{C3380CC4-5D6E-409C-BE32-E72D297353CC}">
              <c16:uniqueId val="{00000000-1605-F947-8B09-4CF60FE76432}"/>
            </c:ext>
          </c:extLst>
        </c:ser>
        <c:ser>
          <c:idx val="1"/>
          <c:order val="1"/>
          <c:tx>
            <c:strRef>
              <c:f>Sheet2!$A$3</c:f>
              <c:strCache>
                <c:ptCount val="1"/>
                <c:pt idx="0">
                  <c:v>2</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Sheet2!$B$3:$G$3</c:f>
              <c:numCache>
                <c:formatCode>0.00E+00</c:formatCode>
                <c:ptCount val="6"/>
                <c:pt idx="0">
                  <c:v>102</c:v>
                </c:pt>
                <c:pt idx="1">
                  <c:v>21100</c:v>
                </c:pt>
                <c:pt idx="2">
                  <c:v>632000</c:v>
                </c:pt>
                <c:pt idx="3">
                  <c:v>5550000</c:v>
                </c:pt>
                <c:pt idx="4">
                  <c:v>10200000</c:v>
                </c:pt>
                <c:pt idx="5">
                  <c:v>68900000</c:v>
                </c:pt>
              </c:numCache>
            </c:numRef>
          </c:yVal>
          <c:smooth val="0"/>
          <c:extLst>
            <c:ext xmlns:c16="http://schemas.microsoft.com/office/drawing/2014/chart" uri="{C3380CC4-5D6E-409C-BE32-E72D297353CC}">
              <c16:uniqueId val="{00000001-1605-F947-8B09-4CF60FE76432}"/>
            </c:ext>
          </c:extLst>
        </c:ser>
        <c:ser>
          <c:idx val="2"/>
          <c:order val="2"/>
          <c:tx>
            <c:strRef>
              <c:f>Sheet2!$A$4</c:f>
              <c:strCache>
                <c:ptCount val="1"/>
                <c:pt idx="0">
                  <c:v>3</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Sheet2!$B$4:$G$4</c:f>
              <c:numCache>
                <c:formatCode>0.00E+00</c:formatCode>
                <c:ptCount val="6"/>
                <c:pt idx="0">
                  <c:v>111</c:v>
                </c:pt>
                <c:pt idx="1">
                  <c:v>7770</c:v>
                </c:pt>
                <c:pt idx="2">
                  <c:v>535000</c:v>
                </c:pt>
                <c:pt idx="3">
                  <c:v>6030000</c:v>
                </c:pt>
                <c:pt idx="4">
                  <c:v>54000000</c:v>
                </c:pt>
                <c:pt idx="5">
                  <c:v>119000000</c:v>
                </c:pt>
              </c:numCache>
            </c:numRef>
          </c:yVal>
          <c:smooth val="0"/>
          <c:extLst>
            <c:ext xmlns:c16="http://schemas.microsoft.com/office/drawing/2014/chart" uri="{C3380CC4-5D6E-409C-BE32-E72D297353CC}">
              <c16:uniqueId val="{00000002-1605-F947-8B09-4CF60FE76432}"/>
            </c:ext>
          </c:extLst>
        </c:ser>
        <c:ser>
          <c:idx val="3"/>
          <c:order val="3"/>
          <c:tx>
            <c:strRef>
              <c:f>Sheet2!$A$5</c:f>
              <c:strCache>
                <c:ptCount val="1"/>
                <c:pt idx="0">
                  <c:v>4</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Sheet2!$B$5:$G$5</c:f>
              <c:numCache>
                <c:formatCode>0.00E+00</c:formatCode>
                <c:ptCount val="6"/>
                <c:pt idx="0">
                  <c:v>221</c:v>
                </c:pt>
                <c:pt idx="1">
                  <c:v>45400</c:v>
                </c:pt>
                <c:pt idx="2">
                  <c:v>1160000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3-1605-F947-8B09-4CF60FE76432}"/>
            </c:ext>
          </c:extLst>
        </c:ser>
        <c:ser>
          <c:idx val="4"/>
          <c:order val="4"/>
          <c:tx>
            <c:strRef>
              <c:f>Sheet2!$A$6</c:f>
              <c:strCache>
                <c:ptCount val="1"/>
                <c:pt idx="0">
                  <c:v>5</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Sheet2!$B$6:$G$6</c:f>
              <c:numCache>
                <c:formatCode>0.00E+00</c:formatCode>
                <c:ptCount val="6"/>
                <c:pt idx="0">
                  <c:v>323</c:v>
                </c:pt>
                <c:pt idx="1">
                  <c:v>54300</c:v>
                </c:pt>
                <c:pt idx="2">
                  <c:v>2100000</c:v>
                </c:pt>
                <c:pt idx="3">
                  <c:v>7310000</c:v>
                </c:pt>
                <c:pt idx="4">
                  <c:v>20900000</c:v>
                </c:pt>
                <c:pt idx="5">
                  <c:v>80900000</c:v>
                </c:pt>
              </c:numCache>
            </c:numRef>
          </c:yVal>
          <c:smooth val="0"/>
          <c:extLst>
            <c:ext xmlns:c16="http://schemas.microsoft.com/office/drawing/2014/chart" uri="{C3380CC4-5D6E-409C-BE32-E72D297353CC}">
              <c16:uniqueId val="{00000004-1605-F947-8B09-4CF60FE76432}"/>
            </c:ext>
          </c:extLst>
        </c:ser>
        <c:ser>
          <c:idx val="5"/>
          <c:order val="5"/>
          <c:tx>
            <c:strRef>
              <c:f>Sheet2!$A$7</c:f>
              <c:strCache>
                <c:ptCount val="1"/>
                <c:pt idx="0">
                  <c:v>6</c:v>
                </c:pt>
              </c:strCache>
            </c:strRef>
          </c:tx>
          <c:spPr>
            <a:ln w="25400" cap="rnd">
              <a:noFill/>
              <a:round/>
            </a:ln>
            <a:effectLst/>
          </c:spPr>
          <c:marker>
            <c:symbol val="circle"/>
            <c:size val="5"/>
            <c:spPr>
              <a:solidFill>
                <a:schemeClr val="accent6"/>
              </a:solidFill>
              <a:ln w="9525">
                <a:solidFill>
                  <a:schemeClr val="accent6"/>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Sheet2!$B$7:$G$7</c:f>
              <c:numCache>
                <c:formatCode>0.00E+00</c:formatCode>
                <c:ptCount val="6"/>
                <c:pt idx="0">
                  <c:v>89.4</c:v>
                </c:pt>
                <c:pt idx="1">
                  <c:v>8970</c:v>
                </c:pt>
                <c:pt idx="2">
                  <c:v>366000</c:v>
                </c:pt>
                <c:pt idx="3">
                  <c:v>1030000</c:v>
                </c:pt>
                <c:pt idx="4">
                  <c:v>7810000</c:v>
                </c:pt>
                <c:pt idx="5">
                  <c:v>65900000</c:v>
                </c:pt>
              </c:numCache>
            </c:numRef>
          </c:yVal>
          <c:smooth val="0"/>
          <c:extLst>
            <c:ext xmlns:c16="http://schemas.microsoft.com/office/drawing/2014/chart" uri="{C3380CC4-5D6E-409C-BE32-E72D297353CC}">
              <c16:uniqueId val="{00000005-1605-F947-8B09-4CF60FE76432}"/>
            </c:ext>
          </c:extLst>
        </c:ser>
        <c:ser>
          <c:idx val="6"/>
          <c:order val="6"/>
          <c:tx>
            <c:strRef>
              <c:f>Sheet2!$A$8</c:f>
              <c:strCache>
                <c:ptCount val="1"/>
                <c:pt idx="0">
                  <c:v>7</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Sheet2!$B$8:$G$8</c:f>
              <c:numCache>
                <c:formatCode>0.00E+00</c:formatCode>
                <c:ptCount val="6"/>
                <c:pt idx="0">
                  <c:v>244</c:v>
                </c:pt>
                <c:pt idx="1">
                  <c:v>64300</c:v>
                </c:pt>
                <c:pt idx="2">
                  <c:v>5420000</c:v>
                </c:pt>
                <c:pt idx="3">
                  <c:v>43000000</c:v>
                </c:pt>
                <c:pt idx="4">
                  <c:v>211000000</c:v>
                </c:pt>
                <c:pt idx="5">
                  <c:v>498000000</c:v>
                </c:pt>
              </c:numCache>
            </c:numRef>
          </c:yVal>
          <c:smooth val="0"/>
          <c:extLst>
            <c:ext xmlns:c16="http://schemas.microsoft.com/office/drawing/2014/chart" uri="{C3380CC4-5D6E-409C-BE32-E72D297353CC}">
              <c16:uniqueId val="{00000006-1605-F947-8B09-4CF60FE76432}"/>
            </c:ext>
          </c:extLst>
        </c:ser>
        <c:ser>
          <c:idx val="7"/>
          <c:order val="7"/>
          <c:tx>
            <c:strRef>
              <c:f>Sheet2!$A$9</c:f>
              <c:strCache>
                <c:ptCount val="1"/>
                <c:pt idx="0">
                  <c:v>8</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Sheet2!$B$9:$G$9</c:f>
              <c:numCache>
                <c:formatCode>0.00E+00</c:formatCode>
                <c:ptCount val="6"/>
                <c:pt idx="0">
                  <c:v>99.6</c:v>
                </c:pt>
                <c:pt idx="1">
                  <c:v>7980</c:v>
                </c:pt>
                <c:pt idx="2">
                  <c:v>498000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7-1605-F947-8B09-4CF60FE76432}"/>
            </c:ext>
          </c:extLst>
        </c:ser>
        <c:ser>
          <c:idx val="8"/>
          <c:order val="8"/>
          <c:tx>
            <c:strRef>
              <c:f>Sheet2!$A$10</c:f>
              <c:strCache>
                <c:ptCount val="1"/>
                <c:pt idx="0">
                  <c:v>9</c:v>
                </c:pt>
              </c:strCache>
            </c:strRef>
          </c:tx>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Sheet2!$B$10:$G$10</c:f>
              <c:numCache>
                <c:formatCode>0.00E+00</c:formatCode>
                <c:ptCount val="6"/>
                <c:pt idx="0">
                  <c:v>333</c:v>
                </c:pt>
                <c:pt idx="1">
                  <c:v>65700</c:v>
                </c:pt>
                <c:pt idx="2" formatCode="General">
                  <c:v>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8-1605-F947-8B09-4CF60FE76432}"/>
            </c:ext>
          </c:extLst>
        </c:ser>
        <c:ser>
          <c:idx val="9"/>
          <c:order val="9"/>
          <c:tx>
            <c:strRef>
              <c:f>Sheet2!$A$11</c:f>
              <c:strCache>
                <c:ptCount val="1"/>
                <c:pt idx="0">
                  <c:v>10</c:v>
                </c:pt>
              </c:strCache>
            </c:strRef>
          </c:tx>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Sheet2!$B$11:$G$11</c:f>
              <c:numCache>
                <c:formatCode>0.00E+00</c:formatCode>
                <c:ptCount val="6"/>
                <c:pt idx="0">
                  <c:v>660</c:v>
                </c:pt>
                <c:pt idx="1">
                  <c:v>45900</c:v>
                </c:pt>
                <c:pt idx="2">
                  <c:v>848000</c:v>
                </c:pt>
                <c:pt idx="3">
                  <c:v>2230000</c:v>
                </c:pt>
                <c:pt idx="4">
                  <c:v>11100000</c:v>
                </c:pt>
                <c:pt idx="5">
                  <c:v>70200000</c:v>
                </c:pt>
              </c:numCache>
            </c:numRef>
          </c:yVal>
          <c:smooth val="0"/>
          <c:extLst>
            <c:ext xmlns:c16="http://schemas.microsoft.com/office/drawing/2014/chart" uri="{C3380CC4-5D6E-409C-BE32-E72D297353CC}">
              <c16:uniqueId val="{00000009-1605-F947-8B09-4CF60FE76432}"/>
            </c:ext>
          </c:extLst>
        </c:ser>
        <c:ser>
          <c:idx val="10"/>
          <c:order val="10"/>
          <c:tx>
            <c:strRef>
              <c:f>Sheet2!$A$12</c:f>
              <c:strCache>
                <c:ptCount val="1"/>
                <c:pt idx="0">
                  <c:v>11</c:v>
                </c:pt>
              </c:strCache>
            </c:strRef>
          </c:tx>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Sheet2!$B$12:$G$12</c:f>
              <c:numCache>
                <c:formatCode>0.00E+00</c:formatCode>
                <c:ptCount val="6"/>
                <c:pt idx="0">
                  <c:v>415</c:v>
                </c:pt>
                <c:pt idx="1">
                  <c:v>98700</c:v>
                </c:pt>
                <c:pt idx="2">
                  <c:v>2210000</c:v>
                </c:pt>
                <c:pt idx="3">
                  <c:v>8990000</c:v>
                </c:pt>
                <c:pt idx="4">
                  <c:v>45600000</c:v>
                </c:pt>
                <c:pt idx="5">
                  <c:v>168000000</c:v>
                </c:pt>
              </c:numCache>
            </c:numRef>
          </c:yVal>
          <c:smooth val="0"/>
          <c:extLst>
            <c:ext xmlns:c16="http://schemas.microsoft.com/office/drawing/2014/chart" uri="{C3380CC4-5D6E-409C-BE32-E72D297353CC}">
              <c16:uniqueId val="{0000000A-1605-F947-8B09-4CF60FE76432}"/>
            </c:ext>
          </c:extLst>
        </c:ser>
        <c:ser>
          <c:idx val="11"/>
          <c:order val="11"/>
          <c:tx>
            <c:strRef>
              <c:f>Sheet2!$A$13</c:f>
              <c:strCache>
                <c:ptCount val="1"/>
                <c:pt idx="0">
                  <c:v>12</c:v>
                </c:pt>
              </c:strCache>
            </c:strRef>
          </c:tx>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Sheet2!$B$13:$G$13</c:f>
              <c:numCache>
                <c:formatCode>0.00E+00</c:formatCode>
                <c:ptCount val="6"/>
                <c:pt idx="0">
                  <c:v>167</c:v>
                </c:pt>
                <c:pt idx="1">
                  <c:v>47400</c:v>
                </c:pt>
                <c:pt idx="2">
                  <c:v>906000</c:v>
                </c:pt>
                <c:pt idx="3">
                  <c:v>4290000</c:v>
                </c:pt>
                <c:pt idx="4" formatCode="General">
                  <c:v>0</c:v>
                </c:pt>
                <c:pt idx="5" formatCode="General">
                  <c:v>0</c:v>
                </c:pt>
              </c:numCache>
            </c:numRef>
          </c:yVal>
          <c:smooth val="0"/>
          <c:extLst>
            <c:ext xmlns:c16="http://schemas.microsoft.com/office/drawing/2014/chart" uri="{C3380CC4-5D6E-409C-BE32-E72D297353CC}">
              <c16:uniqueId val="{0000000B-1605-F947-8B09-4CF60FE76432}"/>
            </c:ext>
          </c:extLst>
        </c:ser>
        <c:ser>
          <c:idx val="12"/>
          <c:order val="12"/>
          <c:tx>
            <c:strRef>
              <c:f>Sheet2!$A$14</c:f>
              <c:strCache>
                <c:ptCount val="1"/>
                <c:pt idx="0">
                  <c:v>13</c:v>
                </c:pt>
              </c:strCache>
            </c:strRef>
          </c:tx>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Sheet2!$B$14:$G$14</c:f>
              <c:numCache>
                <c:formatCode>0.00E+00</c:formatCode>
                <c:ptCount val="6"/>
                <c:pt idx="0">
                  <c:v>107</c:v>
                </c:pt>
                <c:pt idx="1">
                  <c:v>21100</c:v>
                </c:pt>
                <c:pt idx="2">
                  <c:v>501000</c:v>
                </c:pt>
                <c:pt idx="3">
                  <c:v>4780000</c:v>
                </c:pt>
                <c:pt idx="4">
                  <c:v>21200000</c:v>
                </c:pt>
                <c:pt idx="5">
                  <c:v>72400000</c:v>
                </c:pt>
              </c:numCache>
            </c:numRef>
          </c:yVal>
          <c:smooth val="0"/>
          <c:extLst>
            <c:ext xmlns:c16="http://schemas.microsoft.com/office/drawing/2014/chart" uri="{C3380CC4-5D6E-409C-BE32-E72D297353CC}">
              <c16:uniqueId val="{0000000C-1605-F947-8B09-4CF60FE76432}"/>
            </c:ext>
          </c:extLst>
        </c:ser>
        <c:ser>
          <c:idx val="13"/>
          <c:order val="13"/>
          <c:tx>
            <c:strRef>
              <c:f>Sheet2!$A$15</c:f>
              <c:strCache>
                <c:ptCount val="1"/>
                <c:pt idx="0">
                  <c:v>14</c:v>
                </c:pt>
              </c:strCache>
            </c:strRef>
          </c:tx>
          <c:spPr>
            <a:ln w="25400" cap="rnd">
              <a:noFill/>
              <a:round/>
            </a:ln>
            <a:effectLst/>
          </c:spPr>
          <c:marker>
            <c:symbol val="circle"/>
            <c:size val="5"/>
            <c:spPr>
              <a:solidFill>
                <a:schemeClr val="accent2">
                  <a:lumMod val="80000"/>
                  <a:lumOff val="20000"/>
                </a:schemeClr>
              </a:solidFill>
              <a:ln w="3175">
                <a:solidFill>
                  <a:schemeClr val="accent2">
                    <a:lumMod val="80000"/>
                    <a:lumOff val="20000"/>
                  </a:schemeClr>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Sheet2!$B$15:$G$15</c:f>
              <c:numCache>
                <c:formatCode>0.00E+00</c:formatCode>
                <c:ptCount val="6"/>
                <c:pt idx="0">
                  <c:v>333</c:v>
                </c:pt>
                <c:pt idx="1">
                  <c:v>32000</c:v>
                </c:pt>
                <c:pt idx="2">
                  <c:v>421000</c:v>
                </c:pt>
                <c:pt idx="3">
                  <c:v>1570000</c:v>
                </c:pt>
                <c:pt idx="4">
                  <c:v>24000000</c:v>
                </c:pt>
                <c:pt idx="5">
                  <c:v>81800000</c:v>
                </c:pt>
              </c:numCache>
            </c:numRef>
          </c:yVal>
          <c:smooth val="0"/>
          <c:extLst>
            <c:ext xmlns:c16="http://schemas.microsoft.com/office/drawing/2014/chart" uri="{C3380CC4-5D6E-409C-BE32-E72D297353CC}">
              <c16:uniqueId val="{0000000D-1605-F947-8B09-4CF60FE76432}"/>
            </c:ext>
          </c:extLst>
        </c:ser>
        <c:ser>
          <c:idx val="14"/>
          <c:order val="14"/>
          <c:tx>
            <c:strRef>
              <c:f>Sheet2!$A$16</c:f>
              <c:strCache>
                <c:ptCount val="1"/>
                <c:pt idx="0">
                  <c:v>AVG</c:v>
                </c:pt>
              </c:strCache>
            </c:strRef>
          </c:tx>
          <c:spPr>
            <a:ln w="25400" cap="rnd">
              <a:noFill/>
              <a:round/>
            </a:ln>
            <a:effectLst/>
          </c:spPr>
          <c:marker>
            <c:symbol val="dash"/>
            <c:size val="15"/>
            <c:spPr>
              <a:solidFill>
                <a:srgbClr val="C00000"/>
              </a:solidFill>
              <a:ln w="3175">
                <a:solidFill>
                  <a:srgbClr val="C00000"/>
                </a:solidFill>
              </a:ln>
              <a:effectLst/>
            </c:spPr>
          </c:marker>
          <c:xVal>
            <c:numRef>
              <c:f>Sheet2!$B$1:$G$1</c:f>
              <c:numCache>
                <c:formatCode>General</c:formatCode>
                <c:ptCount val="6"/>
                <c:pt idx="0">
                  <c:v>2</c:v>
                </c:pt>
                <c:pt idx="1">
                  <c:v>3</c:v>
                </c:pt>
                <c:pt idx="2">
                  <c:v>4</c:v>
                </c:pt>
                <c:pt idx="3">
                  <c:v>5</c:v>
                </c:pt>
                <c:pt idx="4">
                  <c:v>6</c:v>
                </c:pt>
                <c:pt idx="5">
                  <c:v>7</c:v>
                </c:pt>
              </c:numCache>
            </c:numRef>
          </c:xVal>
          <c:yVal>
            <c:numRef>
              <c:f>Sheet2!$B$16:$G$16</c:f>
              <c:numCache>
                <c:formatCode>General</c:formatCode>
                <c:ptCount val="6"/>
                <c:pt idx="0">
                  <c:v>245.78571428571431</c:v>
                </c:pt>
                <c:pt idx="1">
                  <c:v>39644.28571428571</c:v>
                </c:pt>
                <c:pt idx="2">
                  <c:v>1260307.6923076904</c:v>
                </c:pt>
                <c:pt idx="3">
                  <c:v>8230909.0909091001</c:v>
                </c:pt>
                <c:pt idx="4">
                  <c:v>42591000</c:v>
                </c:pt>
                <c:pt idx="5">
                  <c:v>132610000</c:v>
                </c:pt>
              </c:numCache>
            </c:numRef>
          </c:yVal>
          <c:smooth val="0"/>
          <c:extLst>
            <c:ext xmlns:c16="http://schemas.microsoft.com/office/drawing/2014/chart" uri="{C3380CC4-5D6E-409C-BE32-E72D297353CC}">
              <c16:uniqueId val="{0000000E-1605-F947-8B09-4CF60FE76432}"/>
            </c:ext>
          </c:extLst>
        </c:ser>
        <c:dLbls>
          <c:showLegendKey val="0"/>
          <c:showVal val="0"/>
          <c:showCatName val="0"/>
          <c:showSerName val="0"/>
          <c:showPercent val="0"/>
          <c:showBubbleSize val="0"/>
        </c:dLbls>
        <c:axId val="59376000"/>
        <c:axId val="59377920"/>
      </c:scatterChart>
      <c:valAx>
        <c:axId val="59376000"/>
        <c:scaling>
          <c:orientation val="minMax"/>
          <c:max val="7"/>
          <c:min val="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Age: months</a:t>
                </a:r>
              </a:p>
            </c:rich>
          </c:tx>
          <c:layout>
            <c:manualLayout>
              <c:xMode val="edge"/>
              <c:yMode val="edge"/>
              <c:x val="0.4961974071422891"/>
              <c:y val="0.93810763888888904"/>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377920"/>
        <c:crosses val="autoZero"/>
        <c:crossBetween val="midCat"/>
        <c:majorUnit val="1"/>
      </c:valAx>
      <c:valAx>
        <c:axId val="59377920"/>
        <c:scaling>
          <c:logBase val="10"/>
          <c:orientation val="minMax"/>
          <c:min val="1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BLI</a:t>
                </a:r>
              </a:p>
            </c:rich>
          </c:tx>
          <c:layout>
            <c:manualLayout>
              <c:xMode val="edge"/>
              <c:yMode val="edge"/>
              <c:x val="0"/>
              <c:y val="0.47038905293088368"/>
            </c:manualLayout>
          </c:layout>
          <c:overlay val="0"/>
          <c:spPr>
            <a:noFill/>
            <a:ln>
              <a:noFill/>
            </a:ln>
            <a:effectLst/>
          </c:spPr>
        </c:title>
        <c:numFmt formatCode="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376000"/>
        <c:crosses val="autoZero"/>
        <c:crossBetween val="midCat"/>
        <c:majorUnit val="10"/>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a:t>PBS treated CPPL</a:t>
            </a:r>
          </a:p>
        </c:rich>
      </c:tx>
      <c:layout>
        <c:manualLayout>
          <c:xMode val="edge"/>
          <c:yMode val="edge"/>
          <c:x val="0.22485416804761826"/>
          <c:y val="3.125E-2"/>
        </c:manualLayout>
      </c:layout>
      <c:overlay val="0"/>
      <c:spPr>
        <a:solidFill>
          <a:schemeClr val="bg1"/>
        </a:solidFill>
        <a:ln>
          <a:noFill/>
        </a:ln>
        <a:effectLst/>
      </c:spPr>
    </c:title>
    <c:autoTitleDeleted val="0"/>
    <c:plotArea>
      <c:layout>
        <c:manualLayout>
          <c:layoutTarget val="inner"/>
          <c:xMode val="edge"/>
          <c:yMode val="edge"/>
          <c:x val="0.21396665784192195"/>
          <c:y val="2.0092547025371846E-2"/>
          <c:w val="0.75660978080717978"/>
          <c:h val="0.76139986321035003"/>
        </c:manualLayout>
      </c:layout>
      <c:scatterChart>
        <c:scatterStyle val="lineMarker"/>
        <c:varyColors val="0"/>
        <c:ser>
          <c:idx val="0"/>
          <c:order val="0"/>
          <c:tx>
            <c:strRef>
              <c:f>Sheet4!$A$2</c:f>
              <c:strCache>
                <c:ptCount val="1"/>
                <c:pt idx="0">
                  <c:v>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Sheet4!$B$2:$G$2</c:f>
              <c:numCache>
                <c:formatCode>0.00E+00</c:formatCode>
                <c:ptCount val="6"/>
                <c:pt idx="0">
                  <c:v>540000</c:v>
                </c:pt>
                <c:pt idx="1">
                  <c:v>9390000</c:v>
                </c:pt>
                <c:pt idx="2">
                  <c:v>53200000</c:v>
                </c:pt>
                <c:pt idx="3">
                  <c:v>210000000</c:v>
                </c:pt>
                <c:pt idx="4">
                  <c:v>432000000</c:v>
                </c:pt>
                <c:pt idx="5">
                  <c:v>1380000000</c:v>
                </c:pt>
              </c:numCache>
            </c:numRef>
          </c:yVal>
          <c:smooth val="0"/>
          <c:extLst>
            <c:ext xmlns:c16="http://schemas.microsoft.com/office/drawing/2014/chart" uri="{C3380CC4-5D6E-409C-BE32-E72D297353CC}">
              <c16:uniqueId val="{00000000-90D8-A744-8B6B-DA4E4549B764}"/>
            </c:ext>
          </c:extLst>
        </c:ser>
        <c:ser>
          <c:idx val="1"/>
          <c:order val="1"/>
          <c:tx>
            <c:strRef>
              <c:f>Sheet4!$A$3</c:f>
              <c:strCache>
                <c:ptCount val="1"/>
                <c:pt idx="0">
                  <c:v>2</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Sheet4!$B$3:$G$3</c:f>
              <c:numCache>
                <c:formatCode>0.00E+00</c:formatCode>
                <c:ptCount val="6"/>
                <c:pt idx="0">
                  <c:v>239000</c:v>
                </c:pt>
                <c:pt idx="1">
                  <c:v>329000</c:v>
                </c:pt>
                <c:pt idx="2">
                  <c:v>3490000</c:v>
                </c:pt>
                <c:pt idx="3">
                  <c:v>13000000</c:v>
                </c:pt>
                <c:pt idx="4">
                  <c:v>79300000</c:v>
                </c:pt>
                <c:pt idx="5">
                  <c:v>194000000</c:v>
                </c:pt>
              </c:numCache>
            </c:numRef>
          </c:yVal>
          <c:smooth val="0"/>
          <c:extLst>
            <c:ext xmlns:c16="http://schemas.microsoft.com/office/drawing/2014/chart" uri="{C3380CC4-5D6E-409C-BE32-E72D297353CC}">
              <c16:uniqueId val="{00000001-90D8-A744-8B6B-DA4E4549B764}"/>
            </c:ext>
          </c:extLst>
        </c:ser>
        <c:ser>
          <c:idx val="2"/>
          <c:order val="2"/>
          <c:tx>
            <c:strRef>
              <c:f>Sheet4!$A$4</c:f>
              <c:strCache>
                <c:ptCount val="1"/>
                <c:pt idx="0">
                  <c:v>3</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Sheet4!$B$4:$G$4</c:f>
              <c:numCache>
                <c:formatCode>0.00E+00</c:formatCode>
                <c:ptCount val="6"/>
                <c:pt idx="0">
                  <c:v>213000</c:v>
                </c:pt>
                <c:pt idx="1">
                  <c:v>3450000</c:v>
                </c:pt>
                <c:pt idx="2">
                  <c:v>5550000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2-90D8-A744-8B6B-DA4E4549B764}"/>
            </c:ext>
          </c:extLst>
        </c:ser>
        <c:ser>
          <c:idx val="3"/>
          <c:order val="3"/>
          <c:tx>
            <c:strRef>
              <c:f>Sheet4!$A$5</c:f>
              <c:strCache>
                <c:ptCount val="1"/>
                <c:pt idx="0">
                  <c:v>4</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Sheet4!$B$5:$G$5</c:f>
              <c:numCache>
                <c:formatCode>0.00E+00</c:formatCode>
                <c:ptCount val="6"/>
                <c:pt idx="0">
                  <c:v>64800</c:v>
                </c:pt>
                <c:pt idx="1">
                  <c:v>274000</c:v>
                </c:pt>
                <c:pt idx="2">
                  <c:v>771000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3-90D8-A744-8B6B-DA4E4549B764}"/>
            </c:ext>
          </c:extLst>
        </c:ser>
        <c:ser>
          <c:idx val="4"/>
          <c:order val="4"/>
          <c:tx>
            <c:strRef>
              <c:f>Sheet4!$A$6</c:f>
              <c:strCache>
                <c:ptCount val="1"/>
                <c:pt idx="0">
                  <c:v>5</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Sheet4!$B$6:$G$6</c:f>
              <c:numCache>
                <c:formatCode>0.00E+00</c:formatCode>
                <c:ptCount val="6"/>
                <c:pt idx="0">
                  <c:v>48500</c:v>
                </c:pt>
                <c:pt idx="1">
                  <c:v>53100</c:v>
                </c:pt>
                <c:pt idx="2">
                  <c:v>549000</c:v>
                </c:pt>
                <c:pt idx="3">
                  <c:v>8770000</c:v>
                </c:pt>
                <c:pt idx="4">
                  <c:v>15200000</c:v>
                </c:pt>
                <c:pt idx="5">
                  <c:v>65800000</c:v>
                </c:pt>
              </c:numCache>
            </c:numRef>
          </c:yVal>
          <c:smooth val="0"/>
          <c:extLst>
            <c:ext xmlns:c16="http://schemas.microsoft.com/office/drawing/2014/chart" uri="{C3380CC4-5D6E-409C-BE32-E72D297353CC}">
              <c16:uniqueId val="{00000004-90D8-A744-8B6B-DA4E4549B764}"/>
            </c:ext>
          </c:extLst>
        </c:ser>
        <c:ser>
          <c:idx val="5"/>
          <c:order val="5"/>
          <c:tx>
            <c:strRef>
              <c:f>Sheet4!$A$7</c:f>
              <c:strCache>
                <c:ptCount val="1"/>
                <c:pt idx="0">
                  <c:v>6</c:v>
                </c:pt>
              </c:strCache>
            </c:strRef>
          </c:tx>
          <c:spPr>
            <a:ln w="25400" cap="rnd">
              <a:noFill/>
              <a:round/>
            </a:ln>
            <a:effectLst/>
          </c:spPr>
          <c:marker>
            <c:symbol val="circle"/>
            <c:size val="5"/>
            <c:spPr>
              <a:solidFill>
                <a:schemeClr val="accent6"/>
              </a:solidFill>
              <a:ln w="9525">
                <a:solidFill>
                  <a:schemeClr val="accent6"/>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Sheet4!$B$7:$G$7</c:f>
              <c:numCache>
                <c:formatCode>0.00E+00</c:formatCode>
                <c:ptCount val="6"/>
                <c:pt idx="0">
                  <c:v>3400000</c:v>
                </c:pt>
                <c:pt idx="1">
                  <c:v>66800000</c:v>
                </c:pt>
                <c:pt idx="2">
                  <c:v>284000000</c:v>
                </c:pt>
                <c:pt idx="3">
                  <c:v>659000000</c:v>
                </c:pt>
                <c:pt idx="4">
                  <c:v>2100000000</c:v>
                </c:pt>
                <c:pt idx="5">
                  <c:v>9080000000</c:v>
                </c:pt>
              </c:numCache>
            </c:numRef>
          </c:yVal>
          <c:smooth val="0"/>
          <c:extLst>
            <c:ext xmlns:c16="http://schemas.microsoft.com/office/drawing/2014/chart" uri="{C3380CC4-5D6E-409C-BE32-E72D297353CC}">
              <c16:uniqueId val="{00000005-90D8-A744-8B6B-DA4E4549B764}"/>
            </c:ext>
          </c:extLst>
        </c:ser>
        <c:ser>
          <c:idx val="6"/>
          <c:order val="6"/>
          <c:tx>
            <c:strRef>
              <c:f>Sheet4!$A$8</c:f>
              <c:strCache>
                <c:ptCount val="1"/>
                <c:pt idx="0">
                  <c:v>7</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Sheet4!$B$8:$G$8</c:f>
              <c:numCache>
                <c:formatCode>0.00E+00</c:formatCode>
                <c:ptCount val="6"/>
                <c:pt idx="0">
                  <c:v>72300</c:v>
                </c:pt>
                <c:pt idx="1">
                  <c:v>393000</c:v>
                </c:pt>
                <c:pt idx="2">
                  <c:v>534000</c:v>
                </c:pt>
                <c:pt idx="3">
                  <c:v>23900000</c:v>
                </c:pt>
                <c:pt idx="4">
                  <c:v>631000000</c:v>
                </c:pt>
                <c:pt idx="5">
                  <c:v>932000000</c:v>
                </c:pt>
              </c:numCache>
            </c:numRef>
          </c:yVal>
          <c:smooth val="0"/>
          <c:extLst>
            <c:ext xmlns:c16="http://schemas.microsoft.com/office/drawing/2014/chart" uri="{C3380CC4-5D6E-409C-BE32-E72D297353CC}">
              <c16:uniqueId val="{00000006-90D8-A744-8B6B-DA4E4549B764}"/>
            </c:ext>
          </c:extLst>
        </c:ser>
        <c:ser>
          <c:idx val="7"/>
          <c:order val="7"/>
          <c:tx>
            <c:strRef>
              <c:f>Sheet4!$A$9</c:f>
              <c:strCache>
                <c:ptCount val="1"/>
                <c:pt idx="0">
                  <c:v>8</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Sheet4!$B$9:$G$9</c:f>
              <c:numCache>
                <c:formatCode>0.00E+00</c:formatCode>
                <c:ptCount val="6"/>
                <c:pt idx="0">
                  <c:v>198000</c:v>
                </c:pt>
                <c:pt idx="1">
                  <c:v>3290000</c:v>
                </c:pt>
                <c:pt idx="2">
                  <c:v>82300000</c:v>
                </c:pt>
                <c:pt idx="3">
                  <c:v>159000000</c:v>
                </c:pt>
                <c:pt idx="4">
                  <c:v>3490000000</c:v>
                </c:pt>
                <c:pt idx="5">
                  <c:v>6040000000</c:v>
                </c:pt>
              </c:numCache>
            </c:numRef>
          </c:yVal>
          <c:smooth val="0"/>
          <c:extLst>
            <c:ext xmlns:c16="http://schemas.microsoft.com/office/drawing/2014/chart" uri="{C3380CC4-5D6E-409C-BE32-E72D297353CC}">
              <c16:uniqueId val="{00000007-90D8-A744-8B6B-DA4E4549B764}"/>
            </c:ext>
          </c:extLst>
        </c:ser>
        <c:ser>
          <c:idx val="8"/>
          <c:order val="8"/>
          <c:tx>
            <c:strRef>
              <c:f>Sheet4!$A$10</c:f>
              <c:strCache>
                <c:ptCount val="1"/>
                <c:pt idx="0">
                  <c:v>AVE</c:v>
                </c:pt>
              </c:strCache>
            </c:strRef>
          </c:tx>
          <c:spPr>
            <a:ln w="25400" cap="rnd">
              <a:noFill/>
              <a:round/>
            </a:ln>
            <a:effectLst/>
          </c:spPr>
          <c:marker>
            <c:symbol val="dash"/>
            <c:size val="15"/>
            <c:spPr>
              <a:solidFill>
                <a:srgbClr val="C00000"/>
              </a:solidFill>
              <a:ln w="9525">
                <a:solidFill>
                  <a:srgbClr val="C00000"/>
                </a:solidFill>
              </a:ln>
              <a:effectLst/>
            </c:spPr>
          </c:marker>
          <c:xVal>
            <c:numRef>
              <c:f>Sheet4!$B$1:$G$1</c:f>
              <c:numCache>
                <c:formatCode>General</c:formatCode>
                <c:ptCount val="6"/>
                <c:pt idx="0">
                  <c:v>0</c:v>
                </c:pt>
                <c:pt idx="1">
                  <c:v>1</c:v>
                </c:pt>
                <c:pt idx="2">
                  <c:v>2</c:v>
                </c:pt>
                <c:pt idx="3">
                  <c:v>3</c:v>
                </c:pt>
                <c:pt idx="4">
                  <c:v>4</c:v>
                </c:pt>
                <c:pt idx="5">
                  <c:v>5</c:v>
                </c:pt>
              </c:numCache>
            </c:numRef>
          </c:xVal>
          <c:yVal>
            <c:numRef>
              <c:f>Sheet4!$B$10:$G$10</c:f>
              <c:numCache>
                <c:formatCode>0.00E+00</c:formatCode>
                <c:ptCount val="6"/>
                <c:pt idx="0">
                  <c:v>596950</c:v>
                </c:pt>
                <c:pt idx="1">
                  <c:v>10497387.5</c:v>
                </c:pt>
                <c:pt idx="2">
                  <c:v>53799250</c:v>
                </c:pt>
                <c:pt idx="3">
                  <c:v>178945000</c:v>
                </c:pt>
                <c:pt idx="4">
                  <c:v>1124583333.3333299</c:v>
                </c:pt>
                <c:pt idx="5">
                  <c:v>2948633333.3333302</c:v>
                </c:pt>
              </c:numCache>
            </c:numRef>
          </c:yVal>
          <c:smooth val="0"/>
          <c:extLst>
            <c:ext xmlns:c16="http://schemas.microsoft.com/office/drawing/2014/chart" uri="{C3380CC4-5D6E-409C-BE32-E72D297353CC}">
              <c16:uniqueId val="{00000008-90D8-A744-8B6B-DA4E4549B764}"/>
            </c:ext>
          </c:extLst>
        </c:ser>
        <c:dLbls>
          <c:showLegendKey val="0"/>
          <c:showVal val="0"/>
          <c:showCatName val="0"/>
          <c:showSerName val="0"/>
          <c:showPercent val="0"/>
          <c:showBubbleSize val="0"/>
        </c:dLbls>
        <c:axId val="59536128"/>
        <c:axId val="59538048"/>
      </c:scatterChart>
      <c:valAx>
        <c:axId val="59536128"/>
        <c:scaling>
          <c:orientation val="minMax"/>
          <c:max val="5"/>
          <c:min val="-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Treatment: months</a:t>
                </a:r>
              </a:p>
            </c:rich>
          </c:tx>
          <c:layout>
            <c:manualLayout>
              <c:xMode val="edge"/>
              <c:yMode val="edge"/>
              <c:x val="0.42851610763659931"/>
              <c:y val="0.88255047718955559"/>
            </c:manualLayout>
          </c:layout>
          <c:overlay val="0"/>
          <c:spPr>
            <a:noFill/>
            <a:ln>
              <a:noFill/>
            </a:ln>
            <a:effectLst/>
          </c:sp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538048"/>
        <c:crosses val="autoZero"/>
        <c:crossBetween val="midCat"/>
        <c:minorUnit val="1"/>
      </c:valAx>
      <c:valAx>
        <c:axId val="59538048"/>
        <c:scaling>
          <c:logBase val="10"/>
          <c:orientation val="minMax"/>
          <c:max val="100000000000"/>
          <c:min val="1000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BLI</a:t>
                </a:r>
              </a:p>
            </c:rich>
          </c:tx>
          <c:layout>
            <c:manualLayout>
              <c:xMode val="edge"/>
              <c:yMode val="edge"/>
              <c:x val="0"/>
              <c:y val="0.42606217191601053"/>
            </c:manualLayout>
          </c:layout>
          <c:overlay val="0"/>
          <c:spPr>
            <a:noFill/>
            <a:ln>
              <a:noFill/>
            </a:ln>
            <a:effectLst/>
          </c:spPr>
        </c:title>
        <c:numFmt formatCode="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536128"/>
        <c:crossesAt val="-1"/>
        <c:crossBetween val="midCat"/>
        <c:majorUnit val="10"/>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sEphB4-alb treated CPPL</a:t>
            </a:r>
          </a:p>
        </c:rich>
      </c:tx>
      <c:layout>
        <c:manualLayout>
          <c:xMode val="edge"/>
          <c:yMode val="edge"/>
          <c:x val="0.21594587103187157"/>
          <c:y val="3.3854166666666671E-2"/>
        </c:manualLayout>
      </c:layout>
      <c:overlay val="0"/>
      <c:spPr>
        <a:solidFill>
          <a:schemeClr val="bg1"/>
        </a:solidFill>
        <a:ln>
          <a:noFill/>
        </a:ln>
        <a:effectLst/>
      </c:spPr>
    </c:title>
    <c:autoTitleDeleted val="0"/>
    <c:plotArea>
      <c:layout>
        <c:manualLayout>
          <c:layoutTarget val="inner"/>
          <c:xMode val="edge"/>
          <c:yMode val="edge"/>
          <c:x val="0.21103833648167664"/>
          <c:y val="2.1193542213473322E-2"/>
          <c:w val="0.75994078940882692"/>
          <c:h val="0.73155788930250254"/>
        </c:manualLayout>
      </c:layout>
      <c:scatterChart>
        <c:scatterStyle val="lineMarker"/>
        <c:varyColors val="0"/>
        <c:ser>
          <c:idx val="0"/>
          <c:order val="0"/>
          <c:tx>
            <c:strRef>
              <c:f>Sheet5!$A$2</c:f>
              <c:strCache>
                <c:ptCount val="1"/>
                <c:pt idx="0">
                  <c:v>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Sheet5!$B$2:$G$2</c:f>
              <c:numCache>
                <c:formatCode>0.00E+00</c:formatCode>
                <c:ptCount val="6"/>
                <c:pt idx="0">
                  <c:v>839000</c:v>
                </c:pt>
                <c:pt idx="1">
                  <c:v>80700</c:v>
                </c:pt>
                <c:pt idx="2">
                  <c:v>33900</c:v>
                </c:pt>
                <c:pt idx="3" formatCode="General">
                  <c:v>0</c:v>
                </c:pt>
                <c:pt idx="4" formatCode="General">
                  <c:v>0</c:v>
                </c:pt>
                <c:pt idx="5" formatCode="General">
                  <c:v>0</c:v>
                </c:pt>
              </c:numCache>
            </c:numRef>
          </c:yVal>
          <c:smooth val="0"/>
          <c:extLst>
            <c:ext xmlns:c16="http://schemas.microsoft.com/office/drawing/2014/chart" uri="{C3380CC4-5D6E-409C-BE32-E72D297353CC}">
              <c16:uniqueId val="{00000000-82FC-1049-B1C2-6A3A83D8405B}"/>
            </c:ext>
          </c:extLst>
        </c:ser>
        <c:ser>
          <c:idx val="1"/>
          <c:order val="1"/>
          <c:tx>
            <c:strRef>
              <c:f>Sheet5!$A$3</c:f>
              <c:strCache>
                <c:ptCount val="1"/>
                <c:pt idx="0">
                  <c:v>2</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Sheet5!$B$3:$G$3</c:f>
              <c:numCache>
                <c:formatCode>0.00E+00</c:formatCode>
                <c:ptCount val="6"/>
                <c:pt idx="0">
                  <c:v>890000</c:v>
                </c:pt>
                <c:pt idx="1">
                  <c:v>94900</c:v>
                </c:pt>
                <c:pt idx="2">
                  <c:v>4560</c:v>
                </c:pt>
                <c:pt idx="3">
                  <c:v>2220</c:v>
                </c:pt>
                <c:pt idx="4">
                  <c:v>704</c:v>
                </c:pt>
                <c:pt idx="5">
                  <c:v>285</c:v>
                </c:pt>
              </c:numCache>
            </c:numRef>
          </c:yVal>
          <c:smooth val="0"/>
          <c:extLst>
            <c:ext xmlns:c16="http://schemas.microsoft.com/office/drawing/2014/chart" uri="{C3380CC4-5D6E-409C-BE32-E72D297353CC}">
              <c16:uniqueId val="{00000001-82FC-1049-B1C2-6A3A83D8405B}"/>
            </c:ext>
          </c:extLst>
        </c:ser>
        <c:ser>
          <c:idx val="2"/>
          <c:order val="2"/>
          <c:tx>
            <c:strRef>
              <c:f>Sheet5!$A$4</c:f>
              <c:strCache>
                <c:ptCount val="1"/>
                <c:pt idx="0">
                  <c:v>3</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Sheet5!$B$4:$G$4</c:f>
              <c:numCache>
                <c:formatCode>0.00E+00</c:formatCode>
                <c:ptCount val="6"/>
                <c:pt idx="0">
                  <c:v>43700</c:v>
                </c:pt>
                <c:pt idx="1">
                  <c:v>16800</c:v>
                </c:pt>
                <c:pt idx="2">
                  <c:v>8850</c:v>
                </c:pt>
                <c:pt idx="3">
                  <c:v>603</c:v>
                </c:pt>
                <c:pt idx="4">
                  <c:v>889</c:v>
                </c:pt>
                <c:pt idx="5">
                  <c:v>703</c:v>
                </c:pt>
              </c:numCache>
            </c:numRef>
          </c:yVal>
          <c:smooth val="0"/>
          <c:extLst>
            <c:ext xmlns:c16="http://schemas.microsoft.com/office/drawing/2014/chart" uri="{C3380CC4-5D6E-409C-BE32-E72D297353CC}">
              <c16:uniqueId val="{00000002-82FC-1049-B1C2-6A3A83D8405B}"/>
            </c:ext>
          </c:extLst>
        </c:ser>
        <c:ser>
          <c:idx val="3"/>
          <c:order val="3"/>
          <c:tx>
            <c:strRef>
              <c:f>Sheet5!$A$5</c:f>
              <c:strCache>
                <c:ptCount val="1"/>
                <c:pt idx="0">
                  <c:v>4</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Sheet5!$B$5:$G$5</c:f>
              <c:numCache>
                <c:formatCode>0.00E+00</c:formatCode>
                <c:ptCount val="6"/>
                <c:pt idx="0">
                  <c:v>3370000</c:v>
                </c:pt>
                <c:pt idx="1">
                  <c:v>930000</c:v>
                </c:pt>
                <c:pt idx="2">
                  <c:v>30300</c:v>
                </c:pt>
                <c:pt idx="3">
                  <c:v>2220</c:v>
                </c:pt>
                <c:pt idx="4">
                  <c:v>830</c:v>
                </c:pt>
                <c:pt idx="5">
                  <c:v>656</c:v>
                </c:pt>
              </c:numCache>
            </c:numRef>
          </c:yVal>
          <c:smooth val="0"/>
          <c:extLst>
            <c:ext xmlns:c16="http://schemas.microsoft.com/office/drawing/2014/chart" uri="{C3380CC4-5D6E-409C-BE32-E72D297353CC}">
              <c16:uniqueId val="{00000003-82FC-1049-B1C2-6A3A83D8405B}"/>
            </c:ext>
          </c:extLst>
        </c:ser>
        <c:ser>
          <c:idx val="4"/>
          <c:order val="4"/>
          <c:tx>
            <c:strRef>
              <c:f>Sheet5!$A$6</c:f>
              <c:strCache>
                <c:ptCount val="1"/>
                <c:pt idx="0">
                  <c:v>5</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Sheet5!$B$6:$G$6</c:f>
              <c:numCache>
                <c:formatCode>0.00E+00</c:formatCode>
                <c:ptCount val="6"/>
                <c:pt idx="0">
                  <c:v>64000</c:v>
                </c:pt>
                <c:pt idx="1">
                  <c:v>3590</c:v>
                </c:pt>
                <c:pt idx="2">
                  <c:v>2480</c:v>
                </c:pt>
                <c:pt idx="3">
                  <c:v>3030</c:v>
                </c:pt>
                <c:pt idx="4">
                  <c:v>893</c:v>
                </c:pt>
                <c:pt idx="5">
                  <c:v>992</c:v>
                </c:pt>
              </c:numCache>
            </c:numRef>
          </c:yVal>
          <c:smooth val="0"/>
          <c:extLst>
            <c:ext xmlns:c16="http://schemas.microsoft.com/office/drawing/2014/chart" uri="{C3380CC4-5D6E-409C-BE32-E72D297353CC}">
              <c16:uniqueId val="{00000004-82FC-1049-B1C2-6A3A83D8405B}"/>
            </c:ext>
          </c:extLst>
        </c:ser>
        <c:ser>
          <c:idx val="5"/>
          <c:order val="5"/>
          <c:tx>
            <c:strRef>
              <c:f>Sheet5!$A$7</c:f>
              <c:strCache>
                <c:ptCount val="1"/>
                <c:pt idx="0">
                  <c:v>6</c:v>
                </c:pt>
              </c:strCache>
            </c:strRef>
          </c:tx>
          <c:spPr>
            <a:ln w="25400" cap="rnd">
              <a:noFill/>
              <a:round/>
            </a:ln>
            <a:effectLst/>
          </c:spPr>
          <c:marker>
            <c:symbol val="circle"/>
            <c:size val="5"/>
            <c:spPr>
              <a:solidFill>
                <a:schemeClr val="accent6"/>
              </a:solidFill>
              <a:ln w="9525">
                <a:solidFill>
                  <a:schemeClr val="accent6"/>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Sheet5!$B$7:$G$7</c:f>
              <c:numCache>
                <c:formatCode>0.00E+00</c:formatCode>
                <c:ptCount val="6"/>
                <c:pt idx="0">
                  <c:v>493000</c:v>
                </c:pt>
                <c:pt idx="1">
                  <c:v>5040</c:v>
                </c:pt>
                <c:pt idx="2">
                  <c:v>4770</c:v>
                </c:pt>
                <c:pt idx="3">
                  <c:v>333</c:v>
                </c:pt>
                <c:pt idx="4">
                  <c:v>403</c:v>
                </c:pt>
                <c:pt idx="5">
                  <c:v>604</c:v>
                </c:pt>
              </c:numCache>
            </c:numRef>
          </c:yVal>
          <c:smooth val="0"/>
          <c:extLst>
            <c:ext xmlns:c16="http://schemas.microsoft.com/office/drawing/2014/chart" uri="{C3380CC4-5D6E-409C-BE32-E72D297353CC}">
              <c16:uniqueId val="{00000005-82FC-1049-B1C2-6A3A83D8405B}"/>
            </c:ext>
          </c:extLst>
        </c:ser>
        <c:ser>
          <c:idx val="6"/>
          <c:order val="6"/>
          <c:tx>
            <c:strRef>
              <c:f>Sheet5!$A$8</c:f>
              <c:strCache>
                <c:ptCount val="1"/>
                <c:pt idx="0">
                  <c:v>7</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Sheet5!$B$8:$G$8</c:f>
              <c:numCache>
                <c:formatCode>0.00E+00</c:formatCode>
                <c:ptCount val="6"/>
                <c:pt idx="0">
                  <c:v>903000</c:v>
                </c:pt>
                <c:pt idx="1">
                  <c:v>3390</c:v>
                </c:pt>
                <c:pt idx="2">
                  <c:v>5310</c:v>
                </c:pt>
                <c:pt idx="3">
                  <c:v>329</c:v>
                </c:pt>
                <c:pt idx="4">
                  <c:v>549</c:v>
                </c:pt>
                <c:pt idx="5">
                  <c:v>422</c:v>
                </c:pt>
              </c:numCache>
            </c:numRef>
          </c:yVal>
          <c:smooth val="0"/>
          <c:extLst>
            <c:ext xmlns:c16="http://schemas.microsoft.com/office/drawing/2014/chart" uri="{C3380CC4-5D6E-409C-BE32-E72D297353CC}">
              <c16:uniqueId val="{00000006-82FC-1049-B1C2-6A3A83D8405B}"/>
            </c:ext>
          </c:extLst>
        </c:ser>
        <c:ser>
          <c:idx val="7"/>
          <c:order val="7"/>
          <c:tx>
            <c:strRef>
              <c:f>Sheet5!$A$9</c:f>
              <c:strCache>
                <c:ptCount val="1"/>
                <c:pt idx="0">
                  <c:v>8</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Sheet5!$B$9:$G$9</c:f>
              <c:numCache>
                <c:formatCode>0.00E+00</c:formatCode>
                <c:ptCount val="6"/>
                <c:pt idx="0">
                  <c:v>31200</c:v>
                </c:pt>
                <c:pt idx="1">
                  <c:v>3430</c:v>
                </c:pt>
                <c:pt idx="2">
                  <c:v>930</c:v>
                </c:pt>
                <c:pt idx="3">
                  <c:v>432</c:v>
                </c:pt>
                <c:pt idx="4">
                  <c:v>393</c:v>
                </c:pt>
                <c:pt idx="5" formatCode="General">
                  <c:v>0</c:v>
                </c:pt>
              </c:numCache>
            </c:numRef>
          </c:yVal>
          <c:smooth val="0"/>
          <c:extLst>
            <c:ext xmlns:c16="http://schemas.microsoft.com/office/drawing/2014/chart" uri="{C3380CC4-5D6E-409C-BE32-E72D297353CC}">
              <c16:uniqueId val="{00000007-82FC-1049-B1C2-6A3A83D8405B}"/>
            </c:ext>
          </c:extLst>
        </c:ser>
        <c:ser>
          <c:idx val="8"/>
          <c:order val="8"/>
          <c:tx>
            <c:strRef>
              <c:f>Sheet5!$A$10</c:f>
              <c:strCache>
                <c:ptCount val="1"/>
                <c:pt idx="0">
                  <c:v>9</c:v>
                </c:pt>
              </c:strCache>
            </c:strRef>
          </c:tx>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Sheet5!$B$10:$G$10</c:f>
              <c:numCache>
                <c:formatCode>0.00E+00</c:formatCode>
                <c:ptCount val="6"/>
                <c:pt idx="0">
                  <c:v>373000</c:v>
                </c:pt>
                <c:pt idx="1">
                  <c:v>49600</c:v>
                </c:pt>
                <c:pt idx="2">
                  <c:v>8390</c:v>
                </c:pt>
                <c:pt idx="3">
                  <c:v>3200</c:v>
                </c:pt>
                <c:pt idx="4" formatCode="General">
                  <c:v>0</c:v>
                </c:pt>
                <c:pt idx="5" formatCode="General">
                  <c:v>0</c:v>
                </c:pt>
              </c:numCache>
            </c:numRef>
          </c:yVal>
          <c:smooth val="0"/>
          <c:extLst>
            <c:ext xmlns:c16="http://schemas.microsoft.com/office/drawing/2014/chart" uri="{C3380CC4-5D6E-409C-BE32-E72D297353CC}">
              <c16:uniqueId val="{00000008-82FC-1049-B1C2-6A3A83D8405B}"/>
            </c:ext>
          </c:extLst>
        </c:ser>
        <c:ser>
          <c:idx val="9"/>
          <c:order val="9"/>
          <c:tx>
            <c:strRef>
              <c:f>Sheet5!$A$11</c:f>
              <c:strCache>
                <c:ptCount val="1"/>
                <c:pt idx="0">
                  <c:v>10</c:v>
                </c:pt>
              </c:strCache>
            </c:strRef>
          </c:tx>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Sheet5!$B$11:$G$11</c:f>
              <c:numCache>
                <c:formatCode>0.00E+00</c:formatCode>
                <c:ptCount val="6"/>
                <c:pt idx="0">
                  <c:v>432000</c:v>
                </c:pt>
                <c:pt idx="1">
                  <c:v>74000</c:v>
                </c:pt>
                <c:pt idx="2">
                  <c:v>3860</c:v>
                </c:pt>
                <c:pt idx="3">
                  <c:v>883</c:v>
                </c:pt>
                <c:pt idx="4">
                  <c:v>1400</c:v>
                </c:pt>
                <c:pt idx="5">
                  <c:v>243</c:v>
                </c:pt>
              </c:numCache>
            </c:numRef>
          </c:yVal>
          <c:smooth val="0"/>
          <c:extLst>
            <c:ext xmlns:c16="http://schemas.microsoft.com/office/drawing/2014/chart" uri="{C3380CC4-5D6E-409C-BE32-E72D297353CC}">
              <c16:uniqueId val="{00000009-82FC-1049-B1C2-6A3A83D8405B}"/>
            </c:ext>
          </c:extLst>
        </c:ser>
        <c:ser>
          <c:idx val="10"/>
          <c:order val="10"/>
          <c:tx>
            <c:strRef>
              <c:f>Sheet5!$A$12</c:f>
              <c:strCache>
                <c:ptCount val="1"/>
                <c:pt idx="0">
                  <c:v>11</c:v>
                </c:pt>
              </c:strCache>
            </c:strRef>
          </c:tx>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Sheet5!$B$12:$G$12</c:f>
              <c:numCache>
                <c:formatCode>0.00E+00</c:formatCode>
                <c:ptCount val="6"/>
                <c:pt idx="0">
                  <c:v>1200000</c:v>
                </c:pt>
                <c:pt idx="1">
                  <c:v>649000</c:v>
                </c:pt>
                <c:pt idx="2">
                  <c:v>8840</c:v>
                </c:pt>
                <c:pt idx="3">
                  <c:v>6630</c:v>
                </c:pt>
                <c:pt idx="4">
                  <c:v>674</c:v>
                </c:pt>
                <c:pt idx="5">
                  <c:v>830</c:v>
                </c:pt>
              </c:numCache>
            </c:numRef>
          </c:yVal>
          <c:smooth val="0"/>
          <c:extLst>
            <c:ext xmlns:c16="http://schemas.microsoft.com/office/drawing/2014/chart" uri="{C3380CC4-5D6E-409C-BE32-E72D297353CC}">
              <c16:uniqueId val="{0000000A-82FC-1049-B1C2-6A3A83D8405B}"/>
            </c:ext>
          </c:extLst>
        </c:ser>
        <c:ser>
          <c:idx val="11"/>
          <c:order val="11"/>
          <c:tx>
            <c:strRef>
              <c:f>Sheet5!$A$13</c:f>
              <c:strCache>
                <c:ptCount val="1"/>
                <c:pt idx="0">
                  <c:v>12</c:v>
                </c:pt>
              </c:strCache>
            </c:strRef>
          </c:tx>
          <c:spPr>
            <a:ln w="25400" cap="rnd">
              <a:noFill/>
              <a:round/>
            </a:ln>
            <a:effectLst/>
          </c:spPr>
          <c:marker>
            <c:symbol val="circle"/>
            <c:size val="5"/>
            <c:spPr>
              <a:solidFill>
                <a:schemeClr val="accent6">
                  <a:lumMod val="60000"/>
                </a:schemeClr>
              </a:solidFill>
              <a:ln w="9525">
                <a:solidFill>
                  <a:schemeClr val="accent6">
                    <a:lumMod val="6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Sheet5!$B$13:$G$13</c:f>
              <c:numCache>
                <c:formatCode>0.00E+00</c:formatCode>
                <c:ptCount val="6"/>
                <c:pt idx="0">
                  <c:v>903000</c:v>
                </c:pt>
                <c:pt idx="1">
                  <c:v>54000</c:v>
                </c:pt>
                <c:pt idx="2">
                  <c:v>7710</c:v>
                </c:pt>
                <c:pt idx="3">
                  <c:v>5380</c:v>
                </c:pt>
                <c:pt idx="4">
                  <c:v>994</c:v>
                </c:pt>
                <c:pt idx="5">
                  <c:v>431</c:v>
                </c:pt>
              </c:numCache>
            </c:numRef>
          </c:yVal>
          <c:smooth val="0"/>
          <c:extLst>
            <c:ext xmlns:c16="http://schemas.microsoft.com/office/drawing/2014/chart" uri="{C3380CC4-5D6E-409C-BE32-E72D297353CC}">
              <c16:uniqueId val="{0000000B-82FC-1049-B1C2-6A3A83D8405B}"/>
            </c:ext>
          </c:extLst>
        </c:ser>
        <c:ser>
          <c:idx val="12"/>
          <c:order val="12"/>
          <c:tx>
            <c:strRef>
              <c:f>Sheet5!$A$14</c:f>
              <c:strCache>
                <c:ptCount val="1"/>
                <c:pt idx="0">
                  <c:v>13</c:v>
                </c:pt>
              </c:strCache>
            </c:strRef>
          </c:tx>
          <c:spPr>
            <a:ln w="254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Sheet5!$B$14:$G$14</c:f>
              <c:numCache>
                <c:formatCode>0.00E+00</c:formatCode>
                <c:ptCount val="6"/>
                <c:pt idx="0">
                  <c:v>430000</c:v>
                </c:pt>
                <c:pt idx="1">
                  <c:v>79300</c:v>
                </c:pt>
                <c:pt idx="2">
                  <c:v>3330</c:v>
                </c:pt>
                <c:pt idx="3">
                  <c:v>341</c:v>
                </c:pt>
                <c:pt idx="4">
                  <c:v>930</c:v>
                </c:pt>
                <c:pt idx="5">
                  <c:v>31.1</c:v>
                </c:pt>
              </c:numCache>
            </c:numRef>
          </c:yVal>
          <c:smooth val="0"/>
          <c:extLst>
            <c:ext xmlns:c16="http://schemas.microsoft.com/office/drawing/2014/chart" uri="{C3380CC4-5D6E-409C-BE32-E72D297353CC}">
              <c16:uniqueId val="{0000000C-82FC-1049-B1C2-6A3A83D8405B}"/>
            </c:ext>
          </c:extLst>
        </c:ser>
        <c:ser>
          <c:idx val="13"/>
          <c:order val="13"/>
          <c:tx>
            <c:strRef>
              <c:f>Sheet5!$A$15</c:f>
              <c:strCache>
                <c:ptCount val="1"/>
                <c:pt idx="0">
                  <c:v>14</c:v>
                </c:pt>
              </c:strCache>
            </c:strRef>
          </c:tx>
          <c:spPr>
            <a:ln w="25400" cap="rnd">
              <a:no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Sheet5!$B$15:$G$15</c:f>
              <c:numCache>
                <c:formatCode>0.00E+00</c:formatCode>
                <c:ptCount val="6"/>
                <c:pt idx="0">
                  <c:v>90200</c:v>
                </c:pt>
                <c:pt idx="1">
                  <c:v>3030</c:v>
                </c:pt>
                <c:pt idx="2">
                  <c:v>2210</c:v>
                </c:pt>
                <c:pt idx="3">
                  <c:v>3230</c:v>
                </c:pt>
                <c:pt idx="4" formatCode="General">
                  <c:v>0</c:v>
                </c:pt>
                <c:pt idx="5" formatCode="General">
                  <c:v>0</c:v>
                </c:pt>
              </c:numCache>
            </c:numRef>
          </c:yVal>
          <c:smooth val="0"/>
          <c:extLst>
            <c:ext xmlns:c16="http://schemas.microsoft.com/office/drawing/2014/chart" uri="{C3380CC4-5D6E-409C-BE32-E72D297353CC}">
              <c16:uniqueId val="{0000000D-82FC-1049-B1C2-6A3A83D8405B}"/>
            </c:ext>
          </c:extLst>
        </c:ser>
        <c:ser>
          <c:idx val="14"/>
          <c:order val="14"/>
          <c:tx>
            <c:strRef>
              <c:f>Sheet5!$A$16</c:f>
              <c:strCache>
                <c:ptCount val="1"/>
                <c:pt idx="0">
                  <c:v>15</c:v>
                </c:pt>
              </c:strCache>
            </c:strRef>
          </c:tx>
          <c:spPr>
            <a:ln w="25400" cap="rnd">
              <a:noFill/>
              <a:round/>
            </a:ln>
            <a:effectLst/>
          </c:spPr>
          <c:marker>
            <c:symbol val="circle"/>
            <c:size val="5"/>
            <c:spPr>
              <a:solidFill>
                <a:schemeClr val="accent3">
                  <a:lumMod val="80000"/>
                  <a:lumOff val="20000"/>
                </a:schemeClr>
              </a:solidFill>
              <a:ln w="9525">
                <a:solidFill>
                  <a:schemeClr val="accent3">
                    <a:lumMod val="80000"/>
                    <a:lumOff val="20000"/>
                  </a:schemeClr>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Sheet5!$B$16:$G$16</c:f>
              <c:numCache>
                <c:formatCode>0.00E+00</c:formatCode>
                <c:ptCount val="6"/>
                <c:pt idx="0">
                  <c:v>749000</c:v>
                </c:pt>
                <c:pt idx="1">
                  <c:v>99300</c:v>
                </c:pt>
                <c:pt idx="2">
                  <c:v>38500</c:v>
                </c:pt>
                <c:pt idx="3">
                  <c:v>7430</c:v>
                </c:pt>
                <c:pt idx="4">
                  <c:v>5040</c:v>
                </c:pt>
                <c:pt idx="5">
                  <c:v>4580</c:v>
                </c:pt>
              </c:numCache>
            </c:numRef>
          </c:yVal>
          <c:smooth val="0"/>
          <c:extLst>
            <c:ext xmlns:c16="http://schemas.microsoft.com/office/drawing/2014/chart" uri="{C3380CC4-5D6E-409C-BE32-E72D297353CC}">
              <c16:uniqueId val="{0000000E-82FC-1049-B1C2-6A3A83D8405B}"/>
            </c:ext>
          </c:extLst>
        </c:ser>
        <c:ser>
          <c:idx val="15"/>
          <c:order val="15"/>
          <c:tx>
            <c:strRef>
              <c:f>Sheet5!$A$17</c:f>
              <c:strCache>
                <c:ptCount val="1"/>
                <c:pt idx="0">
                  <c:v>AVE</c:v>
                </c:pt>
              </c:strCache>
            </c:strRef>
          </c:tx>
          <c:spPr>
            <a:ln w="25400" cap="rnd">
              <a:noFill/>
              <a:round/>
            </a:ln>
            <a:effectLst/>
          </c:spPr>
          <c:marker>
            <c:symbol val="dash"/>
            <c:size val="15"/>
            <c:spPr>
              <a:solidFill>
                <a:srgbClr val="C00000"/>
              </a:solidFill>
              <a:ln w="9525">
                <a:solidFill>
                  <a:srgbClr val="C00000"/>
                </a:solidFill>
              </a:ln>
              <a:effectLst/>
            </c:spPr>
          </c:marker>
          <c:xVal>
            <c:numRef>
              <c:f>Sheet5!$B$1:$G$1</c:f>
              <c:numCache>
                <c:formatCode>General</c:formatCode>
                <c:ptCount val="6"/>
                <c:pt idx="0">
                  <c:v>0</c:v>
                </c:pt>
                <c:pt idx="1">
                  <c:v>1</c:v>
                </c:pt>
                <c:pt idx="2">
                  <c:v>2</c:v>
                </c:pt>
                <c:pt idx="3">
                  <c:v>3</c:v>
                </c:pt>
                <c:pt idx="4">
                  <c:v>4</c:v>
                </c:pt>
                <c:pt idx="5">
                  <c:v>5</c:v>
                </c:pt>
              </c:numCache>
            </c:numRef>
          </c:xVal>
          <c:yVal>
            <c:numRef>
              <c:f>Sheet5!$B$17:$G$17</c:f>
              <c:numCache>
                <c:formatCode>0.00E+00</c:formatCode>
                <c:ptCount val="6"/>
                <c:pt idx="0">
                  <c:v>720740</c:v>
                </c:pt>
                <c:pt idx="1">
                  <c:v>143072</c:v>
                </c:pt>
                <c:pt idx="2">
                  <c:v>10929.333333333328</c:v>
                </c:pt>
                <c:pt idx="3">
                  <c:v>2590.0714285714289</c:v>
                </c:pt>
                <c:pt idx="4">
                  <c:v>1141.5833333333326</c:v>
                </c:pt>
                <c:pt idx="5">
                  <c:v>888.82727272727277</c:v>
                </c:pt>
              </c:numCache>
            </c:numRef>
          </c:yVal>
          <c:smooth val="0"/>
          <c:extLst>
            <c:ext xmlns:c16="http://schemas.microsoft.com/office/drawing/2014/chart" uri="{C3380CC4-5D6E-409C-BE32-E72D297353CC}">
              <c16:uniqueId val="{0000000F-82FC-1049-B1C2-6A3A83D8405B}"/>
            </c:ext>
          </c:extLst>
        </c:ser>
        <c:dLbls>
          <c:showLegendKey val="0"/>
          <c:showVal val="0"/>
          <c:showCatName val="0"/>
          <c:showSerName val="0"/>
          <c:showPercent val="0"/>
          <c:showBubbleSize val="0"/>
        </c:dLbls>
        <c:axId val="59702272"/>
        <c:axId val="59786368"/>
      </c:scatterChart>
      <c:valAx>
        <c:axId val="59702272"/>
        <c:scaling>
          <c:orientation val="minMax"/>
          <c:max val="5"/>
          <c:min val="-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Treatment: months</a:t>
                </a:r>
              </a:p>
            </c:rich>
          </c:tx>
          <c:overlay val="0"/>
          <c:spPr>
            <a:noFill/>
            <a:ln>
              <a:noFill/>
            </a:ln>
            <a:effectLst/>
          </c:sp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786368"/>
        <c:crosses val="autoZero"/>
        <c:crossBetween val="midCat"/>
        <c:minorUnit val="1"/>
      </c:valAx>
      <c:valAx>
        <c:axId val="59786368"/>
        <c:scaling>
          <c:logBase val="10"/>
          <c:orientation val="minMax"/>
          <c:max val="100000000"/>
          <c:min val="1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BLI</a:t>
                </a:r>
              </a:p>
            </c:rich>
          </c:tx>
          <c:layout>
            <c:manualLayout>
              <c:xMode val="edge"/>
              <c:yMode val="edge"/>
              <c:x val="1.7569792412312102E-2"/>
              <c:y val="0.43736603237095373"/>
            </c:manualLayout>
          </c:layout>
          <c:overlay val="0"/>
          <c:spPr>
            <a:noFill/>
            <a:ln>
              <a:noFill/>
            </a:ln>
            <a:effectLst/>
          </c:spPr>
        </c:title>
        <c:numFmt formatCode="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702272"/>
        <c:crossesAt val="-1"/>
        <c:crossBetween val="midCat"/>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33542095416057"/>
          <c:y val="0.14967415122188607"/>
          <c:w val="0.79416376594389382"/>
          <c:h val="0.75275270345004075"/>
        </c:manualLayout>
      </c:layout>
      <c:barChart>
        <c:barDir val="col"/>
        <c:grouping val="clustered"/>
        <c:varyColors val="0"/>
        <c:ser>
          <c:idx val="0"/>
          <c:order val="0"/>
          <c:tx>
            <c:strRef>
              <c:f>Sheet1!$B$1</c:f>
              <c:strCache>
                <c:ptCount val="1"/>
                <c:pt idx="0">
                  <c:v>Tumor weight</c:v>
                </c:pt>
              </c:strCache>
            </c:strRef>
          </c:tx>
          <c:spPr>
            <a:solidFill>
              <a:schemeClr val="accent1"/>
            </a:solidFill>
            <a:ln>
              <a:noFill/>
            </a:ln>
            <a:effectLst/>
          </c:spPr>
          <c:invertIfNegative val="0"/>
          <c:errBars>
            <c:errBarType val="both"/>
            <c:errValType val="cust"/>
            <c:noEndCap val="0"/>
            <c:plus>
              <c:numRef>
                <c:f>Sheet1!$D$14:$E$14</c:f>
                <c:numCache>
                  <c:formatCode>General</c:formatCode>
                  <c:ptCount val="2"/>
                  <c:pt idx="0">
                    <c:v>0.88713020464867531</c:v>
                  </c:pt>
                  <c:pt idx="1">
                    <c:v>0.57590508477236613</c:v>
                  </c:pt>
                </c:numCache>
              </c:numRef>
            </c:plus>
            <c:minus>
              <c:numRef>
                <c:f>Sheet1!$D$14:$E$14</c:f>
                <c:numCache>
                  <c:formatCode>General</c:formatCode>
                  <c:ptCount val="2"/>
                  <c:pt idx="0">
                    <c:v>0.88713020464867531</c:v>
                  </c:pt>
                  <c:pt idx="1">
                    <c:v>0.57590508477236613</c:v>
                  </c:pt>
                </c:numCache>
              </c:numRef>
            </c:minus>
            <c:spPr>
              <a:noFill/>
              <a:ln w="9525" cap="flat" cmpd="sng" algn="ctr">
                <a:solidFill>
                  <a:schemeClr val="tx1">
                    <a:lumMod val="65000"/>
                    <a:lumOff val="35000"/>
                  </a:schemeClr>
                </a:solidFill>
                <a:round/>
              </a:ln>
              <a:effectLst/>
            </c:spPr>
          </c:errBars>
          <c:cat>
            <c:strRef>
              <c:f>Sheet1!$A$2:$A$3</c:f>
              <c:strCache>
                <c:ptCount val="2"/>
                <c:pt idx="0">
                  <c:v>PBS</c:v>
                </c:pt>
                <c:pt idx="1">
                  <c:v>sEphB4-Alb</c:v>
                </c:pt>
              </c:strCache>
            </c:strRef>
          </c:cat>
          <c:val>
            <c:numRef>
              <c:f>Sheet1!$B$2:$B$3</c:f>
              <c:numCache>
                <c:formatCode>General</c:formatCode>
                <c:ptCount val="2"/>
                <c:pt idx="0">
                  <c:v>4.45</c:v>
                </c:pt>
                <c:pt idx="1">
                  <c:v>1.35</c:v>
                </c:pt>
              </c:numCache>
            </c:numRef>
          </c:val>
          <c:extLst>
            <c:ext xmlns:c16="http://schemas.microsoft.com/office/drawing/2014/chart" uri="{C3380CC4-5D6E-409C-BE32-E72D297353CC}">
              <c16:uniqueId val="{00000000-D3EF-BA46-8790-EFC4658F4BF7}"/>
            </c:ext>
          </c:extLst>
        </c:ser>
        <c:dLbls>
          <c:showLegendKey val="0"/>
          <c:showVal val="0"/>
          <c:showCatName val="0"/>
          <c:showSerName val="0"/>
          <c:showPercent val="0"/>
          <c:showBubbleSize val="0"/>
        </c:dLbls>
        <c:gapWidth val="219"/>
        <c:overlap val="-27"/>
        <c:axId val="915644048"/>
        <c:axId val="916139952"/>
      </c:barChart>
      <c:catAx>
        <c:axId val="9156440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6139952"/>
        <c:crosses val="autoZero"/>
        <c:auto val="1"/>
        <c:lblAlgn val="ctr"/>
        <c:lblOffset val="100"/>
        <c:noMultiLvlLbl val="0"/>
      </c:catAx>
      <c:valAx>
        <c:axId val="916139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Tumor</a:t>
                </a:r>
                <a:r>
                  <a:rPr lang="en-US" baseline="0" dirty="0"/>
                  <a:t> Weight (gram)</a:t>
                </a:r>
                <a:endParaRPr lang="en-US"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5644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sEphB4-alb treated CPPL: regression</a:t>
            </a:r>
          </a:p>
        </c:rich>
      </c:tx>
      <c:layout>
        <c:manualLayout>
          <c:xMode val="edge"/>
          <c:yMode val="edge"/>
          <c:x val="0.25447102766000401"/>
          <c:y val="0.11994001110625614"/>
        </c:manualLayout>
      </c:layout>
      <c:overlay val="0"/>
      <c:spPr>
        <a:noFill/>
        <a:ln>
          <a:noFill/>
        </a:ln>
        <a:effectLst/>
      </c:spPr>
    </c:title>
    <c:autoTitleDeleted val="0"/>
    <c:plotArea>
      <c:layout/>
      <c:scatterChart>
        <c:scatterStyle val="lineMarker"/>
        <c:varyColors val="0"/>
        <c:ser>
          <c:idx val="0"/>
          <c:order val="0"/>
          <c:tx>
            <c:strRef>
              <c:f>Sheet6!$A$2</c:f>
              <c:strCache>
                <c:ptCount val="1"/>
                <c:pt idx="0">
                  <c:v>1</c:v>
                </c:pt>
              </c:strCache>
            </c:strRef>
          </c:tx>
          <c:spPr>
            <a:ln w="25400" cap="rnd">
              <a:noFill/>
              <a:round/>
            </a:ln>
            <a:effectLst/>
          </c:spPr>
          <c:marker>
            <c:symbol val="circle"/>
            <c:size val="5"/>
            <c:spPr>
              <a:solidFill>
                <a:schemeClr val="accent1"/>
              </a:solidFill>
              <a:ln w="9525">
                <a:solidFill>
                  <a:schemeClr val="accent1"/>
                </a:solidFill>
              </a:ln>
              <a:effectLst/>
            </c:spPr>
          </c:marker>
          <c:xVal>
            <c:numRef>
              <c:f>Sheet6!$B$1:$E$1</c:f>
              <c:numCache>
                <c:formatCode>General</c:formatCode>
                <c:ptCount val="4"/>
                <c:pt idx="0">
                  <c:v>0</c:v>
                </c:pt>
                <c:pt idx="1">
                  <c:v>1</c:v>
                </c:pt>
                <c:pt idx="2">
                  <c:v>2</c:v>
                </c:pt>
                <c:pt idx="3">
                  <c:v>3</c:v>
                </c:pt>
              </c:numCache>
            </c:numRef>
          </c:xVal>
          <c:yVal>
            <c:numRef>
              <c:f>Sheet6!$B$2:$E$2</c:f>
              <c:numCache>
                <c:formatCode>0.00E+00</c:formatCode>
                <c:ptCount val="4"/>
                <c:pt idx="0">
                  <c:v>587000000</c:v>
                </c:pt>
                <c:pt idx="1">
                  <c:v>43900000</c:v>
                </c:pt>
                <c:pt idx="2">
                  <c:v>94800</c:v>
                </c:pt>
                <c:pt idx="3">
                  <c:v>2110</c:v>
                </c:pt>
              </c:numCache>
            </c:numRef>
          </c:yVal>
          <c:smooth val="0"/>
          <c:extLst>
            <c:ext xmlns:c16="http://schemas.microsoft.com/office/drawing/2014/chart" uri="{C3380CC4-5D6E-409C-BE32-E72D297353CC}">
              <c16:uniqueId val="{00000000-F33D-8645-9B20-7CCE89F60956}"/>
            </c:ext>
          </c:extLst>
        </c:ser>
        <c:ser>
          <c:idx val="1"/>
          <c:order val="1"/>
          <c:tx>
            <c:strRef>
              <c:f>Sheet6!$A$3</c:f>
              <c:strCache>
                <c:ptCount val="1"/>
                <c:pt idx="0">
                  <c:v>2</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Sheet6!$B$1:$E$1</c:f>
              <c:numCache>
                <c:formatCode>General</c:formatCode>
                <c:ptCount val="4"/>
                <c:pt idx="0">
                  <c:v>0</c:v>
                </c:pt>
                <c:pt idx="1">
                  <c:v>1</c:v>
                </c:pt>
                <c:pt idx="2">
                  <c:v>2</c:v>
                </c:pt>
                <c:pt idx="3">
                  <c:v>3</c:v>
                </c:pt>
              </c:numCache>
            </c:numRef>
          </c:xVal>
          <c:yVal>
            <c:numRef>
              <c:f>Sheet6!$B$3:$E$3</c:f>
              <c:numCache>
                <c:formatCode>0.00E+00</c:formatCode>
                <c:ptCount val="4"/>
                <c:pt idx="0">
                  <c:v>90100000</c:v>
                </c:pt>
                <c:pt idx="1">
                  <c:v>6410000</c:v>
                </c:pt>
                <c:pt idx="2">
                  <c:v>8990</c:v>
                </c:pt>
                <c:pt idx="3">
                  <c:v>219</c:v>
                </c:pt>
              </c:numCache>
            </c:numRef>
          </c:yVal>
          <c:smooth val="0"/>
          <c:extLst>
            <c:ext xmlns:c16="http://schemas.microsoft.com/office/drawing/2014/chart" uri="{C3380CC4-5D6E-409C-BE32-E72D297353CC}">
              <c16:uniqueId val="{00000001-F33D-8645-9B20-7CCE89F60956}"/>
            </c:ext>
          </c:extLst>
        </c:ser>
        <c:ser>
          <c:idx val="2"/>
          <c:order val="2"/>
          <c:tx>
            <c:strRef>
              <c:f>Sheet6!$A$4</c:f>
              <c:strCache>
                <c:ptCount val="1"/>
                <c:pt idx="0">
                  <c:v>3</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Sheet6!$B$1:$E$1</c:f>
              <c:numCache>
                <c:formatCode>General</c:formatCode>
                <c:ptCount val="4"/>
                <c:pt idx="0">
                  <c:v>0</c:v>
                </c:pt>
                <c:pt idx="1">
                  <c:v>1</c:v>
                </c:pt>
                <c:pt idx="2">
                  <c:v>2</c:v>
                </c:pt>
                <c:pt idx="3">
                  <c:v>3</c:v>
                </c:pt>
              </c:numCache>
            </c:numRef>
          </c:xVal>
          <c:yVal>
            <c:numRef>
              <c:f>Sheet6!$B$4:$E$4</c:f>
              <c:numCache>
                <c:formatCode>0.00E+00</c:formatCode>
                <c:ptCount val="4"/>
                <c:pt idx="0">
                  <c:v>109000000</c:v>
                </c:pt>
                <c:pt idx="1">
                  <c:v>6820000</c:v>
                </c:pt>
                <c:pt idx="2">
                  <c:v>3420</c:v>
                </c:pt>
                <c:pt idx="3">
                  <c:v>109</c:v>
                </c:pt>
              </c:numCache>
            </c:numRef>
          </c:yVal>
          <c:smooth val="0"/>
          <c:extLst>
            <c:ext xmlns:c16="http://schemas.microsoft.com/office/drawing/2014/chart" uri="{C3380CC4-5D6E-409C-BE32-E72D297353CC}">
              <c16:uniqueId val="{00000002-F33D-8645-9B20-7CCE89F60956}"/>
            </c:ext>
          </c:extLst>
        </c:ser>
        <c:ser>
          <c:idx val="3"/>
          <c:order val="3"/>
          <c:tx>
            <c:strRef>
              <c:f>Sheet6!$A$5</c:f>
              <c:strCache>
                <c:ptCount val="1"/>
                <c:pt idx="0">
                  <c:v>4</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Sheet6!$B$1:$E$1</c:f>
              <c:numCache>
                <c:formatCode>General</c:formatCode>
                <c:ptCount val="4"/>
                <c:pt idx="0">
                  <c:v>0</c:v>
                </c:pt>
                <c:pt idx="1">
                  <c:v>1</c:v>
                </c:pt>
                <c:pt idx="2">
                  <c:v>2</c:v>
                </c:pt>
                <c:pt idx="3">
                  <c:v>3</c:v>
                </c:pt>
              </c:numCache>
            </c:numRef>
          </c:xVal>
          <c:yVal>
            <c:numRef>
              <c:f>Sheet6!$B$5:$E$5</c:f>
              <c:numCache>
                <c:formatCode>0.00E+00</c:formatCode>
                <c:ptCount val="4"/>
                <c:pt idx="0">
                  <c:v>69800000</c:v>
                </c:pt>
                <c:pt idx="1">
                  <c:v>1760000</c:v>
                </c:pt>
                <c:pt idx="2" formatCode="General">
                  <c:v>0</c:v>
                </c:pt>
                <c:pt idx="3" formatCode="General">
                  <c:v>0</c:v>
                </c:pt>
              </c:numCache>
            </c:numRef>
          </c:yVal>
          <c:smooth val="0"/>
          <c:extLst>
            <c:ext xmlns:c16="http://schemas.microsoft.com/office/drawing/2014/chart" uri="{C3380CC4-5D6E-409C-BE32-E72D297353CC}">
              <c16:uniqueId val="{00000003-F33D-8645-9B20-7CCE89F60956}"/>
            </c:ext>
          </c:extLst>
        </c:ser>
        <c:ser>
          <c:idx val="4"/>
          <c:order val="4"/>
          <c:tx>
            <c:strRef>
              <c:f>Sheet6!$A$6</c:f>
              <c:strCache>
                <c:ptCount val="1"/>
                <c:pt idx="0">
                  <c:v>5</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Sheet6!$B$1:$E$1</c:f>
              <c:numCache>
                <c:formatCode>General</c:formatCode>
                <c:ptCount val="4"/>
                <c:pt idx="0">
                  <c:v>0</c:v>
                </c:pt>
                <c:pt idx="1">
                  <c:v>1</c:v>
                </c:pt>
                <c:pt idx="2">
                  <c:v>2</c:v>
                </c:pt>
                <c:pt idx="3">
                  <c:v>3</c:v>
                </c:pt>
              </c:numCache>
            </c:numRef>
          </c:xVal>
          <c:yVal>
            <c:numRef>
              <c:f>Sheet6!$B$6:$E$6</c:f>
              <c:numCache>
                <c:formatCode>0.00E+00</c:formatCode>
                <c:ptCount val="4"/>
                <c:pt idx="0">
                  <c:v>83600000</c:v>
                </c:pt>
                <c:pt idx="1">
                  <c:v>4850000</c:v>
                </c:pt>
                <c:pt idx="2">
                  <c:v>754</c:v>
                </c:pt>
                <c:pt idx="3">
                  <c:v>218</c:v>
                </c:pt>
              </c:numCache>
            </c:numRef>
          </c:yVal>
          <c:smooth val="0"/>
          <c:extLst>
            <c:ext xmlns:c16="http://schemas.microsoft.com/office/drawing/2014/chart" uri="{C3380CC4-5D6E-409C-BE32-E72D297353CC}">
              <c16:uniqueId val="{00000004-F33D-8645-9B20-7CCE89F60956}"/>
            </c:ext>
          </c:extLst>
        </c:ser>
        <c:ser>
          <c:idx val="5"/>
          <c:order val="5"/>
          <c:tx>
            <c:strRef>
              <c:f>Sheet6!$A$7</c:f>
              <c:strCache>
                <c:ptCount val="1"/>
                <c:pt idx="0">
                  <c:v>6</c:v>
                </c:pt>
              </c:strCache>
            </c:strRef>
          </c:tx>
          <c:spPr>
            <a:ln w="25400" cap="rnd">
              <a:noFill/>
              <a:round/>
            </a:ln>
            <a:effectLst/>
          </c:spPr>
          <c:marker>
            <c:symbol val="circle"/>
            <c:size val="5"/>
            <c:spPr>
              <a:solidFill>
                <a:schemeClr val="accent6"/>
              </a:solidFill>
              <a:ln w="9525">
                <a:solidFill>
                  <a:schemeClr val="accent6"/>
                </a:solidFill>
              </a:ln>
              <a:effectLst/>
            </c:spPr>
          </c:marker>
          <c:xVal>
            <c:numRef>
              <c:f>Sheet6!$B$1:$E$1</c:f>
              <c:numCache>
                <c:formatCode>General</c:formatCode>
                <c:ptCount val="4"/>
                <c:pt idx="0">
                  <c:v>0</c:v>
                </c:pt>
                <c:pt idx="1">
                  <c:v>1</c:v>
                </c:pt>
                <c:pt idx="2">
                  <c:v>2</c:v>
                </c:pt>
                <c:pt idx="3">
                  <c:v>3</c:v>
                </c:pt>
              </c:numCache>
            </c:numRef>
          </c:xVal>
          <c:yVal>
            <c:numRef>
              <c:f>Sheet6!$B$7:$E$7</c:f>
              <c:numCache>
                <c:formatCode>General</c:formatCode>
                <c:ptCount val="4"/>
                <c:pt idx="0" formatCode="0.00E+00">
                  <c:v>84000000</c:v>
                </c:pt>
                <c:pt idx="1">
                  <c:v>0</c:v>
                </c:pt>
                <c:pt idx="2">
                  <c:v>0</c:v>
                </c:pt>
                <c:pt idx="3">
                  <c:v>0</c:v>
                </c:pt>
              </c:numCache>
            </c:numRef>
          </c:yVal>
          <c:smooth val="0"/>
          <c:extLst>
            <c:ext xmlns:c16="http://schemas.microsoft.com/office/drawing/2014/chart" uri="{C3380CC4-5D6E-409C-BE32-E72D297353CC}">
              <c16:uniqueId val="{00000005-F33D-8645-9B20-7CCE89F60956}"/>
            </c:ext>
          </c:extLst>
        </c:ser>
        <c:ser>
          <c:idx val="6"/>
          <c:order val="6"/>
          <c:tx>
            <c:strRef>
              <c:f>Sheet6!$A$8</c:f>
              <c:strCache>
                <c:ptCount val="1"/>
                <c:pt idx="0">
                  <c:v>7</c:v>
                </c:pt>
              </c:strCache>
            </c:strRef>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Sheet6!$B$1:$E$1</c:f>
              <c:numCache>
                <c:formatCode>General</c:formatCode>
                <c:ptCount val="4"/>
                <c:pt idx="0">
                  <c:v>0</c:v>
                </c:pt>
                <c:pt idx="1">
                  <c:v>1</c:v>
                </c:pt>
                <c:pt idx="2">
                  <c:v>2</c:v>
                </c:pt>
                <c:pt idx="3">
                  <c:v>3</c:v>
                </c:pt>
              </c:numCache>
            </c:numRef>
          </c:xVal>
          <c:yVal>
            <c:numRef>
              <c:f>Sheet6!$B$8:$E$8</c:f>
              <c:numCache>
                <c:formatCode>0.00E+00</c:formatCode>
                <c:ptCount val="4"/>
                <c:pt idx="0">
                  <c:v>222000000</c:v>
                </c:pt>
                <c:pt idx="1">
                  <c:v>79800000</c:v>
                </c:pt>
                <c:pt idx="2">
                  <c:v>989</c:v>
                </c:pt>
                <c:pt idx="3">
                  <c:v>89</c:v>
                </c:pt>
              </c:numCache>
            </c:numRef>
          </c:yVal>
          <c:smooth val="0"/>
          <c:extLst>
            <c:ext xmlns:c16="http://schemas.microsoft.com/office/drawing/2014/chart" uri="{C3380CC4-5D6E-409C-BE32-E72D297353CC}">
              <c16:uniqueId val="{00000006-F33D-8645-9B20-7CCE89F60956}"/>
            </c:ext>
          </c:extLst>
        </c:ser>
        <c:ser>
          <c:idx val="7"/>
          <c:order val="7"/>
          <c:tx>
            <c:strRef>
              <c:f>Sheet6!$A$9</c:f>
              <c:strCache>
                <c:ptCount val="1"/>
                <c:pt idx="0">
                  <c:v>8</c:v>
                </c:pt>
              </c:strCache>
            </c:strRef>
          </c:tx>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Sheet6!$B$1:$E$1</c:f>
              <c:numCache>
                <c:formatCode>General</c:formatCode>
                <c:ptCount val="4"/>
                <c:pt idx="0">
                  <c:v>0</c:v>
                </c:pt>
                <c:pt idx="1">
                  <c:v>1</c:v>
                </c:pt>
                <c:pt idx="2">
                  <c:v>2</c:v>
                </c:pt>
                <c:pt idx="3">
                  <c:v>3</c:v>
                </c:pt>
              </c:numCache>
            </c:numRef>
          </c:xVal>
          <c:yVal>
            <c:numRef>
              <c:f>Sheet6!$B$9:$E$9</c:f>
              <c:numCache>
                <c:formatCode>0.00E+00</c:formatCode>
                <c:ptCount val="4"/>
                <c:pt idx="0">
                  <c:v>102000000</c:v>
                </c:pt>
                <c:pt idx="1">
                  <c:v>9730000</c:v>
                </c:pt>
                <c:pt idx="2">
                  <c:v>5390</c:v>
                </c:pt>
                <c:pt idx="3">
                  <c:v>330</c:v>
                </c:pt>
              </c:numCache>
            </c:numRef>
          </c:yVal>
          <c:smooth val="0"/>
          <c:extLst>
            <c:ext xmlns:c16="http://schemas.microsoft.com/office/drawing/2014/chart" uri="{C3380CC4-5D6E-409C-BE32-E72D297353CC}">
              <c16:uniqueId val="{00000007-F33D-8645-9B20-7CCE89F60956}"/>
            </c:ext>
          </c:extLst>
        </c:ser>
        <c:ser>
          <c:idx val="8"/>
          <c:order val="8"/>
          <c:tx>
            <c:strRef>
              <c:f>Sheet6!$A$10</c:f>
              <c:strCache>
                <c:ptCount val="1"/>
                <c:pt idx="0">
                  <c:v>AVE</c:v>
                </c:pt>
              </c:strCache>
            </c:strRef>
          </c:tx>
          <c:spPr>
            <a:ln w="25400" cap="rnd">
              <a:noFill/>
              <a:round/>
            </a:ln>
            <a:effectLst/>
          </c:spPr>
          <c:marker>
            <c:symbol val="dash"/>
            <c:size val="15"/>
            <c:spPr>
              <a:solidFill>
                <a:srgbClr val="C00000"/>
              </a:solidFill>
              <a:ln w="9525">
                <a:solidFill>
                  <a:srgbClr val="C00000"/>
                </a:solidFill>
              </a:ln>
              <a:effectLst/>
            </c:spPr>
          </c:marker>
          <c:xVal>
            <c:numRef>
              <c:f>Sheet6!$B$1:$E$1</c:f>
              <c:numCache>
                <c:formatCode>General</c:formatCode>
                <c:ptCount val="4"/>
                <c:pt idx="0">
                  <c:v>0</c:v>
                </c:pt>
                <c:pt idx="1">
                  <c:v>1</c:v>
                </c:pt>
                <c:pt idx="2">
                  <c:v>2</c:v>
                </c:pt>
                <c:pt idx="3">
                  <c:v>3</c:v>
                </c:pt>
              </c:numCache>
            </c:numRef>
          </c:xVal>
          <c:yVal>
            <c:numRef>
              <c:f>Sheet6!$B$10:$E$10</c:f>
              <c:numCache>
                <c:formatCode>0.00E+00</c:formatCode>
                <c:ptCount val="4"/>
                <c:pt idx="0">
                  <c:v>168437500</c:v>
                </c:pt>
                <c:pt idx="1">
                  <c:v>21895714.285714295</c:v>
                </c:pt>
                <c:pt idx="2">
                  <c:v>19057.166666666672</c:v>
                </c:pt>
                <c:pt idx="3">
                  <c:v>512.5</c:v>
                </c:pt>
              </c:numCache>
            </c:numRef>
          </c:yVal>
          <c:smooth val="0"/>
          <c:extLst>
            <c:ext xmlns:c16="http://schemas.microsoft.com/office/drawing/2014/chart" uri="{C3380CC4-5D6E-409C-BE32-E72D297353CC}">
              <c16:uniqueId val="{00000008-F33D-8645-9B20-7CCE89F60956}"/>
            </c:ext>
          </c:extLst>
        </c:ser>
        <c:dLbls>
          <c:showLegendKey val="0"/>
          <c:showVal val="0"/>
          <c:showCatName val="0"/>
          <c:showSerName val="0"/>
          <c:showPercent val="0"/>
          <c:showBubbleSize val="0"/>
        </c:dLbls>
        <c:axId val="60026880"/>
        <c:axId val="60028800"/>
      </c:scatterChart>
      <c:valAx>
        <c:axId val="60026880"/>
        <c:scaling>
          <c:orientation val="minMax"/>
          <c:max val="3"/>
          <c:min val="-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Treatment: months</a:t>
                </a:r>
              </a:p>
            </c:rich>
          </c:tx>
          <c:layout>
            <c:manualLayout>
              <c:xMode val="edge"/>
              <c:yMode val="edge"/>
              <c:x val="0.44340713794850034"/>
              <c:y val="0.923858070964518"/>
            </c:manualLayout>
          </c:layout>
          <c:overlay val="0"/>
          <c:spPr>
            <a:noFill/>
            <a:ln>
              <a:noFill/>
            </a:ln>
            <a:effectLst/>
          </c:sp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0028800"/>
        <c:crosses val="autoZero"/>
        <c:crossBetween val="midCat"/>
        <c:majorUnit val="1"/>
        <c:minorUnit val="1"/>
      </c:valAx>
      <c:valAx>
        <c:axId val="60028800"/>
        <c:scaling>
          <c:logBase val="10"/>
          <c:orientation val="minMax"/>
          <c:max val="10000000000"/>
          <c:min val="1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BLI</a:t>
                </a:r>
              </a:p>
            </c:rich>
          </c:tx>
          <c:overlay val="0"/>
          <c:spPr>
            <a:noFill/>
            <a:ln>
              <a:noFill/>
            </a:ln>
            <a:effectLst/>
          </c:spPr>
        </c:title>
        <c:numFmt formatCode="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0026880"/>
        <c:crossesAt val="-1"/>
        <c:crossBetween val="midCat"/>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121481220083982"/>
          <c:y val="1.4735344347750099E-2"/>
          <c:w val="0.78612445493541006"/>
          <c:h val="0.82677319488007117"/>
        </c:manualLayout>
      </c:layout>
      <c:scatterChart>
        <c:scatterStyle val="smoothMarker"/>
        <c:varyColors val="0"/>
        <c:ser>
          <c:idx val="1"/>
          <c:order val="0"/>
          <c:tx>
            <c:strRef>
              <c:f>Chart!$A$5</c:f>
              <c:strCache>
                <c:ptCount val="1"/>
                <c:pt idx="0">
                  <c:v>PBS</c:v>
                </c:pt>
              </c:strCache>
            </c:strRef>
          </c:tx>
          <c:errBars>
            <c:errDir val="y"/>
            <c:errBarType val="both"/>
            <c:errValType val="cust"/>
            <c:noEndCap val="0"/>
            <c:plus>
              <c:numRef>
                <c:f>Chart!$B$13:$P$13</c:f>
                <c:numCache>
                  <c:formatCode>General</c:formatCode>
                  <c:ptCount val="15"/>
                  <c:pt idx="0">
                    <c:v>3.3638838097821222</c:v>
                  </c:pt>
                  <c:pt idx="1">
                    <c:v>8.3530148535039217</c:v>
                  </c:pt>
                  <c:pt idx="2">
                    <c:v>14.060278395943254</c:v>
                  </c:pt>
                  <c:pt idx="3">
                    <c:v>22.299903907544405</c:v>
                  </c:pt>
                  <c:pt idx="4">
                    <c:v>22.299903907544405</c:v>
                  </c:pt>
                  <c:pt idx="5">
                    <c:v>29.103264421710495</c:v>
                  </c:pt>
                  <c:pt idx="6">
                    <c:v>61.230244627494805</c:v>
                  </c:pt>
                  <c:pt idx="7">
                    <c:v>81.640326169993074</c:v>
                  </c:pt>
                  <c:pt idx="8">
                    <c:v>105.07412349656516</c:v>
                  </c:pt>
                  <c:pt idx="9">
                    <c:v>134.55535239128488</c:v>
                  </c:pt>
                  <c:pt idx="10">
                    <c:v>69.923427506707029</c:v>
                  </c:pt>
                  <c:pt idx="11">
                    <c:v>66.899711722633214</c:v>
                  </c:pt>
                  <c:pt idx="12">
                    <c:v>64.631924884577856</c:v>
                  </c:pt>
                  <c:pt idx="13">
                    <c:v>0</c:v>
                  </c:pt>
                </c:numCache>
              </c:numRef>
            </c:plus>
            <c:minus>
              <c:numRef>
                <c:f>Chart!$B$13:$P$13</c:f>
                <c:numCache>
                  <c:formatCode>General</c:formatCode>
                  <c:ptCount val="15"/>
                  <c:pt idx="0">
                    <c:v>3.3638838097821222</c:v>
                  </c:pt>
                  <c:pt idx="1">
                    <c:v>8.3530148535039217</c:v>
                  </c:pt>
                  <c:pt idx="2">
                    <c:v>14.060278395943254</c:v>
                  </c:pt>
                  <c:pt idx="3">
                    <c:v>22.299903907544405</c:v>
                  </c:pt>
                  <c:pt idx="4">
                    <c:v>22.299903907544405</c:v>
                  </c:pt>
                  <c:pt idx="5">
                    <c:v>29.103264421710495</c:v>
                  </c:pt>
                  <c:pt idx="6">
                    <c:v>61.230244627494805</c:v>
                  </c:pt>
                  <c:pt idx="7">
                    <c:v>81.640326169993074</c:v>
                  </c:pt>
                  <c:pt idx="8">
                    <c:v>105.07412349656516</c:v>
                  </c:pt>
                  <c:pt idx="9">
                    <c:v>134.55535239128488</c:v>
                  </c:pt>
                  <c:pt idx="10">
                    <c:v>69.923427506707029</c:v>
                  </c:pt>
                  <c:pt idx="11">
                    <c:v>66.899711722633214</c:v>
                  </c:pt>
                  <c:pt idx="12">
                    <c:v>64.631924884577856</c:v>
                  </c:pt>
                  <c:pt idx="13">
                    <c:v>0</c:v>
                  </c:pt>
                </c:numCache>
              </c:numRef>
            </c:minus>
          </c:errBars>
          <c:xVal>
            <c:numRef>
              <c:f>Chart!$B$3:$O$3</c:f>
              <c:numCache>
                <c:formatCode>General</c:formatCode>
                <c:ptCount val="14"/>
                <c:pt idx="0">
                  <c:v>20</c:v>
                </c:pt>
                <c:pt idx="1">
                  <c:v>23</c:v>
                </c:pt>
                <c:pt idx="2">
                  <c:v>25</c:v>
                </c:pt>
                <c:pt idx="3">
                  <c:v>27</c:v>
                </c:pt>
                <c:pt idx="4">
                  <c:v>30</c:v>
                </c:pt>
                <c:pt idx="5">
                  <c:v>32</c:v>
                </c:pt>
                <c:pt idx="6">
                  <c:v>34</c:v>
                </c:pt>
                <c:pt idx="7">
                  <c:v>37</c:v>
                </c:pt>
                <c:pt idx="8">
                  <c:v>39</c:v>
                </c:pt>
                <c:pt idx="9">
                  <c:v>41</c:v>
                </c:pt>
                <c:pt idx="10">
                  <c:v>44</c:v>
                </c:pt>
                <c:pt idx="11">
                  <c:v>46</c:v>
                </c:pt>
                <c:pt idx="12">
                  <c:v>48</c:v>
                </c:pt>
              </c:numCache>
            </c:numRef>
          </c:xVal>
          <c:yVal>
            <c:numRef>
              <c:f>Chart!$B$5:$O$5</c:f>
              <c:numCache>
                <c:formatCode>0</c:formatCode>
                <c:ptCount val="14"/>
                <c:pt idx="0">
                  <c:v>81.8</c:v>
                </c:pt>
                <c:pt idx="1">
                  <c:v>100.1</c:v>
                </c:pt>
                <c:pt idx="2">
                  <c:v>136</c:v>
                </c:pt>
                <c:pt idx="3">
                  <c:v>185</c:v>
                </c:pt>
                <c:pt idx="4">
                  <c:v>211</c:v>
                </c:pt>
                <c:pt idx="5">
                  <c:v>258</c:v>
                </c:pt>
                <c:pt idx="6">
                  <c:v>337</c:v>
                </c:pt>
                <c:pt idx="7">
                  <c:v>429</c:v>
                </c:pt>
                <c:pt idx="8">
                  <c:v>548</c:v>
                </c:pt>
                <c:pt idx="9">
                  <c:v>641</c:v>
                </c:pt>
                <c:pt idx="10">
                  <c:v>621</c:v>
                </c:pt>
                <c:pt idx="11">
                  <c:v>691</c:v>
                </c:pt>
                <c:pt idx="12">
                  <c:v>708</c:v>
                </c:pt>
              </c:numCache>
            </c:numRef>
          </c:yVal>
          <c:smooth val="1"/>
          <c:extLst>
            <c:ext xmlns:c16="http://schemas.microsoft.com/office/drawing/2014/chart" uri="{C3380CC4-5D6E-409C-BE32-E72D297353CC}">
              <c16:uniqueId val="{00000000-A83F-A840-A666-AD093C262670}"/>
            </c:ext>
          </c:extLst>
        </c:ser>
        <c:ser>
          <c:idx val="0"/>
          <c:order val="1"/>
          <c:tx>
            <c:strRef>
              <c:f>Chart!$A$6</c:f>
              <c:strCache>
                <c:ptCount val="1"/>
                <c:pt idx="0">
                  <c:v>sEphB4-Alb</c:v>
                </c:pt>
              </c:strCache>
            </c:strRef>
          </c:tx>
          <c:errBars>
            <c:errDir val="y"/>
            <c:errBarType val="both"/>
            <c:errValType val="cust"/>
            <c:noEndCap val="0"/>
            <c:plus>
              <c:numRef>
                <c:f>Chart!$B$14:$P$14</c:f>
                <c:numCache>
                  <c:formatCode>General</c:formatCode>
                  <c:ptCount val="15"/>
                  <c:pt idx="0">
                    <c:v>7.2947143290780856</c:v>
                  </c:pt>
                  <c:pt idx="1">
                    <c:v>8.3152184062029981</c:v>
                  </c:pt>
                  <c:pt idx="2">
                    <c:v>14.816207341961707</c:v>
                  </c:pt>
                  <c:pt idx="3">
                    <c:v>23.433797326572087</c:v>
                  </c:pt>
                  <c:pt idx="4">
                    <c:v>29.103264421710495</c:v>
                  </c:pt>
                  <c:pt idx="5">
                    <c:v>40.064234138978087</c:v>
                  </c:pt>
                  <c:pt idx="6">
                    <c:v>42.332020977033444</c:v>
                  </c:pt>
                  <c:pt idx="7">
                    <c:v>44.22184334207958</c:v>
                  </c:pt>
                  <c:pt idx="8">
                    <c:v>48.379452545181081</c:v>
                  </c:pt>
                  <c:pt idx="9">
                    <c:v>51.781132802264125</c:v>
                  </c:pt>
                  <c:pt idx="10">
                    <c:v>59.340422262448669</c:v>
                  </c:pt>
                  <c:pt idx="11">
                    <c:v>58.962457789439448</c:v>
                  </c:pt>
                  <c:pt idx="12">
                    <c:v>13.984685501341406</c:v>
                  </c:pt>
                  <c:pt idx="13">
                    <c:v>0</c:v>
                  </c:pt>
                </c:numCache>
              </c:numRef>
            </c:plus>
            <c:minus>
              <c:numRef>
                <c:f>Chart!$B$14:$P$14</c:f>
                <c:numCache>
                  <c:formatCode>General</c:formatCode>
                  <c:ptCount val="15"/>
                  <c:pt idx="0">
                    <c:v>7.2947143290780856</c:v>
                  </c:pt>
                  <c:pt idx="1">
                    <c:v>8.3152184062029981</c:v>
                  </c:pt>
                  <c:pt idx="2">
                    <c:v>14.816207341961707</c:v>
                  </c:pt>
                  <c:pt idx="3">
                    <c:v>23.433797326572087</c:v>
                  </c:pt>
                  <c:pt idx="4">
                    <c:v>29.103264421710495</c:v>
                  </c:pt>
                  <c:pt idx="5">
                    <c:v>40.064234138978087</c:v>
                  </c:pt>
                  <c:pt idx="6">
                    <c:v>42.332020977033444</c:v>
                  </c:pt>
                  <c:pt idx="7">
                    <c:v>44.22184334207958</c:v>
                  </c:pt>
                  <c:pt idx="8">
                    <c:v>48.379452545181081</c:v>
                  </c:pt>
                  <c:pt idx="9">
                    <c:v>51.781132802264125</c:v>
                  </c:pt>
                  <c:pt idx="10">
                    <c:v>59.340422262448669</c:v>
                  </c:pt>
                  <c:pt idx="11">
                    <c:v>58.962457789439448</c:v>
                  </c:pt>
                  <c:pt idx="12">
                    <c:v>13.984685501341406</c:v>
                  </c:pt>
                  <c:pt idx="13">
                    <c:v>0</c:v>
                  </c:pt>
                </c:numCache>
              </c:numRef>
            </c:minus>
          </c:errBars>
          <c:xVal>
            <c:numRef>
              <c:f>Chart!$B$3:$O$3</c:f>
              <c:numCache>
                <c:formatCode>General</c:formatCode>
                <c:ptCount val="14"/>
                <c:pt idx="0">
                  <c:v>20</c:v>
                </c:pt>
                <c:pt idx="1">
                  <c:v>23</c:v>
                </c:pt>
                <c:pt idx="2">
                  <c:v>25</c:v>
                </c:pt>
                <c:pt idx="3">
                  <c:v>27</c:v>
                </c:pt>
                <c:pt idx="4">
                  <c:v>30</c:v>
                </c:pt>
                <c:pt idx="5">
                  <c:v>32</c:v>
                </c:pt>
                <c:pt idx="6">
                  <c:v>34</c:v>
                </c:pt>
                <c:pt idx="7">
                  <c:v>37</c:v>
                </c:pt>
                <c:pt idx="8">
                  <c:v>39</c:v>
                </c:pt>
                <c:pt idx="9">
                  <c:v>41</c:v>
                </c:pt>
                <c:pt idx="10">
                  <c:v>44</c:v>
                </c:pt>
                <c:pt idx="11">
                  <c:v>46</c:v>
                </c:pt>
                <c:pt idx="12">
                  <c:v>48</c:v>
                </c:pt>
              </c:numCache>
            </c:numRef>
          </c:xVal>
          <c:yVal>
            <c:numRef>
              <c:f>Chart!$B$6:$O$6</c:f>
              <c:numCache>
                <c:formatCode>0</c:formatCode>
                <c:ptCount val="14"/>
                <c:pt idx="0">
                  <c:v>77</c:v>
                </c:pt>
                <c:pt idx="1">
                  <c:v>77.7</c:v>
                </c:pt>
                <c:pt idx="2">
                  <c:v>77.2</c:v>
                </c:pt>
                <c:pt idx="3">
                  <c:v>75</c:v>
                </c:pt>
                <c:pt idx="4">
                  <c:v>80</c:v>
                </c:pt>
                <c:pt idx="5">
                  <c:v>80</c:v>
                </c:pt>
                <c:pt idx="6">
                  <c:v>84</c:v>
                </c:pt>
                <c:pt idx="7">
                  <c:v>90</c:v>
                </c:pt>
                <c:pt idx="8">
                  <c:v>98</c:v>
                </c:pt>
                <c:pt idx="9">
                  <c:v>106</c:v>
                </c:pt>
                <c:pt idx="10">
                  <c:v>144</c:v>
                </c:pt>
                <c:pt idx="11">
                  <c:v>225</c:v>
                </c:pt>
                <c:pt idx="12">
                  <c:v>323</c:v>
                </c:pt>
              </c:numCache>
            </c:numRef>
          </c:yVal>
          <c:smooth val="1"/>
          <c:extLst>
            <c:ext xmlns:c16="http://schemas.microsoft.com/office/drawing/2014/chart" uri="{C3380CC4-5D6E-409C-BE32-E72D297353CC}">
              <c16:uniqueId val="{00000001-A83F-A840-A666-AD093C262670}"/>
            </c:ext>
          </c:extLst>
        </c:ser>
        <c:dLbls>
          <c:showLegendKey val="0"/>
          <c:showVal val="0"/>
          <c:showCatName val="0"/>
          <c:showSerName val="0"/>
          <c:showPercent val="0"/>
          <c:showBubbleSize val="0"/>
        </c:dLbls>
        <c:axId val="70412544"/>
        <c:axId val="70418816"/>
      </c:scatterChart>
      <c:valAx>
        <c:axId val="70412544"/>
        <c:scaling>
          <c:orientation val="minMax"/>
          <c:max val="41"/>
          <c:min val="20"/>
        </c:scaling>
        <c:delete val="0"/>
        <c:axPos val="b"/>
        <c:title>
          <c:tx>
            <c:rich>
              <a:bodyPr/>
              <a:lstStyle/>
              <a:p>
                <a:pPr>
                  <a:defRPr sz="1600" b="1" i="0" u="none" strike="noStrike" baseline="0">
                    <a:solidFill>
                      <a:srgbClr val="000000"/>
                    </a:solidFill>
                    <a:latin typeface="Arial"/>
                    <a:ea typeface="Arial"/>
                    <a:cs typeface="Arial"/>
                  </a:defRPr>
                </a:pPr>
                <a:r>
                  <a:rPr lang="en-US" sz="1600" dirty="0"/>
                  <a:t>Days</a:t>
                </a:r>
                <a:r>
                  <a:rPr lang="en-US" sz="1600" baseline="0" dirty="0"/>
                  <a:t> of the study</a:t>
                </a:r>
                <a:endParaRPr lang="en-US" sz="1600" dirty="0"/>
              </a:p>
            </c:rich>
          </c:tx>
          <c:layout>
            <c:manualLayout>
              <c:xMode val="edge"/>
              <c:yMode val="edge"/>
              <c:x val="0.3972403176152095"/>
              <c:y val="0.9040839678455604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0418816"/>
        <c:crosses val="autoZero"/>
        <c:crossBetween val="midCat"/>
        <c:majorUnit val="2"/>
        <c:minorUnit val="1"/>
      </c:valAx>
      <c:valAx>
        <c:axId val="70418816"/>
        <c:scaling>
          <c:orientation val="minMax"/>
          <c:max val="800"/>
          <c:min val="0"/>
        </c:scaling>
        <c:delete val="0"/>
        <c:axPos val="l"/>
        <c:title>
          <c:tx>
            <c:rich>
              <a:bodyPr/>
              <a:lstStyle/>
              <a:p>
                <a:pPr>
                  <a:defRPr sz="1600" b="1" i="0" u="none" strike="noStrike" baseline="0">
                    <a:solidFill>
                      <a:srgbClr val="000000"/>
                    </a:solidFill>
                    <a:latin typeface="Arial"/>
                    <a:ea typeface="Arial"/>
                    <a:cs typeface="Arial"/>
                  </a:defRPr>
                </a:pPr>
                <a:r>
                  <a:rPr lang="en-US" sz="1600" dirty="0"/>
                  <a:t>Average Tumor Volume (mm</a:t>
                </a:r>
                <a:r>
                  <a:rPr lang="en-US" sz="1600" baseline="30000" dirty="0"/>
                  <a:t>3</a:t>
                </a:r>
                <a:r>
                  <a:rPr lang="en-US" sz="1600" dirty="0"/>
                  <a:t>)</a:t>
                </a:r>
              </a:p>
            </c:rich>
          </c:tx>
          <c:layout>
            <c:manualLayout>
              <c:xMode val="edge"/>
              <c:yMode val="edge"/>
              <c:x val="4.3157555498461751E-2"/>
              <c:y val="8.1594026098850317E-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0412544"/>
        <c:crosses val="autoZero"/>
        <c:crossBetween val="midCat"/>
      </c:valAx>
      <c:spPr>
        <a:solidFill>
          <a:srgbClr val="FFFFFF"/>
        </a:solidFill>
        <a:ln w="12700">
          <a:solidFill>
            <a:srgbClr val="FFFFFF"/>
          </a:solidFill>
          <a:prstDash val="solid"/>
        </a:ln>
      </c:spPr>
    </c:plotArea>
    <c:legend>
      <c:legendPos val="r"/>
      <c:layout>
        <c:manualLayout>
          <c:xMode val="edge"/>
          <c:yMode val="edge"/>
          <c:x val="0.22307641824380811"/>
          <c:y val="7.3268606125118665E-2"/>
          <c:w val="0.23655507210244242"/>
          <c:h val="0.10535238344911958"/>
        </c:manualLayout>
      </c:layout>
      <c:overlay val="0"/>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r>
              <a:rPr lang="en-US" dirty="0"/>
              <a:t>Cell Metabolic</a:t>
            </a:r>
            <a:r>
              <a:rPr lang="en-US" baseline="0" dirty="0"/>
              <a:t> </a:t>
            </a:r>
            <a:r>
              <a:rPr lang="en-US" dirty="0"/>
              <a:t>Assay</a:t>
            </a:r>
          </a:p>
        </c:rich>
      </c:tx>
      <c:layout>
        <c:manualLayout>
          <c:xMode val="edge"/>
          <c:yMode val="edge"/>
          <c:x val="0.33360049913611067"/>
          <c:y val="1.9636057780517323E-2"/>
        </c:manualLayout>
      </c:layout>
      <c:overlay val="0"/>
      <c:spPr>
        <a:noFill/>
        <a:ln>
          <a:noFill/>
        </a:ln>
        <a:effectLst/>
      </c:spPr>
    </c:title>
    <c:autoTitleDeleted val="0"/>
    <c:plotArea>
      <c:layout>
        <c:manualLayout>
          <c:layoutTarget val="inner"/>
          <c:xMode val="edge"/>
          <c:yMode val="edge"/>
          <c:x val="0.20662757409231344"/>
          <c:y val="0.16211549918878859"/>
          <c:w val="0.79337242590768653"/>
          <c:h val="0.67242314106832524"/>
        </c:manualLayout>
      </c:layout>
      <c:barChart>
        <c:barDir val="col"/>
        <c:grouping val="clustered"/>
        <c:varyColors val="0"/>
        <c:ser>
          <c:idx val="0"/>
          <c:order val="0"/>
          <c:tx>
            <c:strRef>
              <c:f>Sheet1!$B$1</c:f>
              <c:strCache>
                <c:ptCount val="1"/>
                <c:pt idx="0">
                  <c:v>Control siRNA</c:v>
                </c:pt>
              </c:strCache>
            </c:strRef>
          </c:tx>
          <c:spPr>
            <a:solidFill>
              <a:schemeClr val="tx1"/>
            </a:solidFill>
            <a:ln>
              <a:solidFill>
                <a:schemeClr val="tx1"/>
              </a:solidFill>
            </a:ln>
            <a:effectLst/>
          </c:spPr>
          <c:invertIfNegative val="0"/>
          <c:errBars>
            <c:errBarType val="both"/>
            <c:errValType val="cust"/>
            <c:noEndCap val="0"/>
            <c:plus>
              <c:numRef>
                <c:f>Sheet1!$E$2:$E$4</c:f>
                <c:numCache>
                  <c:formatCode>General</c:formatCode>
                  <c:ptCount val="3"/>
                  <c:pt idx="0">
                    <c:v>1.6899874728504204E-2</c:v>
                  </c:pt>
                  <c:pt idx="1">
                    <c:v>3.2031933613697189E-2</c:v>
                  </c:pt>
                  <c:pt idx="2">
                    <c:v>6.5831649353227537E-2</c:v>
                  </c:pt>
                </c:numCache>
              </c:numRef>
            </c:plus>
            <c:minus>
              <c:numRef>
                <c:f>Sheet1!$E$2:$E$4</c:f>
                <c:numCache>
                  <c:formatCode>General</c:formatCode>
                  <c:ptCount val="3"/>
                  <c:pt idx="0">
                    <c:v>1.6899874728504204E-2</c:v>
                  </c:pt>
                  <c:pt idx="1">
                    <c:v>3.2031933613697189E-2</c:v>
                  </c:pt>
                  <c:pt idx="2">
                    <c:v>6.5831649353227537E-2</c:v>
                  </c:pt>
                </c:numCache>
              </c:numRef>
            </c:minus>
            <c:spPr>
              <a:noFill/>
              <a:ln w="9525" cap="flat" cmpd="sng" algn="ctr">
                <a:solidFill>
                  <a:schemeClr val="tx1">
                    <a:lumMod val="65000"/>
                    <a:lumOff val="35000"/>
                  </a:schemeClr>
                </a:solidFill>
                <a:round/>
              </a:ln>
              <a:effectLst/>
            </c:spPr>
          </c:errBars>
          <c:cat>
            <c:strRef>
              <c:f>Sheet1!$A$2:$A$4</c:f>
              <c:strCache>
                <c:ptCount val="3"/>
                <c:pt idx="0">
                  <c:v>Vector</c:v>
                </c:pt>
                <c:pt idx="1">
                  <c:v>Wt-AKT</c:v>
                </c:pt>
                <c:pt idx="2">
                  <c:v>𝛥AKT</c:v>
                </c:pt>
              </c:strCache>
            </c:strRef>
          </c:cat>
          <c:val>
            <c:numRef>
              <c:f>Sheet1!$B$2:$B$4</c:f>
              <c:numCache>
                <c:formatCode>General</c:formatCode>
                <c:ptCount val="3"/>
                <c:pt idx="0">
                  <c:v>1.0741499662399294</c:v>
                </c:pt>
                <c:pt idx="1">
                  <c:v>0.95764999985694832</c:v>
                </c:pt>
                <c:pt idx="2">
                  <c:v>0.78905001282691967</c:v>
                </c:pt>
              </c:numCache>
            </c:numRef>
          </c:val>
          <c:extLst>
            <c:ext xmlns:c16="http://schemas.microsoft.com/office/drawing/2014/chart" uri="{C3380CC4-5D6E-409C-BE32-E72D297353CC}">
              <c16:uniqueId val="{00000000-C560-854B-AFB9-68152AC44075}"/>
            </c:ext>
          </c:extLst>
        </c:ser>
        <c:ser>
          <c:idx val="1"/>
          <c:order val="1"/>
          <c:tx>
            <c:strRef>
              <c:f>Sheet1!$C$1</c:f>
              <c:strCache>
                <c:ptCount val="1"/>
                <c:pt idx="0">
                  <c:v>EphB4 siRNA</c:v>
                </c:pt>
              </c:strCache>
            </c:strRef>
          </c:tx>
          <c:spPr>
            <a:solidFill>
              <a:schemeClr val="bg1">
                <a:lumMod val="65000"/>
              </a:schemeClr>
            </a:solidFill>
            <a:ln>
              <a:solidFill>
                <a:schemeClr val="tx1"/>
              </a:solidFill>
            </a:ln>
            <a:effectLst/>
          </c:spPr>
          <c:invertIfNegative val="0"/>
          <c:errBars>
            <c:errBarType val="both"/>
            <c:errValType val="cust"/>
            <c:noEndCap val="0"/>
            <c:plus>
              <c:numRef>
                <c:f>Sheet1!$F$2:$F$4</c:f>
                <c:numCache>
                  <c:formatCode>General</c:formatCode>
                  <c:ptCount val="3"/>
                  <c:pt idx="0">
                    <c:v>5.7275459783881003E-3</c:v>
                  </c:pt>
                  <c:pt idx="1">
                    <c:v>1.2232954192892947E-2</c:v>
                  </c:pt>
                  <c:pt idx="2">
                    <c:v>3.9951545612507092E-2</c:v>
                  </c:pt>
                </c:numCache>
              </c:numRef>
            </c:plus>
            <c:minus>
              <c:numRef>
                <c:f>Sheet1!$F$2:$F$4</c:f>
                <c:numCache>
                  <c:formatCode>General</c:formatCode>
                  <c:ptCount val="3"/>
                  <c:pt idx="0">
                    <c:v>5.7275459783881003E-3</c:v>
                  </c:pt>
                  <c:pt idx="1">
                    <c:v>1.2232954192892947E-2</c:v>
                  </c:pt>
                  <c:pt idx="2">
                    <c:v>3.9951545612507092E-2</c:v>
                  </c:pt>
                </c:numCache>
              </c:numRef>
            </c:minus>
            <c:spPr>
              <a:noFill/>
              <a:ln w="9525" cap="flat" cmpd="sng" algn="ctr">
                <a:solidFill>
                  <a:schemeClr val="tx1">
                    <a:lumMod val="65000"/>
                    <a:lumOff val="35000"/>
                  </a:schemeClr>
                </a:solidFill>
                <a:round/>
              </a:ln>
              <a:effectLst/>
            </c:spPr>
          </c:errBars>
          <c:cat>
            <c:strRef>
              <c:f>Sheet1!$A$2:$A$4</c:f>
              <c:strCache>
                <c:ptCount val="3"/>
                <c:pt idx="0">
                  <c:v>Vector</c:v>
                </c:pt>
                <c:pt idx="1">
                  <c:v>Wt-AKT</c:v>
                </c:pt>
                <c:pt idx="2">
                  <c:v>𝛥AKT</c:v>
                </c:pt>
              </c:strCache>
            </c:strRef>
          </c:cat>
          <c:val>
            <c:numRef>
              <c:f>Sheet1!$C$2:$C$4</c:f>
              <c:numCache>
                <c:formatCode>General</c:formatCode>
                <c:ptCount val="3"/>
                <c:pt idx="0">
                  <c:v>0.52945000529289199</c:v>
                </c:pt>
                <c:pt idx="1">
                  <c:v>0.72815001010894775</c:v>
                </c:pt>
                <c:pt idx="2">
                  <c:v>0.70234999060630809</c:v>
                </c:pt>
              </c:numCache>
            </c:numRef>
          </c:val>
          <c:extLst>
            <c:ext xmlns:c16="http://schemas.microsoft.com/office/drawing/2014/chart" uri="{C3380CC4-5D6E-409C-BE32-E72D297353CC}">
              <c16:uniqueId val="{00000001-C560-854B-AFB9-68152AC44075}"/>
            </c:ext>
          </c:extLst>
        </c:ser>
        <c:dLbls>
          <c:showLegendKey val="0"/>
          <c:showVal val="0"/>
          <c:showCatName val="0"/>
          <c:showSerName val="0"/>
          <c:showPercent val="0"/>
          <c:showBubbleSize val="0"/>
        </c:dLbls>
        <c:gapWidth val="150"/>
        <c:axId val="194577536"/>
        <c:axId val="194661376"/>
      </c:barChart>
      <c:catAx>
        <c:axId val="1945775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661376"/>
        <c:crosses val="autoZero"/>
        <c:auto val="1"/>
        <c:lblAlgn val="ctr"/>
        <c:lblOffset val="100"/>
        <c:noMultiLvlLbl val="0"/>
      </c:catAx>
      <c:valAx>
        <c:axId val="194661376"/>
        <c:scaling>
          <c:orientation val="minMax"/>
        </c:scaling>
        <c:delete val="0"/>
        <c:axPos val="l"/>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sz="900" b="0" i="0" u="none" strike="noStrike" baseline="0" dirty="0">
                    <a:effectLst/>
                  </a:rPr>
                  <a:t>Relative viable cell number (OD492nm) </a:t>
                </a:r>
                <a:endParaRPr lang="en-US" dirty="0"/>
              </a:p>
            </c:rich>
          </c:tx>
          <c:layout>
            <c:manualLayout>
              <c:xMode val="edge"/>
              <c:yMode val="edge"/>
              <c:x val="1.0791037202620469E-3"/>
              <c:y val="0.15826765647515756"/>
            </c:manualLayout>
          </c:layout>
          <c:overlay val="0"/>
          <c:spPr>
            <a:noFill/>
            <a:ln>
              <a:noFill/>
            </a:ln>
            <a:effectLst/>
          </c:spPr>
        </c:title>
        <c:numFmt formatCode="#,##0.0" sourceLinked="0"/>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577536"/>
        <c:crosses val="autoZero"/>
        <c:crossBetween val="between"/>
      </c:valAx>
      <c:spPr>
        <a:noFill/>
        <a:ln>
          <a:noFill/>
        </a:ln>
        <a:effectLst/>
      </c:spPr>
    </c:plotArea>
    <c:legend>
      <c:legendPos val="r"/>
      <c:layout>
        <c:manualLayout>
          <c:xMode val="edge"/>
          <c:yMode val="edge"/>
          <c:x val="0.71757562624080395"/>
          <c:y val="0.16141045648422828"/>
          <c:w val="0.26474452235171536"/>
          <c:h val="0.1744686925993193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700"/>
            </a:pPr>
            <a:r>
              <a:rPr lang="en-US" sz="700"/>
              <a:t>EphB4</a:t>
            </a:r>
          </a:p>
        </c:rich>
      </c:tx>
      <c:overlay val="0"/>
      <c:spPr>
        <a:noFill/>
        <a:ln>
          <a:noFill/>
        </a:ln>
        <a:effectLst/>
      </c:spPr>
    </c:title>
    <c:autoTitleDeleted val="0"/>
    <c:plotArea>
      <c:layout>
        <c:manualLayout>
          <c:layoutTarget val="inner"/>
          <c:xMode val="edge"/>
          <c:yMode val="edge"/>
          <c:x val="0.17527200297880452"/>
          <c:y val="4.212494222369205E-2"/>
          <c:w val="0.7625062578055547"/>
          <c:h val="0.86575578289847477"/>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Sheet1!$B$2:$B$5</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00-75E9-DC4C-B72E-BAA7B3C74866}"/>
            </c:ext>
          </c:extLst>
        </c:ser>
        <c:ser>
          <c:idx val="1"/>
          <c:order val="1"/>
          <c:tx>
            <c:strRef>
              <c:f>Sheet1!$C$1</c:f>
              <c:strCache>
                <c:ptCount val="1"/>
                <c:pt idx="0">
                  <c:v>Series 2</c:v>
                </c:pt>
              </c:strCache>
            </c:strRef>
          </c:tx>
          <c:spPr>
            <a:solidFill>
              <a:schemeClr val="accent2"/>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Sheet1!$C$2:$C$5</c:f>
              <c:numCache>
                <c:formatCode>General</c:formatCode>
                <c:ptCount val="4"/>
                <c:pt idx="0">
                  <c:v>93</c:v>
                </c:pt>
                <c:pt idx="1">
                  <c:v>65</c:v>
                </c:pt>
                <c:pt idx="2">
                  <c:v>92</c:v>
                </c:pt>
                <c:pt idx="3">
                  <c:v>100</c:v>
                </c:pt>
              </c:numCache>
            </c:numRef>
          </c:val>
          <c:extLst>
            <c:ext xmlns:c16="http://schemas.microsoft.com/office/drawing/2014/chart" uri="{C3380CC4-5D6E-409C-BE32-E72D297353CC}">
              <c16:uniqueId val="{00000001-75E9-DC4C-B72E-BAA7B3C74866}"/>
            </c:ext>
          </c:extLst>
        </c:ser>
        <c:ser>
          <c:idx val="2"/>
          <c:order val="2"/>
          <c:tx>
            <c:strRef>
              <c:f>Sheet1!$D$1</c:f>
              <c:strCache>
                <c:ptCount val="1"/>
                <c:pt idx="0">
                  <c:v>Series 3</c:v>
                </c:pt>
              </c:strCache>
            </c:strRef>
          </c:tx>
          <c:spPr>
            <a:solidFill>
              <a:schemeClr val="accent3"/>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Sheet1!$D$2:$D$5</c:f>
              <c:numCache>
                <c:formatCode>General</c:formatCode>
                <c:ptCount val="4"/>
                <c:pt idx="0">
                  <c:v>95</c:v>
                </c:pt>
                <c:pt idx="1">
                  <c:v>44</c:v>
                </c:pt>
                <c:pt idx="2">
                  <c:v>94</c:v>
                </c:pt>
                <c:pt idx="3">
                  <c:v>110</c:v>
                </c:pt>
              </c:numCache>
            </c:numRef>
          </c:val>
          <c:extLst>
            <c:ext xmlns:c16="http://schemas.microsoft.com/office/drawing/2014/chart" uri="{C3380CC4-5D6E-409C-BE32-E72D297353CC}">
              <c16:uniqueId val="{00000002-75E9-DC4C-B72E-BAA7B3C74866}"/>
            </c:ext>
          </c:extLst>
        </c:ser>
        <c:dLbls>
          <c:showLegendKey val="0"/>
          <c:showVal val="0"/>
          <c:showCatName val="0"/>
          <c:showSerName val="0"/>
          <c:showPercent val="0"/>
          <c:showBubbleSize val="0"/>
        </c:dLbls>
        <c:gapWidth val="219"/>
        <c:overlap val="-27"/>
        <c:axId val="195333120"/>
        <c:axId val="195343104"/>
      </c:barChart>
      <c:catAx>
        <c:axId val="19533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a:lstStyle/>
          <a:p>
            <a:pPr>
              <a:defRPr/>
            </a:pPr>
            <a:endParaRPr lang="en-US"/>
          </a:p>
        </c:txPr>
        <c:crossAx val="195343104"/>
        <c:crosses val="autoZero"/>
        <c:auto val="1"/>
        <c:lblAlgn val="ctr"/>
        <c:lblOffset val="100"/>
        <c:noMultiLvlLbl val="0"/>
      </c:catAx>
      <c:valAx>
        <c:axId val="195343104"/>
        <c:scaling>
          <c:orientation val="minMax"/>
        </c:scaling>
        <c:delete val="0"/>
        <c:axPos val="l"/>
        <c:numFmt formatCode="General" sourceLinked="1"/>
        <c:majorTickMark val="none"/>
        <c:minorTickMark val="none"/>
        <c:tickLblPos val="nextTo"/>
        <c:spPr>
          <a:noFill/>
          <a:ln>
            <a:solidFill>
              <a:schemeClr val="bg1">
                <a:lumMod val="85000"/>
              </a:schemeClr>
            </a:solidFill>
          </a:ln>
          <a:effectLst/>
        </c:spPr>
        <c:txPr>
          <a:bodyPr rot="-60000000" vert="horz"/>
          <a:lstStyle/>
          <a:p>
            <a:pPr>
              <a:defRPr/>
            </a:pPr>
            <a:endParaRPr lang="en-US"/>
          </a:p>
        </c:txPr>
        <c:crossAx val="195333120"/>
        <c:crosses val="autoZero"/>
        <c:crossBetween val="between"/>
      </c:valAx>
      <c:spPr>
        <a:noFill/>
        <a:ln>
          <a:noFill/>
        </a:ln>
        <a:effectLst/>
      </c:spPr>
    </c:plotArea>
    <c:plotVisOnly val="1"/>
    <c:dispBlanksAs val="gap"/>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700"/>
            </a:pPr>
            <a:r>
              <a:rPr lang="en-US" sz="700"/>
              <a:t>pS6/S6</a:t>
            </a:r>
          </a:p>
        </c:rich>
      </c:tx>
      <c:overlay val="0"/>
      <c:spPr>
        <a:noFill/>
        <a:ln>
          <a:noFill/>
        </a:ln>
        <a:effectLst/>
      </c:spPr>
    </c:title>
    <c:autoTitleDeleted val="0"/>
    <c:plotArea>
      <c:layout>
        <c:manualLayout>
          <c:layoutTarget val="inner"/>
          <c:xMode val="edge"/>
          <c:yMode val="edge"/>
          <c:x val="0.17527200297880452"/>
          <c:y val="4.212494222369205E-2"/>
          <c:w val="0.7625062578055547"/>
          <c:h val="0.8587608487821806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Sheet1!$B$2:$B$5</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00-1EB4-324F-87D2-8C8940D9CFFD}"/>
            </c:ext>
          </c:extLst>
        </c:ser>
        <c:ser>
          <c:idx val="1"/>
          <c:order val="1"/>
          <c:tx>
            <c:strRef>
              <c:f>Sheet1!$C$1</c:f>
              <c:strCache>
                <c:ptCount val="1"/>
                <c:pt idx="0">
                  <c:v>Series 2</c:v>
                </c:pt>
              </c:strCache>
            </c:strRef>
          </c:tx>
          <c:spPr>
            <a:solidFill>
              <a:schemeClr val="accent2"/>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Sheet1!$C$2:$C$5</c:f>
              <c:numCache>
                <c:formatCode>General</c:formatCode>
                <c:ptCount val="4"/>
                <c:pt idx="0">
                  <c:v>32</c:v>
                </c:pt>
                <c:pt idx="1">
                  <c:v>57</c:v>
                </c:pt>
                <c:pt idx="2">
                  <c:v>99</c:v>
                </c:pt>
                <c:pt idx="3">
                  <c:v>99</c:v>
                </c:pt>
              </c:numCache>
            </c:numRef>
          </c:val>
          <c:extLst>
            <c:ext xmlns:c16="http://schemas.microsoft.com/office/drawing/2014/chart" uri="{C3380CC4-5D6E-409C-BE32-E72D297353CC}">
              <c16:uniqueId val="{00000001-1EB4-324F-87D2-8C8940D9CFFD}"/>
            </c:ext>
          </c:extLst>
        </c:ser>
        <c:ser>
          <c:idx val="2"/>
          <c:order val="2"/>
          <c:tx>
            <c:strRef>
              <c:f>Sheet1!$D$1</c:f>
              <c:strCache>
                <c:ptCount val="1"/>
                <c:pt idx="0">
                  <c:v>Series 3</c:v>
                </c:pt>
              </c:strCache>
            </c:strRef>
          </c:tx>
          <c:spPr>
            <a:solidFill>
              <a:schemeClr val="accent3"/>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Sheet1!$D$2:$D$5</c:f>
              <c:numCache>
                <c:formatCode>General</c:formatCode>
                <c:ptCount val="4"/>
                <c:pt idx="0">
                  <c:v>28</c:v>
                </c:pt>
                <c:pt idx="1">
                  <c:v>53</c:v>
                </c:pt>
                <c:pt idx="2">
                  <c:v>95</c:v>
                </c:pt>
                <c:pt idx="3">
                  <c:v>103</c:v>
                </c:pt>
              </c:numCache>
            </c:numRef>
          </c:val>
          <c:extLst>
            <c:ext xmlns:c16="http://schemas.microsoft.com/office/drawing/2014/chart" uri="{C3380CC4-5D6E-409C-BE32-E72D297353CC}">
              <c16:uniqueId val="{00000002-1EB4-324F-87D2-8C8940D9CFFD}"/>
            </c:ext>
          </c:extLst>
        </c:ser>
        <c:dLbls>
          <c:showLegendKey val="0"/>
          <c:showVal val="0"/>
          <c:showCatName val="0"/>
          <c:showSerName val="0"/>
          <c:showPercent val="0"/>
          <c:showBubbleSize val="0"/>
        </c:dLbls>
        <c:gapWidth val="219"/>
        <c:overlap val="-27"/>
        <c:axId val="197753472"/>
        <c:axId val="197762048"/>
      </c:barChart>
      <c:catAx>
        <c:axId val="19775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a:lstStyle/>
          <a:p>
            <a:pPr>
              <a:defRPr/>
            </a:pPr>
            <a:endParaRPr lang="en-US"/>
          </a:p>
        </c:txPr>
        <c:crossAx val="197762048"/>
        <c:crosses val="autoZero"/>
        <c:auto val="1"/>
        <c:lblAlgn val="ctr"/>
        <c:lblOffset val="100"/>
        <c:noMultiLvlLbl val="0"/>
      </c:catAx>
      <c:valAx>
        <c:axId val="197762048"/>
        <c:scaling>
          <c:orientation val="minMax"/>
        </c:scaling>
        <c:delete val="0"/>
        <c:axPos val="l"/>
        <c:numFmt formatCode="General" sourceLinked="1"/>
        <c:majorTickMark val="none"/>
        <c:minorTickMark val="none"/>
        <c:tickLblPos val="nextTo"/>
        <c:spPr>
          <a:noFill/>
          <a:ln>
            <a:solidFill>
              <a:schemeClr val="bg1">
                <a:lumMod val="85000"/>
              </a:schemeClr>
            </a:solidFill>
          </a:ln>
          <a:effectLst/>
        </c:spPr>
        <c:txPr>
          <a:bodyPr rot="-60000000" vert="horz"/>
          <a:lstStyle/>
          <a:p>
            <a:pPr>
              <a:defRPr/>
            </a:pPr>
            <a:endParaRPr lang="en-US"/>
          </a:p>
        </c:txPr>
        <c:crossAx val="197753472"/>
        <c:crosses val="autoZero"/>
        <c:crossBetween val="between"/>
      </c:valAx>
      <c:spPr>
        <a:noFill/>
        <a:ln>
          <a:noFill/>
        </a:ln>
        <a:effectLst/>
      </c:spPr>
    </c:plotArea>
    <c:plotVisOnly val="1"/>
    <c:dispBlanksAs val="gap"/>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700"/>
            </a:pPr>
            <a:r>
              <a:rPr lang="en-US" sz="700"/>
              <a:t>AR</a:t>
            </a:r>
          </a:p>
        </c:rich>
      </c:tx>
      <c:overlay val="0"/>
      <c:spPr>
        <a:noFill/>
        <a:ln>
          <a:noFill/>
        </a:ln>
        <a:effectLst/>
      </c:spPr>
    </c:title>
    <c:autoTitleDeleted val="0"/>
    <c:plotArea>
      <c:layout>
        <c:manualLayout>
          <c:layoutTarget val="inner"/>
          <c:xMode val="edge"/>
          <c:yMode val="edge"/>
          <c:x val="0.17527200297880452"/>
          <c:y val="4.212494222369205E-2"/>
          <c:w val="0.7625062578055547"/>
          <c:h val="0.8587608487821806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Sheet1!$B$2:$B$5</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00-5DF4-7E4A-B87F-1224BCFD0A9A}"/>
            </c:ext>
          </c:extLst>
        </c:ser>
        <c:ser>
          <c:idx val="1"/>
          <c:order val="1"/>
          <c:tx>
            <c:strRef>
              <c:f>Sheet1!$C$1</c:f>
              <c:strCache>
                <c:ptCount val="1"/>
                <c:pt idx="0">
                  <c:v>Series 2</c:v>
                </c:pt>
              </c:strCache>
            </c:strRef>
          </c:tx>
          <c:spPr>
            <a:solidFill>
              <a:schemeClr val="accent2"/>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Sheet1!$C$2:$C$5</c:f>
              <c:numCache>
                <c:formatCode>General</c:formatCode>
                <c:ptCount val="4"/>
                <c:pt idx="0">
                  <c:v>108</c:v>
                </c:pt>
                <c:pt idx="1">
                  <c:v>59</c:v>
                </c:pt>
                <c:pt idx="2">
                  <c:v>103</c:v>
                </c:pt>
                <c:pt idx="3">
                  <c:v>97</c:v>
                </c:pt>
              </c:numCache>
            </c:numRef>
          </c:val>
          <c:extLst>
            <c:ext xmlns:c16="http://schemas.microsoft.com/office/drawing/2014/chart" uri="{C3380CC4-5D6E-409C-BE32-E72D297353CC}">
              <c16:uniqueId val="{00000001-5DF4-7E4A-B87F-1224BCFD0A9A}"/>
            </c:ext>
          </c:extLst>
        </c:ser>
        <c:ser>
          <c:idx val="2"/>
          <c:order val="2"/>
          <c:tx>
            <c:strRef>
              <c:f>Sheet1!$D$1</c:f>
              <c:strCache>
                <c:ptCount val="1"/>
                <c:pt idx="0">
                  <c:v>Series 3</c:v>
                </c:pt>
              </c:strCache>
            </c:strRef>
          </c:tx>
          <c:spPr>
            <a:solidFill>
              <a:schemeClr val="accent3"/>
            </a:solidFill>
            <a:ln>
              <a:noFill/>
            </a:ln>
            <a:effectLst/>
          </c:spPr>
          <c:invertIfNegative val="0"/>
          <c:errBars>
            <c:errBarType val="both"/>
            <c:errValType val="stdErr"/>
            <c:noEndCap val="0"/>
          </c:errBars>
          <c:cat>
            <c:strRef>
              <c:f>Sheet1!$A$2:$A$5</c:f>
              <c:strCache>
                <c:ptCount val="4"/>
                <c:pt idx="0">
                  <c:v>αi</c:v>
                </c:pt>
                <c:pt idx="1">
                  <c:v>βi</c:v>
                </c:pt>
                <c:pt idx="2">
                  <c:v>γi</c:v>
                </c:pt>
                <c:pt idx="3">
                  <c:v>δi</c:v>
                </c:pt>
              </c:strCache>
            </c:strRef>
          </c:cat>
          <c:val>
            <c:numRef>
              <c:f>Sheet1!$D$2:$D$5</c:f>
              <c:numCache>
                <c:formatCode>General</c:formatCode>
                <c:ptCount val="4"/>
                <c:pt idx="0">
                  <c:v>105</c:v>
                </c:pt>
                <c:pt idx="1">
                  <c:v>12</c:v>
                </c:pt>
                <c:pt idx="2">
                  <c:v>107</c:v>
                </c:pt>
                <c:pt idx="3">
                  <c:v>96</c:v>
                </c:pt>
              </c:numCache>
            </c:numRef>
          </c:val>
          <c:extLst>
            <c:ext xmlns:c16="http://schemas.microsoft.com/office/drawing/2014/chart" uri="{C3380CC4-5D6E-409C-BE32-E72D297353CC}">
              <c16:uniqueId val="{00000002-5DF4-7E4A-B87F-1224BCFD0A9A}"/>
            </c:ext>
          </c:extLst>
        </c:ser>
        <c:dLbls>
          <c:showLegendKey val="0"/>
          <c:showVal val="0"/>
          <c:showCatName val="0"/>
          <c:showSerName val="0"/>
          <c:showPercent val="0"/>
          <c:showBubbleSize val="0"/>
        </c:dLbls>
        <c:gapWidth val="219"/>
        <c:overlap val="-27"/>
        <c:axId val="198619904"/>
        <c:axId val="198621440"/>
      </c:barChart>
      <c:catAx>
        <c:axId val="19861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a:lstStyle/>
          <a:p>
            <a:pPr>
              <a:defRPr/>
            </a:pPr>
            <a:endParaRPr lang="en-US"/>
          </a:p>
        </c:txPr>
        <c:crossAx val="198621440"/>
        <c:crosses val="autoZero"/>
        <c:auto val="1"/>
        <c:lblAlgn val="ctr"/>
        <c:lblOffset val="100"/>
        <c:noMultiLvlLbl val="0"/>
      </c:catAx>
      <c:valAx>
        <c:axId val="198621440"/>
        <c:scaling>
          <c:orientation val="minMax"/>
        </c:scaling>
        <c:delete val="0"/>
        <c:axPos val="l"/>
        <c:numFmt formatCode="General" sourceLinked="1"/>
        <c:majorTickMark val="none"/>
        <c:minorTickMark val="none"/>
        <c:tickLblPos val="nextTo"/>
        <c:spPr>
          <a:noFill/>
          <a:ln>
            <a:solidFill>
              <a:schemeClr val="bg1">
                <a:lumMod val="85000"/>
              </a:schemeClr>
            </a:solidFill>
          </a:ln>
          <a:effectLst/>
        </c:spPr>
        <c:txPr>
          <a:bodyPr rot="-60000000" vert="horz"/>
          <a:lstStyle/>
          <a:p>
            <a:pPr>
              <a:defRPr/>
            </a:pPr>
            <a:endParaRPr lang="en-US"/>
          </a:p>
        </c:txPr>
        <c:crossAx val="198619904"/>
        <c:crosses val="autoZero"/>
        <c:crossBetween val="between"/>
      </c:valAx>
      <c:spPr>
        <a:noFill/>
        <a:ln>
          <a:noFill/>
        </a:ln>
        <a:effectLst/>
      </c:spPr>
    </c:plotArea>
    <c:plotVisOnly val="1"/>
    <c:dispBlanksAs val="gap"/>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116620049382397"/>
          <c:y val="6.0540869891263588E-2"/>
          <c:w val="0.68861000571673348"/>
          <c:h val="0.87891826021747288"/>
        </c:manualLayout>
      </c:layout>
      <c:barChart>
        <c:barDir val="col"/>
        <c:grouping val="clustered"/>
        <c:varyColors val="0"/>
        <c:ser>
          <c:idx val="0"/>
          <c:order val="0"/>
          <c:tx>
            <c:strRef>
              <c:f>工作表1!$B$2</c:f>
              <c:strCache>
                <c:ptCount val="1"/>
                <c:pt idx="0">
                  <c:v>Control</c:v>
                </c:pt>
              </c:strCache>
            </c:strRef>
          </c:tx>
          <c:spPr>
            <a:solidFill>
              <a:schemeClr val="tx1">
                <a:alpha val="80000"/>
              </a:schemeClr>
            </a:solidFill>
            <a:ln>
              <a:solidFill>
                <a:schemeClr val="tx1"/>
              </a:solidFill>
            </a:ln>
            <a:effectLst/>
          </c:spPr>
          <c:invertIfNegative val="0"/>
          <c:errBars>
            <c:errBarType val="both"/>
            <c:errValType val="stdErr"/>
            <c:noEndCap val="0"/>
          </c:errBars>
          <c:val>
            <c:numRef>
              <c:f>工作表1!$B$3</c:f>
              <c:numCache>
                <c:formatCode>General</c:formatCode>
                <c:ptCount val="1"/>
                <c:pt idx="0">
                  <c:v>100</c:v>
                </c:pt>
              </c:numCache>
            </c:numRef>
          </c:val>
          <c:extLst>
            <c:ext xmlns:c16="http://schemas.microsoft.com/office/drawing/2014/chart" uri="{C3380CC4-5D6E-409C-BE32-E72D297353CC}">
              <c16:uniqueId val="{00000000-7776-4F95-83B4-5C864159A52E}"/>
            </c:ext>
          </c:extLst>
        </c:ser>
        <c:ser>
          <c:idx val="1"/>
          <c:order val="1"/>
          <c:tx>
            <c:strRef>
              <c:f>工作表1!$C$2</c:f>
              <c:strCache>
                <c:ptCount val="1"/>
                <c:pt idx="0">
                  <c:v>siEphB4</c:v>
                </c:pt>
              </c:strCache>
            </c:strRef>
          </c:tx>
          <c:spPr>
            <a:solidFill>
              <a:schemeClr val="bg1">
                <a:lumMod val="50000"/>
                <a:alpha val="80000"/>
              </a:schemeClr>
            </a:solidFill>
            <a:ln>
              <a:solidFill>
                <a:schemeClr val="tx1"/>
              </a:solidFill>
            </a:ln>
            <a:effectLst/>
          </c:spPr>
          <c:invertIfNegative val="0"/>
          <c:errBars>
            <c:errBarType val="both"/>
            <c:errValType val="stdErr"/>
            <c:noEndCap val="0"/>
          </c:errBars>
          <c:val>
            <c:numRef>
              <c:f>工作表1!$C$3</c:f>
              <c:numCache>
                <c:formatCode>General</c:formatCode>
                <c:ptCount val="1"/>
                <c:pt idx="0">
                  <c:v>25</c:v>
                </c:pt>
              </c:numCache>
            </c:numRef>
          </c:val>
          <c:extLst>
            <c:ext xmlns:c16="http://schemas.microsoft.com/office/drawing/2014/chart" uri="{C3380CC4-5D6E-409C-BE32-E72D297353CC}">
              <c16:uniqueId val="{00000001-7776-4F95-83B4-5C864159A52E}"/>
            </c:ext>
          </c:extLst>
        </c:ser>
        <c:ser>
          <c:idx val="2"/>
          <c:order val="2"/>
          <c:tx>
            <c:strRef>
              <c:f>工作表1!$D$2</c:f>
              <c:strCache>
                <c:ptCount val="1"/>
                <c:pt idx="0">
                  <c:v>Akt+siEphB4</c:v>
                </c:pt>
              </c:strCache>
            </c:strRef>
          </c:tx>
          <c:spPr>
            <a:pattFill prst="ltDnDiag">
              <a:fgClr>
                <a:schemeClr val="tx1"/>
              </a:fgClr>
              <a:bgClr>
                <a:schemeClr val="bg1"/>
              </a:bgClr>
            </a:pattFill>
            <a:ln>
              <a:solidFill>
                <a:schemeClr val="tx1"/>
              </a:solidFill>
            </a:ln>
            <a:effectLst/>
          </c:spPr>
          <c:invertIfNegative val="0"/>
          <c:errBars>
            <c:errBarType val="both"/>
            <c:errValType val="stdErr"/>
            <c:noEndCap val="0"/>
          </c:errBars>
          <c:val>
            <c:numRef>
              <c:f>工作表1!$D$3</c:f>
              <c:numCache>
                <c:formatCode>General</c:formatCode>
                <c:ptCount val="1"/>
                <c:pt idx="0">
                  <c:v>96</c:v>
                </c:pt>
              </c:numCache>
            </c:numRef>
          </c:val>
          <c:extLst>
            <c:ext xmlns:c16="http://schemas.microsoft.com/office/drawing/2014/chart" uri="{C3380CC4-5D6E-409C-BE32-E72D297353CC}">
              <c16:uniqueId val="{00000002-7776-4F95-83B4-5C864159A52E}"/>
            </c:ext>
          </c:extLst>
        </c:ser>
        <c:dLbls>
          <c:showLegendKey val="0"/>
          <c:showVal val="0"/>
          <c:showCatName val="0"/>
          <c:showSerName val="0"/>
          <c:showPercent val="0"/>
          <c:showBubbleSize val="0"/>
        </c:dLbls>
        <c:gapWidth val="113"/>
        <c:overlap val="-15"/>
        <c:axId val="199520640"/>
        <c:axId val="199522176"/>
      </c:barChart>
      <c:catAx>
        <c:axId val="199520640"/>
        <c:scaling>
          <c:orientation val="minMax"/>
        </c:scaling>
        <c:delete val="1"/>
        <c:axPos val="b"/>
        <c:numFmt formatCode="General" sourceLinked="1"/>
        <c:majorTickMark val="out"/>
        <c:minorTickMark val="none"/>
        <c:tickLblPos val="none"/>
        <c:crossAx val="199522176"/>
        <c:crosses val="autoZero"/>
        <c:auto val="1"/>
        <c:lblAlgn val="ctr"/>
        <c:lblOffset val="100"/>
        <c:noMultiLvlLbl val="0"/>
      </c:catAx>
      <c:valAx>
        <c:axId val="199522176"/>
        <c:scaling>
          <c:orientation val="minMax"/>
          <c:max val="120"/>
          <c:min val="0"/>
        </c:scaling>
        <c:delete val="0"/>
        <c:axPos val="l"/>
        <c:numFmt formatCode="0_ " sourceLinked="0"/>
        <c:majorTickMark val="out"/>
        <c:minorTickMark val="none"/>
        <c:tickLblPos val="nextTo"/>
        <c:spPr>
          <a:noFill/>
          <a:ln>
            <a:solidFill>
              <a:schemeClr val="tx1"/>
            </a:solid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99520640"/>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76460937211964"/>
          <c:y val="6.0540869891263588E-2"/>
          <c:w val="0.71075896762904656"/>
          <c:h val="0.87891826021747288"/>
        </c:manualLayout>
      </c:layout>
      <c:barChart>
        <c:barDir val="col"/>
        <c:grouping val="clustered"/>
        <c:varyColors val="0"/>
        <c:ser>
          <c:idx val="0"/>
          <c:order val="0"/>
          <c:tx>
            <c:strRef>
              <c:f>工作表1!$J$2</c:f>
              <c:strCache>
                <c:ptCount val="1"/>
                <c:pt idx="0">
                  <c:v>Connrol</c:v>
                </c:pt>
              </c:strCache>
            </c:strRef>
          </c:tx>
          <c:spPr>
            <a:solidFill>
              <a:schemeClr val="tx1">
                <a:alpha val="80000"/>
              </a:schemeClr>
            </a:solidFill>
            <a:ln>
              <a:solidFill>
                <a:schemeClr val="tx1"/>
              </a:solidFill>
            </a:ln>
            <a:effectLst/>
          </c:spPr>
          <c:invertIfNegative val="0"/>
          <c:errBars>
            <c:errBarType val="both"/>
            <c:errValType val="stdErr"/>
            <c:noEndCap val="0"/>
          </c:errBars>
          <c:val>
            <c:numRef>
              <c:f>工作表1!$J$3</c:f>
              <c:numCache>
                <c:formatCode>General</c:formatCode>
                <c:ptCount val="1"/>
                <c:pt idx="0">
                  <c:v>100</c:v>
                </c:pt>
              </c:numCache>
            </c:numRef>
          </c:val>
          <c:extLst>
            <c:ext xmlns:c16="http://schemas.microsoft.com/office/drawing/2014/chart" uri="{C3380CC4-5D6E-409C-BE32-E72D297353CC}">
              <c16:uniqueId val="{00000000-D014-4FDC-A06B-03713FE15697}"/>
            </c:ext>
          </c:extLst>
        </c:ser>
        <c:ser>
          <c:idx val="1"/>
          <c:order val="1"/>
          <c:tx>
            <c:strRef>
              <c:f>工作表1!$K$2</c:f>
              <c:strCache>
                <c:ptCount val="1"/>
                <c:pt idx="0">
                  <c:v>siEphB4</c:v>
                </c:pt>
              </c:strCache>
            </c:strRef>
          </c:tx>
          <c:spPr>
            <a:solidFill>
              <a:schemeClr val="bg1">
                <a:lumMod val="50000"/>
                <a:alpha val="80000"/>
              </a:schemeClr>
            </a:solidFill>
            <a:ln>
              <a:solidFill>
                <a:schemeClr val="tx1"/>
              </a:solidFill>
            </a:ln>
            <a:effectLst/>
          </c:spPr>
          <c:invertIfNegative val="0"/>
          <c:errBars>
            <c:errBarType val="both"/>
            <c:errValType val="stdErr"/>
            <c:noEndCap val="0"/>
          </c:errBars>
          <c:val>
            <c:numRef>
              <c:f>工作表1!$K$3</c:f>
              <c:numCache>
                <c:formatCode>General</c:formatCode>
                <c:ptCount val="1"/>
                <c:pt idx="0">
                  <c:v>42</c:v>
                </c:pt>
              </c:numCache>
            </c:numRef>
          </c:val>
          <c:extLst>
            <c:ext xmlns:c16="http://schemas.microsoft.com/office/drawing/2014/chart" uri="{C3380CC4-5D6E-409C-BE32-E72D297353CC}">
              <c16:uniqueId val="{00000001-D014-4FDC-A06B-03713FE15697}"/>
            </c:ext>
          </c:extLst>
        </c:ser>
        <c:ser>
          <c:idx val="2"/>
          <c:order val="2"/>
          <c:tx>
            <c:strRef>
              <c:f>工作表1!$L$2</c:f>
              <c:strCache>
                <c:ptCount val="1"/>
                <c:pt idx="0">
                  <c:v>p110𝝱+siEphB4</c:v>
                </c:pt>
              </c:strCache>
            </c:strRef>
          </c:tx>
          <c:spPr>
            <a:pattFill prst="ltDnDiag"/>
            <a:ln>
              <a:solidFill>
                <a:schemeClr val="tx1"/>
              </a:solidFill>
            </a:ln>
            <a:effectLst/>
          </c:spPr>
          <c:invertIfNegative val="0"/>
          <c:errBars>
            <c:errBarType val="both"/>
            <c:errValType val="stdErr"/>
            <c:noEndCap val="0"/>
          </c:errBars>
          <c:val>
            <c:numRef>
              <c:f>工作表1!$L$3</c:f>
              <c:numCache>
                <c:formatCode>General</c:formatCode>
                <c:ptCount val="1"/>
                <c:pt idx="0">
                  <c:v>103</c:v>
                </c:pt>
              </c:numCache>
            </c:numRef>
          </c:val>
          <c:extLst>
            <c:ext xmlns:c16="http://schemas.microsoft.com/office/drawing/2014/chart" uri="{C3380CC4-5D6E-409C-BE32-E72D297353CC}">
              <c16:uniqueId val="{00000002-D014-4FDC-A06B-03713FE15697}"/>
            </c:ext>
          </c:extLst>
        </c:ser>
        <c:dLbls>
          <c:showLegendKey val="0"/>
          <c:showVal val="0"/>
          <c:showCatName val="0"/>
          <c:showSerName val="0"/>
          <c:showPercent val="0"/>
          <c:showBubbleSize val="0"/>
        </c:dLbls>
        <c:gapWidth val="113"/>
        <c:overlap val="-15"/>
        <c:axId val="199464832"/>
        <c:axId val="199466368"/>
      </c:barChart>
      <c:catAx>
        <c:axId val="199464832"/>
        <c:scaling>
          <c:orientation val="minMax"/>
        </c:scaling>
        <c:delete val="1"/>
        <c:axPos val="b"/>
        <c:numFmt formatCode="General" sourceLinked="1"/>
        <c:majorTickMark val="none"/>
        <c:minorTickMark val="none"/>
        <c:tickLblPos val="none"/>
        <c:crossAx val="199466368"/>
        <c:crosses val="autoZero"/>
        <c:auto val="1"/>
        <c:lblAlgn val="ctr"/>
        <c:lblOffset val="100"/>
        <c:noMultiLvlLbl val="0"/>
      </c:catAx>
      <c:valAx>
        <c:axId val="199466368"/>
        <c:scaling>
          <c:orientation val="minMax"/>
          <c:max val="120"/>
          <c:min val="0"/>
        </c:scaling>
        <c:delete val="0"/>
        <c:axPos val="l"/>
        <c:numFmt formatCode="0_ " sourceLinked="0"/>
        <c:majorTickMark val="out"/>
        <c:minorTickMark val="none"/>
        <c:tickLblPos val="nextTo"/>
        <c:spPr>
          <a:noFill/>
          <a:ln>
            <a:solidFill>
              <a:schemeClr val="tx1"/>
            </a:solid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99464832"/>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333749331431639"/>
          <c:y val="6.0540869891263588E-2"/>
          <c:w val="0.68914407040632764"/>
          <c:h val="0.87891826021747288"/>
        </c:manualLayout>
      </c:layout>
      <c:barChart>
        <c:barDir val="col"/>
        <c:grouping val="clustered"/>
        <c:varyColors val="0"/>
        <c:ser>
          <c:idx val="0"/>
          <c:order val="0"/>
          <c:tx>
            <c:strRef>
              <c:f>工作表1!$F$2</c:f>
              <c:strCache>
                <c:ptCount val="1"/>
                <c:pt idx="0">
                  <c:v>Connrol</c:v>
                </c:pt>
              </c:strCache>
            </c:strRef>
          </c:tx>
          <c:spPr>
            <a:solidFill>
              <a:schemeClr val="tx1">
                <a:alpha val="80000"/>
              </a:schemeClr>
            </a:solidFill>
            <a:ln>
              <a:solidFill>
                <a:schemeClr val="tx1"/>
              </a:solidFill>
            </a:ln>
            <a:effectLst/>
          </c:spPr>
          <c:invertIfNegative val="0"/>
          <c:errBars>
            <c:errBarType val="both"/>
            <c:errValType val="stdErr"/>
            <c:noEndCap val="0"/>
          </c:errBars>
          <c:val>
            <c:numRef>
              <c:f>工作表1!$F$3</c:f>
              <c:numCache>
                <c:formatCode>0.00_ </c:formatCode>
                <c:ptCount val="1"/>
                <c:pt idx="0">
                  <c:v>100</c:v>
                </c:pt>
              </c:numCache>
            </c:numRef>
          </c:val>
          <c:extLst>
            <c:ext xmlns:c16="http://schemas.microsoft.com/office/drawing/2014/chart" uri="{C3380CC4-5D6E-409C-BE32-E72D297353CC}">
              <c16:uniqueId val="{00000000-A2E1-4704-BB94-8F47D75CB699}"/>
            </c:ext>
          </c:extLst>
        </c:ser>
        <c:ser>
          <c:idx val="1"/>
          <c:order val="1"/>
          <c:tx>
            <c:strRef>
              <c:f>工作表1!$G$2</c:f>
              <c:strCache>
                <c:ptCount val="1"/>
                <c:pt idx="0">
                  <c:v>siEphB4</c:v>
                </c:pt>
              </c:strCache>
            </c:strRef>
          </c:tx>
          <c:spPr>
            <a:solidFill>
              <a:schemeClr val="bg1">
                <a:lumMod val="50000"/>
                <a:alpha val="80000"/>
              </a:schemeClr>
            </a:solidFill>
            <a:ln>
              <a:solidFill>
                <a:schemeClr val="tx1"/>
              </a:solidFill>
            </a:ln>
            <a:effectLst/>
          </c:spPr>
          <c:invertIfNegative val="0"/>
          <c:errBars>
            <c:errBarType val="both"/>
            <c:errValType val="stdErr"/>
            <c:noEndCap val="0"/>
          </c:errBars>
          <c:val>
            <c:numRef>
              <c:f>工作表1!$G$3</c:f>
              <c:numCache>
                <c:formatCode>0.00_ </c:formatCode>
                <c:ptCount val="1"/>
                <c:pt idx="0">
                  <c:v>55</c:v>
                </c:pt>
              </c:numCache>
            </c:numRef>
          </c:val>
          <c:extLst>
            <c:ext xmlns:c16="http://schemas.microsoft.com/office/drawing/2014/chart" uri="{C3380CC4-5D6E-409C-BE32-E72D297353CC}">
              <c16:uniqueId val="{00000001-A2E1-4704-BB94-8F47D75CB699}"/>
            </c:ext>
          </c:extLst>
        </c:ser>
        <c:ser>
          <c:idx val="2"/>
          <c:order val="2"/>
          <c:tx>
            <c:strRef>
              <c:f>工作表1!$H$2</c:f>
              <c:strCache>
                <c:ptCount val="1"/>
                <c:pt idx="0">
                  <c:v>p110𝝰+siEphB4</c:v>
                </c:pt>
              </c:strCache>
            </c:strRef>
          </c:tx>
          <c:spPr>
            <a:pattFill prst="ltDnDiag"/>
            <a:ln>
              <a:solidFill>
                <a:schemeClr val="tx1"/>
              </a:solidFill>
            </a:ln>
            <a:effectLst/>
          </c:spPr>
          <c:invertIfNegative val="0"/>
          <c:errBars>
            <c:errBarType val="both"/>
            <c:errValType val="stdErr"/>
            <c:noEndCap val="0"/>
          </c:errBars>
          <c:val>
            <c:numRef>
              <c:f>工作表1!$H$3</c:f>
              <c:numCache>
                <c:formatCode>0.00_ </c:formatCode>
                <c:ptCount val="1"/>
                <c:pt idx="0">
                  <c:v>39</c:v>
                </c:pt>
              </c:numCache>
            </c:numRef>
          </c:val>
          <c:extLst>
            <c:ext xmlns:c16="http://schemas.microsoft.com/office/drawing/2014/chart" uri="{C3380CC4-5D6E-409C-BE32-E72D297353CC}">
              <c16:uniqueId val="{00000002-A2E1-4704-BB94-8F47D75CB699}"/>
            </c:ext>
          </c:extLst>
        </c:ser>
        <c:dLbls>
          <c:showLegendKey val="0"/>
          <c:showVal val="0"/>
          <c:showCatName val="0"/>
          <c:showSerName val="0"/>
          <c:showPercent val="0"/>
          <c:showBubbleSize val="0"/>
        </c:dLbls>
        <c:gapWidth val="113"/>
        <c:overlap val="-15"/>
        <c:axId val="199634304"/>
        <c:axId val="199648384"/>
      </c:barChart>
      <c:catAx>
        <c:axId val="199634304"/>
        <c:scaling>
          <c:orientation val="minMax"/>
        </c:scaling>
        <c:delete val="1"/>
        <c:axPos val="b"/>
        <c:numFmt formatCode="General" sourceLinked="1"/>
        <c:majorTickMark val="none"/>
        <c:minorTickMark val="none"/>
        <c:tickLblPos val="none"/>
        <c:crossAx val="199648384"/>
        <c:crosses val="autoZero"/>
        <c:auto val="1"/>
        <c:lblAlgn val="ctr"/>
        <c:lblOffset val="100"/>
        <c:noMultiLvlLbl val="0"/>
      </c:catAx>
      <c:valAx>
        <c:axId val="199648384"/>
        <c:scaling>
          <c:orientation val="minMax"/>
          <c:max val="120"/>
          <c:min val="0"/>
        </c:scaling>
        <c:delete val="0"/>
        <c:axPos val="l"/>
        <c:numFmt formatCode="0_ " sourceLinked="0"/>
        <c:majorTickMark val="out"/>
        <c:minorTickMark val="none"/>
        <c:tickLblPos val="nextTo"/>
        <c:spPr>
          <a:noFill/>
          <a:ln>
            <a:solidFill>
              <a:schemeClr val="tx1"/>
            </a:solid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99634304"/>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81501223641425"/>
          <c:y val="6.0540869891263588E-2"/>
          <c:w val="0.70289734616506261"/>
          <c:h val="0.87891826021747288"/>
        </c:manualLayout>
      </c:layout>
      <c:barChart>
        <c:barDir val="col"/>
        <c:grouping val="clustered"/>
        <c:varyColors val="0"/>
        <c:ser>
          <c:idx val="0"/>
          <c:order val="0"/>
          <c:tx>
            <c:strRef>
              <c:f>工作表1!$N$2</c:f>
              <c:strCache>
                <c:ptCount val="1"/>
                <c:pt idx="0">
                  <c:v>Connrol</c:v>
                </c:pt>
              </c:strCache>
            </c:strRef>
          </c:tx>
          <c:spPr>
            <a:solidFill>
              <a:schemeClr val="tx1">
                <a:alpha val="80000"/>
              </a:schemeClr>
            </a:solidFill>
            <a:ln>
              <a:solidFill>
                <a:schemeClr val="tx1"/>
              </a:solidFill>
            </a:ln>
            <a:effectLst/>
          </c:spPr>
          <c:invertIfNegative val="0"/>
          <c:errBars>
            <c:errBarType val="both"/>
            <c:errValType val="stdErr"/>
            <c:noEndCap val="0"/>
          </c:errBars>
          <c:val>
            <c:numRef>
              <c:f>工作表1!$N$3</c:f>
              <c:numCache>
                <c:formatCode>0.00_ </c:formatCode>
                <c:ptCount val="1"/>
                <c:pt idx="0">
                  <c:v>100</c:v>
                </c:pt>
              </c:numCache>
            </c:numRef>
          </c:val>
          <c:extLst>
            <c:ext xmlns:c16="http://schemas.microsoft.com/office/drawing/2014/chart" uri="{C3380CC4-5D6E-409C-BE32-E72D297353CC}">
              <c16:uniqueId val="{00000000-5375-46B5-9A61-DB28B8F5CED7}"/>
            </c:ext>
          </c:extLst>
        </c:ser>
        <c:ser>
          <c:idx val="1"/>
          <c:order val="1"/>
          <c:tx>
            <c:strRef>
              <c:f>工作表1!$O$2</c:f>
              <c:strCache>
                <c:ptCount val="1"/>
                <c:pt idx="0">
                  <c:v>siEphB4</c:v>
                </c:pt>
              </c:strCache>
            </c:strRef>
          </c:tx>
          <c:spPr>
            <a:solidFill>
              <a:schemeClr val="bg1">
                <a:lumMod val="50000"/>
                <a:alpha val="80000"/>
              </a:schemeClr>
            </a:solidFill>
            <a:ln>
              <a:solidFill>
                <a:schemeClr val="tx1"/>
              </a:solidFill>
            </a:ln>
            <a:effectLst/>
          </c:spPr>
          <c:invertIfNegative val="0"/>
          <c:errBars>
            <c:errBarType val="both"/>
            <c:errValType val="stdErr"/>
            <c:noEndCap val="0"/>
          </c:errBars>
          <c:val>
            <c:numRef>
              <c:f>工作表1!$O$3</c:f>
              <c:numCache>
                <c:formatCode>0.00_ </c:formatCode>
                <c:ptCount val="1"/>
                <c:pt idx="0">
                  <c:v>49</c:v>
                </c:pt>
              </c:numCache>
            </c:numRef>
          </c:val>
          <c:extLst>
            <c:ext xmlns:c16="http://schemas.microsoft.com/office/drawing/2014/chart" uri="{C3380CC4-5D6E-409C-BE32-E72D297353CC}">
              <c16:uniqueId val="{00000001-5375-46B5-9A61-DB28B8F5CED7}"/>
            </c:ext>
          </c:extLst>
        </c:ser>
        <c:ser>
          <c:idx val="2"/>
          <c:order val="2"/>
          <c:tx>
            <c:strRef>
              <c:f>工作表1!$P$2</c:f>
              <c:strCache>
                <c:ptCount val="1"/>
                <c:pt idx="0">
                  <c:v>p110𝝲+siEphB4</c:v>
                </c:pt>
              </c:strCache>
            </c:strRef>
          </c:tx>
          <c:spPr>
            <a:pattFill prst="ltDnDiag"/>
            <a:ln>
              <a:solidFill>
                <a:schemeClr val="tx1"/>
              </a:solidFill>
            </a:ln>
            <a:effectLst/>
          </c:spPr>
          <c:invertIfNegative val="0"/>
          <c:errBars>
            <c:errBarType val="both"/>
            <c:errValType val="stdErr"/>
            <c:noEndCap val="0"/>
          </c:errBars>
          <c:val>
            <c:numRef>
              <c:f>工作表1!$P$3</c:f>
              <c:numCache>
                <c:formatCode>0.00_ </c:formatCode>
                <c:ptCount val="1"/>
                <c:pt idx="0">
                  <c:v>34</c:v>
                </c:pt>
              </c:numCache>
            </c:numRef>
          </c:val>
          <c:extLst>
            <c:ext xmlns:c16="http://schemas.microsoft.com/office/drawing/2014/chart" uri="{C3380CC4-5D6E-409C-BE32-E72D297353CC}">
              <c16:uniqueId val="{00000002-5375-46B5-9A61-DB28B8F5CED7}"/>
            </c:ext>
          </c:extLst>
        </c:ser>
        <c:dLbls>
          <c:showLegendKey val="0"/>
          <c:showVal val="0"/>
          <c:showCatName val="0"/>
          <c:showSerName val="0"/>
          <c:showPercent val="0"/>
          <c:showBubbleSize val="0"/>
        </c:dLbls>
        <c:gapWidth val="113"/>
        <c:overlap val="-15"/>
        <c:axId val="199591040"/>
        <c:axId val="199592576"/>
      </c:barChart>
      <c:catAx>
        <c:axId val="199591040"/>
        <c:scaling>
          <c:orientation val="minMax"/>
        </c:scaling>
        <c:delete val="1"/>
        <c:axPos val="b"/>
        <c:numFmt formatCode="General" sourceLinked="1"/>
        <c:majorTickMark val="none"/>
        <c:minorTickMark val="none"/>
        <c:tickLblPos val="none"/>
        <c:crossAx val="199592576"/>
        <c:crosses val="autoZero"/>
        <c:auto val="1"/>
        <c:lblAlgn val="ctr"/>
        <c:lblOffset val="100"/>
        <c:noMultiLvlLbl val="0"/>
      </c:catAx>
      <c:valAx>
        <c:axId val="199592576"/>
        <c:scaling>
          <c:orientation val="minMax"/>
          <c:max val="120"/>
          <c:min val="0"/>
        </c:scaling>
        <c:delete val="0"/>
        <c:axPos val="l"/>
        <c:numFmt formatCode="0_ " sourceLinked="0"/>
        <c:majorTickMark val="out"/>
        <c:minorTickMark val="none"/>
        <c:tickLblPos val="low"/>
        <c:spPr>
          <a:noFill/>
          <a:ln>
            <a:solidFill>
              <a:schemeClr val="tx1"/>
            </a:solid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99591040"/>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15044973415177"/>
          <c:y val="4.3269743020469653E-2"/>
          <c:w val="0.82633332414799865"/>
          <c:h val="0.77549538745158864"/>
        </c:manualLayout>
      </c:layout>
      <c:barChart>
        <c:barDir val="col"/>
        <c:grouping val="clustered"/>
        <c:varyColors val="0"/>
        <c:ser>
          <c:idx val="0"/>
          <c:order val="0"/>
          <c:tx>
            <c:strRef>
              <c:f>Sheet1!$H$13:$I$13</c:f>
              <c:strCache>
                <c:ptCount val="2"/>
                <c:pt idx="0">
                  <c:v>C42B</c:v>
                </c:pt>
                <c:pt idx="1">
                  <c:v>Mock</c:v>
                </c:pt>
              </c:strCache>
            </c:strRef>
          </c:tx>
          <c:spPr>
            <a:solidFill>
              <a:schemeClr val="accent1"/>
            </a:solidFill>
            <a:ln>
              <a:noFill/>
            </a:ln>
            <a:effectLst/>
          </c:spPr>
          <c:invertIfNegative val="0"/>
          <c:cat>
            <c:strRef>
              <c:f>Sheet1!$J$12:$O$12</c:f>
              <c:strCache>
                <c:ptCount val="6"/>
                <c:pt idx="0">
                  <c:v>EphB4</c:v>
                </c:pt>
                <c:pt idx="1">
                  <c:v>AR</c:v>
                </c:pt>
                <c:pt idx="2">
                  <c:v>STAT3</c:v>
                </c:pt>
                <c:pt idx="3">
                  <c:v>Myc</c:v>
                </c:pt>
                <c:pt idx="4">
                  <c:v>ARL4C</c:v>
                </c:pt>
                <c:pt idx="5">
                  <c:v>SGK1</c:v>
                </c:pt>
              </c:strCache>
            </c:strRef>
          </c:cat>
          <c:val>
            <c:numRef>
              <c:f>Sheet1!$J$13:$O$13</c:f>
              <c:numCache>
                <c:formatCode>General</c:formatCode>
                <c:ptCount val="6"/>
                <c:pt idx="0">
                  <c:v>59.758222469773223</c:v>
                </c:pt>
                <c:pt idx="1">
                  <c:v>66.096729334122401</c:v>
                </c:pt>
                <c:pt idx="2">
                  <c:v>40.302789895765962</c:v>
                </c:pt>
                <c:pt idx="3">
                  <c:v>72.644290580093852</c:v>
                </c:pt>
                <c:pt idx="4">
                  <c:v>56.06614986322603</c:v>
                </c:pt>
                <c:pt idx="5">
                  <c:v>103.67668209992469</c:v>
                </c:pt>
              </c:numCache>
            </c:numRef>
          </c:val>
          <c:extLst>
            <c:ext xmlns:c16="http://schemas.microsoft.com/office/drawing/2014/chart" uri="{C3380CC4-5D6E-409C-BE32-E72D297353CC}">
              <c16:uniqueId val="{00000000-F955-3E43-83EA-D084587B0188}"/>
            </c:ext>
          </c:extLst>
        </c:ser>
        <c:ser>
          <c:idx val="1"/>
          <c:order val="1"/>
          <c:tx>
            <c:strRef>
              <c:f>Sheet1!$H$14:$I$14</c:f>
              <c:strCache>
                <c:ptCount val="2"/>
                <c:pt idx="0">
                  <c:v>C42B</c:v>
                </c:pt>
                <c:pt idx="1">
                  <c:v>siConrol</c:v>
                </c:pt>
              </c:strCache>
            </c:strRef>
          </c:tx>
          <c:spPr>
            <a:solidFill>
              <a:schemeClr val="accent2"/>
            </a:solidFill>
            <a:ln>
              <a:noFill/>
            </a:ln>
            <a:effectLst/>
          </c:spPr>
          <c:invertIfNegative val="0"/>
          <c:cat>
            <c:strRef>
              <c:f>Sheet1!$J$12:$O$12</c:f>
              <c:strCache>
                <c:ptCount val="6"/>
                <c:pt idx="0">
                  <c:v>EphB4</c:v>
                </c:pt>
                <c:pt idx="1">
                  <c:v>AR</c:v>
                </c:pt>
                <c:pt idx="2">
                  <c:v>STAT3</c:v>
                </c:pt>
                <c:pt idx="3">
                  <c:v>Myc</c:v>
                </c:pt>
                <c:pt idx="4">
                  <c:v>ARL4C</c:v>
                </c:pt>
                <c:pt idx="5">
                  <c:v>SGK1</c:v>
                </c:pt>
              </c:strCache>
            </c:strRef>
          </c:cat>
          <c:val>
            <c:numRef>
              <c:f>Sheet1!$J$14:$O$14</c:f>
              <c:numCache>
                <c:formatCode>General</c:formatCode>
                <c:ptCount val="6"/>
                <c:pt idx="0">
                  <c:v>53.693839640199045</c:v>
                </c:pt>
                <c:pt idx="1">
                  <c:v>62.632666193731232</c:v>
                </c:pt>
                <c:pt idx="2">
                  <c:v>32.683538551464686</c:v>
                </c:pt>
                <c:pt idx="3">
                  <c:v>53.084516105532821</c:v>
                </c:pt>
                <c:pt idx="4">
                  <c:v>51.845402148329434</c:v>
                </c:pt>
                <c:pt idx="5">
                  <c:v>55.025574937428559</c:v>
                </c:pt>
              </c:numCache>
            </c:numRef>
          </c:val>
          <c:extLst>
            <c:ext xmlns:c16="http://schemas.microsoft.com/office/drawing/2014/chart" uri="{C3380CC4-5D6E-409C-BE32-E72D297353CC}">
              <c16:uniqueId val="{00000001-F955-3E43-83EA-D084587B0188}"/>
            </c:ext>
          </c:extLst>
        </c:ser>
        <c:ser>
          <c:idx val="2"/>
          <c:order val="2"/>
          <c:tx>
            <c:strRef>
              <c:f>Sheet1!$H$15:$I$15</c:f>
              <c:strCache>
                <c:ptCount val="2"/>
                <c:pt idx="0">
                  <c:v>C42B</c:v>
                </c:pt>
                <c:pt idx="1">
                  <c:v>siEphB4</c:v>
                </c:pt>
              </c:strCache>
            </c:strRef>
          </c:tx>
          <c:spPr>
            <a:solidFill>
              <a:schemeClr val="accent3"/>
            </a:solidFill>
            <a:ln>
              <a:noFill/>
            </a:ln>
            <a:effectLst/>
          </c:spPr>
          <c:invertIfNegative val="0"/>
          <c:cat>
            <c:strRef>
              <c:f>Sheet1!$J$12:$O$12</c:f>
              <c:strCache>
                <c:ptCount val="6"/>
                <c:pt idx="0">
                  <c:v>EphB4</c:v>
                </c:pt>
                <c:pt idx="1">
                  <c:v>AR</c:v>
                </c:pt>
                <c:pt idx="2">
                  <c:v>STAT3</c:v>
                </c:pt>
                <c:pt idx="3">
                  <c:v>Myc</c:v>
                </c:pt>
                <c:pt idx="4">
                  <c:v>ARL4C</c:v>
                </c:pt>
                <c:pt idx="5">
                  <c:v>SGK1</c:v>
                </c:pt>
              </c:strCache>
            </c:strRef>
          </c:cat>
          <c:val>
            <c:numRef>
              <c:f>Sheet1!$J$15:$O$15</c:f>
              <c:numCache>
                <c:formatCode>General</c:formatCode>
                <c:ptCount val="6"/>
                <c:pt idx="0">
                  <c:v>20.429244809948852</c:v>
                </c:pt>
                <c:pt idx="1">
                  <c:v>22.682127375738851</c:v>
                </c:pt>
                <c:pt idx="2">
                  <c:v>13.491187937081028</c:v>
                </c:pt>
                <c:pt idx="3">
                  <c:v>9.4459647262776336</c:v>
                </c:pt>
                <c:pt idx="4">
                  <c:v>20.452646006752918</c:v>
                </c:pt>
                <c:pt idx="5">
                  <c:v>17.522402268164981</c:v>
                </c:pt>
              </c:numCache>
            </c:numRef>
          </c:val>
          <c:extLst>
            <c:ext xmlns:c16="http://schemas.microsoft.com/office/drawing/2014/chart" uri="{C3380CC4-5D6E-409C-BE32-E72D297353CC}">
              <c16:uniqueId val="{00000002-F955-3E43-83EA-D084587B0188}"/>
            </c:ext>
          </c:extLst>
        </c:ser>
        <c:dLbls>
          <c:showLegendKey val="0"/>
          <c:showVal val="0"/>
          <c:showCatName val="0"/>
          <c:showSerName val="0"/>
          <c:showPercent val="0"/>
          <c:showBubbleSize val="0"/>
        </c:dLbls>
        <c:gapWidth val="219"/>
        <c:overlap val="-27"/>
        <c:axId val="1775137712"/>
        <c:axId val="1775105568"/>
      </c:barChart>
      <c:catAx>
        <c:axId val="177513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75105568"/>
        <c:crosses val="autoZero"/>
        <c:auto val="1"/>
        <c:lblAlgn val="ctr"/>
        <c:lblOffset val="100"/>
        <c:noMultiLvlLbl val="0"/>
      </c:catAx>
      <c:valAx>
        <c:axId val="177510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75137712"/>
        <c:crosses val="autoZero"/>
        <c:crossBetween val="between"/>
      </c:valAx>
      <c:spPr>
        <a:noFill/>
        <a:ln>
          <a:solidFill>
            <a:schemeClr val="accent1"/>
          </a:solidFill>
        </a:ln>
        <a:effectLst/>
      </c:spPr>
    </c:plotArea>
    <c:legend>
      <c:legendPos val="b"/>
      <c:layout>
        <c:manualLayout>
          <c:xMode val="edge"/>
          <c:yMode val="edge"/>
          <c:x val="0.12092915661246086"/>
          <c:y val="3.5280482093697989E-2"/>
          <c:w val="0.56701025304666441"/>
          <c:h val="0.20666758533888904"/>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02673828252327"/>
          <c:y val="4.5475127188754981E-2"/>
          <c:w val="0.80044076188840707"/>
          <c:h val="0.81366200424543023"/>
        </c:manualLayout>
      </c:layout>
      <c:barChart>
        <c:barDir val="col"/>
        <c:grouping val="clustered"/>
        <c:varyColors val="0"/>
        <c:ser>
          <c:idx val="0"/>
          <c:order val="0"/>
          <c:tx>
            <c:strRef>
              <c:f>Sheet1!$H$75:$I$75</c:f>
              <c:strCache>
                <c:ptCount val="2"/>
                <c:pt idx="0">
                  <c:v>K562</c:v>
                </c:pt>
                <c:pt idx="1">
                  <c:v>Mock</c:v>
                </c:pt>
              </c:strCache>
            </c:strRef>
          </c:tx>
          <c:spPr>
            <a:solidFill>
              <a:schemeClr val="accent1"/>
            </a:solidFill>
            <a:ln>
              <a:noFill/>
            </a:ln>
            <a:effectLst/>
          </c:spPr>
          <c:invertIfNegative val="0"/>
          <c:cat>
            <c:strRef>
              <c:f>Sheet1!$J$74:$O$74</c:f>
              <c:strCache>
                <c:ptCount val="6"/>
                <c:pt idx="0">
                  <c:v>EphB4</c:v>
                </c:pt>
                <c:pt idx="1">
                  <c:v>AR</c:v>
                </c:pt>
                <c:pt idx="2">
                  <c:v>STAT3</c:v>
                </c:pt>
                <c:pt idx="3">
                  <c:v>Myc</c:v>
                </c:pt>
                <c:pt idx="4">
                  <c:v>ARL4C</c:v>
                </c:pt>
                <c:pt idx="5">
                  <c:v>SGK1</c:v>
                </c:pt>
              </c:strCache>
            </c:strRef>
          </c:cat>
          <c:val>
            <c:numRef>
              <c:f>Sheet1!$J$75:$O$75</c:f>
              <c:numCache>
                <c:formatCode>General</c:formatCode>
                <c:ptCount val="6"/>
                <c:pt idx="0">
                  <c:v>30.372504702351506</c:v>
                </c:pt>
                <c:pt idx="1">
                  <c:v>0.10134847966382819</c:v>
                </c:pt>
                <c:pt idx="2">
                  <c:v>76.67938789877357</c:v>
                </c:pt>
                <c:pt idx="3">
                  <c:v>76.999561913023385</c:v>
                </c:pt>
                <c:pt idx="4">
                  <c:v>7.6501755617212244E-2</c:v>
                </c:pt>
                <c:pt idx="5">
                  <c:v>34.379583839167594</c:v>
                </c:pt>
              </c:numCache>
            </c:numRef>
          </c:val>
          <c:extLst>
            <c:ext xmlns:c16="http://schemas.microsoft.com/office/drawing/2014/chart" uri="{C3380CC4-5D6E-409C-BE32-E72D297353CC}">
              <c16:uniqueId val="{00000000-D157-2143-969F-591642DD5114}"/>
            </c:ext>
          </c:extLst>
        </c:ser>
        <c:ser>
          <c:idx val="1"/>
          <c:order val="1"/>
          <c:tx>
            <c:strRef>
              <c:f>Sheet1!$H$76:$I$76</c:f>
              <c:strCache>
                <c:ptCount val="2"/>
                <c:pt idx="0">
                  <c:v>K562</c:v>
                </c:pt>
                <c:pt idx="1">
                  <c:v>siConrol</c:v>
                </c:pt>
              </c:strCache>
            </c:strRef>
          </c:tx>
          <c:spPr>
            <a:solidFill>
              <a:schemeClr val="accent2"/>
            </a:solidFill>
            <a:ln>
              <a:noFill/>
            </a:ln>
            <a:effectLst/>
          </c:spPr>
          <c:invertIfNegative val="0"/>
          <c:cat>
            <c:strRef>
              <c:f>Sheet1!$J$74:$O$74</c:f>
              <c:strCache>
                <c:ptCount val="6"/>
                <c:pt idx="0">
                  <c:v>EphB4</c:v>
                </c:pt>
                <c:pt idx="1">
                  <c:v>AR</c:v>
                </c:pt>
                <c:pt idx="2">
                  <c:v>STAT3</c:v>
                </c:pt>
                <c:pt idx="3">
                  <c:v>Myc</c:v>
                </c:pt>
                <c:pt idx="4">
                  <c:v>ARL4C</c:v>
                </c:pt>
                <c:pt idx="5">
                  <c:v>SGK1</c:v>
                </c:pt>
              </c:strCache>
            </c:strRef>
          </c:cat>
          <c:val>
            <c:numRef>
              <c:f>Sheet1!$J$76:$O$76</c:f>
              <c:numCache>
                <c:formatCode>General</c:formatCode>
                <c:ptCount val="6"/>
                <c:pt idx="0">
                  <c:v>48.700301509213013</c:v>
                </c:pt>
                <c:pt idx="1">
                  <c:v>9.6891350415382591E-2</c:v>
                </c:pt>
                <c:pt idx="2">
                  <c:v>75.621094393012157</c:v>
                </c:pt>
                <c:pt idx="3">
                  <c:v>97.37705737843261</c:v>
                </c:pt>
                <c:pt idx="4">
                  <c:v>0.44382489545110743</c:v>
                </c:pt>
                <c:pt idx="5">
                  <c:v>40.406193545160747</c:v>
                </c:pt>
              </c:numCache>
            </c:numRef>
          </c:val>
          <c:extLst>
            <c:ext xmlns:c16="http://schemas.microsoft.com/office/drawing/2014/chart" uri="{C3380CC4-5D6E-409C-BE32-E72D297353CC}">
              <c16:uniqueId val="{00000001-D157-2143-969F-591642DD5114}"/>
            </c:ext>
          </c:extLst>
        </c:ser>
        <c:ser>
          <c:idx val="2"/>
          <c:order val="2"/>
          <c:tx>
            <c:strRef>
              <c:f>Sheet1!$H$77:$I$77</c:f>
              <c:strCache>
                <c:ptCount val="2"/>
                <c:pt idx="0">
                  <c:v>K562</c:v>
                </c:pt>
                <c:pt idx="1">
                  <c:v>siEphB4</c:v>
                </c:pt>
              </c:strCache>
            </c:strRef>
          </c:tx>
          <c:spPr>
            <a:solidFill>
              <a:schemeClr val="accent3"/>
            </a:solidFill>
            <a:ln>
              <a:noFill/>
            </a:ln>
            <a:effectLst/>
          </c:spPr>
          <c:invertIfNegative val="0"/>
          <c:cat>
            <c:strRef>
              <c:f>Sheet1!$J$74:$O$74</c:f>
              <c:strCache>
                <c:ptCount val="6"/>
                <c:pt idx="0">
                  <c:v>EphB4</c:v>
                </c:pt>
                <c:pt idx="1">
                  <c:v>AR</c:v>
                </c:pt>
                <c:pt idx="2">
                  <c:v>STAT3</c:v>
                </c:pt>
                <c:pt idx="3">
                  <c:v>Myc</c:v>
                </c:pt>
                <c:pt idx="4">
                  <c:v>ARL4C</c:v>
                </c:pt>
                <c:pt idx="5">
                  <c:v>SGK1</c:v>
                </c:pt>
              </c:strCache>
            </c:strRef>
          </c:cat>
          <c:val>
            <c:numRef>
              <c:f>Sheet1!$J$77:$O$77</c:f>
              <c:numCache>
                <c:formatCode>General</c:formatCode>
                <c:ptCount val="6"/>
                <c:pt idx="0">
                  <c:v>0</c:v>
                </c:pt>
                <c:pt idx="1">
                  <c:v>9.3985912219179193E-2</c:v>
                </c:pt>
                <c:pt idx="2">
                  <c:v>76.683206839748962</c:v>
                </c:pt>
                <c:pt idx="3">
                  <c:v>33.39612535497367</c:v>
                </c:pt>
                <c:pt idx="4">
                  <c:v>0</c:v>
                </c:pt>
                <c:pt idx="5">
                  <c:v>27.082495376499477</c:v>
                </c:pt>
              </c:numCache>
            </c:numRef>
          </c:val>
          <c:extLst>
            <c:ext xmlns:c16="http://schemas.microsoft.com/office/drawing/2014/chart" uri="{C3380CC4-5D6E-409C-BE32-E72D297353CC}">
              <c16:uniqueId val="{00000002-D157-2143-969F-591642DD5114}"/>
            </c:ext>
          </c:extLst>
        </c:ser>
        <c:dLbls>
          <c:showLegendKey val="0"/>
          <c:showVal val="0"/>
          <c:showCatName val="0"/>
          <c:showSerName val="0"/>
          <c:showPercent val="0"/>
          <c:showBubbleSize val="0"/>
        </c:dLbls>
        <c:gapWidth val="219"/>
        <c:overlap val="-27"/>
        <c:axId val="1734003744"/>
        <c:axId val="1734005376"/>
      </c:barChart>
      <c:catAx>
        <c:axId val="173400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34005376"/>
        <c:crosses val="autoZero"/>
        <c:auto val="1"/>
        <c:lblAlgn val="ctr"/>
        <c:lblOffset val="100"/>
        <c:noMultiLvlLbl val="0"/>
      </c:catAx>
      <c:valAx>
        <c:axId val="173400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34003744"/>
        <c:crosses val="autoZero"/>
        <c:crossBetween val="between"/>
      </c:valAx>
      <c:spPr>
        <a:noFill/>
        <a:ln>
          <a:solidFill>
            <a:schemeClr val="accent1"/>
          </a:solidFill>
        </a:ln>
        <a:effectLst/>
      </c:spPr>
    </c:plotArea>
    <c:legend>
      <c:legendPos val="b"/>
      <c:layout>
        <c:manualLayout>
          <c:xMode val="edge"/>
          <c:yMode val="edge"/>
          <c:x val="0.12995510872389146"/>
          <c:y val="6.362089679997264E-2"/>
          <c:w val="0.5366195868821072"/>
          <c:h val="0.19168840603639006"/>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82938176206606"/>
          <c:y val="4.7033299710864729E-2"/>
          <c:w val="0.79655750101514577"/>
          <c:h val="0.84148330301026586"/>
        </c:manualLayout>
      </c:layout>
      <c:barChart>
        <c:barDir val="col"/>
        <c:grouping val="clustered"/>
        <c:varyColors val="0"/>
        <c:ser>
          <c:idx val="0"/>
          <c:order val="0"/>
          <c:tx>
            <c:strRef>
              <c:f>Sheet1!$H$106:$I$106</c:f>
              <c:strCache>
                <c:ptCount val="2"/>
                <c:pt idx="0">
                  <c:v>Reh</c:v>
                </c:pt>
                <c:pt idx="1">
                  <c:v>Mock</c:v>
                </c:pt>
              </c:strCache>
            </c:strRef>
          </c:tx>
          <c:spPr>
            <a:solidFill>
              <a:schemeClr val="accent1"/>
            </a:solidFill>
            <a:ln>
              <a:noFill/>
            </a:ln>
            <a:effectLst/>
          </c:spPr>
          <c:invertIfNegative val="0"/>
          <c:cat>
            <c:strRef>
              <c:f>Sheet1!$J$105:$O$105</c:f>
              <c:strCache>
                <c:ptCount val="6"/>
                <c:pt idx="0">
                  <c:v>EphB4</c:v>
                </c:pt>
                <c:pt idx="1">
                  <c:v>AR</c:v>
                </c:pt>
                <c:pt idx="2">
                  <c:v>STAT3</c:v>
                </c:pt>
                <c:pt idx="3">
                  <c:v>Myc</c:v>
                </c:pt>
                <c:pt idx="4">
                  <c:v>ARL4C</c:v>
                </c:pt>
                <c:pt idx="5">
                  <c:v>SGK1</c:v>
                </c:pt>
              </c:strCache>
            </c:strRef>
          </c:cat>
          <c:val>
            <c:numRef>
              <c:f>Sheet1!$J$106:$O$106</c:f>
              <c:numCache>
                <c:formatCode>General</c:formatCode>
                <c:ptCount val="6"/>
                <c:pt idx="0">
                  <c:v>0</c:v>
                </c:pt>
                <c:pt idx="1">
                  <c:v>0.22825176662488439</c:v>
                </c:pt>
                <c:pt idx="2">
                  <c:v>58.076116764189102</c:v>
                </c:pt>
                <c:pt idx="3">
                  <c:v>47.587117915482985</c:v>
                </c:pt>
                <c:pt idx="4">
                  <c:v>87.90393355702372</c:v>
                </c:pt>
                <c:pt idx="5">
                  <c:v>12.200248504321458</c:v>
                </c:pt>
              </c:numCache>
            </c:numRef>
          </c:val>
          <c:extLst>
            <c:ext xmlns:c16="http://schemas.microsoft.com/office/drawing/2014/chart" uri="{C3380CC4-5D6E-409C-BE32-E72D297353CC}">
              <c16:uniqueId val="{00000000-F4B5-BF40-928A-742809047F4C}"/>
            </c:ext>
          </c:extLst>
        </c:ser>
        <c:ser>
          <c:idx val="1"/>
          <c:order val="1"/>
          <c:tx>
            <c:strRef>
              <c:f>Sheet1!$H$107:$I$107</c:f>
              <c:strCache>
                <c:ptCount val="2"/>
                <c:pt idx="0">
                  <c:v>Reh</c:v>
                </c:pt>
                <c:pt idx="1">
                  <c:v>siConrol</c:v>
                </c:pt>
              </c:strCache>
            </c:strRef>
          </c:tx>
          <c:spPr>
            <a:solidFill>
              <a:schemeClr val="accent2"/>
            </a:solidFill>
            <a:ln>
              <a:noFill/>
            </a:ln>
            <a:effectLst/>
          </c:spPr>
          <c:invertIfNegative val="0"/>
          <c:cat>
            <c:strRef>
              <c:f>Sheet1!$J$105:$O$105</c:f>
              <c:strCache>
                <c:ptCount val="6"/>
                <c:pt idx="0">
                  <c:v>EphB4</c:v>
                </c:pt>
                <c:pt idx="1">
                  <c:v>AR</c:v>
                </c:pt>
                <c:pt idx="2">
                  <c:v>STAT3</c:v>
                </c:pt>
                <c:pt idx="3">
                  <c:v>Myc</c:v>
                </c:pt>
                <c:pt idx="4">
                  <c:v>ARL4C</c:v>
                </c:pt>
                <c:pt idx="5">
                  <c:v>SGK1</c:v>
                </c:pt>
              </c:strCache>
            </c:strRef>
          </c:cat>
          <c:val>
            <c:numRef>
              <c:f>Sheet1!$J$107:$O$107</c:f>
              <c:numCache>
                <c:formatCode>General</c:formatCode>
                <c:ptCount val="6"/>
                <c:pt idx="0">
                  <c:v>0</c:v>
                </c:pt>
                <c:pt idx="1">
                  <c:v>0</c:v>
                </c:pt>
                <c:pt idx="2">
                  <c:v>67.16040967394197</c:v>
                </c:pt>
                <c:pt idx="3">
                  <c:v>46.922562893834403</c:v>
                </c:pt>
                <c:pt idx="4">
                  <c:v>72.403110274590304</c:v>
                </c:pt>
                <c:pt idx="5">
                  <c:v>6.7233552058422008</c:v>
                </c:pt>
              </c:numCache>
            </c:numRef>
          </c:val>
          <c:extLst>
            <c:ext xmlns:c16="http://schemas.microsoft.com/office/drawing/2014/chart" uri="{C3380CC4-5D6E-409C-BE32-E72D297353CC}">
              <c16:uniqueId val="{00000001-F4B5-BF40-928A-742809047F4C}"/>
            </c:ext>
          </c:extLst>
        </c:ser>
        <c:ser>
          <c:idx val="2"/>
          <c:order val="2"/>
          <c:tx>
            <c:strRef>
              <c:f>Sheet1!$H$108:$I$108</c:f>
              <c:strCache>
                <c:ptCount val="2"/>
                <c:pt idx="0">
                  <c:v>Reh</c:v>
                </c:pt>
                <c:pt idx="1">
                  <c:v>siEphB4</c:v>
                </c:pt>
              </c:strCache>
            </c:strRef>
          </c:tx>
          <c:spPr>
            <a:solidFill>
              <a:schemeClr val="accent3"/>
            </a:solidFill>
            <a:ln>
              <a:noFill/>
            </a:ln>
            <a:effectLst/>
          </c:spPr>
          <c:invertIfNegative val="0"/>
          <c:cat>
            <c:strRef>
              <c:f>Sheet1!$J$105:$O$105</c:f>
              <c:strCache>
                <c:ptCount val="6"/>
                <c:pt idx="0">
                  <c:v>EphB4</c:v>
                </c:pt>
                <c:pt idx="1">
                  <c:v>AR</c:v>
                </c:pt>
                <c:pt idx="2">
                  <c:v>STAT3</c:v>
                </c:pt>
                <c:pt idx="3">
                  <c:v>Myc</c:v>
                </c:pt>
                <c:pt idx="4">
                  <c:v>ARL4C</c:v>
                </c:pt>
                <c:pt idx="5">
                  <c:v>SGK1</c:v>
                </c:pt>
              </c:strCache>
            </c:strRef>
          </c:cat>
          <c:val>
            <c:numRef>
              <c:f>Sheet1!$J$108:$O$108</c:f>
              <c:numCache>
                <c:formatCode>General</c:formatCode>
                <c:ptCount val="6"/>
                <c:pt idx="0">
                  <c:v>0</c:v>
                </c:pt>
                <c:pt idx="1">
                  <c:v>1.671364216713642</c:v>
                </c:pt>
                <c:pt idx="2">
                  <c:v>91.601744116017443</c:v>
                </c:pt>
                <c:pt idx="3">
                  <c:v>59.728023897280238</c:v>
                </c:pt>
                <c:pt idx="4">
                  <c:v>113.88017633880176</c:v>
                </c:pt>
                <c:pt idx="5">
                  <c:v>48.768037387680373</c:v>
                </c:pt>
              </c:numCache>
            </c:numRef>
          </c:val>
          <c:extLst>
            <c:ext xmlns:c16="http://schemas.microsoft.com/office/drawing/2014/chart" uri="{C3380CC4-5D6E-409C-BE32-E72D297353CC}">
              <c16:uniqueId val="{00000002-F4B5-BF40-928A-742809047F4C}"/>
            </c:ext>
          </c:extLst>
        </c:ser>
        <c:dLbls>
          <c:showLegendKey val="0"/>
          <c:showVal val="0"/>
          <c:showCatName val="0"/>
          <c:showSerName val="0"/>
          <c:showPercent val="0"/>
          <c:showBubbleSize val="0"/>
        </c:dLbls>
        <c:gapWidth val="219"/>
        <c:overlap val="-27"/>
        <c:axId val="1732154992"/>
        <c:axId val="1778767744"/>
      </c:barChart>
      <c:catAx>
        <c:axId val="173215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78767744"/>
        <c:crosses val="autoZero"/>
        <c:auto val="1"/>
        <c:lblAlgn val="ctr"/>
        <c:lblOffset val="100"/>
        <c:noMultiLvlLbl val="0"/>
      </c:catAx>
      <c:valAx>
        <c:axId val="177876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32154992"/>
        <c:crosses val="autoZero"/>
        <c:crossBetween val="between"/>
      </c:valAx>
      <c:spPr>
        <a:noFill/>
        <a:ln>
          <a:solidFill>
            <a:schemeClr val="accent1"/>
          </a:solidFill>
        </a:ln>
        <a:effectLst/>
      </c:spPr>
    </c:plotArea>
    <c:legend>
      <c:legendPos val="b"/>
      <c:layout>
        <c:manualLayout>
          <c:xMode val="edge"/>
          <c:yMode val="edge"/>
          <c:x val="0.14652010036086671"/>
          <c:y val="6.2483348249676753E-2"/>
          <c:w val="0.45693840991829598"/>
          <c:h val="0.21727747413862927"/>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B2A36F-9382-D247-B497-67103DE3542F}" type="datetimeFigureOut">
              <a:rPr lang="en-US" smtClean="0"/>
              <a:t>7/17/2024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C2F99-60C6-3345-8425-5BEC1EA01151}" type="slidenum">
              <a:rPr lang="en-US" smtClean="0"/>
              <a:t>‹#›</a:t>
            </a:fld>
            <a:endParaRPr lang="en-US"/>
          </a:p>
        </p:txBody>
      </p:sp>
    </p:spTree>
    <p:extLst>
      <p:ext uri="{BB962C8B-B14F-4D97-AF65-F5344CB8AC3E}">
        <p14:creationId xmlns:p14="http://schemas.microsoft.com/office/powerpoint/2010/main" val="2376633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1</a:t>
            </a:fld>
            <a:endParaRPr lang="en-US"/>
          </a:p>
        </p:txBody>
      </p:sp>
    </p:spTree>
    <p:extLst>
      <p:ext uri="{BB962C8B-B14F-4D97-AF65-F5344CB8AC3E}">
        <p14:creationId xmlns:p14="http://schemas.microsoft.com/office/powerpoint/2010/main" val="565346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B269D587-1E5E-5A44-94AC-5CFE4D69F9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5AF44D1-3730-D749-ACAD-85F54C79BB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u="sng" dirty="0">
                <a:latin typeface="Calibri" panose="020F0502020204030204" pitchFamily="34" charset="0"/>
              </a:rPr>
              <a:t>EphB4 CWKO1 (-/-): CMV-</a:t>
            </a:r>
            <a:r>
              <a:rPr lang="en-US" altLang="en-US" u="sng" dirty="0" err="1">
                <a:latin typeface="Calibri" panose="020F0502020204030204" pitchFamily="34" charset="0"/>
              </a:rPr>
              <a:t>Cre</a:t>
            </a:r>
            <a:r>
              <a:rPr lang="en-US" altLang="en-US" u="sng" dirty="0">
                <a:latin typeface="Calibri" panose="020F0502020204030204" pitchFamily="34" charset="0"/>
              </a:rPr>
              <a:t> (+/-) transgenic mice</a:t>
            </a:r>
            <a:r>
              <a:rPr lang="en-US" altLang="en-US" dirty="0">
                <a:latin typeface="Calibri" panose="020F0502020204030204" pitchFamily="34" charset="0"/>
              </a:rPr>
              <a:t>:</a:t>
            </a:r>
          </a:p>
          <a:p>
            <a:pPr marL="171450" indent="-171450" eaLnBrk="1" hangingPunct="1">
              <a:buFontTx/>
              <a:buChar char="-"/>
            </a:pPr>
            <a:r>
              <a:rPr lang="en-US" altLang="en-US" sz="1200" dirty="0">
                <a:latin typeface="Calibri" panose="020F0502020204030204" pitchFamily="34" charset="0"/>
              </a:rPr>
              <a:t>To generate conditionally whole knock-out of EphB4 gene mice, EphB4CWKO mice which </a:t>
            </a:r>
            <a:r>
              <a:rPr lang="en-US" altLang="en-US" sz="1200" dirty="0">
                <a:solidFill>
                  <a:srgbClr val="FF0066"/>
                </a:solidFill>
                <a:latin typeface="Calibri" panose="020F0502020204030204" pitchFamily="34" charset="0"/>
              </a:rPr>
              <a:t>have</a:t>
            </a:r>
            <a:r>
              <a:rPr lang="en-US" altLang="en-US" sz="1200" dirty="0">
                <a:latin typeface="Calibri" panose="020F0502020204030204" pitchFamily="34" charset="0"/>
              </a:rPr>
              <a:t> </a:t>
            </a:r>
            <a:r>
              <a:rPr lang="en-US" altLang="en-US" sz="1200" i="1" dirty="0" err="1">
                <a:latin typeface="Calibri" panose="020F0502020204030204" pitchFamily="34" charset="0"/>
              </a:rPr>
              <a:t>lox</a:t>
            </a:r>
            <a:r>
              <a:rPr lang="en-US" altLang="en-US" sz="1200" dirty="0" err="1">
                <a:latin typeface="Calibri" panose="020F0502020204030204" pitchFamily="34" charset="0"/>
              </a:rPr>
              <a:t>p</a:t>
            </a:r>
            <a:r>
              <a:rPr lang="en-US" altLang="en-US" sz="1200" dirty="0">
                <a:latin typeface="Calibri" panose="020F0502020204030204" pitchFamily="34" charset="0"/>
              </a:rPr>
              <a:t> </a:t>
            </a:r>
            <a:r>
              <a:rPr lang="en-US" altLang="en-US" sz="1200" dirty="0">
                <a:solidFill>
                  <a:srgbClr val="FF0066"/>
                </a:solidFill>
                <a:latin typeface="Calibri" panose="020F0502020204030204" pitchFamily="34" charset="0"/>
              </a:rPr>
              <a:t>sequences</a:t>
            </a:r>
            <a:r>
              <a:rPr lang="en-US" altLang="en-US" sz="1200" dirty="0">
                <a:latin typeface="Calibri" panose="020F0502020204030204" pitchFamily="34" charset="0"/>
              </a:rPr>
              <a:t> </a:t>
            </a:r>
            <a:r>
              <a:rPr lang="en-US" altLang="en-US" sz="1200" dirty="0">
                <a:solidFill>
                  <a:srgbClr val="FF0066"/>
                </a:solidFill>
                <a:latin typeface="Calibri" panose="020F0502020204030204" pitchFamily="34" charset="0"/>
              </a:rPr>
              <a:t>flanking exon2 and</a:t>
            </a:r>
            <a:r>
              <a:rPr lang="en-US" altLang="en-US" sz="1200" dirty="0">
                <a:latin typeface="Calibri" panose="020F0502020204030204" pitchFamily="34" charset="0"/>
              </a:rPr>
              <a:t> exon 3 of EphB4 gene are generated and bred in our laboratory. These mice are cross-bred with CMV-</a:t>
            </a:r>
            <a:r>
              <a:rPr lang="en-US" altLang="en-US" sz="1200" dirty="0" err="1">
                <a:latin typeface="Calibri" panose="020F0502020204030204" pitchFamily="34" charset="0"/>
              </a:rPr>
              <a:t>Cre</a:t>
            </a:r>
            <a:r>
              <a:rPr lang="en-US" altLang="en-US" sz="1200" dirty="0">
                <a:latin typeface="Calibri" panose="020F0502020204030204" pitchFamily="34" charset="0"/>
              </a:rPr>
              <a:t>  mice.     </a:t>
            </a:r>
          </a:p>
          <a:p>
            <a:pPr marL="171450" indent="-171450" eaLnBrk="1" hangingPunct="1">
              <a:buFontTx/>
              <a:buChar char="-"/>
            </a:pPr>
            <a:r>
              <a:rPr lang="en-US" altLang="en-US" sz="1200" dirty="0">
                <a:solidFill>
                  <a:srgbClr val="00B050"/>
                </a:solidFill>
              </a:rPr>
              <a:t>We analyzed 7 </a:t>
            </a:r>
            <a:r>
              <a:rPr lang="en-US" altLang="en-US" sz="1200" dirty="0" err="1">
                <a:solidFill>
                  <a:srgbClr val="00B050"/>
                </a:solidFill>
              </a:rPr>
              <a:t>mices</a:t>
            </a:r>
            <a:r>
              <a:rPr lang="en-US" altLang="en-US" sz="1200" dirty="0">
                <a:solidFill>
                  <a:srgbClr val="00B050"/>
                </a:solidFill>
              </a:rPr>
              <a:t> from one mom, and 3 are embryonic lethal.</a:t>
            </a:r>
            <a:endParaRPr lang="en-US" altLang="en-US" sz="1200" dirty="0">
              <a:latin typeface="Calibri" panose="020F0502020204030204" pitchFamily="34" charset="0"/>
            </a:endParaRPr>
          </a:p>
          <a:p>
            <a:pPr eaLnBrk="1" hangingPunct="1">
              <a:spcBef>
                <a:spcPct val="0"/>
              </a:spcBef>
            </a:pPr>
            <a:endParaRPr lang="en-US" altLang="en-US" dirty="0"/>
          </a:p>
        </p:txBody>
      </p:sp>
      <p:sp>
        <p:nvSpPr>
          <p:cNvPr id="17411" name="Slide Number Placeholder 3">
            <a:extLst>
              <a:ext uri="{FF2B5EF4-FFF2-40B4-BE49-F238E27FC236}">
                <a16:creationId xmlns:a16="http://schemas.microsoft.com/office/drawing/2014/main" id="{71420793-2DC9-084B-BA4D-EFD98E057D2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ED58CE8-D106-9741-8B2A-E19E8C8FBD38}" type="slidenum">
              <a:rPr lang="en-US" altLang="en-US">
                <a:latin typeface="Calibri" panose="020F0502020204030204" pitchFamily="34" charset="0"/>
              </a:rPr>
              <a:pPr eaLnBrk="1" hangingPunct="1"/>
              <a:t>2</a:t>
            </a:fld>
            <a:endParaRPr lang="en-US" altLang="en-US">
              <a:latin typeface="Calibri" panose="020F0502020204030204" pitchFamily="34" charset="0"/>
            </a:endParaRPr>
          </a:p>
        </p:txBody>
      </p:sp>
    </p:spTree>
    <p:extLst>
      <p:ext uri="{BB962C8B-B14F-4D97-AF65-F5344CB8AC3E}">
        <p14:creationId xmlns:p14="http://schemas.microsoft.com/office/powerpoint/2010/main" val="3190425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2400" dirty="0"/>
              <a:t>CPPL vs B4(F/F)CPPL</a:t>
            </a:r>
          </a:p>
          <a:p>
            <a:r>
              <a:rPr lang="en-US" altLang="zh-CN" sz="2400" dirty="0"/>
              <a:t>14/29</a:t>
            </a:r>
            <a:endParaRPr lang="en-US" sz="2400" dirty="0"/>
          </a:p>
          <a:p>
            <a:r>
              <a:rPr lang="en-US" dirty="0"/>
              <a:t>1.33E+08 vs 5.36E+05</a:t>
            </a:r>
          </a:p>
        </p:txBody>
      </p:sp>
      <p:sp>
        <p:nvSpPr>
          <p:cNvPr id="4" name="Slide Number Placeholder 3"/>
          <p:cNvSpPr>
            <a:spLocks noGrp="1"/>
          </p:cNvSpPr>
          <p:nvPr>
            <p:ph type="sldNum" sz="quarter" idx="10"/>
          </p:nvPr>
        </p:nvSpPr>
        <p:spPr/>
        <p:txBody>
          <a:bodyPr/>
          <a:lstStyle/>
          <a:p>
            <a:fld id="{FB592509-8319-4B0E-A52F-6247BFAD7657}" type="slidenum">
              <a:rPr lang="en-US" smtClean="0"/>
              <a:pPr/>
              <a:t>3</a:t>
            </a:fld>
            <a:endParaRPr lang="en-US"/>
          </a:p>
        </p:txBody>
      </p:sp>
    </p:spTree>
    <p:extLst>
      <p:ext uri="{BB962C8B-B14F-4D97-AF65-F5344CB8AC3E}">
        <p14:creationId xmlns:p14="http://schemas.microsoft.com/office/powerpoint/2010/main" val="134770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19/29 are alive and data analysis at 7 months age</a:t>
            </a:r>
          </a:p>
          <a:p>
            <a:pPr defTabSz="931774">
              <a:defRPr/>
            </a:pPr>
            <a:r>
              <a:rPr lang="en-US" dirty="0"/>
              <a:t>1.33E+08 vs 5.36E+05</a:t>
            </a:r>
          </a:p>
          <a:p>
            <a:endParaRPr lang="en-US" dirty="0"/>
          </a:p>
        </p:txBody>
      </p:sp>
      <p:sp>
        <p:nvSpPr>
          <p:cNvPr id="4" name="Slide Number Placeholder 3"/>
          <p:cNvSpPr>
            <a:spLocks noGrp="1"/>
          </p:cNvSpPr>
          <p:nvPr>
            <p:ph type="sldNum" sz="quarter" idx="10"/>
          </p:nvPr>
        </p:nvSpPr>
        <p:spPr/>
        <p:txBody>
          <a:bodyPr/>
          <a:lstStyle/>
          <a:p>
            <a:fld id="{FB592509-8319-4B0E-A52F-6247BFAD7657}" type="slidenum">
              <a:rPr lang="en-US" smtClean="0"/>
              <a:pPr/>
              <a:t>4</a:t>
            </a:fld>
            <a:endParaRPr lang="en-US"/>
          </a:p>
        </p:txBody>
      </p:sp>
    </p:spTree>
    <p:extLst>
      <p:ext uri="{BB962C8B-B14F-4D97-AF65-F5344CB8AC3E}">
        <p14:creationId xmlns:p14="http://schemas.microsoft.com/office/powerpoint/2010/main" val="420515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5</a:t>
            </a:fld>
            <a:endParaRPr lang="en-US"/>
          </a:p>
        </p:txBody>
      </p:sp>
    </p:spTree>
    <p:extLst>
      <p:ext uri="{BB962C8B-B14F-4D97-AF65-F5344CB8AC3E}">
        <p14:creationId xmlns:p14="http://schemas.microsoft.com/office/powerpoint/2010/main" val="182179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2400" dirty="0"/>
              <a:t>PBS vs sB4 prevention</a:t>
            </a:r>
          </a:p>
          <a:p>
            <a:r>
              <a:rPr lang="en-US" altLang="zh-CN" sz="2400" dirty="0"/>
              <a:t>8/15</a:t>
            </a:r>
            <a:endParaRPr lang="en-US" sz="2400" dirty="0"/>
          </a:p>
          <a:p>
            <a:pPr defTabSz="931774">
              <a:defRPr/>
            </a:pPr>
            <a:r>
              <a:rPr lang="en-US" dirty="0"/>
              <a:t>1.79E+08 vs 2.59E+03 at age 7 months old</a:t>
            </a:r>
            <a:r>
              <a:rPr lang="en-US" baseline="0" dirty="0"/>
              <a:t> </a:t>
            </a:r>
            <a:r>
              <a:rPr lang="en-US" dirty="0"/>
              <a:t>(need</a:t>
            </a:r>
            <a:r>
              <a:rPr lang="en-US" baseline="0" dirty="0"/>
              <a:t> revise the data in the paper)</a:t>
            </a:r>
          </a:p>
          <a:p>
            <a:pPr marL="0" marR="0" lvl="0" indent="0" algn="l" defTabSz="931774" rtl="0" eaLnBrk="1" fontAlgn="auto" latinLnBrk="0" hangingPunct="1">
              <a:lnSpc>
                <a:spcPct val="100000"/>
              </a:lnSpc>
              <a:spcBef>
                <a:spcPts val="0"/>
              </a:spcBef>
              <a:spcAft>
                <a:spcPts val="0"/>
              </a:spcAft>
              <a:buClrTx/>
              <a:buSzTx/>
              <a:buFontTx/>
              <a:buNone/>
              <a:tabLst/>
              <a:defRPr/>
            </a:pPr>
            <a:r>
              <a:rPr lang="en-US" sz="1200" dirty="0"/>
              <a:t>6/8 are alive and data analysis at 7 months age</a:t>
            </a:r>
          </a:p>
          <a:p>
            <a:pPr defTabSz="931774">
              <a:defRPr/>
            </a:pPr>
            <a:endParaRPr lang="en-US" dirty="0"/>
          </a:p>
        </p:txBody>
      </p:sp>
      <p:sp>
        <p:nvSpPr>
          <p:cNvPr id="4" name="Slide Number Placeholder 3"/>
          <p:cNvSpPr>
            <a:spLocks noGrp="1"/>
          </p:cNvSpPr>
          <p:nvPr>
            <p:ph type="sldNum" sz="quarter" idx="10"/>
          </p:nvPr>
        </p:nvSpPr>
        <p:spPr/>
        <p:txBody>
          <a:bodyPr/>
          <a:lstStyle/>
          <a:p>
            <a:fld id="{FB592509-8319-4B0E-A52F-6247BFAD7657}" type="slidenum">
              <a:rPr lang="en-US" smtClean="0"/>
              <a:pPr/>
              <a:t>6</a:t>
            </a:fld>
            <a:endParaRPr lang="en-US"/>
          </a:p>
        </p:txBody>
      </p:sp>
    </p:spTree>
    <p:extLst>
      <p:ext uri="{BB962C8B-B14F-4D97-AF65-F5344CB8AC3E}">
        <p14:creationId xmlns:p14="http://schemas.microsoft.com/office/powerpoint/2010/main" val="2295973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1.79E+08 vs 2.59E+03 at age 7 months old</a:t>
            </a:r>
            <a:r>
              <a:rPr lang="en-US" baseline="0" dirty="0"/>
              <a:t> </a:t>
            </a:r>
            <a:r>
              <a:rPr lang="en-US" dirty="0"/>
              <a:t>(need</a:t>
            </a:r>
            <a:r>
              <a:rPr lang="en-US" baseline="0" dirty="0"/>
              <a:t> revise the data in the paper)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11/15 are alive and data analysis at 7 months age</a:t>
            </a:r>
          </a:p>
          <a:p>
            <a:endParaRPr lang="en-US" dirty="0"/>
          </a:p>
        </p:txBody>
      </p:sp>
      <p:sp>
        <p:nvSpPr>
          <p:cNvPr id="4" name="Slide Number Placeholder 3"/>
          <p:cNvSpPr>
            <a:spLocks noGrp="1"/>
          </p:cNvSpPr>
          <p:nvPr>
            <p:ph type="sldNum" sz="quarter" idx="10"/>
          </p:nvPr>
        </p:nvSpPr>
        <p:spPr/>
        <p:txBody>
          <a:bodyPr/>
          <a:lstStyle/>
          <a:p>
            <a:fld id="{FB592509-8319-4B0E-A52F-6247BFAD7657}" type="slidenum">
              <a:rPr lang="en-US" smtClean="0"/>
              <a:pPr/>
              <a:t>7</a:t>
            </a:fld>
            <a:endParaRPr lang="en-US"/>
          </a:p>
        </p:txBody>
      </p:sp>
    </p:spTree>
    <p:extLst>
      <p:ext uri="{BB962C8B-B14F-4D97-AF65-F5344CB8AC3E}">
        <p14:creationId xmlns:p14="http://schemas.microsoft.com/office/powerpoint/2010/main" val="2075378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863547">
              <a:defRPr/>
            </a:pPr>
            <a:r>
              <a:rPr lang="en-US" altLang="zh-CN" sz="2400" dirty="0"/>
              <a:t> sB4 regression:8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6/8 had regression and 2/8 died</a:t>
            </a:r>
          </a:p>
          <a:p>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11</a:t>
            </a:fld>
            <a:endParaRPr lang="en-US"/>
          </a:p>
        </p:txBody>
      </p:sp>
    </p:spTree>
    <p:extLst>
      <p:ext uri="{BB962C8B-B14F-4D97-AF65-F5344CB8AC3E}">
        <p14:creationId xmlns:p14="http://schemas.microsoft.com/office/powerpoint/2010/main" val="4025885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2400" dirty="0"/>
              <a:t>PBS vs sB4 castrated-resistant CPPL</a:t>
            </a:r>
          </a:p>
          <a:p>
            <a:r>
              <a:rPr lang="en-US" sz="2400" dirty="0"/>
              <a:t>3/3</a:t>
            </a:r>
          </a:p>
          <a:p>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13</a:t>
            </a:fld>
            <a:endParaRPr lang="en-US"/>
          </a:p>
        </p:txBody>
      </p:sp>
    </p:spTree>
    <p:extLst>
      <p:ext uri="{BB962C8B-B14F-4D97-AF65-F5344CB8AC3E}">
        <p14:creationId xmlns:p14="http://schemas.microsoft.com/office/powerpoint/2010/main" val="3427292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a:t>Figure 6A p110 western blots should be in Figure 7.</a:t>
            </a:r>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15</a:t>
            </a:fld>
            <a:endParaRPr lang="en-US"/>
          </a:p>
        </p:txBody>
      </p:sp>
    </p:spTree>
    <p:extLst>
      <p:ext uri="{BB962C8B-B14F-4D97-AF65-F5344CB8AC3E}">
        <p14:creationId xmlns:p14="http://schemas.microsoft.com/office/powerpoint/2010/main" val="74134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sz="2400" dirty="0"/>
              <a:t>Figure 6. EphB4 regulates both AR and PI3K p110b. p110b regulates AR. Adding AR regulation here triggers two questions: is AR the key effector downstream of EphB4/PI3K (I.e. can AR rescue EphB4 knockdown; do you see AR level decreased in EphB4 KO mice)? Can PI3K p110b or </a:t>
            </a:r>
            <a:r>
              <a:rPr lang="en-US" sz="2400" dirty="0" err="1"/>
              <a:t>pAKT</a:t>
            </a:r>
            <a:r>
              <a:rPr lang="en-US" sz="2400" dirty="0"/>
              <a:t> rescue AR level in EphB4 knockdown?</a:t>
            </a:r>
          </a:p>
          <a:p>
            <a:endParaRPr lang="en-US" sz="2400" dirty="0"/>
          </a:p>
          <a:p>
            <a:r>
              <a:rPr lang="en-US" sz="2400" dirty="0"/>
              <a:t>Fig 4 C-D from Fig</a:t>
            </a:r>
          </a:p>
          <a:p>
            <a:endParaRPr lang="en-US" sz="2400" dirty="0"/>
          </a:p>
          <a:p>
            <a:pPr marL="465887" indent="-465887">
              <a:buAutoNum type="alphaUcPeriod"/>
            </a:pPr>
            <a:r>
              <a:rPr lang="en-US" sz="2400" dirty="0"/>
              <a:t>The presence of P110 alpha, beta, gamma, delta in 22Rv1</a:t>
            </a:r>
          </a:p>
          <a:p>
            <a:r>
              <a:rPr lang="en-US" sz="2400" dirty="0"/>
              <a:t>P85: expressed in all 4 cell lines</a:t>
            </a:r>
          </a:p>
          <a:p>
            <a:r>
              <a:rPr lang="en-US" sz="2400" dirty="0"/>
              <a:t>P110a: expressed in all 4 cell lines</a:t>
            </a:r>
          </a:p>
          <a:p>
            <a:r>
              <a:rPr lang="en-US" sz="2400" dirty="0"/>
              <a:t>P110b: expressed in all 4 cell lines</a:t>
            </a:r>
          </a:p>
          <a:p>
            <a:r>
              <a:rPr lang="en-US" sz="2400" dirty="0"/>
              <a:t>P110g: weakly expressed in prostate cells and strongly expressed in k562 (</a:t>
            </a:r>
            <a:r>
              <a:rPr lang="en-US" sz="2400" dirty="0" err="1"/>
              <a:t>erythroleumkemia</a:t>
            </a:r>
            <a:r>
              <a:rPr lang="en-US" sz="2400" dirty="0"/>
              <a:t>) and </a:t>
            </a:r>
            <a:r>
              <a:rPr lang="en-US" sz="2400" dirty="0" err="1"/>
              <a:t>raji</a:t>
            </a:r>
            <a:r>
              <a:rPr lang="en-US" sz="2400" dirty="0"/>
              <a:t> (</a:t>
            </a:r>
            <a:r>
              <a:rPr lang="en-US" sz="2400" dirty="0" err="1"/>
              <a:t>burkitt’s</a:t>
            </a:r>
            <a:r>
              <a:rPr lang="en-US" sz="2400" dirty="0"/>
              <a:t> lymphoma)</a:t>
            </a:r>
          </a:p>
          <a:p>
            <a:r>
              <a:rPr lang="en-US" sz="2400" dirty="0"/>
              <a:t>P110d: strongly expressed in 22RV1 and hematological cell lines (K562 and </a:t>
            </a:r>
            <a:r>
              <a:rPr lang="en-US" sz="2400" dirty="0" err="1"/>
              <a:t>raji</a:t>
            </a:r>
            <a:r>
              <a:rPr lang="en-US" sz="2400" dirty="0"/>
              <a:t>) but low expressed in C42B cell lines.</a:t>
            </a:r>
          </a:p>
          <a:p>
            <a:endParaRPr lang="en-US" sz="2400" dirty="0"/>
          </a:p>
          <a:p>
            <a:endParaRPr lang="en-US" dirty="0"/>
          </a:p>
        </p:txBody>
      </p:sp>
      <p:sp>
        <p:nvSpPr>
          <p:cNvPr id="4" name="Slide Number Placeholder 3"/>
          <p:cNvSpPr>
            <a:spLocks noGrp="1"/>
          </p:cNvSpPr>
          <p:nvPr>
            <p:ph type="sldNum" sz="quarter" idx="10"/>
          </p:nvPr>
        </p:nvSpPr>
        <p:spPr/>
        <p:txBody>
          <a:bodyPr/>
          <a:lstStyle/>
          <a:p>
            <a:fld id="{6823081A-76F4-4910-860F-A2E8B5040934}" type="slidenum">
              <a:rPr lang="en-US" smtClean="0"/>
              <a:pPr/>
              <a:t>16</a:t>
            </a:fld>
            <a:endParaRPr lang="en-US"/>
          </a:p>
        </p:txBody>
      </p:sp>
    </p:spTree>
    <p:extLst>
      <p:ext uri="{BB962C8B-B14F-4D97-AF65-F5344CB8AC3E}">
        <p14:creationId xmlns:p14="http://schemas.microsoft.com/office/powerpoint/2010/main" val="3330979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A56E9A-FE3D-4C4B-BC7F-CFC9832E9F54}" type="slidenum">
              <a:rPr lang="en-US" smtClean="0"/>
              <a:pPr/>
              <a:t>18</a:t>
            </a:fld>
            <a:endParaRPr lang="en-US"/>
          </a:p>
        </p:txBody>
      </p:sp>
    </p:spTree>
    <p:extLst>
      <p:ext uri="{BB962C8B-B14F-4D97-AF65-F5344CB8AC3E}">
        <p14:creationId xmlns:p14="http://schemas.microsoft.com/office/powerpoint/2010/main" val="4031027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1143AB-5B1D-F744-B95B-663A8C8DA6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4203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05A35-9C95-404E-9917-5AC8DBF9C8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1474D5-284A-A945-847B-30F8255468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16C78B-D8EC-C345-95D6-B86A0B2BB010}"/>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7CE4CF0B-E042-8F4C-88E0-59C21FB71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E3F25F-C7F8-5347-AEE7-E000A5F10FE2}"/>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27127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E1E85-1715-4046-A73F-4BAC6550D9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945B7E-464B-B643-BACD-C5CB7FC0520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032DB-D894-574A-9A8A-74E88F576269}"/>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77120CC9-90FD-7B4C-BBDB-B6D7037AF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3D9A0-1540-8346-8265-7BB26CE2B338}"/>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570013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98D11-3840-7A4A-B60B-46D4D3332C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58B846-557F-6B41-96C7-237109CBC4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227EE81-DF4A-8149-AD83-2A9880A8E371}"/>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00E789CA-03BB-CA4E-8C27-CBBB440A1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D3FB6-BCFB-6941-AD0D-B97CD32565C6}"/>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8613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8273-48AF-6F49-ABB4-82E143CC28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9FD53E-22F0-5C49-9415-9556302F371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C00060-65DB-D840-8111-A3AE6C177D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4A157E-D4C6-0C45-855B-78795CC3BB28}"/>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6" name="Footer Placeholder 5">
            <a:extLst>
              <a:ext uri="{FF2B5EF4-FFF2-40B4-BE49-F238E27FC236}">
                <a16:creationId xmlns:a16="http://schemas.microsoft.com/office/drawing/2014/main" id="{7180B60C-8720-A44E-BBC9-F4B15A323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EF6023-7690-C84A-BF78-24C520D60D4B}"/>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15257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37A81-6DB8-F044-893B-1AFE7A8A2F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0B7046-F043-8B49-AD95-D73FEA0922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65FFB33-1999-D140-80CA-2FA9032823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924A9D-B9AE-3644-9D3B-813D2FEECB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725580-61FE-1B43-9FE6-17A8C4F6C4D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308E82-0E62-6749-A8EE-955B475C6DAA}"/>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8" name="Footer Placeholder 7">
            <a:extLst>
              <a:ext uri="{FF2B5EF4-FFF2-40B4-BE49-F238E27FC236}">
                <a16:creationId xmlns:a16="http://schemas.microsoft.com/office/drawing/2014/main" id="{E6A4FC33-84B4-0C4F-8EDE-27B0FA3D8E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0C51EF-7FFC-B746-963A-70CB1740FC70}"/>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2197227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25F1-2458-8447-B004-105A69A985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425526-74C5-D842-97DD-6A855A6B2E4E}"/>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4" name="Footer Placeholder 3">
            <a:extLst>
              <a:ext uri="{FF2B5EF4-FFF2-40B4-BE49-F238E27FC236}">
                <a16:creationId xmlns:a16="http://schemas.microsoft.com/office/drawing/2014/main" id="{2AAE99F6-0B93-064B-B90C-F517E67064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2FEC0D-C557-BC40-AB52-B54D734B2E4C}"/>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347879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8CBFED-3F41-C64E-97EE-3CF5BC805E71}"/>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3" name="Footer Placeholder 2">
            <a:extLst>
              <a:ext uri="{FF2B5EF4-FFF2-40B4-BE49-F238E27FC236}">
                <a16:creationId xmlns:a16="http://schemas.microsoft.com/office/drawing/2014/main" id="{31C04AFC-BF40-F64B-8800-362A9D3FF4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132D19-4896-B74E-A3AF-58431D6CA3A5}"/>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180539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B18C-E05F-0A40-8690-669C4E8A8A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0CF3B9-CA0C-9245-AECB-C7D88D7E97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F03BE0-611F-064E-9D5F-C25F945C2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84BDF0-54BB-9041-A597-00B030A48FE0}"/>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6" name="Footer Placeholder 5">
            <a:extLst>
              <a:ext uri="{FF2B5EF4-FFF2-40B4-BE49-F238E27FC236}">
                <a16:creationId xmlns:a16="http://schemas.microsoft.com/office/drawing/2014/main" id="{19E58755-504B-D844-B2BE-F8787C6414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0ADF16-EC93-A44E-97F0-8124C7900ABA}"/>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1544888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13E8-90EC-054C-A6BB-CE93161608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FD294F-2DFD-5B43-B2F1-6B1CE5FC59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169669-104E-1D49-92BB-069DE9903B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667916-8B08-EF47-8D97-D89A94B7E10A}"/>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6" name="Footer Placeholder 5">
            <a:extLst>
              <a:ext uri="{FF2B5EF4-FFF2-40B4-BE49-F238E27FC236}">
                <a16:creationId xmlns:a16="http://schemas.microsoft.com/office/drawing/2014/main" id="{8BAC3E23-A615-1340-88F7-F09AE1B239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DC2FD0-3E52-214E-9B47-F4F377102548}"/>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320412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0ACF-F20A-BA44-99F3-12A7965569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3AA5D6-2E4E-664B-B4C3-38907CAFFD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9BBCF-B505-0042-BDDC-55676CBD41E7}"/>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6C3B647A-8A8E-7E4E-AEAE-08496DDFDA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96E273-B02D-3C4D-898D-A6861DD3AF5F}"/>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22529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8AB5F6-FFA2-7F4C-B21B-544C9BB8B0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E486D4-E6BA-074A-93EA-855E46BD9B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04F9E-C4DC-D24C-8E73-F234FD972C42}"/>
              </a:ext>
            </a:extLst>
          </p:cNvPr>
          <p:cNvSpPr>
            <a:spLocks noGrp="1"/>
          </p:cNvSpPr>
          <p:nvPr>
            <p:ph type="dt" sz="half" idx="10"/>
          </p:nvPr>
        </p:nvSpPr>
        <p:spPr/>
        <p:txBody>
          <a:body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E240B138-F405-814D-8DEE-5A1C91D7A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FD145-00D3-3948-80B9-00C4C2F86153}"/>
              </a:ext>
            </a:extLst>
          </p:cNvPr>
          <p:cNvSpPr>
            <a:spLocks noGrp="1"/>
          </p:cNvSpPr>
          <p:nvPr>
            <p:ph type="sldNum" sz="quarter" idx="12"/>
          </p:nvPr>
        </p:nvSpPr>
        <p:spPr/>
        <p:txBody>
          <a:bodyPr/>
          <a:lstStyle/>
          <a:p>
            <a:fld id="{D0363209-A266-8844-A6EA-AAF4D3243934}" type="slidenum">
              <a:rPr lang="en-US" smtClean="0"/>
              <a:t>‹#›</a:t>
            </a:fld>
            <a:endParaRPr lang="en-US"/>
          </a:p>
        </p:txBody>
      </p:sp>
    </p:spTree>
    <p:extLst>
      <p:ext uri="{BB962C8B-B14F-4D97-AF65-F5344CB8AC3E}">
        <p14:creationId xmlns:p14="http://schemas.microsoft.com/office/powerpoint/2010/main" val="3387682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B337FB-3313-E443-8F7D-FBA6DE3ACA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666FA9-99DA-5344-ADB1-C1D94B253A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44F75-7DBD-3141-A07F-8DEECEFF95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DA916-C0BD-C440-9739-46DB85FF6250}" type="datetimeFigureOut">
              <a:rPr lang="en-US" smtClean="0"/>
              <a:t>7/17/2024</a:t>
            </a:fld>
            <a:endParaRPr lang="en-US"/>
          </a:p>
        </p:txBody>
      </p:sp>
      <p:sp>
        <p:nvSpPr>
          <p:cNvPr id="5" name="Footer Placeholder 4">
            <a:extLst>
              <a:ext uri="{FF2B5EF4-FFF2-40B4-BE49-F238E27FC236}">
                <a16:creationId xmlns:a16="http://schemas.microsoft.com/office/drawing/2014/main" id="{BE4E60DD-1493-B040-A8D9-6BAB3AECE3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369716-5A5A-6340-AA18-90350BB7F4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63209-A266-8844-A6EA-AAF4D3243934}" type="slidenum">
              <a:rPr lang="en-US" smtClean="0"/>
              <a:t>‹#›</a:t>
            </a:fld>
            <a:endParaRPr lang="en-US"/>
          </a:p>
        </p:txBody>
      </p:sp>
    </p:spTree>
    <p:extLst>
      <p:ext uri="{BB962C8B-B14F-4D97-AF65-F5344CB8AC3E}">
        <p14:creationId xmlns:p14="http://schemas.microsoft.com/office/powerpoint/2010/main" val="541429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6.png"/><Relationship Id="rId18" Type="http://schemas.microsoft.com/office/2007/relationships/hdphoto" Target="../media/hdphoto8.wdp"/><Relationship Id="rId3" Type="http://schemas.openxmlformats.org/officeDocument/2006/relationships/image" Target="../media/image1.png"/><Relationship Id="rId7" Type="http://schemas.openxmlformats.org/officeDocument/2006/relationships/image" Target="../media/image3.png"/><Relationship Id="rId12" Type="http://schemas.microsoft.com/office/2007/relationships/hdphoto" Target="../media/hdphoto5.wdp"/><Relationship Id="rId17" Type="http://schemas.openxmlformats.org/officeDocument/2006/relationships/image" Target="../media/image8.png"/><Relationship Id="rId2" Type="http://schemas.openxmlformats.org/officeDocument/2006/relationships/notesSlide" Target="../notesSlides/notesSlide2.xml"/><Relationship Id="rId16" Type="http://schemas.microsoft.com/office/2007/relationships/hdphoto" Target="../media/hdphoto7.wdp"/><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5.png"/><Relationship Id="rId5" Type="http://schemas.openxmlformats.org/officeDocument/2006/relationships/image" Target="../media/image2.png"/><Relationship Id="rId15" Type="http://schemas.openxmlformats.org/officeDocument/2006/relationships/image" Target="../media/image7.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png"/><Relationship Id="rId14" Type="http://schemas.microsoft.com/office/2007/relationships/hdphoto" Target="../media/hdphoto6.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chart" Target="../charts/chart12.xml"/><Relationship Id="rId18" Type="http://schemas.microsoft.com/office/2007/relationships/hdphoto" Target="../media/hdphoto14.wdp"/><Relationship Id="rId26" Type="http://schemas.microsoft.com/office/2007/relationships/hdphoto" Target="../media/hdphoto18.wdp"/><Relationship Id="rId3" Type="http://schemas.openxmlformats.org/officeDocument/2006/relationships/image" Target="../media/image16.jpeg"/><Relationship Id="rId21" Type="http://schemas.openxmlformats.org/officeDocument/2006/relationships/image" Target="../media/image24.png"/><Relationship Id="rId7" Type="http://schemas.openxmlformats.org/officeDocument/2006/relationships/image" Target="../media/image18.jpeg"/><Relationship Id="rId12" Type="http://schemas.openxmlformats.org/officeDocument/2006/relationships/chart" Target="../charts/chart11.xml"/><Relationship Id="rId17" Type="http://schemas.openxmlformats.org/officeDocument/2006/relationships/image" Target="../media/image22.png"/><Relationship Id="rId25" Type="http://schemas.openxmlformats.org/officeDocument/2006/relationships/image" Target="../media/image26.png"/><Relationship Id="rId2" Type="http://schemas.openxmlformats.org/officeDocument/2006/relationships/notesSlide" Target="../notesSlides/notesSlide11.xml"/><Relationship Id="rId16" Type="http://schemas.microsoft.com/office/2007/relationships/hdphoto" Target="../media/hdphoto13.wdp"/><Relationship Id="rId20" Type="http://schemas.microsoft.com/office/2007/relationships/hdphoto" Target="../media/hdphoto15.wdp"/><Relationship Id="rId29" Type="http://schemas.openxmlformats.org/officeDocument/2006/relationships/image" Target="../media/image29.png"/><Relationship Id="rId1" Type="http://schemas.openxmlformats.org/officeDocument/2006/relationships/slideLayout" Target="../slideLayouts/slideLayout7.xml"/><Relationship Id="rId6" Type="http://schemas.microsoft.com/office/2007/relationships/hdphoto" Target="../media/hdphoto10.wdp"/><Relationship Id="rId11" Type="http://schemas.openxmlformats.org/officeDocument/2006/relationships/chart" Target="../charts/chart10.xml"/><Relationship Id="rId24" Type="http://schemas.microsoft.com/office/2007/relationships/hdphoto" Target="../media/hdphoto17.wdp"/><Relationship Id="rId5" Type="http://schemas.openxmlformats.org/officeDocument/2006/relationships/image" Target="../media/image17.jpeg"/><Relationship Id="rId15" Type="http://schemas.openxmlformats.org/officeDocument/2006/relationships/image" Target="../media/image21.png"/><Relationship Id="rId23" Type="http://schemas.openxmlformats.org/officeDocument/2006/relationships/image" Target="../media/image25.png"/><Relationship Id="rId28" Type="http://schemas.openxmlformats.org/officeDocument/2006/relationships/image" Target="../media/image28.png"/><Relationship Id="rId10" Type="http://schemas.microsoft.com/office/2007/relationships/hdphoto" Target="../media/hdphoto12.wdp"/><Relationship Id="rId19" Type="http://schemas.openxmlformats.org/officeDocument/2006/relationships/image" Target="../media/image23.png"/><Relationship Id="rId4" Type="http://schemas.microsoft.com/office/2007/relationships/hdphoto" Target="../media/hdphoto9.wdp"/><Relationship Id="rId9" Type="http://schemas.openxmlformats.org/officeDocument/2006/relationships/image" Target="../media/image19.png"/><Relationship Id="rId14" Type="http://schemas.openxmlformats.org/officeDocument/2006/relationships/image" Target="../media/image20.png"/><Relationship Id="rId22" Type="http://schemas.microsoft.com/office/2007/relationships/hdphoto" Target="../media/hdphoto16.wdp"/><Relationship Id="rId27" Type="http://schemas.openxmlformats.org/officeDocument/2006/relationships/image" Target="../media/image27.png"/><Relationship Id="rId30" Type="http://schemas.microsoft.com/office/2007/relationships/hdphoto" Target="../media/hdphoto19.wdp"/></Relationships>
</file>

<file path=ppt/slides/_rels/slide17.xml.rels><?xml version="1.0" encoding="UTF-8" standalone="yes"?>
<Relationships xmlns="http://schemas.openxmlformats.org/package/2006/relationships"><Relationship Id="rId13" Type="http://schemas.microsoft.com/office/2007/relationships/hdphoto" Target="../media/hdphoto25.wdp"/><Relationship Id="rId18" Type="http://schemas.openxmlformats.org/officeDocument/2006/relationships/image" Target="../media/image38.png"/><Relationship Id="rId26" Type="http://schemas.openxmlformats.org/officeDocument/2006/relationships/image" Target="../media/image42.png"/><Relationship Id="rId3" Type="http://schemas.microsoft.com/office/2007/relationships/hdphoto" Target="../media/hdphoto20.wdp"/><Relationship Id="rId21" Type="http://schemas.microsoft.com/office/2007/relationships/hdphoto" Target="../media/hdphoto29.wdp"/><Relationship Id="rId34" Type="http://schemas.openxmlformats.org/officeDocument/2006/relationships/chart" Target="../charts/chart14.xml"/><Relationship Id="rId7" Type="http://schemas.microsoft.com/office/2007/relationships/hdphoto" Target="../media/hdphoto22.wdp"/><Relationship Id="rId12" Type="http://schemas.openxmlformats.org/officeDocument/2006/relationships/image" Target="../media/image35.png"/><Relationship Id="rId17" Type="http://schemas.microsoft.com/office/2007/relationships/hdphoto" Target="../media/hdphoto27.wdp"/><Relationship Id="rId25" Type="http://schemas.microsoft.com/office/2007/relationships/hdphoto" Target="../media/hdphoto31.wdp"/><Relationship Id="rId33" Type="http://schemas.openxmlformats.org/officeDocument/2006/relationships/chart" Target="../charts/chart13.xml"/><Relationship Id="rId2" Type="http://schemas.openxmlformats.org/officeDocument/2006/relationships/image" Target="../media/image30.png"/><Relationship Id="rId16" Type="http://schemas.openxmlformats.org/officeDocument/2006/relationships/image" Target="../media/image37.png"/><Relationship Id="rId20" Type="http://schemas.openxmlformats.org/officeDocument/2006/relationships/image" Target="../media/image39.png"/><Relationship Id="rId29"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2.png"/><Relationship Id="rId11" Type="http://schemas.microsoft.com/office/2007/relationships/hdphoto" Target="../media/hdphoto24.wdp"/><Relationship Id="rId24" Type="http://schemas.openxmlformats.org/officeDocument/2006/relationships/image" Target="../media/image41.png"/><Relationship Id="rId32" Type="http://schemas.microsoft.com/office/2007/relationships/hdphoto" Target="../media/hdphoto34.wdp"/><Relationship Id="rId5" Type="http://schemas.microsoft.com/office/2007/relationships/hdphoto" Target="../media/hdphoto21.wdp"/><Relationship Id="rId15" Type="http://schemas.microsoft.com/office/2007/relationships/hdphoto" Target="../media/hdphoto26.wdp"/><Relationship Id="rId23" Type="http://schemas.microsoft.com/office/2007/relationships/hdphoto" Target="../media/hdphoto30.wdp"/><Relationship Id="rId28" Type="http://schemas.microsoft.com/office/2007/relationships/hdphoto" Target="../media/hdphoto32.wdp"/><Relationship Id="rId36" Type="http://schemas.openxmlformats.org/officeDocument/2006/relationships/chart" Target="../charts/chart16.xml"/><Relationship Id="rId10" Type="http://schemas.openxmlformats.org/officeDocument/2006/relationships/image" Target="../media/image34.png"/><Relationship Id="rId19" Type="http://schemas.microsoft.com/office/2007/relationships/hdphoto" Target="../media/hdphoto28.wdp"/><Relationship Id="rId31" Type="http://schemas.openxmlformats.org/officeDocument/2006/relationships/image" Target="../media/image45.png"/><Relationship Id="rId4" Type="http://schemas.openxmlformats.org/officeDocument/2006/relationships/image" Target="../media/image31.png"/><Relationship Id="rId9" Type="http://schemas.microsoft.com/office/2007/relationships/hdphoto" Target="../media/hdphoto23.wdp"/><Relationship Id="rId14" Type="http://schemas.openxmlformats.org/officeDocument/2006/relationships/image" Target="../media/image36.png"/><Relationship Id="rId22" Type="http://schemas.openxmlformats.org/officeDocument/2006/relationships/image" Target="../media/image40.png"/><Relationship Id="rId27" Type="http://schemas.openxmlformats.org/officeDocument/2006/relationships/image" Target="../media/image43.png"/><Relationship Id="rId30" Type="http://schemas.microsoft.com/office/2007/relationships/hdphoto" Target="../media/hdphoto33.wdp"/><Relationship Id="rId35" Type="http://schemas.openxmlformats.org/officeDocument/2006/relationships/chart" Target="../charts/chart15.xml"/><Relationship Id="rId8"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13" Type="http://schemas.openxmlformats.org/officeDocument/2006/relationships/image" Target="../media/image53.png"/><Relationship Id="rId18" Type="http://schemas.microsoft.com/office/2007/relationships/hdphoto" Target="../media/hdphoto42.wdp"/><Relationship Id="rId26" Type="http://schemas.microsoft.com/office/2007/relationships/hdphoto" Target="../media/hdphoto46.wdp"/><Relationship Id="rId39" Type="http://schemas.openxmlformats.org/officeDocument/2006/relationships/image" Target="../media/image66.png"/><Relationship Id="rId21" Type="http://schemas.openxmlformats.org/officeDocument/2006/relationships/image" Target="../media/image57.png"/><Relationship Id="rId34" Type="http://schemas.microsoft.com/office/2007/relationships/hdphoto" Target="../media/hdphoto50.wdp"/><Relationship Id="rId42" Type="http://schemas.microsoft.com/office/2007/relationships/hdphoto" Target="../media/hdphoto54.wdp"/><Relationship Id="rId47" Type="http://schemas.openxmlformats.org/officeDocument/2006/relationships/image" Target="../media/image69.png"/><Relationship Id="rId50" Type="http://schemas.microsoft.com/office/2007/relationships/hdphoto" Target="../media/hdphoto56.wdp"/><Relationship Id="rId55" Type="http://schemas.openxmlformats.org/officeDocument/2006/relationships/image" Target="../media/image72.jpg"/><Relationship Id="rId7" Type="http://schemas.openxmlformats.org/officeDocument/2006/relationships/image" Target="../media/image50.png"/><Relationship Id="rId2" Type="http://schemas.openxmlformats.org/officeDocument/2006/relationships/notesSlide" Target="../notesSlides/notesSlide13.xml"/><Relationship Id="rId16" Type="http://schemas.microsoft.com/office/2007/relationships/hdphoto" Target="../media/hdphoto41.wdp"/><Relationship Id="rId29" Type="http://schemas.openxmlformats.org/officeDocument/2006/relationships/image" Target="../media/image61.png"/><Relationship Id="rId11" Type="http://schemas.openxmlformats.org/officeDocument/2006/relationships/image" Target="../media/image52.png"/><Relationship Id="rId24" Type="http://schemas.microsoft.com/office/2007/relationships/hdphoto" Target="../media/hdphoto45.wdp"/><Relationship Id="rId32" Type="http://schemas.microsoft.com/office/2007/relationships/hdphoto" Target="../media/hdphoto49.wdp"/><Relationship Id="rId37" Type="http://schemas.openxmlformats.org/officeDocument/2006/relationships/image" Target="../media/image65.png"/><Relationship Id="rId40" Type="http://schemas.microsoft.com/office/2007/relationships/hdphoto" Target="../media/hdphoto53.wdp"/><Relationship Id="rId45" Type="http://schemas.openxmlformats.org/officeDocument/2006/relationships/chart" Target="../charts/chart18.xml"/><Relationship Id="rId53" Type="http://schemas.microsoft.com/office/2007/relationships/hdphoto" Target="../media/hdphoto58.wdp"/><Relationship Id="rId5" Type="http://schemas.openxmlformats.org/officeDocument/2006/relationships/image" Target="../media/image49.png"/><Relationship Id="rId10" Type="http://schemas.microsoft.com/office/2007/relationships/hdphoto" Target="../media/hdphoto38.wdp"/><Relationship Id="rId19" Type="http://schemas.openxmlformats.org/officeDocument/2006/relationships/image" Target="../media/image56.png"/><Relationship Id="rId31" Type="http://schemas.openxmlformats.org/officeDocument/2006/relationships/image" Target="../media/image62.png"/><Relationship Id="rId44" Type="http://schemas.openxmlformats.org/officeDocument/2006/relationships/chart" Target="../charts/chart17.xml"/><Relationship Id="rId52" Type="http://schemas.microsoft.com/office/2007/relationships/hdphoto" Target="../media/hdphoto57.wdp"/><Relationship Id="rId4" Type="http://schemas.microsoft.com/office/2007/relationships/hdphoto" Target="../media/hdphoto35.wdp"/><Relationship Id="rId9" Type="http://schemas.openxmlformats.org/officeDocument/2006/relationships/image" Target="../media/image51.png"/><Relationship Id="rId14" Type="http://schemas.microsoft.com/office/2007/relationships/hdphoto" Target="../media/hdphoto40.wdp"/><Relationship Id="rId22" Type="http://schemas.microsoft.com/office/2007/relationships/hdphoto" Target="../media/hdphoto44.wdp"/><Relationship Id="rId27" Type="http://schemas.openxmlformats.org/officeDocument/2006/relationships/image" Target="../media/image60.png"/><Relationship Id="rId30" Type="http://schemas.microsoft.com/office/2007/relationships/hdphoto" Target="../media/hdphoto48.wdp"/><Relationship Id="rId35" Type="http://schemas.openxmlformats.org/officeDocument/2006/relationships/image" Target="../media/image64.png"/><Relationship Id="rId43" Type="http://schemas.openxmlformats.org/officeDocument/2006/relationships/image" Target="../media/image68.png"/><Relationship Id="rId48" Type="http://schemas.microsoft.com/office/2007/relationships/hdphoto" Target="../media/hdphoto55.wdp"/><Relationship Id="rId8" Type="http://schemas.microsoft.com/office/2007/relationships/hdphoto" Target="../media/hdphoto37.wdp"/><Relationship Id="rId51" Type="http://schemas.openxmlformats.org/officeDocument/2006/relationships/image" Target="../media/image71.png"/><Relationship Id="rId3" Type="http://schemas.openxmlformats.org/officeDocument/2006/relationships/image" Target="../media/image48.png"/><Relationship Id="rId12" Type="http://schemas.microsoft.com/office/2007/relationships/hdphoto" Target="../media/hdphoto39.wdp"/><Relationship Id="rId17" Type="http://schemas.openxmlformats.org/officeDocument/2006/relationships/image" Target="../media/image55.png"/><Relationship Id="rId25" Type="http://schemas.openxmlformats.org/officeDocument/2006/relationships/image" Target="../media/image59.png"/><Relationship Id="rId33" Type="http://schemas.openxmlformats.org/officeDocument/2006/relationships/image" Target="../media/image63.png"/><Relationship Id="rId38" Type="http://schemas.microsoft.com/office/2007/relationships/hdphoto" Target="../media/hdphoto52.wdp"/><Relationship Id="rId46" Type="http://schemas.openxmlformats.org/officeDocument/2006/relationships/chart" Target="../charts/chart19.xml"/><Relationship Id="rId20" Type="http://schemas.microsoft.com/office/2007/relationships/hdphoto" Target="../media/hdphoto43.wdp"/><Relationship Id="rId41" Type="http://schemas.openxmlformats.org/officeDocument/2006/relationships/image" Target="../media/image67.png"/><Relationship Id="rId54" Type="http://schemas.microsoft.com/office/2007/relationships/hdphoto" Target="../media/hdphoto59.wdp"/><Relationship Id="rId1" Type="http://schemas.openxmlformats.org/officeDocument/2006/relationships/slideLayout" Target="../slideLayouts/slideLayout7.xml"/><Relationship Id="rId6" Type="http://schemas.microsoft.com/office/2007/relationships/hdphoto" Target="../media/hdphoto36.wdp"/><Relationship Id="rId15" Type="http://schemas.openxmlformats.org/officeDocument/2006/relationships/image" Target="../media/image54.png"/><Relationship Id="rId23" Type="http://schemas.openxmlformats.org/officeDocument/2006/relationships/image" Target="../media/image58.png"/><Relationship Id="rId28" Type="http://schemas.microsoft.com/office/2007/relationships/hdphoto" Target="../media/hdphoto47.wdp"/><Relationship Id="rId36" Type="http://schemas.microsoft.com/office/2007/relationships/hdphoto" Target="../media/hdphoto51.wdp"/><Relationship Id="rId49" Type="http://schemas.openxmlformats.org/officeDocument/2006/relationships/image" Target="../media/image7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420072770"/>
              </p:ext>
            </p:extLst>
          </p:nvPr>
        </p:nvGraphicFramePr>
        <p:xfrm>
          <a:off x="6127301" y="444766"/>
          <a:ext cx="4176761" cy="288449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6326914" y="3492593"/>
            <a:ext cx="782587" cy="369332"/>
          </a:xfrm>
          <a:prstGeom prst="rect">
            <a:avLst/>
          </a:prstGeom>
          <a:solidFill>
            <a:schemeClr val="accent3">
              <a:lumMod val="20000"/>
              <a:lumOff val="80000"/>
            </a:schemeClr>
          </a:solidFill>
        </p:spPr>
        <p:txBody>
          <a:bodyPr wrap="none" rtlCol="0">
            <a:spAutoFit/>
          </a:bodyPr>
          <a:lstStyle/>
          <a:p>
            <a:r>
              <a:rPr lang="en-US" dirty="0"/>
              <a:t>EphB4</a:t>
            </a:r>
          </a:p>
        </p:txBody>
      </p:sp>
      <p:sp>
        <p:nvSpPr>
          <p:cNvPr id="51" name="TextBox 50"/>
          <p:cNvSpPr txBox="1"/>
          <p:nvPr/>
        </p:nvSpPr>
        <p:spPr>
          <a:xfrm>
            <a:off x="7548901" y="3492593"/>
            <a:ext cx="1143799" cy="369332"/>
          </a:xfrm>
          <a:prstGeom prst="rect">
            <a:avLst/>
          </a:prstGeom>
          <a:solidFill>
            <a:schemeClr val="accent2">
              <a:lumMod val="20000"/>
              <a:lumOff val="80000"/>
            </a:schemeClr>
          </a:solidFill>
        </p:spPr>
        <p:txBody>
          <a:bodyPr wrap="square" rtlCol="0">
            <a:spAutoFit/>
          </a:bodyPr>
          <a:lstStyle/>
          <a:p>
            <a:pPr algn="ctr"/>
            <a:r>
              <a:rPr lang="en-US" dirty="0"/>
              <a:t>EFNB2</a:t>
            </a:r>
          </a:p>
        </p:txBody>
      </p:sp>
      <p:cxnSp>
        <p:nvCxnSpPr>
          <p:cNvPr id="6" name="Straight Connector 5">
            <a:extLst>
              <a:ext uri="{FF2B5EF4-FFF2-40B4-BE49-F238E27FC236}">
                <a16:creationId xmlns:a16="http://schemas.microsoft.com/office/drawing/2014/main" id="{873CDE06-02B0-C642-A815-59A32551BDB0}"/>
              </a:ext>
            </a:extLst>
          </p:cNvPr>
          <p:cNvCxnSpPr/>
          <p:nvPr/>
        </p:nvCxnSpPr>
        <p:spPr>
          <a:xfrm>
            <a:off x="7109500" y="3699841"/>
            <a:ext cx="439400"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BF9AA49-6534-354F-B2A4-9BEC0E23771D}"/>
              </a:ext>
            </a:extLst>
          </p:cNvPr>
          <p:cNvSpPr txBox="1"/>
          <p:nvPr/>
        </p:nvSpPr>
        <p:spPr>
          <a:xfrm>
            <a:off x="9127471" y="3492593"/>
            <a:ext cx="1313200" cy="369332"/>
          </a:xfrm>
          <a:prstGeom prst="rect">
            <a:avLst/>
          </a:prstGeom>
          <a:solidFill>
            <a:schemeClr val="accent5">
              <a:lumMod val="20000"/>
              <a:lumOff val="80000"/>
            </a:schemeClr>
          </a:solidFill>
        </p:spPr>
        <p:txBody>
          <a:bodyPr wrap="square" rtlCol="0">
            <a:spAutoFit/>
          </a:bodyPr>
          <a:lstStyle/>
          <a:p>
            <a:r>
              <a:rPr lang="en-US" dirty="0"/>
              <a:t>EphB1,2,3,6</a:t>
            </a:r>
          </a:p>
        </p:txBody>
      </p:sp>
      <p:cxnSp>
        <p:nvCxnSpPr>
          <p:cNvPr id="46" name="Straight Connector 45">
            <a:extLst>
              <a:ext uri="{FF2B5EF4-FFF2-40B4-BE49-F238E27FC236}">
                <a16:creationId xmlns:a16="http://schemas.microsoft.com/office/drawing/2014/main" id="{9D24CEFE-336D-C04D-A8EC-391FDADA7D84}"/>
              </a:ext>
            </a:extLst>
          </p:cNvPr>
          <p:cNvCxnSpPr/>
          <p:nvPr/>
        </p:nvCxnSpPr>
        <p:spPr>
          <a:xfrm>
            <a:off x="8688071" y="3698592"/>
            <a:ext cx="4394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38FA00-2D05-B04E-9F8D-BAD0DB2421B3}"/>
              </a:ext>
            </a:extLst>
          </p:cNvPr>
          <p:cNvSpPr/>
          <p:nvPr/>
        </p:nvSpPr>
        <p:spPr>
          <a:xfrm>
            <a:off x="6900971" y="524112"/>
            <a:ext cx="1220270" cy="2465998"/>
          </a:xfrm>
          <a:prstGeom prst="rect">
            <a:avLst/>
          </a:pr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BECB6E4-D383-B040-9C73-A48D167A05FD}"/>
              </a:ext>
            </a:extLst>
          </p:cNvPr>
          <p:cNvSpPr/>
          <p:nvPr/>
        </p:nvSpPr>
        <p:spPr>
          <a:xfrm>
            <a:off x="8121242" y="552843"/>
            <a:ext cx="2044659" cy="2465998"/>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56A85C7-C68F-5540-B5BA-C6B74E613381}"/>
              </a:ext>
            </a:extLst>
          </p:cNvPr>
          <p:cNvSpPr/>
          <p:nvPr/>
        </p:nvSpPr>
        <p:spPr>
          <a:xfrm>
            <a:off x="1873270" y="4597352"/>
            <a:ext cx="8192163" cy="1384995"/>
          </a:xfrm>
          <a:prstGeom prst="rect">
            <a:avLst/>
          </a:prstGeom>
        </p:spPr>
        <p:txBody>
          <a:bodyPr wrap="square">
            <a:spAutoFit/>
          </a:bodyPr>
          <a:lstStyle/>
          <a:p>
            <a:r>
              <a:rPr lang="en-US" sz="1400" b="1" dirty="0"/>
              <a:t>Supplemental Figure 1. Induction of EphB4-ephrin-B2 in prostate cancers. </a:t>
            </a:r>
            <a:r>
              <a:rPr lang="en-US" sz="1400" dirty="0">
                <a:ea typeface="DengXian" panose="02010600030101010101" pitchFamily="2" charset="-122"/>
                <a:cs typeface="Times New Roman" panose="02020603050405020304" pitchFamily="18" charset="0"/>
              </a:rPr>
              <a:t>(A)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Immunohistochemistry (IHC) stain of ephrin-B2 one prostate cancer tissue  microarray, containing 80 cases of adenocarcinoma, 8 each of adjacent normal prostate tissue and normal prostate tissue, duplicate cores per case (</a:t>
            </a:r>
            <a:r>
              <a:rPr lang="en-US" sz="1400" dirty="0" err="1">
                <a:solidFill>
                  <a:srgbClr val="000000"/>
                </a:solidFill>
                <a:latin typeface="Calibri" panose="020F0502020204030204" pitchFamily="34" charset="0"/>
                <a:ea typeface="DengXian" panose="02010600030101010101" pitchFamily="2" charset="-122"/>
                <a:cs typeface="Calibri" panose="020F0502020204030204" pitchFamily="34" charset="0"/>
              </a:rPr>
              <a:t>Biomax</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Inc. PR1921b). Table indicates subgroup analysis of ephrin-B2 expression level based on normal prostate tissue. </a:t>
            </a:r>
            <a:r>
              <a:rPr lang="en-US" sz="1400" dirty="0">
                <a:ea typeface="DengXian" panose="02010600030101010101" pitchFamily="2" charset="-122"/>
                <a:cs typeface="Times New Roman" panose="02020603050405020304" pitchFamily="18" charset="0"/>
              </a:rPr>
              <a:t>(B) </a:t>
            </a:r>
            <a:r>
              <a:rPr lang="en-US" sz="1400" i="1" dirty="0">
                <a:ea typeface="DengXian" panose="02010600030101010101" pitchFamily="2" charset="-122"/>
                <a:cs typeface="Times New Roman" panose="02020603050405020304" pitchFamily="18" charset="0"/>
              </a:rPr>
              <a:t>EPHB</a:t>
            </a:r>
            <a:r>
              <a:rPr lang="en-US" sz="1400" dirty="0">
                <a:ea typeface="DengXian" panose="02010600030101010101" pitchFamily="2" charset="-122"/>
                <a:cs typeface="Times New Roman" panose="02020603050405020304" pitchFamily="18" charset="0"/>
              </a:rPr>
              <a:t>/</a:t>
            </a:r>
            <a:r>
              <a:rPr lang="en-US" sz="1400" i="1" dirty="0">
                <a:ea typeface="DengXian" panose="02010600030101010101" pitchFamily="2" charset="-122"/>
                <a:cs typeface="Times New Roman" panose="02020603050405020304" pitchFamily="18" charset="0"/>
              </a:rPr>
              <a:t>EFNB</a:t>
            </a:r>
            <a:r>
              <a:rPr lang="en-US" sz="1400" dirty="0">
                <a:ea typeface="DengXian" panose="02010600030101010101" pitchFamily="2" charset="-122"/>
                <a:cs typeface="Times New Roman" panose="02020603050405020304" pitchFamily="18" charset="0"/>
              </a:rPr>
              <a:t> gene expression levels were performed in 492 prostate cancer patients with somatic mutations based on The Cancer Genome Atlas (TCGA). </a:t>
            </a:r>
            <a:endParaRPr lang="en-US" sz="1400" dirty="0"/>
          </a:p>
        </p:txBody>
      </p:sp>
      <p:graphicFrame>
        <p:nvGraphicFramePr>
          <p:cNvPr id="3" name="Table 2">
            <a:extLst>
              <a:ext uri="{FF2B5EF4-FFF2-40B4-BE49-F238E27FC236}">
                <a16:creationId xmlns:a16="http://schemas.microsoft.com/office/drawing/2014/main" id="{F95C1630-9B3E-C88C-9C71-957D41B55B69}"/>
              </a:ext>
            </a:extLst>
          </p:cNvPr>
          <p:cNvGraphicFramePr>
            <a:graphicFrameLocks noGrp="1"/>
          </p:cNvGraphicFramePr>
          <p:nvPr>
            <p:extLst>
              <p:ext uri="{D42A27DB-BD31-4B8C-83A1-F6EECF244321}">
                <p14:modId xmlns:p14="http://schemas.microsoft.com/office/powerpoint/2010/main" val="142955924"/>
              </p:ext>
            </p:extLst>
          </p:nvPr>
        </p:nvGraphicFramePr>
        <p:xfrm>
          <a:off x="2157401" y="1311430"/>
          <a:ext cx="3290615" cy="1151165"/>
        </p:xfrm>
        <a:graphic>
          <a:graphicData uri="http://schemas.openxmlformats.org/drawingml/2006/table">
            <a:tbl>
              <a:tblPr firstRow="1">
                <a:tableStyleId>{793D81CF-94F2-401A-BA57-92F5A7B2D0C5}</a:tableStyleId>
              </a:tblPr>
              <a:tblGrid>
                <a:gridCol w="1309415">
                  <a:extLst>
                    <a:ext uri="{9D8B030D-6E8A-4147-A177-3AD203B41FA5}">
                      <a16:colId xmlns:a16="http://schemas.microsoft.com/office/drawing/2014/main" val="2258846671"/>
                    </a:ext>
                  </a:extLst>
                </a:gridCol>
                <a:gridCol w="533400">
                  <a:extLst>
                    <a:ext uri="{9D8B030D-6E8A-4147-A177-3AD203B41FA5}">
                      <a16:colId xmlns:a16="http://schemas.microsoft.com/office/drawing/2014/main" val="3391227271"/>
                    </a:ext>
                  </a:extLst>
                </a:gridCol>
                <a:gridCol w="609600">
                  <a:extLst>
                    <a:ext uri="{9D8B030D-6E8A-4147-A177-3AD203B41FA5}">
                      <a16:colId xmlns:a16="http://schemas.microsoft.com/office/drawing/2014/main" val="2561612208"/>
                    </a:ext>
                  </a:extLst>
                </a:gridCol>
                <a:gridCol w="838200">
                  <a:extLst>
                    <a:ext uri="{9D8B030D-6E8A-4147-A177-3AD203B41FA5}">
                      <a16:colId xmlns:a16="http://schemas.microsoft.com/office/drawing/2014/main" val="397286982"/>
                    </a:ext>
                  </a:extLst>
                </a:gridCol>
              </a:tblGrid>
              <a:tr h="249165">
                <a:tc>
                  <a:txBody>
                    <a:bodyPr/>
                    <a:lstStyle/>
                    <a:p>
                      <a:pPr marL="38100" marR="38100" algn="ctr">
                        <a:lnSpc>
                          <a:spcPct val="100000"/>
                        </a:lnSpc>
                        <a:spcBef>
                          <a:spcPts val="0"/>
                        </a:spcBef>
                        <a:spcAft>
                          <a:spcPts val="0"/>
                        </a:spcAft>
                      </a:pPr>
                      <a:r>
                        <a:rPr lang="en-IN" sz="900" dirty="0">
                          <a:solidFill>
                            <a:schemeClr val="tx1"/>
                          </a:solidFill>
                          <a:effectLst/>
                        </a:rPr>
                        <a:t> ephrin-B2 IHC staining</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Total Cases</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Positive cases</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Positive percentage (%)</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extLst>
                  <a:ext uri="{0D108BD9-81ED-4DB2-BD59-A6C34878D82A}">
                    <a16:rowId xmlns:a16="http://schemas.microsoft.com/office/drawing/2014/main" val="1093422025"/>
                  </a:ext>
                </a:extLst>
              </a:tr>
              <a:tr h="239876">
                <a:tc>
                  <a:txBody>
                    <a:bodyPr/>
                    <a:lstStyle/>
                    <a:p>
                      <a:pPr marL="38100" marR="38100" algn="l">
                        <a:lnSpc>
                          <a:spcPct val="100000"/>
                        </a:lnSpc>
                        <a:spcBef>
                          <a:spcPts val="0"/>
                        </a:spcBef>
                        <a:spcAft>
                          <a:spcPts val="0"/>
                        </a:spcAft>
                      </a:pPr>
                      <a:r>
                        <a:rPr lang="en-IN" sz="900" dirty="0">
                          <a:effectLst/>
                        </a:rPr>
                        <a:t>Adjacent normal prostate tissue</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latin typeface="Calibri" panose="020F0502020204030204" pitchFamily="34" charset="0"/>
                          <a:ea typeface="Calibri" panose="020F0502020204030204" pitchFamily="34" charset="0"/>
                          <a:cs typeface="Mangal" panose="02040503050203030202" pitchFamily="18" charset="0"/>
                        </a:rPr>
                        <a:t>8</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latin typeface="Calibri" panose="020F0502020204030204" pitchFamily="34" charset="0"/>
                          <a:ea typeface="Calibri" panose="020F0502020204030204" pitchFamily="34" charset="0"/>
                          <a:cs typeface="Mangal" panose="02040503050203030202" pitchFamily="18" charset="0"/>
                        </a:rPr>
                        <a:t>0</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US" sz="1100" dirty="0">
                          <a:effectLst/>
                          <a:latin typeface="Calibri" panose="020F0502020204030204" pitchFamily="34" charset="0"/>
                          <a:ea typeface="Calibri" panose="020F0502020204030204" pitchFamily="34" charset="0"/>
                          <a:cs typeface="Mangal" panose="02040503050203030202" pitchFamily="18" charset="0"/>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44457275"/>
                  </a:ext>
                </a:extLst>
              </a:tr>
              <a:tr h="239876">
                <a:tc>
                  <a:txBody>
                    <a:bodyPr/>
                    <a:lstStyle/>
                    <a:p>
                      <a:pPr marL="38100" marR="38100" algn="l">
                        <a:lnSpc>
                          <a:spcPct val="100000"/>
                        </a:lnSpc>
                        <a:spcBef>
                          <a:spcPts val="0"/>
                        </a:spcBef>
                        <a:spcAft>
                          <a:spcPts val="0"/>
                        </a:spcAft>
                      </a:pPr>
                      <a:r>
                        <a:rPr lang="en-IN" sz="900" dirty="0">
                          <a:effectLst/>
                        </a:rPr>
                        <a:t>Normal prostate tissue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latin typeface="Calibri" panose="020F0502020204030204" pitchFamily="34" charset="0"/>
                          <a:ea typeface="Calibri" panose="020F0502020204030204" pitchFamily="34" charset="0"/>
                          <a:cs typeface="Mangal" panose="02040503050203030202" pitchFamily="18" charset="0"/>
                        </a:rPr>
                        <a:t>8</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latin typeface="Calibri" panose="020F0502020204030204" pitchFamily="34" charset="0"/>
                          <a:ea typeface="Calibri" panose="020F0502020204030204" pitchFamily="34" charset="0"/>
                          <a:cs typeface="Mangal" panose="02040503050203030202" pitchFamily="18" charset="0"/>
                        </a:rPr>
                        <a:t>0</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US" sz="1100" dirty="0">
                          <a:effectLst/>
                          <a:latin typeface="Calibri" panose="020F0502020204030204" pitchFamily="34" charset="0"/>
                          <a:ea typeface="Calibri" panose="020F0502020204030204" pitchFamily="34" charset="0"/>
                          <a:cs typeface="Mangal" panose="02040503050203030202" pitchFamily="18" charset="0"/>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82829235"/>
                  </a:ext>
                </a:extLst>
              </a:tr>
              <a:tr h="161306">
                <a:tc>
                  <a:txBody>
                    <a:bodyPr/>
                    <a:lstStyle/>
                    <a:p>
                      <a:pPr marL="38100" marR="38100" algn="ctr">
                        <a:lnSpc>
                          <a:spcPct val="100000"/>
                        </a:lnSpc>
                        <a:spcBef>
                          <a:spcPts val="0"/>
                        </a:spcBef>
                        <a:spcAft>
                          <a:spcPts val="0"/>
                        </a:spcAft>
                      </a:pPr>
                      <a:r>
                        <a:rPr lang="en-IN" sz="900" b="1" dirty="0">
                          <a:effectLst/>
                        </a:rPr>
                        <a:t>Total</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latin typeface="Calibri" panose="020F0502020204030204" pitchFamily="34" charset="0"/>
                          <a:ea typeface="Calibri" panose="020F0502020204030204" pitchFamily="34" charset="0"/>
                          <a:cs typeface="Mangal" panose="02040503050203030202" pitchFamily="18" charset="0"/>
                        </a:rPr>
                        <a:t>16</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latin typeface="Calibri" panose="020F0502020204030204" pitchFamily="34" charset="0"/>
                          <a:ea typeface="Calibri" panose="020F0502020204030204" pitchFamily="34" charset="0"/>
                          <a:cs typeface="Mangal" panose="02040503050203030202" pitchFamily="18" charset="0"/>
                        </a:rPr>
                        <a:t>0</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US" sz="1100" b="1" dirty="0">
                          <a:effectLst/>
                          <a:latin typeface="Calibri" panose="020F0502020204030204" pitchFamily="34" charset="0"/>
                          <a:ea typeface="Calibri" panose="020F0502020204030204" pitchFamily="34" charset="0"/>
                          <a:cs typeface="Mangal" panose="02040503050203030202" pitchFamily="18" charset="0"/>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24955325"/>
                  </a:ext>
                </a:extLst>
              </a:tr>
            </a:tbl>
          </a:graphicData>
        </a:graphic>
      </p:graphicFrame>
      <p:sp>
        <p:nvSpPr>
          <p:cNvPr id="4" name="TextBox 3">
            <a:extLst>
              <a:ext uri="{FF2B5EF4-FFF2-40B4-BE49-F238E27FC236}">
                <a16:creationId xmlns:a16="http://schemas.microsoft.com/office/drawing/2014/main" id="{4104A87D-AF6E-957B-70E8-DF8034C75F33}"/>
              </a:ext>
            </a:extLst>
          </p:cNvPr>
          <p:cNvSpPr txBox="1"/>
          <p:nvPr/>
        </p:nvSpPr>
        <p:spPr>
          <a:xfrm>
            <a:off x="1783007" y="560392"/>
            <a:ext cx="374394" cy="276999"/>
          </a:xfrm>
          <a:prstGeom prst="rect">
            <a:avLst/>
          </a:prstGeom>
          <a:noFill/>
        </p:spPr>
        <p:txBody>
          <a:bodyPr wrap="square" rtlCol="0">
            <a:spAutoFit/>
          </a:bodyPr>
          <a:lstStyle/>
          <a:p>
            <a:r>
              <a:rPr lang="en-US" sz="1200" b="1" dirty="0">
                <a:latin typeface="Arial" charset="0"/>
                <a:ea typeface="Arial" charset="0"/>
                <a:cs typeface="Arial" charset="0"/>
              </a:rPr>
              <a:t>A</a:t>
            </a:r>
          </a:p>
        </p:txBody>
      </p:sp>
      <p:sp>
        <p:nvSpPr>
          <p:cNvPr id="5" name="TextBox 4">
            <a:extLst>
              <a:ext uri="{FF2B5EF4-FFF2-40B4-BE49-F238E27FC236}">
                <a16:creationId xmlns:a16="http://schemas.microsoft.com/office/drawing/2014/main" id="{61AB4190-DD77-AC88-BC18-BEF6AB609055}"/>
              </a:ext>
            </a:extLst>
          </p:cNvPr>
          <p:cNvSpPr txBox="1"/>
          <p:nvPr/>
        </p:nvSpPr>
        <p:spPr>
          <a:xfrm>
            <a:off x="6142392" y="516291"/>
            <a:ext cx="374394" cy="276999"/>
          </a:xfrm>
          <a:prstGeom prst="rect">
            <a:avLst/>
          </a:prstGeom>
          <a:noFill/>
        </p:spPr>
        <p:txBody>
          <a:bodyPr wrap="square" rtlCol="0">
            <a:spAutoFit/>
          </a:bodyPr>
          <a:lstStyle/>
          <a:p>
            <a:r>
              <a:rPr lang="en-US" sz="1200" b="1" dirty="0">
                <a:latin typeface="Arial" charset="0"/>
                <a:ea typeface="Arial" charset="0"/>
                <a:cs typeface="Arial" charset="0"/>
              </a:rPr>
              <a:t>B</a:t>
            </a:r>
          </a:p>
        </p:txBody>
      </p:sp>
    </p:spTree>
    <p:extLst>
      <p:ext uri="{BB962C8B-B14F-4D97-AF65-F5344CB8AC3E}">
        <p14:creationId xmlns:p14="http://schemas.microsoft.com/office/powerpoint/2010/main" val="3458449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B9B79D30-3C87-BD46-9A69-5F0FF6FE2DA2}"/>
              </a:ext>
            </a:extLst>
          </p:cNvPr>
          <p:cNvSpPr txBox="1"/>
          <p:nvPr/>
        </p:nvSpPr>
        <p:spPr>
          <a:xfrm>
            <a:off x="3638680" y="633658"/>
            <a:ext cx="1578229" cy="276999"/>
          </a:xfrm>
          <a:prstGeom prst="rect">
            <a:avLst/>
          </a:prstGeom>
          <a:noFill/>
        </p:spPr>
        <p:txBody>
          <a:bodyPr wrap="square" rtlCol="0">
            <a:spAutoFit/>
          </a:bodyPr>
          <a:lstStyle/>
          <a:p>
            <a:pPr algn="ctr"/>
            <a:r>
              <a:rPr lang="en-US" sz="1200" dirty="0">
                <a:cs typeface="Arial" panose="020B0604020202020204" pitchFamily="34" charset="0"/>
              </a:rPr>
              <a:t>WT</a:t>
            </a:r>
          </a:p>
        </p:txBody>
      </p:sp>
      <p:sp>
        <p:nvSpPr>
          <p:cNvPr id="43" name="TextBox 42">
            <a:extLst>
              <a:ext uri="{FF2B5EF4-FFF2-40B4-BE49-F238E27FC236}">
                <a16:creationId xmlns:a16="http://schemas.microsoft.com/office/drawing/2014/main" id="{44838533-6DDB-004A-8011-C6A4A1AC10BB}"/>
              </a:ext>
            </a:extLst>
          </p:cNvPr>
          <p:cNvSpPr txBox="1"/>
          <p:nvPr/>
        </p:nvSpPr>
        <p:spPr>
          <a:xfrm>
            <a:off x="7111679" y="644964"/>
            <a:ext cx="1561354" cy="276999"/>
          </a:xfrm>
          <a:prstGeom prst="rect">
            <a:avLst/>
          </a:prstGeom>
          <a:noFill/>
        </p:spPr>
        <p:txBody>
          <a:bodyPr wrap="square" rtlCol="0">
            <a:spAutoFit/>
          </a:bodyPr>
          <a:lstStyle/>
          <a:p>
            <a:pPr algn="ctr"/>
            <a:r>
              <a:rPr lang="en-US" sz="1200" i="1" dirty="0">
                <a:cs typeface="Arial" panose="020B0604020202020204" pitchFamily="34" charset="0"/>
              </a:rPr>
              <a:t>EPHB4</a:t>
            </a:r>
            <a:r>
              <a:rPr lang="en-US" sz="1200" baseline="30000" dirty="0">
                <a:cs typeface="Arial" panose="020B0604020202020204" pitchFamily="34" charset="0"/>
              </a:rPr>
              <a:t>-/-</a:t>
            </a:r>
            <a:r>
              <a:rPr lang="en-US" sz="1200" dirty="0">
                <a:cs typeface="Arial" panose="020B0604020202020204" pitchFamily="34" charset="0"/>
              </a:rPr>
              <a:t>;CPPL</a:t>
            </a:r>
          </a:p>
        </p:txBody>
      </p:sp>
      <p:grpSp>
        <p:nvGrpSpPr>
          <p:cNvPr id="3" name="Group 2">
            <a:extLst>
              <a:ext uri="{FF2B5EF4-FFF2-40B4-BE49-F238E27FC236}">
                <a16:creationId xmlns:a16="http://schemas.microsoft.com/office/drawing/2014/main" id="{B02F68FD-1F9B-5348-8949-FEC83ACB9D29}"/>
              </a:ext>
            </a:extLst>
          </p:cNvPr>
          <p:cNvGrpSpPr/>
          <p:nvPr/>
        </p:nvGrpSpPr>
        <p:grpSpPr>
          <a:xfrm>
            <a:off x="3613671" y="908805"/>
            <a:ext cx="5059363" cy="3306253"/>
            <a:chOff x="936166" y="3094547"/>
            <a:chExt cx="2888874" cy="2249459"/>
          </a:xfrm>
        </p:grpSpPr>
        <p:pic>
          <p:nvPicPr>
            <p:cNvPr id="34" name="Picture 4" descr="C:\Grace\Grace\Dr. Gill lab\EphB4 conditional knock out\B4 CPPL mice\B4CPPL prostate dissection pic\DSCN3616 copy.jpg">
              <a:extLst>
                <a:ext uri="{FF2B5EF4-FFF2-40B4-BE49-F238E27FC236}">
                  <a16:creationId xmlns:a16="http://schemas.microsoft.com/office/drawing/2014/main" id="{8913B6EA-2A3B-0441-9BD9-13A929CB6684}"/>
                </a:ext>
              </a:extLst>
            </p:cNvPr>
            <p:cNvPicPr preferRelativeResize="0">
              <a:picLocks noChangeArrowheads="1"/>
            </p:cNvPicPr>
            <p:nvPr/>
          </p:nvPicPr>
          <p:blipFill rotWithShape="1">
            <a:blip r:embed="rId3" cstate="print">
              <a:extLst>
                <a:ext uri="{BEBA8EAE-BF5A-486C-A8C5-ECC9F3942E4B}">
                  <a14:imgProps xmlns:a14="http://schemas.microsoft.com/office/drawing/2010/main">
                    <a14:imgLayer r:embed="rId4">
                      <a14:imgEffect>
                        <a14:colorTemperature colorTemp="5900"/>
                      </a14:imgEffect>
                      <a14:imgEffect>
                        <a14:saturation sat="66000"/>
                      </a14:imgEffect>
                    </a14:imgLayer>
                  </a14:imgProps>
                </a:ext>
                <a:ext uri="{28A0092B-C50C-407E-A947-70E740481C1C}">
                  <a14:useLocalDpi xmlns:a14="http://schemas.microsoft.com/office/drawing/2010/main"/>
                </a:ext>
              </a:extLst>
            </a:blip>
            <a:srcRect t="23333"/>
            <a:stretch/>
          </p:blipFill>
          <p:spPr bwMode="auto">
            <a:xfrm>
              <a:off x="936166" y="3094547"/>
              <a:ext cx="914400" cy="1097280"/>
            </a:xfrm>
            <a:prstGeom prst="rect">
              <a:avLst/>
            </a:prstGeom>
            <a:noFill/>
          </p:spPr>
        </p:pic>
        <p:pic>
          <p:nvPicPr>
            <p:cNvPr id="35" name="Picture 5" descr="C:\Grace\Grace\Dr. Gill lab\EphB4 conditional knock out\B4 CPPL mice\B4CPPL prostate dissection pic\DSCN3617 copy.jpg">
              <a:extLst>
                <a:ext uri="{FF2B5EF4-FFF2-40B4-BE49-F238E27FC236}">
                  <a16:creationId xmlns:a16="http://schemas.microsoft.com/office/drawing/2014/main" id="{4C5290D7-58CB-4F4A-90B8-37C07F961D3E}"/>
                </a:ext>
              </a:extLst>
            </p:cNvPr>
            <p:cNvPicPr preferRelativeResize="0">
              <a:picLocks noChangeArrowheads="1"/>
            </p:cNvPicPr>
            <p:nvPr/>
          </p:nvPicPr>
          <p:blipFill rotWithShape="1">
            <a:blip r:embed="rId5" cstate="print">
              <a:extLst>
                <a:ext uri="{BEBA8EAE-BF5A-486C-A8C5-ECC9F3942E4B}">
                  <a14:imgProps xmlns:a14="http://schemas.microsoft.com/office/drawing/2010/main">
                    <a14:imgLayer r:embed="rId6">
                      <a14:imgEffect>
                        <a14:colorTemperature colorTemp="5300"/>
                      </a14:imgEffect>
                      <a14:imgEffect>
                        <a14:saturation sat="66000"/>
                      </a14:imgEffect>
                    </a14:imgLayer>
                  </a14:imgProps>
                </a:ext>
                <a:ext uri="{28A0092B-C50C-407E-A947-70E740481C1C}">
                  <a14:useLocalDpi xmlns:a14="http://schemas.microsoft.com/office/drawing/2010/main"/>
                </a:ext>
              </a:extLst>
            </a:blip>
            <a:srcRect t="16667"/>
            <a:stretch/>
          </p:blipFill>
          <p:spPr bwMode="auto">
            <a:xfrm>
              <a:off x="1923403" y="3094547"/>
              <a:ext cx="914400" cy="1097280"/>
            </a:xfrm>
            <a:prstGeom prst="rect">
              <a:avLst/>
            </a:prstGeom>
            <a:noFill/>
          </p:spPr>
        </p:pic>
        <p:pic>
          <p:nvPicPr>
            <p:cNvPr id="36" name="Picture 7" descr="C:\Grace\Grace\Dr. Gill lab\EphB4 conditional knock out\B4 CPPL mice\B4CPPL prostate dissection pic\DSCN3631.JPG">
              <a:extLst>
                <a:ext uri="{FF2B5EF4-FFF2-40B4-BE49-F238E27FC236}">
                  <a16:creationId xmlns:a16="http://schemas.microsoft.com/office/drawing/2014/main" id="{8AB97821-6FAA-4444-9C45-95300204B683}"/>
                </a:ext>
              </a:extLst>
            </p:cNvPr>
            <p:cNvPicPr preferRelativeResize="0">
              <a:picLocks noChangeArrowheads="1"/>
            </p:cNvPicPr>
            <p:nvPr/>
          </p:nvPicPr>
          <p:blipFill rotWithShape="1">
            <a:blip r:embed="rId7" cstate="print">
              <a:extLst>
                <a:ext uri="{BEBA8EAE-BF5A-486C-A8C5-ECC9F3942E4B}">
                  <a14:imgProps xmlns:a14="http://schemas.microsoft.com/office/drawing/2010/main">
                    <a14:imgLayer r:embed="rId8">
                      <a14:imgEffect>
                        <a14:colorTemperature colorTemp="5900"/>
                      </a14:imgEffect>
                      <a14:imgEffect>
                        <a14:saturation sat="66000"/>
                      </a14:imgEffect>
                    </a14:imgLayer>
                  </a14:imgProps>
                </a:ext>
                <a:ext uri="{28A0092B-C50C-407E-A947-70E740481C1C}">
                  <a14:useLocalDpi xmlns:a14="http://schemas.microsoft.com/office/drawing/2010/main"/>
                </a:ext>
              </a:extLst>
            </a:blip>
            <a:srcRect l="4715" t="16681" r="9594" b="13887"/>
            <a:stretch/>
          </p:blipFill>
          <p:spPr bwMode="auto">
            <a:xfrm>
              <a:off x="2920545" y="3094547"/>
              <a:ext cx="904495" cy="1097280"/>
            </a:xfrm>
            <a:prstGeom prst="rect">
              <a:avLst/>
            </a:prstGeom>
            <a:noFill/>
          </p:spPr>
        </p:pic>
        <p:sp>
          <p:nvSpPr>
            <p:cNvPr id="37" name="Oval 36">
              <a:extLst>
                <a:ext uri="{FF2B5EF4-FFF2-40B4-BE49-F238E27FC236}">
                  <a16:creationId xmlns:a16="http://schemas.microsoft.com/office/drawing/2014/main" id="{589E23DB-FA87-C34D-A3DF-320955D83110}"/>
                </a:ext>
              </a:extLst>
            </p:cNvPr>
            <p:cNvSpPr/>
            <p:nvPr/>
          </p:nvSpPr>
          <p:spPr>
            <a:xfrm>
              <a:off x="2163911" y="3462426"/>
              <a:ext cx="201558" cy="340762"/>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cs typeface="Arial" panose="020B0604020202020204" pitchFamily="34" charset="0"/>
              </a:endParaRPr>
            </a:p>
          </p:txBody>
        </p:sp>
        <p:sp>
          <p:nvSpPr>
            <p:cNvPr id="38" name="Oval 37">
              <a:extLst>
                <a:ext uri="{FF2B5EF4-FFF2-40B4-BE49-F238E27FC236}">
                  <a16:creationId xmlns:a16="http://schemas.microsoft.com/office/drawing/2014/main" id="{2EA74453-0943-4846-99C1-4C0D024BD769}"/>
                </a:ext>
              </a:extLst>
            </p:cNvPr>
            <p:cNvSpPr/>
            <p:nvPr/>
          </p:nvSpPr>
          <p:spPr>
            <a:xfrm>
              <a:off x="2410540" y="3492691"/>
              <a:ext cx="254028" cy="352829"/>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cs typeface="Arial" panose="020B0604020202020204" pitchFamily="34" charset="0"/>
              </a:endParaRPr>
            </a:p>
          </p:txBody>
        </p:sp>
        <p:pic>
          <p:nvPicPr>
            <p:cNvPr id="39" name="Picture 38">
              <a:extLst>
                <a:ext uri="{FF2B5EF4-FFF2-40B4-BE49-F238E27FC236}">
                  <a16:creationId xmlns:a16="http://schemas.microsoft.com/office/drawing/2014/main" id="{0B3BF940-AE40-0749-BC10-1CA8C6F2565C}"/>
                </a:ext>
              </a:extLst>
            </p:cNvPr>
            <p:cNvPicPr preferRelativeResize="0">
              <a:picLocks/>
            </p:cNvPicPr>
            <p:nvPr/>
          </p:nvPicPr>
          <p:blipFill rotWithShape="1">
            <a:blip r:embed="rId9" cstate="print">
              <a:extLst>
                <a:ext uri="{BEBA8EAE-BF5A-486C-A8C5-ECC9F3942E4B}">
                  <a14:imgProps xmlns:a14="http://schemas.microsoft.com/office/drawing/2010/main">
                    <a14:imgLayer r:embed="rId10">
                      <a14:imgEffect>
                        <a14:colorTemperature colorTemp="4700"/>
                      </a14:imgEffect>
                      <a14:imgEffect>
                        <a14:saturation sat="66000"/>
                      </a14:imgEffect>
                    </a14:imgLayer>
                  </a14:imgProps>
                </a:ext>
                <a:ext uri="{28A0092B-C50C-407E-A947-70E740481C1C}">
                  <a14:useLocalDpi xmlns:a14="http://schemas.microsoft.com/office/drawing/2010/main"/>
                </a:ext>
              </a:extLst>
            </a:blip>
            <a:srcRect l="-1618" t="29999"/>
            <a:stretch/>
          </p:blipFill>
          <p:spPr>
            <a:xfrm>
              <a:off x="936166" y="4246726"/>
              <a:ext cx="914400" cy="1097280"/>
            </a:xfrm>
            <a:prstGeom prst="rect">
              <a:avLst/>
            </a:prstGeom>
          </p:spPr>
        </p:pic>
        <p:pic>
          <p:nvPicPr>
            <p:cNvPr id="40" name="Picture 39">
              <a:extLst>
                <a:ext uri="{FF2B5EF4-FFF2-40B4-BE49-F238E27FC236}">
                  <a16:creationId xmlns:a16="http://schemas.microsoft.com/office/drawing/2014/main" id="{D94138BE-204C-B144-AE94-D929C751914D}"/>
                </a:ext>
              </a:extLst>
            </p:cNvPr>
            <p:cNvPicPr preferRelativeResize="0">
              <a:picLocks/>
            </p:cNvPicPr>
            <p:nvPr/>
          </p:nvPicPr>
          <p:blipFill rotWithShape="1">
            <a:blip r:embed="rId11" cstate="print">
              <a:extLst>
                <a:ext uri="{BEBA8EAE-BF5A-486C-A8C5-ECC9F3942E4B}">
                  <a14:imgProps xmlns:a14="http://schemas.microsoft.com/office/drawing/2010/main">
                    <a14:imgLayer r:embed="rId12">
                      <a14:imgEffect>
                        <a14:colorTemperature colorTemp="4700"/>
                      </a14:imgEffect>
                      <a14:imgEffect>
                        <a14:brightnessContrast bright="-20000" contrast="40000"/>
                      </a14:imgEffect>
                    </a14:imgLayer>
                  </a14:imgProps>
                </a:ext>
                <a:ext uri="{28A0092B-C50C-407E-A947-70E740481C1C}">
                  <a14:useLocalDpi xmlns:a14="http://schemas.microsoft.com/office/drawing/2010/main"/>
                </a:ext>
              </a:extLst>
            </a:blip>
            <a:srcRect t="36666" b="1"/>
            <a:stretch/>
          </p:blipFill>
          <p:spPr>
            <a:xfrm>
              <a:off x="2910640" y="4246726"/>
              <a:ext cx="914400" cy="1097280"/>
            </a:xfrm>
            <a:prstGeom prst="rect">
              <a:avLst/>
            </a:prstGeom>
          </p:spPr>
        </p:pic>
        <p:pic>
          <p:nvPicPr>
            <p:cNvPr id="41" name="Picture 40">
              <a:extLst>
                <a:ext uri="{FF2B5EF4-FFF2-40B4-BE49-F238E27FC236}">
                  <a16:creationId xmlns:a16="http://schemas.microsoft.com/office/drawing/2014/main" id="{0D61FB92-E36B-8F43-8890-C737D80A50DB}"/>
                </a:ext>
              </a:extLst>
            </p:cNvPr>
            <p:cNvPicPr preferRelativeResize="0">
              <a:picLocks/>
            </p:cNvPicPr>
            <p:nvPr/>
          </p:nvPicPr>
          <p:blipFill rotWithShape="1">
            <a:blip r:embed="rId13" cstate="print">
              <a:extLst>
                <a:ext uri="{BEBA8EAE-BF5A-486C-A8C5-ECC9F3942E4B}">
                  <a14:imgProps xmlns:a14="http://schemas.microsoft.com/office/drawing/2010/main">
                    <a14:imgLayer r:embed="rId14">
                      <a14:imgEffect>
                        <a14:colorTemperature colorTemp="47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1923403" y="4246726"/>
              <a:ext cx="914400" cy="1097280"/>
            </a:xfrm>
            <a:prstGeom prst="rect">
              <a:avLst/>
            </a:prstGeom>
          </p:spPr>
        </p:pic>
        <p:sp>
          <p:nvSpPr>
            <p:cNvPr id="44" name="Oval 43">
              <a:extLst>
                <a:ext uri="{FF2B5EF4-FFF2-40B4-BE49-F238E27FC236}">
                  <a16:creationId xmlns:a16="http://schemas.microsoft.com/office/drawing/2014/main" id="{F05D2C5E-F907-914B-9A36-EB527BAF0C50}"/>
                </a:ext>
              </a:extLst>
            </p:cNvPr>
            <p:cNvSpPr/>
            <p:nvPr/>
          </p:nvSpPr>
          <p:spPr>
            <a:xfrm rot="19641398">
              <a:off x="2113083" y="4471459"/>
              <a:ext cx="328216" cy="408840"/>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cs typeface="Arial" panose="020B0604020202020204" pitchFamily="34" charset="0"/>
              </a:endParaRPr>
            </a:p>
          </p:txBody>
        </p:sp>
        <p:sp>
          <p:nvSpPr>
            <p:cNvPr id="45" name="Oval 44">
              <a:extLst>
                <a:ext uri="{FF2B5EF4-FFF2-40B4-BE49-F238E27FC236}">
                  <a16:creationId xmlns:a16="http://schemas.microsoft.com/office/drawing/2014/main" id="{DCF181EE-6D1F-F244-BD70-94E66CBA6459}"/>
                </a:ext>
              </a:extLst>
            </p:cNvPr>
            <p:cNvSpPr/>
            <p:nvPr/>
          </p:nvSpPr>
          <p:spPr>
            <a:xfrm rot="1188628">
              <a:off x="2430220" y="4556738"/>
              <a:ext cx="254028" cy="352829"/>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cs typeface="Arial" panose="020B0604020202020204" pitchFamily="34" charset="0"/>
              </a:endParaRPr>
            </a:p>
          </p:txBody>
        </p:sp>
      </p:grpSp>
      <p:sp>
        <p:nvSpPr>
          <p:cNvPr id="46" name="TextBox 45">
            <a:extLst>
              <a:ext uri="{FF2B5EF4-FFF2-40B4-BE49-F238E27FC236}">
                <a16:creationId xmlns:a16="http://schemas.microsoft.com/office/drawing/2014/main" id="{7119A550-7306-B44D-B804-6842727CB00F}"/>
              </a:ext>
            </a:extLst>
          </p:cNvPr>
          <p:cNvSpPr txBox="1"/>
          <p:nvPr/>
        </p:nvSpPr>
        <p:spPr>
          <a:xfrm>
            <a:off x="5340478" y="660566"/>
            <a:ext cx="1551310" cy="276999"/>
          </a:xfrm>
          <a:prstGeom prst="rect">
            <a:avLst/>
          </a:prstGeom>
          <a:noFill/>
        </p:spPr>
        <p:txBody>
          <a:bodyPr wrap="square" rtlCol="0">
            <a:spAutoFit/>
          </a:bodyPr>
          <a:lstStyle/>
          <a:p>
            <a:pPr algn="ctr"/>
            <a:r>
              <a:rPr lang="en-US" sz="1200" i="1" dirty="0">
                <a:cs typeface="Arial" panose="020B0604020202020204" pitchFamily="34" charset="0"/>
              </a:rPr>
              <a:t>EPHB4</a:t>
            </a:r>
            <a:r>
              <a:rPr lang="en-US" sz="1200" baseline="30000" dirty="0">
                <a:cs typeface="Arial" panose="020B0604020202020204" pitchFamily="34" charset="0"/>
              </a:rPr>
              <a:t>+/+</a:t>
            </a:r>
            <a:r>
              <a:rPr lang="en-US" sz="1200" dirty="0">
                <a:cs typeface="Arial" panose="020B0604020202020204" pitchFamily="34" charset="0"/>
              </a:rPr>
              <a:t>;CPPL </a:t>
            </a:r>
          </a:p>
        </p:txBody>
      </p:sp>
      <p:sp>
        <p:nvSpPr>
          <p:cNvPr id="32" name="Rectangle 31">
            <a:extLst>
              <a:ext uri="{FF2B5EF4-FFF2-40B4-BE49-F238E27FC236}">
                <a16:creationId xmlns:a16="http://schemas.microsoft.com/office/drawing/2014/main" id="{C34BB91D-82A3-F146-A4FD-E7CAE36A1530}"/>
              </a:ext>
            </a:extLst>
          </p:cNvPr>
          <p:cNvSpPr/>
          <p:nvPr/>
        </p:nvSpPr>
        <p:spPr>
          <a:xfrm>
            <a:off x="3613671" y="4440160"/>
            <a:ext cx="5059362" cy="1600438"/>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2. Prostate epithelium specific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 knockout (KO) prevent tumor formation in Prostate epithelium specific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PTEN</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 KO.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Prostate gland from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EPHB4/PTEN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wild-type (WT),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wild-type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PTEN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-null mice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aseline="30000" dirty="0">
                <a:latin typeface="Calibri" panose="020F0502020204030204" pitchFamily="34" charset="0"/>
                <a:ea typeface="DengXian" panose="02010600030101010101" pitchFamily="2" charset="-122"/>
                <a:cs typeface="Calibri" panose="020F0502020204030204" pitchFamily="34" charset="0"/>
              </a:rPr>
              <a:t>+/+</a:t>
            </a:r>
            <a:r>
              <a:rPr lang="en-US" sz="1400" dirty="0">
                <a:latin typeface="Calibri" panose="020F0502020204030204" pitchFamily="34" charset="0"/>
                <a:ea typeface="DengXian" panose="02010600030101010101" pitchFamily="2" charset="-122"/>
                <a:cs typeface="Calibri" panose="020F0502020204030204" pitchFamily="34" charset="0"/>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CPPL),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-homozygote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PTEN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-null mice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aseline="30000" dirty="0">
                <a:solidFill>
                  <a:srgbClr val="000000"/>
                </a:solidFill>
                <a:latin typeface="Calibri" panose="020F0502020204030204" pitchFamily="34" charset="0"/>
                <a:ea typeface="DengXian" panose="02010600030101010101" pitchFamily="2" charset="-122"/>
                <a:cs typeface="Calibri" panose="020F0502020204030204" pitchFamily="34" charset="0"/>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CPPL), and </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-homozygote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PTEN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wild type mice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aseline="30000" dirty="0">
                <a:cs typeface="Arial" panose="020B0604020202020204" pitchFamily="34" charset="0"/>
              </a:rPr>
              <a:t>-/-</a:t>
            </a:r>
            <a:r>
              <a:rPr lang="en-US" sz="1400" dirty="0">
                <a:cs typeface="Arial" panose="020B0604020202020204" pitchFamily="34" charset="0"/>
              </a:rPr>
              <a:t>;</a:t>
            </a:r>
            <a:r>
              <a:rPr lang="en-US" sz="1400" i="1" dirty="0">
                <a:cs typeface="Arial" panose="020B0604020202020204" pitchFamily="34" charset="0"/>
              </a:rPr>
              <a:t>PTEN</a:t>
            </a:r>
            <a:r>
              <a:rPr lang="en-US" sz="1400" baseline="30000" dirty="0">
                <a:latin typeface="Calibri" panose="020F0502020204030204" pitchFamily="34" charset="0"/>
                <a:ea typeface="DengXian" panose="02010600030101010101" pitchFamily="2" charset="-122"/>
                <a:cs typeface="Calibri" panose="020F0502020204030204" pitchFamily="34" charset="0"/>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Red dashed lines denote the tumor areas.</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pic>
        <p:nvPicPr>
          <p:cNvPr id="4" name="Picture 3" descr="A picture containing indoor, measuring stick&#10;&#10;Description automatically generated">
            <a:extLst>
              <a:ext uri="{FF2B5EF4-FFF2-40B4-BE49-F238E27FC236}">
                <a16:creationId xmlns:a16="http://schemas.microsoft.com/office/drawing/2014/main" id="{16EBC8F4-78F8-8B48-8B1D-86928F54A013}"/>
              </a:ext>
            </a:extLst>
          </p:cNvPr>
          <p:cNvPicPr preferRelativeResize="0">
            <a:picLocks/>
          </p:cNvPicPr>
          <p:nvPr/>
        </p:nvPicPr>
        <p:blipFill rotWithShape="1">
          <a:blip r:embed="rId15">
            <a:extLst>
              <a:ext uri="{BEBA8EAE-BF5A-486C-A8C5-ECC9F3942E4B}">
                <a14:imgProps xmlns:a14="http://schemas.microsoft.com/office/drawing/2010/main">
                  <a14:imgLayer r:embed="rId16">
                    <a14:imgEffect>
                      <a14:colorTemperature colorTemp="4700"/>
                    </a14:imgEffect>
                    <a14:imgEffect>
                      <a14:saturation sat="33000"/>
                    </a14:imgEffect>
                  </a14:imgLayer>
                </a14:imgProps>
              </a:ext>
            </a:extLst>
          </a:blip>
          <a:srcRect l="23901" t="35256" r="28281" b="5198"/>
          <a:stretch/>
        </p:blipFill>
        <p:spPr>
          <a:xfrm rot="10800000">
            <a:off x="8789366" y="2617711"/>
            <a:ext cx="1609344" cy="1581912"/>
          </a:xfrm>
          <a:prstGeom prst="rect">
            <a:avLst/>
          </a:prstGeom>
        </p:spPr>
      </p:pic>
      <p:pic>
        <p:nvPicPr>
          <p:cNvPr id="6" name="Picture 5" descr="A picture containing measuring stick&#10;&#10;Description automatically generated">
            <a:extLst>
              <a:ext uri="{FF2B5EF4-FFF2-40B4-BE49-F238E27FC236}">
                <a16:creationId xmlns:a16="http://schemas.microsoft.com/office/drawing/2014/main" id="{DF1D042B-6D1D-2045-B0DE-214326006EBB}"/>
              </a:ext>
            </a:extLst>
          </p:cNvPr>
          <p:cNvPicPr preferRelativeResize="0">
            <a:picLocks/>
          </p:cNvPicPr>
          <p:nvPr/>
        </p:nvPicPr>
        <p:blipFill rotWithShape="1">
          <a:blip r:embed="rId17">
            <a:extLst>
              <a:ext uri="{BEBA8EAE-BF5A-486C-A8C5-ECC9F3942E4B}">
                <a14:imgProps xmlns:a14="http://schemas.microsoft.com/office/drawing/2010/main">
                  <a14:imgLayer r:embed="rId18">
                    <a14:imgEffect>
                      <a14:colorTemperature colorTemp="4700"/>
                    </a14:imgEffect>
                    <a14:imgEffect>
                      <a14:saturation sat="33000"/>
                    </a14:imgEffect>
                    <a14:imgEffect>
                      <a14:brightnessContrast bright="14000" contrast="1000"/>
                    </a14:imgEffect>
                  </a14:imgLayer>
                </a14:imgProps>
              </a:ext>
            </a:extLst>
          </a:blip>
          <a:srcRect l="19459" t="26703" r="23699" b="5600"/>
          <a:stretch/>
        </p:blipFill>
        <p:spPr>
          <a:xfrm rot="10800000">
            <a:off x="8789366" y="909951"/>
            <a:ext cx="1609344" cy="1581912"/>
          </a:xfrm>
          <a:prstGeom prst="rect">
            <a:avLst/>
          </a:prstGeom>
        </p:spPr>
      </p:pic>
      <p:sp>
        <p:nvSpPr>
          <p:cNvPr id="21" name="TextBox 20">
            <a:extLst>
              <a:ext uri="{FF2B5EF4-FFF2-40B4-BE49-F238E27FC236}">
                <a16:creationId xmlns:a16="http://schemas.microsoft.com/office/drawing/2014/main" id="{180568CD-CE8E-C64E-AC97-EE4509647476}"/>
              </a:ext>
            </a:extLst>
          </p:cNvPr>
          <p:cNvSpPr txBox="1"/>
          <p:nvPr/>
        </p:nvSpPr>
        <p:spPr>
          <a:xfrm>
            <a:off x="8834258" y="646094"/>
            <a:ext cx="1561354" cy="276999"/>
          </a:xfrm>
          <a:prstGeom prst="rect">
            <a:avLst/>
          </a:prstGeom>
          <a:noFill/>
        </p:spPr>
        <p:txBody>
          <a:bodyPr wrap="square" rtlCol="0">
            <a:spAutoFit/>
          </a:bodyPr>
          <a:lstStyle/>
          <a:p>
            <a:pPr algn="ctr"/>
            <a:r>
              <a:rPr lang="en-US" sz="1200" i="1" dirty="0">
                <a:cs typeface="Arial" panose="020B0604020202020204" pitchFamily="34" charset="0"/>
              </a:rPr>
              <a:t>EPHB4</a:t>
            </a:r>
            <a:r>
              <a:rPr lang="en-US" sz="1200" baseline="30000" dirty="0">
                <a:cs typeface="Arial" panose="020B0604020202020204" pitchFamily="34" charset="0"/>
              </a:rPr>
              <a:t>-/-</a:t>
            </a:r>
            <a:r>
              <a:rPr lang="en-US" sz="1200" dirty="0">
                <a:cs typeface="Arial" panose="020B0604020202020204" pitchFamily="34" charset="0"/>
              </a:rPr>
              <a:t>;PTEN</a:t>
            </a:r>
            <a:r>
              <a:rPr lang="en-US" sz="1200" baseline="30000" dirty="0">
                <a:latin typeface="Calibri" panose="020F0502020204030204" pitchFamily="34" charset="0"/>
                <a:ea typeface="DengXian" panose="02010600030101010101" pitchFamily="2" charset="-122"/>
                <a:cs typeface="Calibri" panose="020F0502020204030204" pitchFamily="34" charset="0"/>
              </a:rPr>
              <a:t>+/+</a:t>
            </a:r>
            <a:endParaRPr lang="en-US" sz="1200" dirty="0">
              <a:cs typeface="Arial" panose="020B0604020202020204" pitchFamily="34" charset="0"/>
            </a:endParaRPr>
          </a:p>
        </p:txBody>
      </p:sp>
    </p:spTree>
    <p:extLst>
      <p:ext uri="{BB962C8B-B14F-4D97-AF65-F5344CB8AC3E}">
        <p14:creationId xmlns:p14="http://schemas.microsoft.com/office/powerpoint/2010/main" val="99700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69933755"/>
              </p:ext>
            </p:extLst>
          </p:nvPr>
        </p:nvGraphicFramePr>
        <p:xfrm>
          <a:off x="1783611" y="495420"/>
          <a:ext cx="7737712" cy="3047880"/>
        </p:xfrm>
        <a:graphic>
          <a:graphicData uri="http://schemas.openxmlformats.org/drawingml/2006/table">
            <a:tbl>
              <a:tblPr firstRow="1" firstCol="1" bandRow="1">
                <a:tableStyleId>{5C22544A-7EE6-4342-B048-85BDC9FD1C3A}</a:tableStyleId>
              </a:tblPr>
              <a:tblGrid>
                <a:gridCol w="617262">
                  <a:extLst>
                    <a:ext uri="{9D8B030D-6E8A-4147-A177-3AD203B41FA5}">
                      <a16:colId xmlns:a16="http://schemas.microsoft.com/office/drawing/2014/main" val="20001"/>
                    </a:ext>
                  </a:extLst>
                </a:gridCol>
                <a:gridCol w="943911">
                  <a:extLst>
                    <a:ext uri="{9D8B030D-6E8A-4147-A177-3AD203B41FA5}">
                      <a16:colId xmlns:a16="http://schemas.microsoft.com/office/drawing/2014/main" val="20003"/>
                    </a:ext>
                  </a:extLst>
                </a:gridCol>
                <a:gridCol w="985860">
                  <a:extLst>
                    <a:ext uri="{9D8B030D-6E8A-4147-A177-3AD203B41FA5}">
                      <a16:colId xmlns:a16="http://schemas.microsoft.com/office/drawing/2014/main" val="20004"/>
                    </a:ext>
                  </a:extLst>
                </a:gridCol>
                <a:gridCol w="954513">
                  <a:extLst>
                    <a:ext uri="{9D8B030D-6E8A-4147-A177-3AD203B41FA5}">
                      <a16:colId xmlns:a16="http://schemas.microsoft.com/office/drawing/2014/main" val="20005"/>
                    </a:ext>
                  </a:extLst>
                </a:gridCol>
                <a:gridCol w="956502">
                  <a:extLst>
                    <a:ext uri="{9D8B030D-6E8A-4147-A177-3AD203B41FA5}">
                      <a16:colId xmlns:a16="http://schemas.microsoft.com/office/drawing/2014/main" val="20006"/>
                    </a:ext>
                  </a:extLst>
                </a:gridCol>
                <a:gridCol w="956502">
                  <a:extLst>
                    <a:ext uri="{9D8B030D-6E8A-4147-A177-3AD203B41FA5}">
                      <a16:colId xmlns:a16="http://schemas.microsoft.com/office/drawing/2014/main" val="20007"/>
                    </a:ext>
                  </a:extLst>
                </a:gridCol>
                <a:gridCol w="956502">
                  <a:extLst>
                    <a:ext uri="{9D8B030D-6E8A-4147-A177-3AD203B41FA5}">
                      <a16:colId xmlns:a16="http://schemas.microsoft.com/office/drawing/2014/main" val="20008"/>
                    </a:ext>
                  </a:extLst>
                </a:gridCol>
                <a:gridCol w="1366660">
                  <a:extLst>
                    <a:ext uri="{9D8B030D-6E8A-4147-A177-3AD203B41FA5}">
                      <a16:colId xmlns:a16="http://schemas.microsoft.com/office/drawing/2014/main" val="20009"/>
                    </a:ext>
                  </a:extLst>
                </a:gridCol>
              </a:tblGrid>
              <a:tr h="269498">
                <a:tc gridSpan="8">
                  <a:txBody>
                    <a:bodyPr/>
                    <a:lstStyle/>
                    <a:p>
                      <a:pPr marL="0" marR="0" lvl="0" indent="0" algn="l" defTabSz="1828800" rtl="0" eaLnBrk="1" fontAlgn="auto" latinLnBrk="0" hangingPunct="1">
                        <a:lnSpc>
                          <a:spcPct val="115000"/>
                        </a:lnSpc>
                        <a:spcBef>
                          <a:spcPts val="0"/>
                        </a:spcBef>
                        <a:spcAft>
                          <a:spcPts val="0"/>
                        </a:spcAft>
                        <a:buClrTx/>
                        <a:buSzTx/>
                        <a:buFontTx/>
                        <a:buNone/>
                        <a:tabLst/>
                        <a:defRPr/>
                      </a:pPr>
                      <a:r>
                        <a:rPr lang="en-US" sz="900" dirty="0">
                          <a:solidFill>
                            <a:schemeClr val="tx1"/>
                          </a:solidFill>
                          <a:latin typeface="+mn-lt"/>
                        </a:rPr>
                        <a:t>CPPL  Male Mice</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2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r h="269498">
                <a:tc>
                  <a:txBody>
                    <a:bodyPr/>
                    <a:lstStyle/>
                    <a:p>
                      <a:pPr marL="0" marR="0" algn="ctr">
                        <a:lnSpc>
                          <a:spcPct val="115000"/>
                        </a:lnSpc>
                        <a:spcBef>
                          <a:spcPts val="0"/>
                        </a:spcBef>
                        <a:spcAft>
                          <a:spcPts val="0"/>
                        </a:spcAft>
                      </a:pPr>
                      <a:r>
                        <a:rPr lang="en-US" altLang="zh-CN" sz="700" b="1" dirty="0">
                          <a:solidFill>
                            <a:schemeClr val="tx1"/>
                          </a:solidFill>
                          <a:latin typeface="+mn-lt"/>
                          <a:ea typeface="SimSun"/>
                          <a:cs typeface="Times New Roman"/>
                        </a:rPr>
                        <a:t>Ear</a:t>
                      </a:r>
                      <a:r>
                        <a:rPr lang="en-US" altLang="zh-CN" sz="700" b="1" baseline="0" dirty="0">
                          <a:solidFill>
                            <a:schemeClr val="tx1"/>
                          </a:solidFill>
                          <a:latin typeface="+mn-lt"/>
                          <a:ea typeface="SimSun"/>
                          <a:cs typeface="Times New Roman"/>
                        </a:rPr>
                        <a:t> T</a:t>
                      </a:r>
                      <a:r>
                        <a:rPr lang="en-US" altLang="zh-CN" sz="700" b="1" dirty="0">
                          <a:solidFill>
                            <a:schemeClr val="tx1"/>
                          </a:solidFill>
                          <a:latin typeface="+mn-lt"/>
                          <a:ea typeface="SimSun"/>
                          <a:cs typeface="Times New Roman"/>
                        </a:rPr>
                        <a:t>ag #</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1</a:t>
                      </a:r>
                      <a:r>
                        <a:rPr lang="en-US" sz="700" b="1" baseline="30000" dirty="0">
                          <a:solidFill>
                            <a:schemeClr val="tx1"/>
                          </a:solidFill>
                          <a:latin typeface="+mn-lt"/>
                        </a:rPr>
                        <a:t>st</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ea typeface="+mn-ea"/>
                          <a:cs typeface="+mn-cs"/>
                        </a:rPr>
                        <a:t>@ </a:t>
                      </a:r>
                      <a:r>
                        <a:rPr lang="en-US" sz="700" b="1" baseline="0" dirty="0">
                          <a:solidFill>
                            <a:schemeClr val="tx1"/>
                          </a:solidFill>
                          <a:latin typeface="+mn-lt"/>
                          <a:ea typeface="+mn-ea"/>
                          <a:cs typeface="+mn-cs"/>
                        </a:rPr>
                        <a:t>2-month-old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2</a:t>
                      </a:r>
                      <a:r>
                        <a:rPr lang="en-US" sz="700" b="1" baseline="30000" dirty="0">
                          <a:solidFill>
                            <a:schemeClr val="tx1"/>
                          </a:solidFill>
                          <a:latin typeface="+mn-lt"/>
                        </a:rPr>
                        <a:t>nd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 3-month-old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3</a:t>
                      </a:r>
                      <a:r>
                        <a:rPr lang="en-US" sz="700" b="1" baseline="30000" dirty="0">
                          <a:solidFill>
                            <a:schemeClr val="tx1"/>
                          </a:solidFill>
                          <a:latin typeface="+mn-lt"/>
                        </a:rPr>
                        <a:t>rd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4-month-old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4th screen</a:t>
                      </a:r>
                    </a:p>
                    <a:p>
                      <a:pPr marL="0" marR="0" algn="ctr">
                        <a:lnSpc>
                          <a:spcPct val="115000"/>
                        </a:lnSpc>
                        <a:spcBef>
                          <a:spcPts val="0"/>
                        </a:spcBef>
                        <a:spcAft>
                          <a:spcPts val="0"/>
                        </a:spcAft>
                      </a:pPr>
                      <a:r>
                        <a:rPr lang="en-US" sz="700" b="1" dirty="0">
                          <a:solidFill>
                            <a:schemeClr val="tx1"/>
                          </a:solidFill>
                          <a:latin typeface="+mn-lt"/>
                        </a:rPr>
                        <a:t>@ 5-month-old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5th screen</a:t>
                      </a:r>
                    </a:p>
                    <a:p>
                      <a:pPr marL="0" marR="0" algn="ctr">
                        <a:lnSpc>
                          <a:spcPct val="115000"/>
                        </a:lnSpc>
                        <a:spcBef>
                          <a:spcPts val="0"/>
                        </a:spcBef>
                        <a:spcAft>
                          <a:spcPts val="0"/>
                        </a:spcAft>
                      </a:pPr>
                      <a:r>
                        <a:rPr lang="en-US" sz="700" b="1" dirty="0">
                          <a:solidFill>
                            <a:schemeClr val="tx1"/>
                          </a:solidFill>
                          <a:latin typeface="+mn-lt"/>
                        </a:rPr>
                        <a:t>@ 6-month-old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6th screen</a:t>
                      </a:r>
                    </a:p>
                    <a:p>
                      <a:pPr marL="0" marR="0" algn="ctr">
                        <a:lnSpc>
                          <a:spcPct val="115000"/>
                        </a:lnSpc>
                        <a:spcBef>
                          <a:spcPts val="0"/>
                        </a:spcBef>
                        <a:spcAft>
                          <a:spcPts val="0"/>
                        </a:spcAft>
                      </a:pPr>
                      <a:r>
                        <a:rPr lang="en-US" sz="700" b="1" dirty="0">
                          <a:solidFill>
                            <a:schemeClr val="tx1"/>
                          </a:solidFill>
                          <a:latin typeface="+mn-lt"/>
                        </a:rPr>
                        <a:t>@ 7-month-old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Disposition</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179206">
                <a:tc>
                  <a:txBody>
                    <a:bodyPr/>
                    <a:lstStyle/>
                    <a:p>
                      <a:pPr marL="0" marR="0" algn="ctr">
                        <a:lnSpc>
                          <a:spcPct val="115000"/>
                        </a:lnSpc>
                        <a:spcBef>
                          <a:spcPts val="0"/>
                        </a:spcBef>
                        <a:spcAft>
                          <a:spcPts val="0"/>
                        </a:spcAft>
                      </a:pPr>
                      <a:r>
                        <a:rPr lang="en-US" sz="700" dirty="0">
                          <a:solidFill>
                            <a:schemeClr val="tx1"/>
                          </a:solidFill>
                          <a:latin typeface="+mn-lt"/>
                        </a:rPr>
                        <a:t>5758</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2.36E+02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3.44E+05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7.87E+05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5.76E+06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2.01E+07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1.01E+08</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9206">
                <a:tc>
                  <a:txBody>
                    <a:bodyPr/>
                    <a:lstStyle/>
                    <a:p>
                      <a:pPr marL="0" marR="0" algn="ctr">
                        <a:lnSpc>
                          <a:spcPct val="115000"/>
                        </a:lnSpc>
                        <a:spcBef>
                          <a:spcPts val="0"/>
                        </a:spcBef>
                        <a:spcAft>
                          <a:spcPts val="0"/>
                        </a:spcAft>
                      </a:pPr>
                      <a:r>
                        <a:rPr lang="en-US" sz="700">
                          <a:solidFill>
                            <a:schemeClr val="tx1"/>
                          </a:solidFill>
                          <a:latin typeface="+mn-lt"/>
                        </a:rPr>
                        <a:t>650</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1.02E+02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2.11E+05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6.32E+05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5.55E+06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1.02E+07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6.89E+07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79206">
                <a:tc>
                  <a:txBody>
                    <a:bodyPr/>
                    <a:lstStyle/>
                    <a:p>
                      <a:pPr marL="0" marR="0" algn="ctr">
                        <a:lnSpc>
                          <a:spcPct val="115000"/>
                        </a:lnSpc>
                        <a:spcBef>
                          <a:spcPts val="0"/>
                        </a:spcBef>
                        <a:spcAft>
                          <a:spcPts val="0"/>
                        </a:spcAft>
                      </a:pPr>
                      <a:r>
                        <a:rPr lang="en-US" sz="700">
                          <a:solidFill>
                            <a:schemeClr val="tx1"/>
                          </a:solidFill>
                          <a:latin typeface="+mn-lt"/>
                        </a:rPr>
                        <a:t>575</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1.11E+02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7.77E+04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5.35E+05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6.03E+06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5.40E+07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1.19E+08</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79206">
                <a:tc>
                  <a:txBody>
                    <a:bodyPr/>
                    <a:lstStyle/>
                    <a:p>
                      <a:pPr marL="0" marR="0" algn="ctr">
                        <a:lnSpc>
                          <a:spcPct val="115000"/>
                        </a:lnSpc>
                        <a:spcBef>
                          <a:spcPts val="0"/>
                        </a:spcBef>
                        <a:spcAft>
                          <a:spcPts val="0"/>
                        </a:spcAft>
                      </a:pPr>
                      <a:r>
                        <a:rPr lang="en-US" sz="700">
                          <a:solidFill>
                            <a:schemeClr val="tx1"/>
                          </a:solidFill>
                          <a:latin typeface="+mn-lt"/>
                        </a:rPr>
                        <a:t>683</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2.21E+02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4.54E+05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1.16E+06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a:t>
                      </a:r>
                      <a:r>
                        <a:rPr lang="en-US" sz="700" baseline="0" dirty="0">
                          <a:solidFill>
                            <a:schemeClr val="tx1"/>
                          </a:solidFill>
                          <a:latin typeface="+mn-lt"/>
                        </a:rPr>
                        <a:t> 5 months age</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79206">
                <a:tc>
                  <a:txBody>
                    <a:bodyPr/>
                    <a:lstStyle/>
                    <a:p>
                      <a:pPr marL="0" marR="0" algn="ctr">
                        <a:lnSpc>
                          <a:spcPct val="115000"/>
                        </a:lnSpc>
                        <a:spcBef>
                          <a:spcPts val="0"/>
                        </a:spcBef>
                        <a:spcAft>
                          <a:spcPts val="0"/>
                        </a:spcAft>
                      </a:pPr>
                      <a:r>
                        <a:rPr lang="en-US" sz="700">
                          <a:solidFill>
                            <a:schemeClr val="tx1"/>
                          </a:solidFill>
                          <a:latin typeface="+mn-lt"/>
                        </a:rPr>
                        <a:t>689</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3.23</a:t>
                      </a:r>
                      <a:r>
                        <a:rPr lang="en-US" sz="700" b="0" i="0" u="none" strike="noStrike" dirty="0">
                          <a:solidFill>
                            <a:schemeClr val="tx1"/>
                          </a:solidFill>
                          <a:latin typeface="+mn-lt"/>
                        </a:rPr>
                        <a:t>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5.43E+05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2.10E+06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7.31E+06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2.09E+07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8.09E+07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79206">
                <a:tc>
                  <a:txBody>
                    <a:bodyPr/>
                    <a:lstStyle/>
                    <a:p>
                      <a:pPr marL="0" marR="0" algn="ctr">
                        <a:lnSpc>
                          <a:spcPct val="115000"/>
                        </a:lnSpc>
                        <a:spcBef>
                          <a:spcPts val="0"/>
                        </a:spcBef>
                        <a:spcAft>
                          <a:spcPts val="0"/>
                        </a:spcAft>
                      </a:pPr>
                      <a:r>
                        <a:rPr lang="en-US" sz="700">
                          <a:solidFill>
                            <a:schemeClr val="tx1"/>
                          </a:solidFill>
                          <a:latin typeface="+mn-lt"/>
                        </a:rPr>
                        <a:t>690</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8.94E+01</a:t>
                      </a:r>
                      <a:endParaRPr lang="en-US" sz="700" b="0" i="0" u="none" strike="noStrike" dirty="0">
                        <a:solidFill>
                          <a:schemeClr val="tx1"/>
                        </a:solidFill>
                        <a:latin typeface="+mn-lt"/>
                      </a:endParaRP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8.97E+04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3.66E+05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1.03E+06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7.81E+06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6.59E+07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79206">
                <a:tc>
                  <a:txBody>
                    <a:bodyPr/>
                    <a:lstStyle/>
                    <a:p>
                      <a:pPr marL="0" marR="0" algn="ctr">
                        <a:lnSpc>
                          <a:spcPct val="115000"/>
                        </a:lnSpc>
                        <a:spcBef>
                          <a:spcPts val="0"/>
                        </a:spcBef>
                        <a:spcAft>
                          <a:spcPts val="0"/>
                        </a:spcAft>
                      </a:pPr>
                      <a:r>
                        <a:rPr lang="en-US" sz="700">
                          <a:solidFill>
                            <a:schemeClr val="tx1"/>
                          </a:solidFill>
                          <a:latin typeface="+mn-lt"/>
                        </a:rPr>
                        <a:t>549</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2.44E+02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6.43E+05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5.42E+06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4.30E+07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2.11E+08</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4.98E+08</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179206">
                <a:tc>
                  <a:txBody>
                    <a:bodyPr/>
                    <a:lstStyle/>
                    <a:p>
                      <a:pPr marL="0" marR="0" algn="ctr">
                        <a:lnSpc>
                          <a:spcPct val="115000"/>
                        </a:lnSpc>
                        <a:spcBef>
                          <a:spcPts val="0"/>
                        </a:spcBef>
                        <a:spcAft>
                          <a:spcPts val="0"/>
                        </a:spcAft>
                      </a:pPr>
                      <a:r>
                        <a:rPr lang="en-US" sz="700">
                          <a:solidFill>
                            <a:schemeClr val="tx1"/>
                          </a:solidFill>
                          <a:latin typeface="+mn-lt"/>
                        </a:rPr>
                        <a:t>742</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9.96E+01</a:t>
                      </a:r>
                      <a:endParaRPr lang="en-US" sz="700" b="0" i="0" u="none" strike="noStrike" dirty="0">
                        <a:solidFill>
                          <a:schemeClr val="tx1"/>
                        </a:solidFill>
                        <a:latin typeface="+mn-lt"/>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7.98E+04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4.98E+05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a:t>
                      </a:r>
                      <a:r>
                        <a:rPr lang="en-US" sz="700" baseline="0" dirty="0">
                          <a:solidFill>
                            <a:schemeClr val="tx1"/>
                          </a:solidFill>
                          <a:latin typeface="+mn-lt"/>
                        </a:rPr>
                        <a:t> 5 months age</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179206">
                <a:tc>
                  <a:txBody>
                    <a:bodyPr/>
                    <a:lstStyle/>
                    <a:p>
                      <a:pPr marL="0" marR="0" algn="ctr">
                        <a:lnSpc>
                          <a:spcPct val="115000"/>
                        </a:lnSpc>
                        <a:spcBef>
                          <a:spcPts val="0"/>
                        </a:spcBef>
                        <a:spcAft>
                          <a:spcPts val="0"/>
                        </a:spcAft>
                      </a:pPr>
                      <a:r>
                        <a:rPr lang="en-US" sz="700" dirty="0">
                          <a:solidFill>
                            <a:schemeClr val="tx1"/>
                          </a:solidFill>
                          <a:latin typeface="+mn-lt"/>
                        </a:rPr>
                        <a:t>306</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3.33E+02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6.57E+05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rPr>
                        <a:t>Dead at</a:t>
                      </a:r>
                      <a:r>
                        <a:rPr lang="en-US" sz="700" baseline="0" dirty="0">
                          <a:solidFill>
                            <a:schemeClr val="tx1"/>
                          </a:solidFill>
                          <a:latin typeface="+mn-lt"/>
                        </a:rPr>
                        <a:t> 4 months age</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179206">
                <a:tc>
                  <a:txBody>
                    <a:bodyPr/>
                    <a:lstStyle/>
                    <a:p>
                      <a:pPr marL="0" marR="0" algn="ctr">
                        <a:lnSpc>
                          <a:spcPct val="115000"/>
                        </a:lnSpc>
                        <a:spcBef>
                          <a:spcPts val="0"/>
                        </a:spcBef>
                        <a:spcAft>
                          <a:spcPts val="0"/>
                        </a:spcAft>
                      </a:pPr>
                      <a:r>
                        <a:rPr lang="en-US" sz="700" dirty="0">
                          <a:solidFill>
                            <a:schemeClr val="tx1"/>
                          </a:solidFill>
                          <a:latin typeface="+mn-lt"/>
                        </a:rPr>
                        <a:t>753</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6.60E+02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4.59E+05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8.48E+05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2.23E+06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1.11E+07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7.02E+07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Scarified</a:t>
                      </a:r>
                      <a:r>
                        <a:rPr lang="en-US" sz="700" baseline="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179206">
                <a:tc>
                  <a:txBody>
                    <a:bodyPr/>
                    <a:lstStyle/>
                    <a:p>
                      <a:pPr marL="0" marR="0" algn="ctr">
                        <a:lnSpc>
                          <a:spcPct val="115000"/>
                        </a:lnSpc>
                        <a:spcBef>
                          <a:spcPts val="0"/>
                        </a:spcBef>
                        <a:spcAft>
                          <a:spcPts val="0"/>
                        </a:spcAft>
                      </a:pPr>
                      <a:r>
                        <a:rPr lang="en-US" sz="700">
                          <a:solidFill>
                            <a:schemeClr val="tx1"/>
                          </a:solidFill>
                          <a:latin typeface="+mn-lt"/>
                        </a:rPr>
                        <a:t>755</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4.15E+02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9.87E+05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2.21E+06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8.99E+06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4.56E+07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1.68E+08</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179206">
                <a:tc>
                  <a:txBody>
                    <a:bodyPr/>
                    <a:lstStyle/>
                    <a:p>
                      <a:pPr algn="ctr" fontAlgn="b"/>
                      <a:r>
                        <a:rPr lang="en-US" sz="700" u="none" strike="noStrike" dirty="0">
                          <a:solidFill>
                            <a:schemeClr val="tx1"/>
                          </a:solidFill>
                          <a:latin typeface="+mn-lt"/>
                        </a:rPr>
                        <a:t>925</a:t>
                      </a:r>
                      <a:endParaRPr lang="en-US" sz="700" b="0" i="0" u="none" strike="noStrike" dirty="0">
                        <a:solidFill>
                          <a:schemeClr val="tx1"/>
                        </a:solidFill>
                        <a:latin typeface="+mn-lt"/>
                      </a:endParaRP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1.67E+02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4.74E+05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9.06E+05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4.29E+06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a:t>
                      </a:r>
                      <a:r>
                        <a:rPr lang="en-US" sz="700" baseline="0" dirty="0">
                          <a:solidFill>
                            <a:schemeClr val="tx1"/>
                          </a:solidFill>
                          <a:latin typeface="+mn-lt"/>
                        </a:rPr>
                        <a:t> 6 months age</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r h="179206">
                <a:tc>
                  <a:txBody>
                    <a:bodyPr/>
                    <a:lstStyle/>
                    <a:p>
                      <a:pPr algn="ctr" fontAlgn="b"/>
                      <a:r>
                        <a:rPr lang="en-US" sz="700" u="none" strike="noStrike">
                          <a:solidFill>
                            <a:schemeClr val="tx1"/>
                          </a:solidFill>
                          <a:latin typeface="+mn-lt"/>
                        </a:rPr>
                        <a:t>987</a:t>
                      </a:r>
                      <a:endParaRPr lang="en-US" sz="700" b="0" i="0" u="none" strike="noStrike">
                        <a:solidFill>
                          <a:schemeClr val="tx1"/>
                        </a:solidFill>
                        <a:latin typeface="+mn-lt"/>
                      </a:endParaRP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1.07E+02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2.11E+05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5.01E+05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4.78E+06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2.12E+07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7.24E+07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179206">
                <a:tc>
                  <a:txBody>
                    <a:bodyPr/>
                    <a:lstStyle/>
                    <a:p>
                      <a:pPr algn="ctr" fontAlgn="b"/>
                      <a:r>
                        <a:rPr lang="en-US" sz="700" u="none" strike="noStrike" dirty="0">
                          <a:solidFill>
                            <a:schemeClr val="tx1"/>
                          </a:solidFill>
                          <a:latin typeface="+mn-lt"/>
                        </a:rPr>
                        <a:t>984</a:t>
                      </a:r>
                      <a:endParaRPr lang="en-US" sz="700" b="0" i="0" u="none" strike="noStrike" dirty="0">
                        <a:solidFill>
                          <a:schemeClr val="tx1"/>
                        </a:solidFill>
                        <a:latin typeface="+mn-lt"/>
                      </a:endParaRP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3.33E+02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3.20E+05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4.21E+05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1.57E+06</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2.40E+07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8.18E+07</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Scarified</a:t>
                      </a:r>
                      <a:r>
                        <a:rPr lang="en-US" sz="700" baseline="0" dirty="0">
                          <a:solidFill>
                            <a:schemeClr val="tx1"/>
                          </a:solidFill>
                          <a:latin typeface="+mn-lt"/>
                          <a:ea typeface="SimSun"/>
                          <a:cs typeface="Times New Roman"/>
                        </a:rPr>
                        <a:t> for analysis</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bl>
          </a:graphicData>
        </a:graphic>
      </p:graphicFrame>
      <p:sp>
        <p:nvSpPr>
          <p:cNvPr id="3" name="Rectangle 2">
            <a:extLst>
              <a:ext uri="{FF2B5EF4-FFF2-40B4-BE49-F238E27FC236}">
                <a16:creationId xmlns:a16="http://schemas.microsoft.com/office/drawing/2014/main" id="{2ED1D5E1-72A3-704F-827C-6F18E03BD5DD}"/>
              </a:ext>
            </a:extLst>
          </p:cNvPr>
          <p:cNvSpPr/>
          <p:nvPr/>
        </p:nvSpPr>
        <p:spPr>
          <a:xfrm>
            <a:off x="1210615" y="4065208"/>
            <a:ext cx="9710670" cy="523220"/>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3a. BLI of luciferase expression in all CPPL live mice.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Table shows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screen from age 2 month to 7 month of all 14 CPPL mice and their destine.</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73488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76246305"/>
              </p:ext>
            </p:extLst>
          </p:nvPr>
        </p:nvGraphicFramePr>
        <p:xfrm>
          <a:off x="1341771" y="215160"/>
          <a:ext cx="8904887" cy="5549146"/>
        </p:xfrm>
        <a:graphic>
          <a:graphicData uri="http://schemas.openxmlformats.org/drawingml/2006/table">
            <a:tbl>
              <a:tblPr firstRow="1" firstCol="1" bandRow="1">
                <a:tableStyleId>{5C22544A-7EE6-4342-B048-85BDC9FD1C3A}</a:tableStyleId>
              </a:tblPr>
              <a:tblGrid>
                <a:gridCol w="654691">
                  <a:extLst>
                    <a:ext uri="{9D8B030D-6E8A-4147-A177-3AD203B41FA5}">
                      <a16:colId xmlns:a16="http://schemas.microsoft.com/office/drawing/2014/main" val="20001"/>
                    </a:ext>
                  </a:extLst>
                </a:gridCol>
                <a:gridCol w="1113406">
                  <a:extLst>
                    <a:ext uri="{9D8B030D-6E8A-4147-A177-3AD203B41FA5}">
                      <a16:colId xmlns:a16="http://schemas.microsoft.com/office/drawing/2014/main" val="20003"/>
                    </a:ext>
                  </a:extLst>
                </a:gridCol>
                <a:gridCol w="1162889">
                  <a:extLst>
                    <a:ext uri="{9D8B030D-6E8A-4147-A177-3AD203B41FA5}">
                      <a16:colId xmlns:a16="http://schemas.microsoft.com/office/drawing/2014/main" val="20004"/>
                    </a:ext>
                  </a:extLst>
                </a:gridCol>
                <a:gridCol w="1189822">
                  <a:extLst>
                    <a:ext uri="{9D8B030D-6E8A-4147-A177-3AD203B41FA5}">
                      <a16:colId xmlns:a16="http://schemas.microsoft.com/office/drawing/2014/main" val="20005"/>
                    </a:ext>
                  </a:extLst>
                </a:gridCol>
                <a:gridCol w="1128257">
                  <a:extLst>
                    <a:ext uri="{9D8B030D-6E8A-4147-A177-3AD203B41FA5}">
                      <a16:colId xmlns:a16="http://schemas.microsoft.com/office/drawing/2014/main" val="20006"/>
                    </a:ext>
                  </a:extLst>
                </a:gridCol>
                <a:gridCol w="1128257">
                  <a:extLst>
                    <a:ext uri="{9D8B030D-6E8A-4147-A177-3AD203B41FA5}">
                      <a16:colId xmlns:a16="http://schemas.microsoft.com/office/drawing/2014/main" val="20007"/>
                    </a:ext>
                  </a:extLst>
                </a:gridCol>
                <a:gridCol w="1128257">
                  <a:extLst>
                    <a:ext uri="{9D8B030D-6E8A-4147-A177-3AD203B41FA5}">
                      <a16:colId xmlns:a16="http://schemas.microsoft.com/office/drawing/2014/main" val="20008"/>
                    </a:ext>
                  </a:extLst>
                </a:gridCol>
                <a:gridCol w="1399308">
                  <a:extLst>
                    <a:ext uri="{9D8B030D-6E8A-4147-A177-3AD203B41FA5}">
                      <a16:colId xmlns:a16="http://schemas.microsoft.com/office/drawing/2014/main" val="20009"/>
                    </a:ext>
                  </a:extLst>
                </a:gridCol>
              </a:tblGrid>
              <a:tr h="346375">
                <a:tc gridSpan="8">
                  <a:txBody>
                    <a:bodyPr/>
                    <a:lstStyle/>
                    <a:p>
                      <a:pPr marL="0" marR="0" lvl="0" indent="0" algn="l" defTabSz="1828800" rtl="0" eaLnBrk="1" fontAlgn="auto" latinLnBrk="0" hangingPunct="1">
                        <a:lnSpc>
                          <a:spcPct val="115000"/>
                        </a:lnSpc>
                        <a:spcBef>
                          <a:spcPts val="0"/>
                        </a:spcBef>
                        <a:spcAft>
                          <a:spcPts val="0"/>
                        </a:spcAft>
                        <a:buClrTx/>
                        <a:buSzTx/>
                        <a:buFontTx/>
                        <a:buNone/>
                        <a:tabLst/>
                        <a:defRPr/>
                      </a:pPr>
                      <a:r>
                        <a:rPr lang="en-US" sz="900" i="1" dirty="0">
                          <a:solidFill>
                            <a:schemeClr val="tx1"/>
                          </a:solidFill>
                          <a:latin typeface="+mn-lt"/>
                        </a:rPr>
                        <a:t>EPHB4</a:t>
                      </a:r>
                      <a:r>
                        <a:rPr lang="en-US" sz="900" baseline="30000" dirty="0">
                          <a:solidFill>
                            <a:schemeClr val="tx1"/>
                          </a:solidFill>
                          <a:latin typeface="+mn-lt"/>
                        </a:rPr>
                        <a:t>-/-</a:t>
                      </a:r>
                      <a:r>
                        <a:rPr lang="en-US" sz="900" dirty="0">
                          <a:solidFill>
                            <a:schemeClr val="tx1"/>
                          </a:solidFill>
                          <a:latin typeface="+mn-lt"/>
                        </a:rPr>
                        <a:t>;CPPL Male Mice</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30"/>
                  </a:ext>
                </a:extLst>
              </a:tr>
              <a:tr h="552951">
                <a:tc>
                  <a:txBody>
                    <a:bodyPr/>
                    <a:lstStyle/>
                    <a:p>
                      <a:pPr marL="0" marR="0" algn="ctr">
                        <a:lnSpc>
                          <a:spcPct val="115000"/>
                        </a:lnSpc>
                        <a:spcBef>
                          <a:spcPts val="0"/>
                        </a:spcBef>
                        <a:spcAft>
                          <a:spcPts val="0"/>
                        </a:spcAft>
                      </a:pPr>
                      <a:r>
                        <a:rPr lang="en-US" altLang="zh-CN" sz="700" b="1" dirty="0">
                          <a:solidFill>
                            <a:schemeClr val="tx1"/>
                          </a:solidFill>
                          <a:latin typeface="+mn-lt"/>
                          <a:ea typeface="SimSun"/>
                          <a:cs typeface="Times New Roman"/>
                        </a:rPr>
                        <a:t>Ear</a:t>
                      </a:r>
                      <a:r>
                        <a:rPr lang="en-US" altLang="zh-CN" sz="700" b="1" baseline="0" dirty="0">
                          <a:solidFill>
                            <a:schemeClr val="tx1"/>
                          </a:solidFill>
                          <a:latin typeface="+mn-lt"/>
                          <a:ea typeface="SimSun"/>
                          <a:cs typeface="Times New Roman"/>
                        </a:rPr>
                        <a:t> T</a:t>
                      </a:r>
                      <a:r>
                        <a:rPr lang="en-US" altLang="zh-CN" sz="700" b="1" dirty="0">
                          <a:solidFill>
                            <a:schemeClr val="tx1"/>
                          </a:solidFill>
                          <a:latin typeface="+mn-lt"/>
                          <a:ea typeface="SimSun"/>
                          <a:cs typeface="Times New Roman"/>
                        </a:rPr>
                        <a:t>ag #</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1</a:t>
                      </a:r>
                      <a:r>
                        <a:rPr lang="en-US" sz="700" b="1" baseline="30000" dirty="0">
                          <a:solidFill>
                            <a:schemeClr val="tx1"/>
                          </a:solidFill>
                          <a:latin typeface="+mn-lt"/>
                        </a:rPr>
                        <a:t>st</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ea typeface="+mn-ea"/>
                          <a:cs typeface="+mn-cs"/>
                        </a:rPr>
                        <a:t>@ </a:t>
                      </a:r>
                      <a:r>
                        <a:rPr lang="en-US" sz="700" b="1" baseline="0" dirty="0">
                          <a:solidFill>
                            <a:schemeClr val="tx1"/>
                          </a:solidFill>
                          <a:latin typeface="+mn-lt"/>
                          <a:ea typeface="+mn-ea"/>
                          <a:cs typeface="+mn-cs"/>
                        </a:rPr>
                        <a:t>2-month-old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2</a:t>
                      </a:r>
                      <a:r>
                        <a:rPr lang="en-US" sz="700" b="1" baseline="30000" dirty="0">
                          <a:solidFill>
                            <a:schemeClr val="tx1"/>
                          </a:solidFill>
                          <a:latin typeface="+mn-lt"/>
                        </a:rPr>
                        <a:t>nd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 3-month-old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3</a:t>
                      </a:r>
                      <a:r>
                        <a:rPr lang="en-US" sz="700" b="1" baseline="30000" dirty="0">
                          <a:solidFill>
                            <a:schemeClr val="tx1"/>
                          </a:solidFill>
                          <a:latin typeface="+mn-lt"/>
                        </a:rPr>
                        <a:t>rd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4-month-old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4th screen</a:t>
                      </a:r>
                    </a:p>
                    <a:p>
                      <a:pPr marL="0" marR="0" algn="ctr">
                        <a:lnSpc>
                          <a:spcPct val="115000"/>
                        </a:lnSpc>
                        <a:spcBef>
                          <a:spcPts val="0"/>
                        </a:spcBef>
                        <a:spcAft>
                          <a:spcPts val="0"/>
                        </a:spcAft>
                      </a:pPr>
                      <a:r>
                        <a:rPr lang="en-US" sz="700" b="1" dirty="0">
                          <a:solidFill>
                            <a:schemeClr val="tx1"/>
                          </a:solidFill>
                          <a:latin typeface="+mn-lt"/>
                        </a:rPr>
                        <a:t>@ 5-month-old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5th screen</a:t>
                      </a:r>
                    </a:p>
                    <a:p>
                      <a:pPr marL="0" marR="0" algn="ctr">
                        <a:lnSpc>
                          <a:spcPct val="115000"/>
                        </a:lnSpc>
                        <a:spcBef>
                          <a:spcPts val="0"/>
                        </a:spcBef>
                        <a:spcAft>
                          <a:spcPts val="0"/>
                        </a:spcAft>
                      </a:pPr>
                      <a:r>
                        <a:rPr lang="en-US" sz="700" b="1" dirty="0">
                          <a:solidFill>
                            <a:schemeClr val="tx1"/>
                          </a:solidFill>
                          <a:latin typeface="+mn-lt"/>
                        </a:rPr>
                        <a:t>@ 6-month-old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6th screen</a:t>
                      </a:r>
                    </a:p>
                    <a:p>
                      <a:pPr marL="0" marR="0" algn="ctr">
                        <a:lnSpc>
                          <a:spcPct val="115000"/>
                        </a:lnSpc>
                        <a:spcBef>
                          <a:spcPts val="0"/>
                        </a:spcBef>
                        <a:spcAft>
                          <a:spcPts val="0"/>
                        </a:spcAft>
                      </a:pPr>
                      <a:r>
                        <a:rPr lang="en-US" sz="700" b="1" dirty="0">
                          <a:solidFill>
                            <a:schemeClr val="tx1"/>
                          </a:solidFill>
                          <a:latin typeface="+mn-lt"/>
                        </a:rPr>
                        <a:t>@ 7-month-old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Disposition</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316</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9.61E+02</a:t>
                      </a:r>
                      <a:endParaRPr lang="en-US" sz="700" b="0" i="0" u="none" strike="noStrike" dirty="0">
                        <a:solidFill>
                          <a:schemeClr val="tx1"/>
                        </a:solidFill>
                        <a:latin typeface="+mn-lt"/>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2.38E+03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3.23E+03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6.91E+04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2.32E+04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3.22E+04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463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1.17E+01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3.98E+02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9.66E+02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5.40E+03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7.30E+03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2.54E+04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652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8.78E+02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5.64E+03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7.71E+05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6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653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5.99E+02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8.56E+02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4.44E+03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5.56E+03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4.66E+05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637</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2.32E+02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5.41E+02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4.49E+03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4.92E+03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6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639</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7.47E+01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3.63E+02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5.49E+02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9.49E+03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2.12E+05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648</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6.46E+02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7.48E+02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2.30E+03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5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541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3.33E+02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7.74E+03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4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543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6.99E+02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5.38E+02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3.32E+03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2.46E+03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3.28E+05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Weak signal</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545</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2.88E+03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1.01E+04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2.94E+04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3.55E+04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8.54E+04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1.85E+05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Weak signal</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557</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8.93E+02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3.41E+03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8.47E+04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2.42E+05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4.33E+05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4.47E+05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Weak signal</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564</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7.56E+01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5.42E+02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4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736</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4.37E+01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3.28E+02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6.21E+02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3.51E+03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4.45E+04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5.56E+04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738</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4.37E+02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3.45E+02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1.66E+03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5.05E+03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1.29E+04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3.28E+04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972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9.38E+01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5.34E+02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3.75E+03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5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6"/>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761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7.38E+02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4.55E+02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3.28E+03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2.53E+04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6.83E+04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8.81E+04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7"/>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769</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6.74E+01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5.84E+02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2.32E+03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5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8"/>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770</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4.46E+02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2.09E+03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a:solidFill>
                            <a:schemeClr val="tx1"/>
                          </a:solidFill>
                          <a:effectLst/>
                          <a:latin typeface="+mn-lt"/>
                        </a:rPr>
                        <a:t>-</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4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9"/>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778</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5.49E+02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5.37E+03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8.96E+03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2.37E+04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4.94E+04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6.17E+04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0"/>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830</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3.99E+03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3.40E+03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2.39E+04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9.38E+04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2.93E+05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1"/>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430</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4.13E+03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7.39E+03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5.38E+03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8.44E+03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6.49E+04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2"/>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438</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6.39E+02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4.90E+03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2.03E+03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4.65E+03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9.37E+03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700" b="0" i="0" u="none" strike="noStrike" dirty="0">
                          <a:solidFill>
                            <a:schemeClr val="tx1"/>
                          </a:solidFill>
                          <a:effectLst/>
                          <a:latin typeface="+mn-lt"/>
                        </a:rPr>
                        <a:t>Dead</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700" dirty="0">
                          <a:solidFill>
                            <a:schemeClr val="tx1"/>
                          </a:solidFill>
                          <a:latin typeface="+mn-lt"/>
                          <a:ea typeface="SimSun"/>
                          <a:cs typeface="Times New Roman"/>
                        </a:rPr>
                        <a:t>Dead</a:t>
                      </a:r>
                      <a:r>
                        <a:rPr lang="en-US" sz="700" baseline="0" dirty="0">
                          <a:solidFill>
                            <a:schemeClr val="tx1"/>
                          </a:solidFill>
                          <a:latin typeface="+mn-lt"/>
                          <a:ea typeface="SimSun"/>
                          <a:cs typeface="Times New Roman"/>
                        </a:rPr>
                        <a:t> at 7 months age</a:t>
                      </a:r>
                      <a:endParaRPr lang="en-US" sz="700" dirty="0">
                        <a:solidFill>
                          <a:schemeClr val="tx1"/>
                        </a:solidFill>
                        <a:latin typeface="+mn-lt"/>
                        <a:ea typeface="SimSun"/>
                        <a:cs typeface="Times New Roman"/>
                      </a:endParaRP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3"/>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403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4.93E+01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4.38E+02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3.38E+03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5.41E+03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7.37E+04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8.49E+04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4"/>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404</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8.55E+02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7.73E+03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6.37E+03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5.38E+04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2.48E+05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8.09E+04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5"/>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499</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5.83E+01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4.29E+02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4.54E+02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1.06E+03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3.28E+03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4.44E+04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6"/>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2105</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8.49E+01</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3.20E+02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7.39E+03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8.36E+03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4.04E+04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6.18E+04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7"/>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6787</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4.81E+02</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7.54E+02</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4.05E+03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9.26E+03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6.39E+04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6.30E+04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8"/>
                  </a:ext>
                </a:extLst>
              </a:tr>
              <a:tr h="166065">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6789</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1.70E+03</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3.41E+03</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2.11E+04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5.56E+04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a:solidFill>
                            <a:schemeClr val="tx1"/>
                          </a:solidFill>
                          <a:effectLst/>
                          <a:latin typeface="+mn-lt"/>
                        </a:rPr>
                        <a:t>5.72E+04</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700" b="0" i="0" u="none" strike="noStrike" dirty="0">
                          <a:solidFill>
                            <a:schemeClr val="tx1"/>
                          </a:solidFill>
                          <a:effectLst/>
                          <a:latin typeface="+mn-lt"/>
                        </a:rPr>
                        <a:t>3.47E+05</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7460" marR="74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29"/>
                  </a:ext>
                </a:extLst>
              </a:tr>
            </a:tbl>
          </a:graphicData>
        </a:graphic>
      </p:graphicFrame>
      <p:sp>
        <p:nvSpPr>
          <p:cNvPr id="2" name="Rectangle 1">
            <a:extLst>
              <a:ext uri="{FF2B5EF4-FFF2-40B4-BE49-F238E27FC236}">
                <a16:creationId xmlns:a16="http://schemas.microsoft.com/office/drawing/2014/main" id="{7445C3BC-A5AF-404D-9214-97C126CBE7A0}"/>
              </a:ext>
            </a:extLst>
          </p:cNvPr>
          <p:cNvSpPr/>
          <p:nvPr/>
        </p:nvSpPr>
        <p:spPr>
          <a:xfrm>
            <a:off x="1341770" y="6037631"/>
            <a:ext cx="9315718"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3b. BLI of luciferase expression in all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-knockout CPPL live mice.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screen from age 2-month to 7-month of all 29 Eph4-knockout CPPL mice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(-/-);CPPL) and their destine.</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45034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2153464909"/>
              </p:ext>
            </p:extLst>
          </p:nvPr>
        </p:nvGraphicFramePr>
        <p:xfrm>
          <a:off x="6154466" y="800100"/>
          <a:ext cx="4284934"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e 10"/>
          <p:cNvGraphicFramePr>
            <a:graphicFrameLocks noGrp="1"/>
          </p:cNvGraphicFramePr>
          <p:nvPr/>
        </p:nvGraphicFramePr>
        <p:xfrm>
          <a:off x="7010401" y="3670300"/>
          <a:ext cx="3276597" cy="158750"/>
        </p:xfrm>
        <a:graphic>
          <a:graphicData uri="http://schemas.openxmlformats.org/drawingml/2006/table">
            <a:tbl>
              <a:tblPr>
                <a:tableStyleId>{5C22544A-7EE6-4342-B048-85BDC9FD1C3A}</a:tableStyleId>
              </a:tblPr>
              <a:tblGrid>
                <a:gridCol w="374304">
                  <a:extLst>
                    <a:ext uri="{9D8B030D-6E8A-4147-A177-3AD203B41FA5}">
                      <a16:colId xmlns:a16="http://schemas.microsoft.com/office/drawing/2014/main" val="20000"/>
                    </a:ext>
                  </a:extLst>
                </a:gridCol>
                <a:gridCol w="300643">
                  <a:extLst>
                    <a:ext uri="{9D8B030D-6E8A-4147-A177-3AD203B41FA5}">
                      <a16:colId xmlns:a16="http://schemas.microsoft.com/office/drawing/2014/main" val="20001"/>
                    </a:ext>
                  </a:extLst>
                </a:gridCol>
                <a:gridCol w="520330">
                  <a:extLst>
                    <a:ext uri="{9D8B030D-6E8A-4147-A177-3AD203B41FA5}">
                      <a16:colId xmlns:a16="http://schemas.microsoft.com/office/drawing/2014/main" val="20002"/>
                    </a:ext>
                  </a:extLst>
                </a:gridCol>
                <a:gridCol w="520330">
                  <a:extLst>
                    <a:ext uri="{9D8B030D-6E8A-4147-A177-3AD203B41FA5}">
                      <a16:colId xmlns:a16="http://schemas.microsoft.com/office/drawing/2014/main" val="20003"/>
                    </a:ext>
                  </a:extLst>
                </a:gridCol>
                <a:gridCol w="520330">
                  <a:extLst>
                    <a:ext uri="{9D8B030D-6E8A-4147-A177-3AD203B41FA5}">
                      <a16:colId xmlns:a16="http://schemas.microsoft.com/office/drawing/2014/main" val="20004"/>
                    </a:ext>
                  </a:extLst>
                </a:gridCol>
                <a:gridCol w="520330">
                  <a:extLst>
                    <a:ext uri="{9D8B030D-6E8A-4147-A177-3AD203B41FA5}">
                      <a16:colId xmlns:a16="http://schemas.microsoft.com/office/drawing/2014/main" val="20005"/>
                    </a:ext>
                  </a:extLst>
                </a:gridCol>
                <a:gridCol w="520330">
                  <a:extLst>
                    <a:ext uri="{9D8B030D-6E8A-4147-A177-3AD203B41FA5}">
                      <a16:colId xmlns:a16="http://schemas.microsoft.com/office/drawing/2014/main" val="20006"/>
                    </a:ext>
                  </a:extLst>
                </a:gridCol>
              </a:tblGrid>
              <a:tr h="101600">
                <a:tc>
                  <a:txBody>
                    <a:bodyPr/>
                    <a:lstStyle/>
                    <a:p>
                      <a:pPr algn="r" fontAlgn="b"/>
                      <a:r>
                        <a:rPr lang="en-US" sz="1000" u="none" strike="noStrike" dirty="0">
                          <a:solidFill>
                            <a:schemeClr val="tx1">
                              <a:lumMod val="65000"/>
                              <a:lumOff val="35000"/>
                            </a:schemeClr>
                          </a:solidFill>
                          <a:effectLst/>
                        </a:rPr>
                        <a:t>Mice #</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29</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28</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25</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22</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20</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19</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graphicFrame>
        <p:nvGraphicFramePr>
          <p:cNvPr id="14" name="Chart 13"/>
          <p:cNvGraphicFramePr>
            <a:graphicFrameLocks/>
          </p:cNvGraphicFramePr>
          <p:nvPr/>
        </p:nvGraphicFramePr>
        <p:xfrm>
          <a:off x="1700463" y="800100"/>
          <a:ext cx="4090737" cy="28209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Table 14"/>
          <p:cNvGraphicFramePr>
            <a:graphicFrameLocks noGrp="1"/>
          </p:cNvGraphicFramePr>
          <p:nvPr/>
        </p:nvGraphicFramePr>
        <p:xfrm>
          <a:off x="2438400" y="3681730"/>
          <a:ext cx="3200403" cy="158750"/>
        </p:xfrm>
        <a:graphic>
          <a:graphicData uri="http://schemas.openxmlformats.org/drawingml/2006/table">
            <a:tbl>
              <a:tblPr>
                <a:tableStyleId>{5C22544A-7EE6-4342-B048-85BDC9FD1C3A}</a:tableStyleId>
              </a:tblPr>
              <a:tblGrid>
                <a:gridCol w="365599">
                  <a:extLst>
                    <a:ext uri="{9D8B030D-6E8A-4147-A177-3AD203B41FA5}">
                      <a16:colId xmlns:a16="http://schemas.microsoft.com/office/drawing/2014/main" val="20000"/>
                    </a:ext>
                  </a:extLst>
                </a:gridCol>
                <a:gridCol w="293654">
                  <a:extLst>
                    <a:ext uri="{9D8B030D-6E8A-4147-A177-3AD203B41FA5}">
                      <a16:colId xmlns:a16="http://schemas.microsoft.com/office/drawing/2014/main" val="20001"/>
                    </a:ext>
                  </a:extLst>
                </a:gridCol>
                <a:gridCol w="508230">
                  <a:extLst>
                    <a:ext uri="{9D8B030D-6E8A-4147-A177-3AD203B41FA5}">
                      <a16:colId xmlns:a16="http://schemas.microsoft.com/office/drawing/2014/main" val="20002"/>
                    </a:ext>
                  </a:extLst>
                </a:gridCol>
                <a:gridCol w="508230">
                  <a:extLst>
                    <a:ext uri="{9D8B030D-6E8A-4147-A177-3AD203B41FA5}">
                      <a16:colId xmlns:a16="http://schemas.microsoft.com/office/drawing/2014/main" val="20003"/>
                    </a:ext>
                  </a:extLst>
                </a:gridCol>
                <a:gridCol w="508230">
                  <a:extLst>
                    <a:ext uri="{9D8B030D-6E8A-4147-A177-3AD203B41FA5}">
                      <a16:colId xmlns:a16="http://schemas.microsoft.com/office/drawing/2014/main" val="20004"/>
                    </a:ext>
                  </a:extLst>
                </a:gridCol>
                <a:gridCol w="508230">
                  <a:extLst>
                    <a:ext uri="{9D8B030D-6E8A-4147-A177-3AD203B41FA5}">
                      <a16:colId xmlns:a16="http://schemas.microsoft.com/office/drawing/2014/main" val="20005"/>
                    </a:ext>
                  </a:extLst>
                </a:gridCol>
                <a:gridCol w="508230">
                  <a:extLst>
                    <a:ext uri="{9D8B030D-6E8A-4147-A177-3AD203B41FA5}">
                      <a16:colId xmlns:a16="http://schemas.microsoft.com/office/drawing/2014/main" val="20006"/>
                    </a:ext>
                  </a:extLst>
                </a:gridCol>
              </a:tblGrid>
              <a:tr h="101600">
                <a:tc>
                  <a:txBody>
                    <a:bodyPr/>
                    <a:lstStyle/>
                    <a:p>
                      <a:pPr algn="r" fontAlgn="b"/>
                      <a:r>
                        <a:rPr lang="en-US" sz="1000" u="none" strike="noStrike" dirty="0">
                          <a:solidFill>
                            <a:schemeClr val="tx1">
                              <a:lumMod val="65000"/>
                              <a:lumOff val="35000"/>
                            </a:schemeClr>
                          </a:solidFill>
                          <a:effectLst/>
                        </a:rPr>
                        <a:t>Mice #</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14</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14</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13</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11</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10</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10</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sp>
        <p:nvSpPr>
          <p:cNvPr id="7" name="Rectangle 6">
            <a:extLst>
              <a:ext uri="{FF2B5EF4-FFF2-40B4-BE49-F238E27FC236}">
                <a16:creationId xmlns:a16="http://schemas.microsoft.com/office/drawing/2014/main" id="{2C4A1C17-F1E4-5B43-AAEB-E38F5C3A46D5}"/>
              </a:ext>
            </a:extLst>
          </p:cNvPr>
          <p:cNvSpPr/>
          <p:nvPr/>
        </p:nvSpPr>
        <p:spPr>
          <a:xfrm>
            <a:off x="953037" y="4608669"/>
            <a:ext cx="10200068"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3c: BLI intensity over time in CPPL and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-CKO/CPPL mice.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BLI intensity in each mouse over time is shown. Each dot denotes individual mouse. Red bar represents the </a:t>
            </a:r>
            <a:r>
              <a:rPr lang="en-US" sz="1400" dirty="0">
                <a:latin typeface="Calibri" panose="020F0502020204030204" pitchFamily="34" charset="0"/>
                <a:ea typeface="DengXian" panose="02010600030101010101" pitchFamily="2" charset="-122"/>
                <a:cs typeface="Calibri" panose="020F0502020204030204" pitchFamily="34" charset="0"/>
              </a:rPr>
              <a:t>average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BLI intensity of all mice at a given age. Panel A: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wild-type CPPL mice (CPPL only). Panel B: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-knockout CPPL mice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aseline="30000" dirty="0">
                <a:solidFill>
                  <a:srgbClr val="000000"/>
                </a:solidFill>
                <a:latin typeface="Calibri" panose="020F0502020204030204" pitchFamily="34" charset="0"/>
                <a:ea typeface="DengXian" panose="02010600030101010101" pitchFamily="2" charset="-122"/>
                <a:cs typeface="Calibri" panose="020F0502020204030204" pitchFamily="34" charset="0"/>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;CPPL). Number of mice at each time point are shown at the bottom.</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
        <p:nvSpPr>
          <p:cNvPr id="2" name="TextBox 1"/>
          <p:cNvSpPr txBox="1"/>
          <p:nvPr/>
        </p:nvSpPr>
        <p:spPr>
          <a:xfrm>
            <a:off x="1700463" y="930031"/>
            <a:ext cx="229937" cy="369332"/>
          </a:xfrm>
          <a:prstGeom prst="rect">
            <a:avLst/>
          </a:prstGeom>
          <a:noFill/>
        </p:spPr>
        <p:txBody>
          <a:bodyPr wrap="square" rtlCol="0">
            <a:spAutoFit/>
          </a:bodyPr>
          <a:lstStyle/>
          <a:p>
            <a:r>
              <a:rPr lang="en-US" dirty="0"/>
              <a:t>A</a:t>
            </a:r>
          </a:p>
        </p:txBody>
      </p:sp>
      <p:sp>
        <p:nvSpPr>
          <p:cNvPr id="8" name="TextBox 7"/>
          <p:cNvSpPr txBox="1"/>
          <p:nvPr/>
        </p:nvSpPr>
        <p:spPr>
          <a:xfrm>
            <a:off x="7026649" y="897765"/>
            <a:ext cx="229937" cy="369332"/>
          </a:xfrm>
          <a:prstGeom prst="rect">
            <a:avLst/>
          </a:prstGeom>
          <a:noFill/>
        </p:spPr>
        <p:txBody>
          <a:bodyPr wrap="square" rtlCol="0">
            <a:spAutoFit/>
          </a:bodyPr>
          <a:lstStyle/>
          <a:p>
            <a:r>
              <a:rPr lang="en-US" dirty="0"/>
              <a:t>B</a:t>
            </a:r>
          </a:p>
        </p:txBody>
      </p:sp>
    </p:spTree>
    <p:extLst>
      <p:ext uri="{BB962C8B-B14F-4D97-AF65-F5344CB8AC3E}">
        <p14:creationId xmlns:p14="http://schemas.microsoft.com/office/powerpoint/2010/main" val="200389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73073148"/>
              </p:ext>
            </p:extLst>
          </p:nvPr>
        </p:nvGraphicFramePr>
        <p:xfrm>
          <a:off x="1676399" y="1219200"/>
          <a:ext cx="8410573" cy="2667002"/>
        </p:xfrm>
        <a:graphic>
          <a:graphicData uri="http://schemas.openxmlformats.org/drawingml/2006/table">
            <a:tbl>
              <a:tblPr firstRow="1" firstCol="1" bandRow="1">
                <a:tableStyleId>{5C22544A-7EE6-4342-B048-85BDC9FD1C3A}</a:tableStyleId>
              </a:tblPr>
              <a:tblGrid>
                <a:gridCol w="571077">
                  <a:extLst>
                    <a:ext uri="{9D8B030D-6E8A-4147-A177-3AD203B41FA5}">
                      <a16:colId xmlns:a16="http://schemas.microsoft.com/office/drawing/2014/main" val="20001"/>
                    </a:ext>
                  </a:extLst>
                </a:gridCol>
                <a:gridCol w="979937">
                  <a:extLst>
                    <a:ext uri="{9D8B030D-6E8A-4147-A177-3AD203B41FA5}">
                      <a16:colId xmlns:a16="http://schemas.microsoft.com/office/drawing/2014/main" val="20003"/>
                    </a:ext>
                  </a:extLst>
                </a:gridCol>
                <a:gridCol w="979937">
                  <a:extLst>
                    <a:ext uri="{9D8B030D-6E8A-4147-A177-3AD203B41FA5}">
                      <a16:colId xmlns:a16="http://schemas.microsoft.com/office/drawing/2014/main" val="20004"/>
                    </a:ext>
                  </a:extLst>
                </a:gridCol>
                <a:gridCol w="979937">
                  <a:extLst>
                    <a:ext uri="{9D8B030D-6E8A-4147-A177-3AD203B41FA5}">
                      <a16:colId xmlns:a16="http://schemas.microsoft.com/office/drawing/2014/main" val="20005"/>
                    </a:ext>
                  </a:extLst>
                </a:gridCol>
                <a:gridCol w="979937">
                  <a:extLst>
                    <a:ext uri="{9D8B030D-6E8A-4147-A177-3AD203B41FA5}">
                      <a16:colId xmlns:a16="http://schemas.microsoft.com/office/drawing/2014/main" val="20006"/>
                    </a:ext>
                  </a:extLst>
                </a:gridCol>
                <a:gridCol w="979937">
                  <a:extLst>
                    <a:ext uri="{9D8B030D-6E8A-4147-A177-3AD203B41FA5}">
                      <a16:colId xmlns:a16="http://schemas.microsoft.com/office/drawing/2014/main" val="20007"/>
                    </a:ext>
                  </a:extLst>
                </a:gridCol>
                <a:gridCol w="979937">
                  <a:extLst>
                    <a:ext uri="{9D8B030D-6E8A-4147-A177-3AD203B41FA5}">
                      <a16:colId xmlns:a16="http://schemas.microsoft.com/office/drawing/2014/main" val="20008"/>
                    </a:ext>
                  </a:extLst>
                </a:gridCol>
                <a:gridCol w="979937">
                  <a:extLst>
                    <a:ext uri="{9D8B030D-6E8A-4147-A177-3AD203B41FA5}">
                      <a16:colId xmlns:a16="http://schemas.microsoft.com/office/drawing/2014/main" val="1646633328"/>
                    </a:ext>
                  </a:extLst>
                </a:gridCol>
                <a:gridCol w="979937">
                  <a:extLst>
                    <a:ext uri="{9D8B030D-6E8A-4147-A177-3AD203B41FA5}">
                      <a16:colId xmlns:a16="http://schemas.microsoft.com/office/drawing/2014/main" val="20009"/>
                    </a:ext>
                  </a:extLst>
                </a:gridCol>
              </a:tblGrid>
              <a:tr h="218525">
                <a:tc gridSpan="9">
                  <a:txBody>
                    <a:bodyPr/>
                    <a:lstStyle/>
                    <a:p>
                      <a:pPr marL="0" marR="0" algn="l">
                        <a:lnSpc>
                          <a:spcPct val="115000"/>
                        </a:lnSpc>
                        <a:spcBef>
                          <a:spcPts val="0"/>
                        </a:spcBef>
                        <a:spcAft>
                          <a:spcPts val="0"/>
                        </a:spcAft>
                      </a:pPr>
                      <a:r>
                        <a:rPr lang="en-US" sz="1000" dirty="0">
                          <a:solidFill>
                            <a:schemeClr val="tx1"/>
                          </a:solidFill>
                        </a:rPr>
                        <a:t>CPPL Male:</a:t>
                      </a:r>
                      <a:r>
                        <a:rPr lang="en-US" sz="1000" baseline="0" dirty="0">
                          <a:solidFill>
                            <a:schemeClr val="tx1"/>
                          </a:solidFill>
                        </a:rPr>
                        <a:t> PBS treatment group (Prevention Study)</a:t>
                      </a:r>
                      <a:endParaRPr lang="en-US" sz="1000" dirty="0">
                        <a:solidFill>
                          <a:schemeClr val="tx1"/>
                        </a:solidFill>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272053">
                <a:tc>
                  <a:txBody>
                    <a:bodyPr/>
                    <a:lstStyle/>
                    <a:p>
                      <a:pPr marL="0" marR="0" algn="ctr">
                        <a:lnSpc>
                          <a:spcPct val="115000"/>
                        </a:lnSpc>
                        <a:spcBef>
                          <a:spcPts val="0"/>
                        </a:spcBef>
                        <a:spcAft>
                          <a:spcPts val="0"/>
                        </a:spcAft>
                      </a:pPr>
                      <a:r>
                        <a:rPr lang="en-US" sz="700" dirty="0">
                          <a:solidFill>
                            <a:schemeClr val="tx1"/>
                          </a:solidFill>
                        </a:rPr>
                        <a:t>Ear</a:t>
                      </a:r>
                      <a:r>
                        <a:rPr lang="en-US" sz="700" baseline="0" dirty="0">
                          <a:solidFill>
                            <a:schemeClr val="tx1"/>
                          </a:solidFill>
                        </a:rPr>
                        <a:t> T</a:t>
                      </a:r>
                      <a:r>
                        <a:rPr lang="en-US" sz="700" dirty="0">
                          <a:solidFill>
                            <a:schemeClr val="tx1"/>
                          </a:solidFill>
                        </a:rPr>
                        <a:t>ag #</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1</a:t>
                      </a:r>
                      <a:r>
                        <a:rPr lang="en-US" sz="700" b="1" baseline="30000" dirty="0">
                          <a:solidFill>
                            <a:schemeClr val="tx1"/>
                          </a:solidFill>
                        </a:rPr>
                        <a:t>st</a:t>
                      </a:r>
                      <a:r>
                        <a:rPr lang="en-US" sz="700" b="1" dirty="0">
                          <a:solidFill>
                            <a:schemeClr val="tx1"/>
                          </a:solidFill>
                        </a:rPr>
                        <a:t> screen</a:t>
                      </a:r>
                    </a:p>
                    <a:p>
                      <a:pPr marL="0" marR="0" algn="ctr">
                        <a:lnSpc>
                          <a:spcPct val="115000"/>
                        </a:lnSpc>
                        <a:spcBef>
                          <a:spcPts val="0"/>
                        </a:spcBef>
                        <a:spcAft>
                          <a:spcPts val="0"/>
                        </a:spcAft>
                      </a:pPr>
                      <a:r>
                        <a:rPr lang="en-US" sz="700" b="1" dirty="0">
                          <a:solidFill>
                            <a:schemeClr val="tx1"/>
                          </a:solidFill>
                          <a:latin typeface="+mn-lt"/>
                          <a:ea typeface="+mn-ea"/>
                          <a:cs typeface="+mn-cs"/>
                        </a:rPr>
                        <a:t>@ </a:t>
                      </a:r>
                      <a:r>
                        <a:rPr lang="en-US" sz="700" b="1" baseline="0" dirty="0">
                          <a:solidFill>
                            <a:schemeClr val="tx1"/>
                          </a:solidFill>
                          <a:latin typeface="+mn-lt"/>
                          <a:ea typeface="+mn-ea"/>
                          <a:cs typeface="+mn-cs"/>
                        </a:rPr>
                        <a:t>4-month-old</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2</a:t>
                      </a:r>
                      <a:r>
                        <a:rPr lang="en-US" sz="700" b="1" baseline="30000" dirty="0">
                          <a:solidFill>
                            <a:schemeClr val="tx1"/>
                          </a:solidFill>
                        </a:rPr>
                        <a:t>nd</a:t>
                      </a:r>
                      <a:r>
                        <a:rPr lang="en-US" sz="700" b="1" dirty="0">
                          <a:solidFill>
                            <a:schemeClr val="tx1"/>
                          </a:solidFill>
                        </a:rPr>
                        <a:t> screen</a:t>
                      </a:r>
                    </a:p>
                    <a:p>
                      <a:pPr marL="0" marR="0" algn="ctr">
                        <a:lnSpc>
                          <a:spcPct val="115000"/>
                        </a:lnSpc>
                        <a:spcBef>
                          <a:spcPts val="0"/>
                        </a:spcBef>
                        <a:spcAft>
                          <a:spcPts val="0"/>
                        </a:spcAft>
                      </a:pPr>
                      <a:r>
                        <a:rPr lang="en-US" sz="700" b="1" dirty="0">
                          <a:solidFill>
                            <a:schemeClr val="tx1"/>
                          </a:solidFill>
                        </a:rPr>
                        <a:t> @ 5-month-old</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3</a:t>
                      </a:r>
                      <a:r>
                        <a:rPr lang="en-US" sz="700" b="1" baseline="30000" dirty="0">
                          <a:solidFill>
                            <a:schemeClr val="tx1"/>
                          </a:solidFill>
                        </a:rPr>
                        <a:t>rd</a:t>
                      </a:r>
                      <a:r>
                        <a:rPr lang="en-US" sz="700" b="1" dirty="0">
                          <a:solidFill>
                            <a:schemeClr val="tx1"/>
                          </a:solidFill>
                        </a:rPr>
                        <a:t> screen</a:t>
                      </a:r>
                    </a:p>
                    <a:p>
                      <a:pPr marL="0" marR="0" algn="ctr">
                        <a:lnSpc>
                          <a:spcPct val="115000"/>
                        </a:lnSpc>
                        <a:spcBef>
                          <a:spcPts val="0"/>
                        </a:spcBef>
                        <a:spcAft>
                          <a:spcPts val="0"/>
                        </a:spcAft>
                      </a:pPr>
                      <a:r>
                        <a:rPr lang="en-US" sz="700" b="1" dirty="0">
                          <a:solidFill>
                            <a:schemeClr val="tx1"/>
                          </a:solidFill>
                        </a:rPr>
                        <a:t>@ 6-month-old</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4th screen</a:t>
                      </a:r>
                    </a:p>
                    <a:p>
                      <a:pPr marL="0" marR="0" algn="ctr">
                        <a:lnSpc>
                          <a:spcPct val="115000"/>
                        </a:lnSpc>
                        <a:spcBef>
                          <a:spcPts val="0"/>
                        </a:spcBef>
                        <a:spcAft>
                          <a:spcPts val="0"/>
                        </a:spcAft>
                      </a:pPr>
                      <a:r>
                        <a:rPr lang="en-US" sz="700" b="1" dirty="0">
                          <a:solidFill>
                            <a:schemeClr val="tx1"/>
                          </a:solidFill>
                        </a:rPr>
                        <a:t>@ 7-month-old</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5th screen</a:t>
                      </a:r>
                    </a:p>
                    <a:p>
                      <a:pPr marL="0" marR="0" algn="ctr">
                        <a:lnSpc>
                          <a:spcPct val="115000"/>
                        </a:lnSpc>
                        <a:spcBef>
                          <a:spcPts val="0"/>
                        </a:spcBef>
                        <a:spcAft>
                          <a:spcPts val="0"/>
                        </a:spcAft>
                      </a:pPr>
                      <a:r>
                        <a:rPr lang="en-US" sz="700" b="1" dirty="0">
                          <a:solidFill>
                            <a:schemeClr val="tx1"/>
                          </a:solidFill>
                        </a:rPr>
                        <a:t>@ 8-month-old</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6th screen</a:t>
                      </a:r>
                    </a:p>
                    <a:p>
                      <a:pPr marL="0" marR="0" algn="ctr">
                        <a:lnSpc>
                          <a:spcPct val="115000"/>
                        </a:lnSpc>
                        <a:spcBef>
                          <a:spcPts val="0"/>
                        </a:spcBef>
                        <a:spcAft>
                          <a:spcPts val="0"/>
                        </a:spcAft>
                      </a:pPr>
                      <a:r>
                        <a:rPr lang="en-US" sz="700" b="1" dirty="0">
                          <a:solidFill>
                            <a:schemeClr val="tx1"/>
                          </a:solidFill>
                        </a:rPr>
                        <a:t>@ 9-month-old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Calibri"/>
                          <a:ea typeface="SimSun"/>
                          <a:cs typeface="Times New Roman"/>
                        </a:rPr>
                        <a:t>Weight (gm)</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rPr>
                        <a:t>Disposition</a:t>
                      </a:r>
                      <a:endParaRPr lang="en-US" sz="700" b="1" dirty="0">
                        <a:solidFill>
                          <a:schemeClr val="tx1"/>
                        </a:solidFill>
                        <a:latin typeface="Calibri"/>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72053">
                <a:tc>
                  <a:txBody>
                    <a:bodyPr/>
                    <a:lstStyle/>
                    <a:p>
                      <a:pPr marL="0" marR="0" algn="ctr">
                        <a:lnSpc>
                          <a:spcPct val="115000"/>
                        </a:lnSpc>
                        <a:spcBef>
                          <a:spcPts val="0"/>
                        </a:spcBef>
                        <a:spcAft>
                          <a:spcPts val="0"/>
                        </a:spcAft>
                      </a:pPr>
                      <a:r>
                        <a:rPr lang="en-US" sz="700" dirty="0">
                          <a:solidFill>
                            <a:schemeClr val="tx1"/>
                          </a:solidFill>
                          <a:latin typeface="+mn-lt"/>
                        </a:rPr>
                        <a:t>493</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5.40E+05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9.39E+06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5.32E+07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2.10E+08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4.32E+08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1.38E+09</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4.5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72053">
                <a:tc>
                  <a:txBody>
                    <a:bodyPr/>
                    <a:lstStyle/>
                    <a:p>
                      <a:pPr marL="0" marR="0" algn="ctr">
                        <a:lnSpc>
                          <a:spcPct val="115000"/>
                        </a:lnSpc>
                        <a:spcBef>
                          <a:spcPts val="0"/>
                        </a:spcBef>
                        <a:spcAft>
                          <a:spcPts val="0"/>
                        </a:spcAft>
                      </a:pPr>
                      <a:r>
                        <a:rPr lang="en-US" sz="700" dirty="0">
                          <a:solidFill>
                            <a:schemeClr val="tx1"/>
                          </a:solidFill>
                          <a:latin typeface="+mn-lt"/>
                        </a:rPr>
                        <a:t>414</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2.39E+05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3.29E+05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3.49E+06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1.30E+07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7.93E+07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1.94E+08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3.6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72053">
                <a:tc>
                  <a:txBody>
                    <a:bodyPr/>
                    <a:lstStyle/>
                    <a:p>
                      <a:pPr marL="0" marR="0" algn="ctr">
                        <a:lnSpc>
                          <a:spcPct val="115000"/>
                        </a:lnSpc>
                        <a:spcBef>
                          <a:spcPts val="0"/>
                        </a:spcBef>
                        <a:spcAft>
                          <a:spcPts val="0"/>
                        </a:spcAft>
                      </a:pPr>
                      <a:r>
                        <a:rPr lang="en-US" sz="700">
                          <a:solidFill>
                            <a:schemeClr val="tx1"/>
                          </a:solidFill>
                          <a:latin typeface="+mn-lt"/>
                        </a:rPr>
                        <a:t>419</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2.13E+05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3.45E+06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5.55E+06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5 months age</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72053">
                <a:tc>
                  <a:txBody>
                    <a:bodyPr/>
                    <a:lstStyle/>
                    <a:p>
                      <a:pPr marL="0" marR="0" algn="ctr">
                        <a:lnSpc>
                          <a:spcPct val="115000"/>
                        </a:lnSpc>
                        <a:spcBef>
                          <a:spcPts val="0"/>
                        </a:spcBef>
                        <a:spcAft>
                          <a:spcPts val="0"/>
                        </a:spcAft>
                      </a:pPr>
                      <a:r>
                        <a:rPr lang="en-US" sz="700">
                          <a:solidFill>
                            <a:schemeClr val="tx1"/>
                          </a:solidFill>
                          <a:latin typeface="+mn-lt"/>
                        </a:rPr>
                        <a:t>458</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6.48E+04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2.74E+05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7.71E+05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5 months age</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72053">
                <a:tc>
                  <a:txBody>
                    <a:bodyPr/>
                    <a:lstStyle/>
                    <a:p>
                      <a:pPr marL="0" marR="0" algn="ctr">
                        <a:lnSpc>
                          <a:spcPct val="115000"/>
                        </a:lnSpc>
                        <a:spcBef>
                          <a:spcPts val="0"/>
                        </a:spcBef>
                        <a:spcAft>
                          <a:spcPts val="0"/>
                        </a:spcAft>
                      </a:pPr>
                      <a:r>
                        <a:rPr lang="en-US" sz="700">
                          <a:solidFill>
                            <a:schemeClr val="tx1"/>
                          </a:solidFill>
                          <a:latin typeface="+mn-lt"/>
                        </a:rPr>
                        <a:t>717</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4.85E+04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5.31E+04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5.49E+05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8.77E+06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1.52E+07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6.58E+07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3.5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72053">
                <a:tc>
                  <a:txBody>
                    <a:bodyPr/>
                    <a:lstStyle/>
                    <a:p>
                      <a:pPr marL="0" marR="0" algn="ctr">
                        <a:lnSpc>
                          <a:spcPct val="115000"/>
                        </a:lnSpc>
                        <a:spcBef>
                          <a:spcPts val="0"/>
                        </a:spcBef>
                        <a:spcAft>
                          <a:spcPts val="0"/>
                        </a:spcAft>
                      </a:pPr>
                      <a:r>
                        <a:rPr lang="en-US" sz="700">
                          <a:solidFill>
                            <a:schemeClr val="tx1"/>
                          </a:solidFill>
                          <a:latin typeface="+mn-lt"/>
                        </a:rPr>
                        <a:t>719</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3.40E+06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6.68E+07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2.84E+08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6.59E+08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2.10E+09</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9.08E+09</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5.1</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72053">
                <a:tc>
                  <a:txBody>
                    <a:bodyPr/>
                    <a:lstStyle/>
                    <a:p>
                      <a:pPr marL="0" marR="0" algn="ctr">
                        <a:lnSpc>
                          <a:spcPct val="115000"/>
                        </a:lnSpc>
                        <a:spcBef>
                          <a:spcPts val="0"/>
                        </a:spcBef>
                        <a:spcAft>
                          <a:spcPts val="0"/>
                        </a:spcAft>
                      </a:pPr>
                      <a:r>
                        <a:rPr lang="en-US" sz="700">
                          <a:solidFill>
                            <a:schemeClr val="tx1"/>
                          </a:solidFill>
                          <a:latin typeface="+mn-lt"/>
                        </a:rPr>
                        <a:t>474</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7.23E+04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3.93E+05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5.34E+05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2.39E+07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6.31E+08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9.32E+08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4.2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72053">
                <a:tc>
                  <a:txBody>
                    <a:bodyPr/>
                    <a:lstStyle/>
                    <a:p>
                      <a:pPr marL="0" marR="0" algn="ctr">
                        <a:lnSpc>
                          <a:spcPct val="115000"/>
                        </a:lnSpc>
                        <a:spcBef>
                          <a:spcPts val="0"/>
                        </a:spcBef>
                        <a:spcAft>
                          <a:spcPts val="0"/>
                        </a:spcAft>
                      </a:pPr>
                      <a:r>
                        <a:rPr lang="en-US" sz="700">
                          <a:solidFill>
                            <a:schemeClr val="tx1"/>
                          </a:solidFill>
                          <a:latin typeface="+mn-lt"/>
                        </a:rPr>
                        <a:t>792</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1.98E+05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3.29E+06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8.23E+07</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1.59E+08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3.49E+09</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6.04E+09</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5.8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Rectangle 4">
            <a:extLst>
              <a:ext uri="{FF2B5EF4-FFF2-40B4-BE49-F238E27FC236}">
                <a16:creationId xmlns:a16="http://schemas.microsoft.com/office/drawing/2014/main" id="{7AC531B2-EFB0-BB4D-8420-F5E40518E7A1}"/>
              </a:ext>
            </a:extLst>
          </p:cNvPr>
          <p:cNvSpPr/>
          <p:nvPr/>
        </p:nvSpPr>
        <p:spPr>
          <a:xfrm>
            <a:off x="1107583" y="4058047"/>
            <a:ext cx="10444766" cy="523220"/>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4a. BLI in all PBS treated CPPL live mice in prevention study (early intervention).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screen from age 4-month to 9-month in all 8 PBS treated CPPL mice</a:t>
            </a:r>
            <a:endParaRPr lang="en-US" sz="1400" dirty="0"/>
          </a:p>
        </p:txBody>
      </p:sp>
    </p:spTree>
    <p:extLst>
      <p:ext uri="{BB962C8B-B14F-4D97-AF65-F5344CB8AC3E}">
        <p14:creationId xmlns:p14="http://schemas.microsoft.com/office/powerpoint/2010/main" val="3018629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64204434"/>
              </p:ext>
            </p:extLst>
          </p:nvPr>
        </p:nvGraphicFramePr>
        <p:xfrm>
          <a:off x="1752600" y="723900"/>
          <a:ext cx="8005761" cy="4194308"/>
        </p:xfrm>
        <a:graphic>
          <a:graphicData uri="http://schemas.openxmlformats.org/drawingml/2006/table">
            <a:tbl>
              <a:tblPr firstRow="1" firstCol="1" bandRow="1">
                <a:tableStyleId>{5C22544A-7EE6-4342-B048-85BDC9FD1C3A}</a:tableStyleId>
              </a:tblPr>
              <a:tblGrid>
                <a:gridCol w="613691">
                  <a:extLst>
                    <a:ext uri="{9D8B030D-6E8A-4147-A177-3AD203B41FA5}">
                      <a16:colId xmlns:a16="http://schemas.microsoft.com/office/drawing/2014/main" val="20001"/>
                    </a:ext>
                  </a:extLst>
                </a:gridCol>
                <a:gridCol w="887015">
                  <a:extLst>
                    <a:ext uri="{9D8B030D-6E8A-4147-A177-3AD203B41FA5}">
                      <a16:colId xmlns:a16="http://schemas.microsoft.com/office/drawing/2014/main" val="20003"/>
                    </a:ext>
                  </a:extLst>
                </a:gridCol>
                <a:gridCol w="887015">
                  <a:extLst>
                    <a:ext uri="{9D8B030D-6E8A-4147-A177-3AD203B41FA5}">
                      <a16:colId xmlns:a16="http://schemas.microsoft.com/office/drawing/2014/main" val="20004"/>
                    </a:ext>
                  </a:extLst>
                </a:gridCol>
                <a:gridCol w="887015">
                  <a:extLst>
                    <a:ext uri="{9D8B030D-6E8A-4147-A177-3AD203B41FA5}">
                      <a16:colId xmlns:a16="http://schemas.microsoft.com/office/drawing/2014/main" val="20005"/>
                    </a:ext>
                  </a:extLst>
                </a:gridCol>
                <a:gridCol w="887015">
                  <a:extLst>
                    <a:ext uri="{9D8B030D-6E8A-4147-A177-3AD203B41FA5}">
                      <a16:colId xmlns:a16="http://schemas.microsoft.com/office/drawing/2014/main" val="20006"/>
                    </a:ext>
                  </a:extLst>
                </a:gridCol>
                <a:gridCol w="887015">
                  <a:extLst>
                    <a:ext uri="{9D8B030D-6E8A-4147-A177-3AD203B41FA5}">
                      <a16:colId xmlns:a16="http://schemas.microsoft.com/office/drawing/2014/main" val="20007"/>
                    </a:ext>
                  </a:extLst>
                </a:gridCol>
                <a:gridCol w="887015">
                  <a:extLst>
                    <a:ext uri="{9D8B030D-6E8A-4147-A177-3AD203B41FA5}">
                      <a16:colId xmlns:a16="http://schemas.microsoft.com/office/drawing/2014/main" val="20008"/>
                    </a:ext>
                  </a:extLst>
                </a:gridCol>
                <a:gridCol w="1034990">
                  <a:extLst>
                    <a:ext uri="{9D8B030D-6E8A-4147-A177-3AD203B41FA5}">
                      <a16:colId xmlns:a16="http://schemas.microsoft.com/office/drawing/2014/main" val="1933150757"/>
                    </a:ext>
                  </a:extLst>
                </a:gridCol>
                <a:gridCol w="1034990">
                  <a:extLst>
                    <a:ext uri="{9D8B030D-6E8A-4147-A177-3AD203B41FA5}">
                      <a16:colId xmlns:a16="http://schemas.microsoft.com/office/drawing/2014/main" val="20009"/>
                    </a:ext>
                  </a:extLst>
                </a:gridCol>
              </a:tblGrid>
              <a:tr h="246724">
                <a:tc gridSpan="9">
                  <a:txBody>
                    <a:bodyPr/>
                    <a:lstStyle/>
                    <a:p>
                      <a:pPr marL="0" marR="0" algn="l">
                        <a:lnSpc>
                          <a:spcPct val="115000"/>
                        </a:lnSpc>
                        <a:spcBef>
                          <a:spcPts val="0"/>
                        </a:spcBef>
                        <a:spcAft>
                          <a:spcPts val="0"/>
                        </a:spcAft>
                      </a:pPr>
                      <a:r>
                        <a:rPr lang="en-US" sz="1000" dirty="0">
                          <a:solidFill>
                            <a:schemeClr val="tx1"/>
                          </a:solidFill>
                          <a:latin typeface="+mn-lt"/>
                        </a:rPr>
                        <a:t>CPPL Male: sEphB4-alb</a:t>
                      </a:r>
                      <a:r>
                        <a:rPr lang="en-US" sz="1000" baseline="0" dirty="0">
                          <a:solidFill>
                            <a:schemeClr val="tx1"/>
                          </a:solidFill>
                          <a:latin typeface="+mn-lt"/>
                        </a:rPr>
                        <a:t> Treatment group</a:t>
                      </a:r>
                      <a:endParaRPr lang="en-US" sz="1000" dirty="0">
                        <a:solidFill>
                          <a:schemeClr val="tx1"/>
                        </a:solidFill>
                        <a:latin typeface="+mn-lt"/>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6"/>
                  </a:ext>
                </a:extLst>
              </a:tr>
              <a:tr h="246724">
                <a:tc>
                  <a:txBody>
                    <a:bodyPr/>
                    <a:lstStyle/>
                    <a:p>
                      <a:pPr marL="0" marR="0" algn="ctr">
                        <a:lnSpc>
                          <a:spcPct val="115000"/>
                        </a:lnSpc>
                        <a:spcBef>
                          <a:spcPts val="0"/>
                        </a:spcBef>
                        <a:spcAft>
                          <a:spcPts val="0"/>
                        </a:spcAft>
                      </a:pPr>
                      <a:r>
                        <a:rPr lang="en-US" sz="700" b="1" dirty="0">
                          <a:solidFill>
                            <a:schemeClr val="tx1"/>
                          </a:solidFill>
                          <a:latin typeface="+mn-lt"/>
                        </a:rPr>
                        <a:t>Ear</a:t>
                      </a:r>
                      <a:r>
                        <a:rPr lang="en-US" sz="700" b="1" baseline="0" dirty="0">
                          <a:solidFill>
                            <a:schemeClr val="tx1"/>
                          </a:solidFill>
                          <a:latin typeface="+mn-lt"/>
                        </a:rPr>
                        <a:t> T</a:t>
                      </a:r>
                      <a:r>
                        <a:rPr lang="en-US" sz="700" b="1" dirty="0">
                          <a:solidFill>
                            <a:schemeClr val="tx1"/>
                          </a:solidFill>
                          <a:latin typeface="+mn-lt"/>
                        </a:rPr>
                        <a:t>ag #</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1</a:t>
                      </a:r>
                      <a:r>
                        <a:rPr lang="en-US" sz="700" b="1" baseline="30000" dirty="0">
                          <a:solidFill>
                            <a:schemeClr val="tx1"/>
                          </a:solidFill>
                          <a:latin typeface="+mn-lt"/>
                        </a:rPr>
                        <a:t>st</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ea typeface="+mn-ea"/>
                          <a:cs typeface="+mn-cs"/>
                        </a:rPr>
                        <a:t>@ </a:t>
                      </a:r>
                      <a:r>
                        <a:rPr lang="en-US" sz="700" b="1" baseline="0" dirty="0">
                          <a:solidFill>
                            <a:schemeClr val="tx1"/>
                          </a:solidFill>
                          <a:latin typeface="+mn-lt"/>
                          <a:ea typeface="+mn-ea"/>
                          <a:cs typeface="+mn-cs"/>
                        </a:rPr>
                        <a:t>4-month-old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2</a:t>
                      </a:r>
                      <a:r>
                        <a:rPr lang="en-US" sz="700" b="1" baseline="30000" dirty="0">
                          <a:solidFill>
                            <a:schemeClr val="tx1"/>
                          </a:solidFill>
                          <a:latin typeface="+mn-lt"/>
                        </a:rPr>
                        <a:t>nd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 5-month-old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3</a:t>
                      </a:r>
                      <a:r>
                        <a:rPr lang="en-US" sz="700" b="1" baseline="30000" dirty="0">
                          <a:solidFill>
                            <a:schemeClr val="tx1"/>
                          </a:solidFill>
                          <a:latin typeface="+mn-lt"/>
                        </a:rPr>
                        <a:t>rd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6-month-old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4th screen</a:t>
                      </a:r>
                    </a:p>
                    <a:p>
                      <a:pPr marL="0" marR="0" algn="ctr">
                        <a:lnSpc>
                          <a:spcPct val="115000"/>
                        </a:lnSpc>
                        <a:spcBef>
                          <a:spcPts val="0"/>
                        </a:spcBef>
                        <a:spcAft>
                          <a:spcPts val="0"/>
                        </a:spcAft>
                      </a:pPr>
                      <a:r>
                        <a:rPr lang="en-US" sz="700" b="1" dirty="0">
                          <a:solidFill>
                            <a:schemeClr val="tx1"/>
                          </a:solidFill>
                          <a:latin typeface="+mn-lt"/>
                        </a:rPr>
                        <a:t>@ 7-month-old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5th screen</a:t>
                      </a:r>
                    </a:p>
                    <a:p>
                      <a:pPr marL="0" marR="0" algn="ctr">
                        <a:lnSpc>
                          <a:spcPct val="115000"/>
                        </a:lnSpc>
                        <a:spcBef>
                          <a:spcPts val="0"/>
                        </a:spcBef>
                        <a:spcAft>
                          <a:spcPts val="0"/>
                        </a:spcAft>
                      </a:pPr>
                      <a:r>
                        <a:rPr lang="en-US" sz="700" b="1" dirty="0">
                          <a:solidFill>
                            <a:schemeClr val="tx1"/>
                          </a:solidFill>
                          <a:latin typeface="+mn-lt"/>
                        </a:rPr>
                        <a:t>@ 8-month-old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6th screen</a:t>
                      </a:r>
                    </a:p>
                    <a:p>
                      <a:pPr marL="0" marR="0" algn="ctr">
                        <a:lnSpc>
                          <a:spcPct val="115000"/>
                        </a:lnSpc>
                        <a:spcBef>
                          <a:spcPts val="0"/>
                        </a:spcBef>
                        <a:spcAft>
                          <a:spcPts val="0"/>
                        </a:spcAft>
                      </a:pPr>
                      <a:r>
                        <a:rPr lang="en-US" sz="700" b="1" dirty="0">
                          <a:solidFill>
                            <a:schemeClr val="tx1"/>
                          </a:solidFill>
                          <a:latin typeface="+mn-lt"/>
                        </a:rPr>
                        <a:t>@ 9-month-old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ea typeface="SimSun"/>
                          <a:cs typeface="Times New Roman"/>
                        </a:rPr>
                        <a:t>Weight (gm)</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Others</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743</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8.39E+05</a:t>
                      </a:r>
                      <a:endParaRPr lang="en-US" sz="700" b="0" i="0" u="none" strike="noStrike" dirty="0">
                        <a:solidFill>
                          <a:schemeClr val="tx1"/>
                        </a:solidFill>
                        <a:latin typeface="+mn-lt"/>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8.07E+04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3.39E+04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Dead</a:t>
                      </a:r>
                      <a:endParaRPr lang="en-US" sz="700" b="0" i="0" u="none" strike="noStrike" dirty="0">
                        <a:solidFill>
                          <a:schemeClr val="tx1"/>
                        </a:solidFill>
                        <a:latin typeface="+mn-lt"/>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5 months age</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46724">
                <a:tc>
                  <a:txBody>
                    <a:bodyPr/>
                    <a:lstStyle/>
                    <a:p>
                      <a:pPr marL="0" marR="0" algn="ctr">
                        <a:lnSpc>
                          <a:spcPct val="115000"/>
                        </a:lnSpc>
                        <a:spcBef>
                          <a:spcPts val="0"/>
                        </a:spcBef>
                        <a:spcAft>
                          <a:spcPts val="0"/>
                        </a:spcAft>
                      </a:pPr>
                      <a:r>
                        <a:rPr lang="en-US" sz="700">
                          <a:solidFill>
                            <a:schemeClr val="tx1"/>
                          </a:solidFill>
                          <a:latin typeface="+mn-lt"/>
                        </a:rPr>
                        <a:t>750</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8.90E+05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9.49E+04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4.56E+03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2.22E+03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7.04E+02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2.85E+02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985</a:t>
                      </a:r>
                      <a:endParaRPr lang="en-US" sz="700"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u="none" strike="noStrike" dirty="0">
                          <a:solidFill>
                            <a:schemeClr val="tx1"/>
                          </a:solidFill>
                          <a:latin typeface="+mn-lt"/>
                        </a:rPr>
                        <a:t>4.37E+04</a:t>
                      </a:r>
                      <a:endParaRPr lang="en-US" sz="700" b="0" i="0" u="none" strike="noStrike" dirty="0">
                        <a:solidFill>
                          <a:schemeClr val="tx1"/>
                        </a:solidFill>
                        <a:latin typeface="+mn-lt"/>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1.68E+04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8.85E+03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6.03E+02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8.89E+02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7.03E+02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1.8</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46724">
                <a:tc>
                  <a:txBody>
                    <a:bodyPr/>
                    <a:lstStyle/>
                    <a:p>
                      <a:pPr marL="0" marR="0" algn="ctr">
                        <a:lnSpc>
                          <a:spcPct val="115000"/>
                        </a:lnSpc>
                        <a:spcBef>
                          <a:spcPts val="0"/>
                        </a:spcBef>
                        <a:spcAft>
                          <a:spcPts val="0"/>
                        </a:spcAft>
                      </a:pPr>
                      <a:r>
                        <a:rPr lang="en-US" sz="700">
                          <a:solidFill>
                            <a:schemeClr val="tx1"/>
                          </a:solidFill>
                          <a:latin typeface="+mn-lt"/>
                        </a:rPr>
                        <a:t>986</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3.37E+06</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9.30E+05</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3.03E+04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2.22E+03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8.30E+02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6.56E+02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46724">
                <a:tc>
                  <a:txBody>
                    <a:bodyPr/>
                    <a:lstStyle/>
                    <a:p>
                      <a:pPr marL="0" marR="0" algn="ctr">
                        <a:lnSpc>
                          <a:spcPct val="115000"/>
                        </a:lnSpc>
                        <a:spcBef>
                          <a:spcPts val="0"/>
                        </a:spcBef>
                        <a:spcAft>
                          <a:spcPts val="0"/>
                        </a:spcAft>
                      </a:pPr>
                      <a:r>
                        <a:rPr lang="en-US" sz="700">
                          <a:solidFill>
                            <a:schemeClr val="tx1"/>
                          </a:solidFill>
                          <a:latin typeface="+mn-lt"/>
                        </a:rPr>
                        <a:t>987</a:t>
                      </a:r>
                      <a:endParaRPr lang="en-US" sz="70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6.40E+04</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3.59E+03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2.48E+03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3.03E+03</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8.93E+02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9.92E+02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2.0</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455</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4.93E+05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5.04E+03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4.77E+03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3.33E+02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4.03E+02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6.04E+02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a:solidFill>
                            <a:schemeClr val="tx1"/>
                          </a:solidFill>
                          <a:latin typeface="+mn-lt"/>
                          <a:ea typeface="SimSun"/>
                          <a:cs typeface="Times New Roman"/>
                        </a:rPr>
                        <a:t>Sacrificed for analysis</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742</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9.03E+05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3.39E+03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5.31E+03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3.29E+02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5.49E+02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4.22E+02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721</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3.12E+04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9.30E+02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4.32E+02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3.93E+02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altLang="zh-CN" sz="700" dirty="0">
                          <a:solidFill>
                            <a:schemeClr val="tx1"/>
                          </a:solidFill>
                          <a:latin typeface="+mn-lt"/>
                        </a:rPr>
                        <a:t>Dead</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a:t>
                      </a:r>
                      <a:r>
                        <a:rPr lang="en-US" altLang="zh-CN" sz="700" dirty="0">
                          <a:solidFill>
                            <a:schemeClr val="tx1"/>
                          </a:solidFill>
                          <a:latin typeface="+mn-lt"/>
                        </a:rPr>
                        <a:t>7</a:t>
                      </a:r>
                      <a:r>
                        <a:rPr lang="en-US" sz="700" dirty="0">
                          <a:solidFill>
                            <a:schemeClr val="tx1"/>
                          </a:solidFill>
                          <a:latin typeface="+mn-lt"/>
                        </a:rPr>
                        <a:t> months age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722</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3.73E+05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4.96E+04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8.39E+03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3.20E+03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altLang="zh-CN" sz="700" dirty="0">
                          <a:solidFill>
                            <a:schemeClr val="tx1"/>
                          </a:solidFill>
                          <a:latin typeface="+mn-lt"/>
                        </a:rPr>
                        <a:t>Dead</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6 months age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246724">
                <a:tc>
                  <a:txBody>
                    <a:bodyPr/>
                    <a:lstStyle/>
                    <a:p>
                      <a:pPr marL="0" marR="0" algn="ctr">
                        <a:lnSpc>
                          <a:spcPct val="115000"/>
                        </a:lnSpc>
                        <a:spcBef>
                          <a:spcPts val="0"/>
                        </a:spcBef>
                        <a:spcAft>
                          <a:spcPts val="0"/>
                        </a:spcAft>
                      </a:pPr>
                      <a:r>
                        <a:rPr lang="en-US" sz="700">
                          <a:solidFill>
                            <a:schemeClr val="tx1"/>
                          </a:solidFill>
                          <a:latin typeface="+mn-lt"/>
                        </a:rPr>
                        <a:t>723</a:t>
                      </a:r>
                      <a:endParaRPr lang="en-US" sz="70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4.32E+05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7.40E+04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3.86E+03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8.83E+02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1.40E+03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2.43E+02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0.6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246724">
                <a:tc>
                  <a:txBody>
                    <a:bodyPr/>
                    <a:lstStyle/>
                    <a:p>
                      <a:pPr marL="0" marR="0" algn="ctr">
                        <a:lnSpc>
                          <a:spcPct val="115000"/>
                        </a:lnSpc>
                        <a:spcBef>
                          <a:spcPts val="0"/>
                        </a:spcBef>
                        <a:spcAft>
                          <a:spcPts val="0"/>
                        </a:spcAft>
                      </a:pPr>
                      <a:r>
                        <a:rPr lang="en-US" sz="700">
                          <a:solidFill>
                            <a:schemeClr val="tx1"/>
                          </a:solidFill>
                          <a:latin typeface="+mn-lt"/>
                        </a:rPr>
                        <a:t>2110</a:t>
                      </a:r>
                      <a:endParaRPr lang="en-US" sz="70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1.20E+06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6.49E+05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8.84E+03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6.63E+03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6.74E+02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8.30E+02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1.7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246724">
                <a:tc>
                  <a:txBody>
                    <a:bodyPr/>
                    <a:lstStyle/>
                    <a:p>
                      <a:pPr marL="0" marR="0" algn="ctr">
                        <a:lnSpc>
                          <a:spcPct val="115000"/>
                        </a:lnSpc>
                        <a:spcBef>
                          <a:spcPts val="0"/>
                        </a:spcBef>
                        <a:spcAft>
                          <a:spcPts val="0"/>
                        </a:spcAft>
                      </a:pPr>
                      <a:r>
                        <a:rPr lang="en-US" sz="700">
                          <a:solidFill>
                            <a:schemeClr val="tx1"/>
                          </a:solidFill>
                          <a:latin typeface="+mn-lt"/>
                        </a:rPr>
                        <a:t>2130</a:t>
                      </a:r>
                      <a:endParaRPr lang="en-US" sz="70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9.03E+05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5.40E+04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7.71E+03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5.38E+03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9.94E+02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4.31E+02</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0.9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r h="246724">
                <a:tc>
                  <a:txBody>
                    <a:bodyPr/>
                    <a:lstStyle/>
                    <a:p>
                      <a:pPr marL="0" marR="0" algn="ctr">
                        <a:lnSpc>
                          <a:spcPct val="115000"/>
                        </a:lnSpc>
                        <a:spcBef>
                          <a:spcPts val="0"/>
                        </a:spcBef>
                        <a:spcAft>
                          <a:spcPts val="0"/>
                        </a:spcAft>
                      </a:pPr>
                      <a:r>
                        <a:rPr lang="en-US" sz="700">
                          <a:solidFill>
                            <a:schemeClr val="tx1"/>
                          </a:solidFill>
                          <a:latin typeface="+mn-lt"/>
                        </a:rPr>
                        <a:t>2170</a:t>
                      </a:r>
                      <a:endParaRPr lang="en-US" sz="70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4.30E+05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7.93E+04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3.41E+02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9.30E+02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3.11E+01</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246724">
                <a:tc>
                  <a:txBody>
                    <a:bodyPr/>
                    <a:lstStyle/>
                    <a:p>
                      <a:pPr marL="0" marR="0" algn="ctr">
                        <a:lnSpc>
                          <a:spcPct val="115000"/>
                        </a:lnSpc>
                        <a:spcBef>
                          <a:spcPts val="0"/>
                        </a:spcBef>
                        <a:spcAft>
                          <a:spcPts val="0"/>
                        </a:spcAft>
                      </a:pPr>
                      <a:r>
                        <a:rPr lang="en-US" sz="700">
                          <a:solidFill>
                            <a:schemeClr val="tx1"/>
                          </a:solidFill>
                          <a:latin typeface="+mn-lt"/>
                        </a:rPr>
                        <a:t>6767</a:t>
                      </a:r>
                      <a:endParaRPr lang="en-US" sz="70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9.02E+04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3.03E+03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2.21E+03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3.23E+03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altLang="zh-CN" sz="700" dirty="0">
                          <a:solidFill>
                            <a:schemeClr val="tx1"/>
                          </a:solidFill>
                          <a:latin typeface="+mn-lt"/>
                        </a:rPr>
                        <a:t>Dead</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6 months age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r h="246724">
                <a:tc>
                  <a:txBody>
                    <a:bodyPr/>
                    <a:lstStyle/>
                    <a:p>
                      <a:pPr marL="0" marR="0" algn="ctr">
                        <a:lnSpc>
                          <a:spcPct val="115000"/>
                        </a:lnSpc>
                        <a:spcBef>
                          <a:spcPts val="0"/>
                        </a:spcBef>
                        <a:spcAft>
                          <a:spcPts val="0"/>
                        </a:spcAft>
                      </a:pPr>
                      <a:r>
                        <a:rPr lang="en-US" sz="700" dirty="0">
                          <a:solidFill>
                            <a:schemeClr val="tx1"/>
                          </a:solidFill>
                          <a:latin typeface="+mn-lt"/>
                        </a:rPr>
                        <a:t>6768</a:t>
                      </a:r>
                      <a:endParaRPr lang="en-US" sz="700" dirty="0">
                        <a:solidFill>
                          <a:schemeClr val="tx1"/>
                        </a:solidFill>
                        <a:latin typeface="+mn-lt"/>
                        <a:ea typeface="SimSu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7.49E+05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9.93E+04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3.85E+04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7.43E+03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5.04E+03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4.58E+03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bl>
          </a:graphicData>
        </a:graphic>
      </p:graphicFrame>
      <p:sp>
        <p:nvSpPr>
          <p:cNvPr id="5" name="Rectangle 4">
            <a:extLst>
              <a:ext uri="{FF2B5EF4-FFF2-40B4-BE49-F238E27FC236}">
                <a16:creationId xmlns:a16="http://schemas.microsoft.com/office/drawing/2014/main" id="{A1872A31-C715-444A-A339-86EBCCA54122}"/>
              </a:ext>
            </a:extLst>
          </p:cNvPr>
          <p:cNvSpPr/>
          <p:nvPr/>
        </p:nvSpPr>
        <p:spPr>
          <a:xfrm>
            <a:off x="1159098" y="5049720"/>
            <a:ext cx="10444766"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4b. BLI in sEphB4-alb treated CPPL live mice in prevention study (early intervention).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screen from age 4-month to 9-month in all 15 sEphB4-alb treated CPPL mice and their destine.</a:t>
            </a:r>
            <a:endParaRPr lang="en-US" sz="1400" dirty="0">
              <a:latin typeface="Calibri" panose="020F0502020204030204" pitchFamily="34" charset="0"/>
              <a:ea typeface="DengXian" panose="02010600030101010101" pitchFamily="2" charset="-122"/>
              <a:cs typeface="Times New Roman" panose="02020603050405020304" pitchFamily="18" charset="0"/>
            </a:endParaRPr>
          </a:p>
          <a:p>
            <a:pPr algn="just"/>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endParaRPr lang="en-US" sz="1400" dirty="0"/>
          </a:p>
        </p:txBody>
      </p:sp>
    </p:spTree>
    <p:extLst>
      <p:ext uri="{BB962C8B-B14F-4D97-AF65-F5344CB8AC3E}">
        <p14:creationId xmlns:p14="http://schemas.microsoft.com/office/powerpoint/2010/main" val="317444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nvGraphicFramePr>
        <p:xfrm>
          <a:off x="2541006" y="8391613"/>
          <a:ext cx="2362199" cy="101600"/>
        </p:xfrm>
        <a:graphic>
          <a:graphicData uri="http://schemas.openxmlformats.org/drawingml/2006/table">
            <a:tbl>
              <a:tblPr>
                <a:tableStyleId>{5C22544A-7EE6-4342-B048-85BDC9FD1C3A}</a:tableStyleId>
              </a:tblPr>
              <a:tblGrid>
                <a:gridCol w="269847">
                  <a:extLst>
                    <a:ext uri="{9D8B030D-6E8A-4147-A177-3AD203B41FA5}">
                      <a16:colId xmlns:a16="http://schemas.microsoft.com/office/drawing/2014/main" val="20000"/>
                    </a:ext>
                  </a:extLst>
                </a:gridCol>
                <a:gridCol w="187352">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38100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81000">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tblGrid>
              <a:tr h="101600">
                <a:tc>
                  <a:txBody>
                    <a:bodyPr/>
                    <a:lstStyle/>
                    <a:p>
                      <a:pPr algn="r" fontAlgn="b"/>
                      <a:r>
                        <a:rPr lang="en-US" sz="600" u="none" strike="noStrike" dirty="0">
                          <a:solidFill>
                            <a:schemeClr val="tx1">
                              <a:lumMod val="65000"/>
                              <a:lumOff val="35000"/>
                            </a:schemeClr>
                          </a:solidFill>
                          <a:effectLst/>
                        </a:rPr>
                        <a:t>Mice #</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a:solidFill>
                            <a:schemeClr val="tx1">
                              <a:lumMod val="65000"/>
                              <a:lumOff val="35000"/>
                            </a:schemeClr>
                          </a:solidFill>
                          <a:effectLst/>
                        </a:rPr>
                        <a:t>8</a:t>
                      </a:r>
                      <a:endParaRPr lang="en-US" sz="600" b="0" i="0" u="none" strike="noStrike">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8</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8</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graphicFrame>
        <p:nvGraphicFramePr>
          <p:cNvPr id="9" name="Chart 8"/>
          <p:cNvGraphicFramePr>
            <a:graphicFrameLocks/>
          </p:cNvGraphicFramePr>
          <p:nvPr>
            <p:extLst>
              <p:ext uri="{D42A27DB-BD31-4B8C-83A1-F6EECF244321}">
                <p14:modId xmlns:p14="http://schemas.microsoft.com/office/powerpoint/2010/main" val="2579862473"/>
              </p:ext>
            </p:extLst>
          </p:nvPr>
        </p:nvGraphicFramePr>
        <p:xfrm>
          <a:off x="1714500" y="683653"/>
          <a:ext cx="3901907" cy="29856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a:graphicFrameLocks/>
          </p:cNvGraphicFramePr>
          <p:nvPr>
            <p:extLst>
              <p:ext uri="{D42A27DB-BD31-4B8C-83A1-F6EECF244321}">
                <p14:modId xmlns:p14="http://schemas.microsoft.com/office/powerpoint/2010/main" val="207421669"/>
              </p:ext>
            </p:extLst>
          </p:nvPr>
        </p:nvGraphicFramePr>
        <p:xfrm>
          <a:off x="5753100" y="683653"/>
          <a:ext cx="3956049" cy="29856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Table 14"/>
          <p:cNvGraphicFramePr>
            <a:graphicFrameLocks noGrp="1"/>
          </p:cNvGraphicFramePr>
          <p:nvPr/>
        </p:nvGraphicFramePr>
        <p:xfrm>
          <a:off x="5365936" y="8391613"/>
          <a:ext cx="2413820" cy="101600"/>
        </p:xfrm>
        <a:graphic>
          <a:graphicData uri="http://schemas.openxmlformats.org/drawingml/2006/table">
            <a:tbl>
              <a:tblPr>
                <a:tableStyleId>{5C22544A-7EE6-4342-B048-85BDC9FD1C3A}</a:tableStyleId>
              </a:tblPr>
              <a:tblGrid>
                <a:gridCol w="275744">
                  <a:extLst>
                    <a:ext uri="{9D8B030D-6E8A-4147-A177-3AD203B41FA5}">
                      <a16:colId xmlns:a16="http://schemas.microsoft.com/office/drawing/2014/main" val="20000"/>
                    </a:ext>
                  </a:extLst>
                </a:gridCol>
                <a:gridCol w="191446">
                  <a:extLst>
                    <a:ext uri="{9D8B030D-6E8A-4147-A177-3AD203B41FA5}">
                      <a16:colId xmlns:a16="http://schemas.microsoft.com/office/drawing/2014/main" val="20001"/>
                    </a:ext>
                  </a:extLst>
                </a:gridCol>
                <a:gridCol w="389326">
                  <a:extLst>
                    <a:ext uri="{9D8B030D-6E8A-4147-A177-3AD203B41FA5}">
                      <a16:colId xmlns:a16="http://schemas.microsoft.com/office/drawing/2014/main" val="20002"/>
                    </a:ext>
                  </a:extLst>
                </a:gridCol>
                <a:gridCol w="389326">
                  <a:extLst>
                    <a:ext uri="{9D8B030D-6E8A-4147-A177-3AD203B41FA5}">
                      <a16:colId xmlns:a16="http://schemas.microsoft.com/office/drawing/2014/main" val="20003"/>
                    </a:ext>
                  </a:extLst>
                </a:gridCol>
                <a:gridCol w="389326">
                  <a:extLst>
                    <a:ext uri="{9D8B030D-6E8A-4147-A177-3AD203B41FA5}">
                      <a16:colId xmlns:a16="http://schemas.microsoft.com/office/drawing/2014/main" val="20004"/>
                    </a:ext>
                  </a:extLst>
                </a:gridCol>
                <a:gridCol w="389326">
                  <a:extLst>
                    <a:ext uri="{9D8B030D-6E8A-4147-A177-3AD203B41FA5}">
                      <a16:colId xmlns:a16="http://schemas.microsoft.com/office/drawing/2014/main" val="20005"/>
                    </a:ext>
                  </a:extLst>
                </a:gridCol>
                <a:gridCol w="389326">
                  <a:extLst>
                    <a:ext uri="{9D8B030D-6E8A-4147-A177-3AD203B41FA5}">
                      <a16:colId xmlns:a16="http://schemas.microsoft.com/office/drawing/2014/main" val="20006"/>
                    </a:ext>
                  </a:extLst>
                </a:gridCol>
              </a:tblGrid>
              <a:tr h="101600">
                <a:tc>
                  <a:txBody>
                    <a:bodyPr/>
                    <a:lstStyle/>
                    <a:p>
                      <a:pPr algn="r" fontAlgn="b"/>
                      <a:r>
                        <a:rPr lang="en-US" sz="600" u="none" strike="noStrike" dirty="0">
                          <a:solidFill>
                            <a:schemeClr val="tx1">
                              <a:lumMod val="65000"/>
                              <a:lumOff val="35000"/>
                            </a:schemeClr>
                          </a:solidFill>
                          <a:effectLst/>
                        </a:rPr>
                        <a:t>Mice #</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14</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12</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11</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635833471"/>
              </p:ext>
            </p:extLst>
          </p:nvPr>
        </p:nvGraphicFramePr>
        <p:xfrm>
          <a:off x="2426707" y="3540989"/>
          <a:ext cx="3189700" cy="158750"/>
        </p:xfrm>
        <a:graphic>
          <a:graphicData uri="http://schemas.openxmlformats.org/drawingml/2006/table">
            <a:tbl>
              <a:tblPr>
                <a:tableStyleId>{5C22544A-7EE6-4342-B048-85BDC9FD1C3A}</a:tableStyleId>
              </a:tblPr>
              <a:tblGrid>
                <a:gridCol w="364377">
                  <a:extLst>
                    <a:ext uri="{9D8B030D-6E8A-4147-A177-3AD203B41FA5}">
                      <a16:colId xmlns:a16="http://schemas.microsoft.com/office/drawing/2014/main" val="20000"/>
                    </a:ext>
                  </a:extLst>
                </a:gridCol>
                <a:gridCol w="252983">
                  <a:extLst>
                    <a:ext uri="{9D8B030D-6E8A-4147-A177-3AD203B41FA5}">
                      <a16:colId xmlns:a16="http://schemas.microsoft.com/office/drawing/2014/main" val="20001"/>
                    </a:ext>
                  </a:extLst>
                </a:gridCol>
                <a:gridCol w="514468">
                  <a:extLst>
                    <a:ext uri="{9D8B030D-6E8A-4147-A177-3AD203B41FA5}">
                      <a16:colId xmlns:a16="http://schemas.microsoft.com/office/drawing/2014/main" val="20002"/>
                    </a:ext>
                  </a:extLst>
                </a:gridCol>
                <a:gridCol w="514468">
                  <a:extLst>
                    <a:ext uri="{9D8B030D-6E8A-4147-A177-3AD203B41FA5}">
                      <a16:colId xmlns:a16="http://schemas.microsoft.com/office/drawing/2014/main" val="20003"/>
                    </a:ext>
                  </a:extLst>
                </a:gridCol>
                <a:gridCol w="514468">
                  <a:extLst>
                    <a:ext uri="{9D8B030D-6E8A-4147-A177-3AD203B41FA5}">
                      <a16:colId xmlns:a16="http://schemas.microsoft.com/office/drawing/2014/main" val="20004"/>
                    </a:ext>
                  </a:extLst>
                </a:gridCol>
                <a:gridCol w="514468">
                  <a:extLst>
                    <a:ext uri="{9D8B030D-6E8A-4147-A177-3AD203B41FA5}">
                      <a16:colId xmlns:a16="http://schemas.microsoft.com/office/drawing/2014/main" val="20005"/>
                    </a:ext>
                  </a:extLst>
                </a:gridCol>
                <a:gridCol w="514468">
                  <a:extLst>
                    <a:ext uri="{9D8B030D-6E8A-4147-A177-3AD203B41FA5}">
                      <a16:colId xmlns:a16="http://schemas.microsoft.com/office/drawing/2014/main" val="20006"/>
                    </a:ext>
                  </a:extLst>
                </a:gridCol>
              </a:tblGrid>
              <a:tr h="101600">
                <a:tc>
                  <a:txBody>
                    <a:bodyPr/>
                    <a:lstStyle/>
                    <a:p>
                      <a:pPr algn="r" fontAlgn="b"/>
                      <a:r>
                        <a:rPr lang="en-US" sz="1000" u="none" strike="noStrike" dirty="0">
                          <a:solidFill>
                            <a:schemeClr val="tx1">
                              <a:lumMod val="65000"/>
                              <a:lumOff val="35000"/>
                            </a:schemeClr>
                          </a:solidFill>
                          <a:effectLst/>
                        </a:rPr>
                        <a:t>Mice #</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a:solidFill>
                            <a:schemeClr val="tx1">
                              <a:lumMod val="65000"/>
                              <a:lumOff val="35000"/>
                            </a:schemeClr>
                          </a:solidFill>
                          <a:effectLst/>
                        </a:rPr>
                        <a:t>8</a:t>
                      </a:r>
                      <a:endParaRPr lang="en-US" sz="1000" b="0" i="0" u="none" strike="noStrike">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8</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8</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6</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6</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6</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148620958"/>
              </p:ext>
            </p:extLst>
          </p:nvPr>
        </p:nvGraphicFramePr>
        <p:xfrm>
          <a:off x="6458545" y="3540989"/>
          <a:ext cx="3290300" cy="158750"/>
        </p:xfrm>
        <a:graphic>
          <a:graphicData uri="http://schemas.openxmlformats.org/drawingml/2006/table">
            <a:tbl>
              <a:tblPr>
                <a:tableStyleId>{5C22544A-7EE6-4342-B048-85BDC9FD1C3A}</a:tableStyleId>
              </a:tblPr>
              <a:tblGrid>
                <a:gridCol w="375868">
                  <a:extLst>
                    <a:ext uri="{9D8B030D-6E8A-4147-A177-3AD203B41FA5}">
                      <a16:colId xmlns:a16="http://schemas.microsoft.com/office/drawing/2014/main" val="20000"/>
                    </a:ext>
                  </a:extLst>
                </a:gridCol>
                <a:gridCol w="260962">
                  <a:extLst>
                    <a:ext uri="{9D8B030D-6E8A-4147-A177-3AD203B41FA5}">
                      <a16:colId xmlns:a16="http://schemas.microsoft.com/office/drawing/2014/main" val="20001"/>
                    </a:ext>
                  </a:extLst>
                </a:gridCol>
                <a:gridCol w="530694">
                  <a:extLst>
                    <a:ext uri="{9D8B030D-6E8A-4147-A177-3AD203B41FA5}">
                      <a16:colId xmlns:a16="http://schemas.microsoft.com/office/drawing/2014/main" val="20002"/>
                    </a:ext>
                  </a:extLst>
                </a:gridCol>
                <a:gridCol w="530694">
                  <a:extLst>
                    <a:ext uri="{9D8B030D-6E8A-4147-A177-3AD203B41FA5}">
                      <a16:colId xmlns:a16="http://schemas.microsoft.com/office/drawing/2014/main" val="20003"/>
                    </a:ext>
                  </a:extLst>
                </a:gridCol>
                <a:gridCol w="530694">
                  <a:extLst>
                    <a:ext uri="{9D8B030D-6E8A-4147-A177-3AD203B41FA5}">
                      <a16:colId xmlns:a16="http://schemas.microsoft.com/office/drawing/2014/main" val="20004"/>
                    </a:ext>
                  </a:extLst>
                </a:gridCol>
                <a:gridCol w="530694">
                  <a:extLst>
                    <a:ext uri="{9D8B030D-6E8A-4147-A177-3AD203B41FA5}">
                      <a16:colId xmlns:a16="http://schemas.microsoft.com/office/drawing/2014/main" val="20005"/>
                    </a:ext>
                  </a:extLst>
                </a:gridCol>
                <a:gridCol w="530694">
                  <a:extLst>
                    <a:ext uri="{9D8B030D-6E8A-4147-A177-3AD203B41FA5}">
                      <a16:colId xmlns:a16="http://schemas.microsoft.com/office/drawing/2014/main" val="20006"/>
                    </a:ext>
                  </a:extLst>
                </a:gridCol>
              </a:tblGrid>
              <a:tr h="101600">
                <a:tc>
                  <a:txBody>
                    <a:bodyPr/>
                    <a:lstStyle/>
                    <a:p>
                      <a:pPr algn="r" fontAlgn="b"/>
                      <a:r>
                        <a:rPr lang="en-US" sz="1000" u="none" strike="noStrike" dirty="0">
                          <a:solidFill>
                            <a:schemeClr val="tx1">
                              <a:lumMod val="65000"/>
                              <a:lumOff val="35000"/>
                            </a:schemeClr>
                          </a:solidFill>
                          <a:effectLst/>
                        </a:rPr>
                        <a:t>Mice #</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15</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15</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15</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14</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12</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1000" u="none" strike="noStrike" dirty="0">
                          <a:solidFill>
                            <a:schemeClr val="tx1">
                              <a:lumMod val="65000"/>
                              <a:lumOff val="35000"/>
                            </a:schemeClr>
                          </a:solidFill>
                          <a:effectLst/>
                        </a:rPr>
                        <a:t>11</a:t>
                      </a:r>
                      <a:endParaRPr lang="en-US" sz="10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sp>
        <p:nvSpPr>
          <p:cNvPr id="10" name="Rectangle 9">
            <a:extLst>
              <a:ext uri="{FF2B5EF4-FFF2-40B4-BE49-F238E27FC236}">
                <a16:creationId xmlns:a16="http://schemas.microsoft.com/office/drawing/2014/main" id="{01C0515B-483A-BD42-9867-F99479CDED76}"/>
              </a:ext>
            </a:extLst>
          </p:cNvPr>
          <p:cNvSpPr/>
          <p:nvPr/>
        </p:nvSpPr>
        <p:spPr>
          <a:xfrm>
            <a:off x="1021254" y="3955385"/>
            <a:ext cx="10444766" cy="954107"/>
          </a:xfrm>
          <a:prstGeom prst="rect">
            <a:avLst/>
          </a:prstGeom>
        </p:spPr>
        <p:txBody>
          <a:bodyPr wrap="square">
            <a:spAutoFit/>
          </a:bodyPr>
          <a:lstStyle/>
          <a:p>
            <a:pPr algn="just"/>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endParaRPr lang="en-US" sz="1400" dirty="0">
              <a:latin typeface="Calibri" panose="020F0502020204030204" pitchFamily="34" charset="0"/>
              <a:ea typeface="DengXian" panose="02010600030101010101" pitchFamily="2" charset="-122"/>
              <a:cs typeface="Times New Roman" panose="02020603050405020304" pitchFamily="18" charset="0"/>
            </a:endParaRPr>
          </a:p>
          <a:p>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4c. Intensity in PBS and sEph4-alb treated CPPL mice in Prevention study (early intervention).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Chart summarizes the BLI intensity based on age. Each dots denotes each mouse. Red bar shows the average BLI intensity of all mice over time. Upper panel: PBS treated CPPL mice. Lower panel: sEph4-alb treated CPPL mice. The number of mice at each age group is shown on the bottom.</a:t>
            </a:r>
            <a:r>
              <a:rPr lang="en-US" sz="1400" dirty="0"/>
              <a:t> </a:t>
            </a:r>
          </a:p>
        </p:txBody>
      </p:sp>
    </p:spTree>
    <p:extLst>
      <p:ext uri="{BB962C8B-B14F-4D97-AF65-F5344CB8AC3E}">
        <p14:creationId xmlns:p14="http://schemas.microsoft.com/office/powerpoint/2010/main" val="3321747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nvGraphicFramePr>
        <p:xfrm>
          <a:off x="2541006" y="8391613"/>
          <a:ext cx="2362199" cy="101600"/>
        </p:xfrm>
        <a:graphic>
          <a:graphicData uri="http://schemas.openxmlformats.org/drawingml/2006/table">
            <a:tbl>
              <a:tblPr>
                <a:tableStyleId>{5C22544A-7EE6-4342-B048-85BDC9FD1C3A}</a:tableStyleId>
              </a:tblPr>
              <a:tblGrid>
                <a:gridCol w="269847">
                  <a:extLst>
                    <a:ext uri="{9D8B030D-6E8A-4147-A177-3AD203B41FA5}">
                      <a16:colId xmlns:a16="http://schemas.microsoft.com/office/drawing/2014/main" val="20000"/>
                    </a:ext>
                  </a:extLst>
                </a:gridCol>
                <a:gridCol w="187352">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38100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81000">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tblGrid>
              <a:tr h="101600">
                <a:tc>
                  <a:txBody>
                    <a:bodyPr/>
                    <a:lstStyle/>
                    <a:p>
                      <a:pPr algn="r" fontAlgn="b"/>
                      <a:r>
                        <a:rPr lang="en-US" sz="600" u="none" strike="noStrike" dirty="0">
                          <a:solidFill>
                            <a:schemeClr val="tx1">
                              <a:lumMod val="65000"/>
                              <a:lumOff val="35000"/>
                            </a:schemeClr>
                          </a:solidFill>
                          <a:effectLst/>
                        </a:rPr>
                        <a:t>Mice #</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a:solidFill>
                            <a:schemeClr val="tx1">
                              <a:lumMod val="65000"/>
                              <a:lumOff val="35000"/>
                            </a:schemeClr>
                          </a:solidFill>
                          <a:effectLst/>
                        </a:rPr>
                        <a:t>8</a:t>
                      </a:r>
                      <a:endParaRPr lang="en-US" sz="600" b="0" i="0" u="none" strike="noStrike">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8</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8</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6</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nvGraphicFramePr>
        <p:xfrm>
          <a:off x="5365936" y="8391613"/>
          <a:ext cx="2413820" cy="101600"/>
        </p:xfrm>
        <a:graphic>
          <a:graphicData uri="http://schemas.openxmlformats.org/drawingml/2006/table">
            <a:tbl>
              <a:tblPr>
                <a:tableStyleId>{5C22544A-7EE6-4342-B048-85BDC9FD1C3A}</a:tableStyleId>
              </a:tblPr>
              <a:tblGrid>
                <a:gridCol w="275744">
                  <a:extLst>
                    <a:ext uri="{9D8B030D-6E8A-4147-A177-3AD203B41FA5}">
                      <a16:colId xmlns:a16="http://schemas.microsoft.com/office/drawing/2014/main" val="20000"/>
                    </a:ext>
                  </a:extLst>
                </a:gridCol>
                <a:gridCol w="191446">
                  <a:extLst>
                    <a:ext uri="{9D8B030D-6E8A-4147-A177-3AD203B41FA5}">
                      <a16:colId xmlns:a16="http://schemas.microsoft.com/office/drawing/2014/main" val="20001"/>
                    </a:ext>
                  </a:extLst>
                </a:gridCol>
                <a:gridCol w="389326">
                  <a:extLst>
                    <a:ext uri="{9D8B030D-6E8A-4147-A177-3AD203B41FA5}">
                      <a16:colId xmlns:a16="http://schemas.microsoft.com/office/drawing/2014/main" val="20002"/>
                    </a:ext>
                  </a:extLst>
                </a:gridCol>
                <a:gridCol w="389326">
                  <a:extLst>
                    <a:ext uri="{9D8B030D-6E8A-4147-A177-3AD203B41FA5}">
                      <a16:colId xmlns:a16="http://schemas.microsoft.com/office/drawing/2014/main" val="20003"/>
                    </a:ext>
                  </a:extLst>
                </a:gridCol>
                <a:gridCol w="389326">
                  <a:extLst>
                    <a:ext uri="{9D8B030D-6E8A-4147-A177-3AD203B41FA5}">
                      <a16:colId xmlns:a16="http://schemas.microsoft.com/office/drawing/2014/main" val="20004"/>
                    </a:ext>
                  </a:extLst>
                </a:gridCol>
                <a:gridCol w="389326">
                  <a:extLst>
                    <a:ext uri="{9D8B030D-6E8A-4147-A177-3AD203B41FA5}">
                      <a16:colId xmlns:a16="http://schemas.microsoft.com/office/drawing/2014/main" val="20005"/>
                    </a:ext>
                  </a:extLst>
                </a:gridCol>
                <a:gridCol w="389326">
                  <a:extLst>
                    <a:ext uri="{9D8B030D-6E8A-4147-A177-3AD203B41FA5}">
                      <a16:colId xmlns:a16="http://schemas.microsoft.com/office/drawing/2014/main" val="20006"/>
                    </a:ext>
                  </a:extLst>
                </a:gridCol>
              </a:tblGrid>
              <a:tr h="101600">
                <a:tc>
                  <a:txBody>
                    <a:bodyPr/>
                    <a:lstStyle/>
                    <a:p>
                      <a:pPr algn="r" fontAlgn="b"/>
                      <a:r>
                        <a:rPr lang="en-US" sz="600" u="none" strike="noStrike" dirty="0">
                          <a:solidFill>
                            <a:schemeClr val="tx1">
                              <a:lumMod val="65000"/>
                              <a:lumOff val="35000"/>
                            </a:schemeClr>
                          </a:solidFill>
                          <a:effectLst/>
                        </a:rPr>
                        <a:t>Mice #</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15</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14</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12</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tc>
                  <a:txBody>
                    <a:bodyPr/>
                    <a:lstStyle/>
                    <a:p>
                      <a:pPr algn="r" fontAlgn="b"/>
                      <a:r>
                        <a:rPr lang="en-US" sz="600" u="none" strike="noStrike" dirty="0">
                          <a:solidFill>
                            <a:schemeClr val="tx1">
                              <a:lumMod val="65000"/>
                              <a:lumOff val="35000"/>
                            </a:schemeClr>
                          </a:solidFill>
                          <a:effectLst/>
                        </a:rPr>
                        <a:t>11</a:t>
                      </a:r>
                      <a:endParaRPr lang="en-US" sz="600" b="0" i="0" u="none" strike="noStrike" dirty="0">
                        <a:solidFill>
                          <a:schemeClr val="tx1">
                            <a:lumMod val="65000"/>
                            <a:lumOff val="35000"/>
                          </a:schemeClr>
                        </a:solidFill>
                        <a:effectLst/>
                        <a:latin typeface="Calibri" charset="0"/>
                      </a:endParaRPr>
                    </a:p>
                  </a:txBody>
                  <a:tcPr marL="6350" marR="6350" marT="6350" marB="0" anchor="b">
                    <a:noFill/>
                  </a:tcPr>
                </a:tc>
                <a:extLst>
                  <a:ext uri="{0D108BD9-81ED-4DB2-BD59-A6C34878D82A}">
                    <a16:rowId xmlns:a16="http://schemas.microsoft.com/office/drawing/2014/main" val="10000"/>
                  </a:ext>
                </a:extLst>
              </a:tr>
            </a:tbl>
          </a:graphicData>
        </a:graphic>
      </p:graphicFrame>
      <p:sp>
        <p:nvSpPr>
          <p:cNvPr id="10" name="Rectangle 9">
            <a:extLst>
              <a:ext uri="{FF2B5EF4-FFF2-40B4-BE49-F238E27FC236}">
                <a16:creationId xmlns:a16="http://schemas.microsoft.com/office/drawing/2014/main" id="{01C0515B-483A-BD42-9867-F99479CDED76}"/>
              </a:ext>
            </a:extLst>
          </p:cNvPr>
          <p:cNvSpPr/>
          <p:nvPr/>
        </p:nvSpPr>
        <p:spPr>
          <a:xfrm>
            <a:off x="1035541" y="4584035"/>
            <a:ext cx="10444766" cy="954107"/>
          </a:xfrm>
          <a:prstGeom prst="rect">
            <a:avLst/>
          </a:prstGeom>
        </p:spPr>
        <p:txBody>
          <a:bodyPr wrap="square">
            <a:spAutoFit/>
          </a:bodyPr>
          <a:lstStyle/>
          <a:p>
            <a:pPr algn="just"/>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endParaRPr lang="en-US" sz="1400" dirty="0">
              <a:latin typeface="Calibri" panose="020F0502020204030204" pitchFamily="34" charset="0"/>
              <a:ea typeface="DengXian" panose="02010600030101010101" pitchFamily="2" charset="-122"/>
              <a:cs typeface="Times New Roman" panose="02020603050405020304" pitchFamily="18" charset="0"/>
            </a:endParaRPr>
          </a:p>
          <a:p>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4d. Tumor weight in PBS and sEph4-alb treated CPPL mice in Prevention study (early intervention).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Data was collected during sacrificed analysis. Average tumor weight 4.45gm in PBS treated CPPL group (n=5) and 1.35gm in sEph4-alb treated CPPL group (n=11). Error bar is the standard deviation.</a:t>
            </a:r>
            <a:endParaRPr lang="en-US" sz="1400" dirty="0"/>
          </a:p>
        </p:txBody>
      </p:sp>
      <p:graphicFrame>
        <p:nvGraphicFramePr>
          <p:cNvPr id="2" name="Chart 1">
            <a:extLst>
              <a:ext uri="{FF2B5EF4-FFF2-40B4-BE49-F238E27FC236}">
                <a16:creationId xmlns:a16="http://schemas.microsoft.com/office/drawing/2014/main" id="{07C851F9-A416-1C4E-84F0-8B95CC769F68}"/>
              </a:ext>
            </a:extLst>
          </p:cNvPr>
          <p:cNvGraphicFramePr/>
          <p:nvPr>
            <p:extLst>
              <p:ext uri="{D42A27DB-BD31-4B8C-83A1-F6EECF244321}">
                <p14:modId xmlns:p14="http://schemas.microsoft.com/office/powerpoint/2010/main" val="474598093"/>
              </p:ext>
            </p:extLst>
          </p:nvPr>
        </p:nvGraphicFramePr>
        <p:xfrm>
          <a:off x="3016846" y="848253"/>
          <a:ext cx="4298354" cy="37357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69369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4218564-8E06-6E44-9A47-1F135C8154BE}"/>
              </a:ext>
            </a:extLst>
          </p:cNvPr>
          <p:cNvGrpSpPr/>
          <p:nvPr/>
        </p:nvGrpSpPr>
        <p:grpSpPr>
          <a:xfrm>
            <a:off x="2640468" y="1164461"/>
            <a:ext cx="5435655" cy="2418700"/>
            <a:chOff x="2735470" y="2981386"/>
            <a:chExt cx="5435655" cy="2418700"/>
          </a:xfrm>
        </p:grpSpPr>
        <p:grpSp>
          <p:nvGrpSpPr>
            <p:cNvPr id="26" name="Group 25">
              <a:extLst>
                <a:ext uri="{FF2B5EF4-FFF2-40B4-BE49-F238E27FC236}">
                  <a16:creationId xmlns:a16="http://schemas.microsoft.com/office/drawing/2014/main" id="{27AD5EC8-6D0C-634E-9C57-390501CA4888}"/>
                </a:ext>
              </a:extLst>
            </p:cNvPr>
            <p:cNvGrpSpPr/>
            <p:nvPr/>
          </p:nvGrpSpPr>
          <p:grpSpPr>
            <a:xfrm>
              <a:off x="3383795" y="2981386"/>
              <a:ext cx="4787330" cy="1894376"/>
              <a:chOff x="2774729" y="2408839"/>
              <a:chExt cx="4787330" cy="1894376"/>
            </a:xfrm>
          </p:grpSpPr>
          <p:pic>
            <p:nvPicPr>
              <p:cNvPr id="37" name="Picture 36" descr="Edited Blot 2.jpg">
                <a:extLst>
                  <a:ext uri="{FF2B5EF4-FFF2-40B4-BE49-F238E27FC236}">
                    <a16:creationId xmlns:a16="http://schemas.microsoft.com/office/drawing/2014/main" id="{46E5EDF4-9F7C-8B41-99DE-99DCEE83772C}"/>
                  </a:ext>
                </a:extLst>
              </p:cNvPr>
              <p:cNvPicPr>
                <a:picLocks noChangeAspect="1"/>
              </p:cNvPicPr>
              <p:nvPr/>
            </p:nvPicPr>
            <p:blipFill>
              <a:blip r:embed="rId2" cstate="print">
                <a:lum/>
              </a:blip>
              <a:srcRect t="40325" b="7043"/>
              <a:stretch>
                <a:fillRect/>
              </a:stretch>
            </p:blipFill>
            <p:spPr>
              <a:xfrm>
                <a:off x="3240408" y="3198236"/>
                <a:ext cx="3797808" cy="1097280"/>
              </a:xfrm>
              <a:prstGeom prst="rect">
                <a:avLst/>
              </a:prstGeom>
            </p:spPr>
          </p:pic>
          <p:sp>
            <p:nvSpPr>
              <p:cNvPr id="38" name="TextBox 37">
                <a:extLst>
                  <a:ext uri="{FF2B5EF4-FFF2-40B4-BE49-F238E27FC236}">
                    <a16:creationId xmlns:a16="http://schemas.microsoft.com/office/drawing/2014/main" id="{4121C35E-A710-DF44-9F1C-972DF5FA51ED}"/>
                  </a:ext>
                </a:extLst>
              </p:cNvPr>
              <p:cNvSpPr txBox="1"/>
              <p:nvPr/>
            </p:nvSpPr>
            <p:spPr>
              <a:xfrm>
                <a:off x="3988630" y="2408839"/>
                <a:ext cx="1955202" cy="400110"/>
              </a:xfrm>
              <a:prstGeom prst="rect">
                <a:avLst/>
              </a:prstGeom>
              <a:noFill/>
            </p:spPr>
            <p:txBody>
              <a:bodyPr wrap="square" rtlCol="0">
                <a:spAutoFit/>
              </a:bodyPr>
              <a:lstStyle/>
              <a:p>
                <a:pPr algn="ctr"/>
                <a:r>
                  <a:rPr lang="en-US" sz="1000" dirty="0">
                    <a:latin typeface="Times New Roman" pitchFamily="18" charset="0"/>
                    <a:cs typeface="Times New Roman" pitchFamily="18" charset="0"/>
                  </a:rPr>
                  <a:t>      sEphB4-alb</a:t>
                </a:r>
              </a:p>
              <a:p>
                <a:pPr algn="ctr"/>
                <a:r>
                  <a:rPr lang="en-US" sz="1000" dirty="0">
                    <a:latin typeface="Times New Roman" pitchFamily="18" charset="0"/>
                    <a:cs typeface="Times New Roman" pitchFamily="18" charset="0"/>
                  </a:rPr>
                  <a:t>_____________________ </a:t>
                </a:r>
              </a:p>
            </p:txBody>
          </p:sp>
          <p:sp>
            <p:nvSpPr>
              <p:cNvPr id="39" name="TextBox 38">
                <a:extLst>
                  <a:ext uri="{FF2B5EF4-FFF2-40B4-BE49-F238E27FC236}">
                    <a16:creationId xmlns:a16="http://schemas.microsoft.com/office/drawing/2014/main" id="{BE5A6513-B9B3-7E47-9696-7D774C4EF1C8}"/>
                  </a:ext>
                </a:extLst>
              </p:cNvPr>
              <p:cNvSpPr txBox="1"/>
              <p:nvPr/>
            </p:nvSpPr>
            <p:spPr>
              <a:xfrm>
                <a:off x="2774729" y="4056994"/>
                <a:ext cx="620110" cy="246221"/>
              </a:xfrm>
              <a:prstGeom prst="rect">
                <a:avLst/>
              </a:prstGeom>
              <a:noFill/>
            </p:spPr>
            <p:txBody>
              <a:bodyPr wrap="square" rtlCol="0">
                <a:spAutoFit/>
              </a:bodyPr>
              <a:lstStyle/>
              <a:p>
                <a:r>
                  <a:rPr lang="en-US" sz="1000" dirty="0"/>
                  <a:t>100 </a:t>
                </a:r>
                <a:r>
                  <a:rPr lang="en-US" sz="1000" dirty="0" err="1"/>
                  <a:t>kD</a:t>
                </a:r>
                <a:endParaRPr lang="en-US" sz="1000" dirty="0"/>
              </a:p>
            </p:txBody>
          </p:sp>
          <p:sp>
            <p:nvSpPr>
              <p:cNvPr id="40" name="TextBox 39">
                <a:extLst>
                  <a:ext uri="{FF2B5EF4-FFF2-40B4-BE49-F238E27FC236}">
                    <a16:creationId xmlns:a16="http://schemas.microsoft.com/office/drawing/2014/main" id="{BA1B4A87-4C27-894C-AFD0-7F83D03D780D}"/>
                  </a:ext>
                </a:extLst>
              </p:cNvPr>
              <p:cNvSpPr txBox="1"/>
              <p:nvPr/>
            </p:nvSpPr>
            <p:spPr>
              <a:xfrm>
                <a:off x="2774729" y="3620821"/>
                <a:ext cx="620110" cy="246221"/>
              </a:xfrm>
              <a:prstGeom prst="rect">
                <a:avLst/>
              </a:prstGeom>
              <a:noFill/>
            </p:spPr>
            <p:txBody>
              <a:bodyPr wrap="square" rtlCol="0">
                <a:spAutoFit/>
              </a:bodyPr>
              <a:lstStyle/>
              <a:p>
                <a:r>
                  <a:rPr lang="en-US" sz="1000" dirty="0"/>
                  <a:t>135 </a:t>
                </a:r>
                <a:r>
                  <a:rPr lang="en-US" sz="1000" dirty="0" err="1"/>
                  <a:t>kD</a:t>
                </a:r>
                <a:endParaRPr lang="en-US" sz="1000" dirty="0"/>
              </a:p>
            </p:txBody>
          </p:sp>
          <p:sp>
            <p:nvSpPr>
              <p:cNvPr id="41" name="TextBox 40">
                <a:extLst>
                  <a:ext uri="{FF2B5EF4-FFF2-40B4-BE49-F238E27FC236}">
                    <a16:creationId xmlns:a16="http://schemas.microsoft.com/office/drawing/2014/main" id="{196D2648-F5D9-A04C-8DCC-5925C7EC018E}"/>
                  </a:ext>
                </a:extLst>
              </p:cNvPr>
              <p:cNvSpPr txBox="1"/>
              <p:nvPr/>
            </p:nvSpPr>
            <p:spPr>
              <a:xfrm>
                <a:off x="2774729" y="3289761"/>
                <a:ext cx="620110" cy="246221"/>
              </a:xfrm>
              <a:prstGeom prst="rect">
                <a:avLst/>
              </a:prstGeom>
              <a:noFill/>
            </p:spPr>
            <p:txBody>
              <a:bodyPr wrap="square" rtlCol="0">
                <a:spAutoFit/>
              </a:bodyPr>
              <a:lstStyle/>
              <a:p>
                <a:r>
                  <a:rPr lang="en-US" sz="1000" dirty="0"/>
                  <a:t>180 </a:t>
                </a:r>
                <a:r>
                  <a:rPr lang="en-US" sz="1000" dirty="0" err="1"/>
                  <a:t>kD</a:t>
                </a:r>
                <a:endParaRPr lang="en-US" sz="1000" dirty="0"/>
              </a:p>
            </p:txBody>
          </p:sp>
          <p:sp>
            <p:nvSpPr>
              <p:cNvPr id="42" name="TextBox 41">
                <a:extLst>
                  <a:ext uri="{FF2B5EF4-FFF2-40B4-BE49-F238E27FC236}">
                    <a16:creationId xmlns:a16="http://schemas.microsoft.com/office/drawing/2014/main" id="{80DD65CE-0B19-0C46-BB76-BB5381D5A3DB}"/>
                  </a:ext>
                </a:extLst>
              </p:cNvPr>
              <p:cNvSpPr txBox="1"/>
              <p:nvPr/>
            </p:nvSpPr>
            <p:spPr>
              <a:xfrm>
                <a:off x="6941949" y="3999194"/>
                <a:ext cx="620110" cy="246221"/>
              </a:xfrm>
              <a:prstGeom prst="rect">
                <a:avLst/>
              </a:prstGeom>
              <a:noFill/>
            </p:spPr>
            <p:txBody>
              <a:bodyPr wrap="square" rtlCol="0">
                <a:spAutoFit/>
              </a:bodyPr>
              <a:lstStyle/>
              <a:p>
                <a:r>
                  <a:rPr lang="en-US" sz="1000" dirty="0"/>
                  <a:t>100 </a:t>
                </a:r>
                <a:r>
                  <a:rPr lang="en-US" sz="1000" dirty="0" err="1"/>
                  <a:t>kD</a:t>
                </a:r>
                <a:endParaRPr lang="en-US" sz="1000" dirty="0"/>
              </a:p>
            </p:txBody>
          </p:sp>
          <p:sp>
            <p:nvSpPr>
              <p:cNvPr id="43" name="TextBox 42">
                <a:extLst>
                  <a:ext uri="{FF2B5EF4-FFF2-40B4-BE49-F238E27FC236}">
                    <a16:creationId xmlns:a16="http://schemas.microsoft.com/office/drawing/2014/main" id="{E1CF280A-6675-C846-A71B-15FF9FACEE76}"/>
                  </a:ext>
                </a:extLst>
              </p:cNvPr>
              <p:cNvSpPr txBox="1"/>
              <p:nvPr/>
            </p:nvSpPr>
            <p:spPr>
              <a:xfrm>
                <a:off x="6941949" y="3563021"/>
                <a:ext cx="620110" cy="246221"/>
              </a:xfrm>
              <a:prstGeom prst="rect">
                <a:avLst/>
              </a:prstGeom>
              <a:noFill/>
            </p:spPr>
            <p:txBody>
              <a:bodyPr wrap="square" rtlCol="0">
                <a:spAutoFit/>
              </a:bodyPr>
              <a:lstStyle/>
              <a:p>
                <a:r>
                  <a:rPr lang="en-US" sz="1000" dirty="0"/>
                  <a:t>135 </a:t>
                </a:r>
                <a:r>
                  <a:rPr lang="en-US" sz="1000" dirty="0" err="1"/>
                  <a:t>kD</a:t>
                </a:r>
                <a:endParaRPr lang="en-US" sz="1000" dirty="0"/>
              </a:p>
            </p:txBody>
          </p:sp>
          <p:sp>
            <p:nvSpPr>
              <p:cNvPr id="44" name="TextBox 43">
                <a:extLst>
                  <a:ext uri="{FF2B5EF4-FFF2-40B4-BE49-F238E27FC236}">
                    <a16:creationId xmlns:a16="http://schemas.microsoft.com/office/drawing/2014/main" id="{C934784E-FA85-1A45-B954-EB0AC587318A}"/>
                  </a:ext>
                </a:extLst>
              </p:cNvPr>
              <p:cNvSpPr txBox="1"/>
              <p:nvPr/>
            </p:nvSpPr>
            <p:spPr>
              <a:xfrm>
                <a:off x="6941949" y="3231961"/>
                <a:ext cx="620110" cy="246221"/>
              </a:xfrm>
              <a:prstGeom prst="rect">
                <a:avLst/>
              </a:prstGeom>
              <a:noFill/>
            </p:spPr>
            <p:txBody>
              <a:bodyPr wrap="square" rtlCol="0">
                <a:spAutoFit/>
              </a:bodyPr>
              <a:lstStyle/>
              <a:p>
                <a:r>
                  <a:rPr lang="en-US" sz="1000" dirty="0"/>
                  <a:t>180 </a:t>
                </a:r>
                <a:r>
                  <a:rPr lang="en-US" sz="1000" dirty="0" err="1"/>
                  <a:t>kD</a:t>
                </a:r>
                <a:endParaRPr lang="en-US" sz="1000" dirty="0"/>
              </a:p>
            </p:txBody>
          </p:sp>
        </p:grpSp>
        <p:sp>
          <p:nvSpPr>
            <p:cNvPr id="27" name="TextBox 26">
              <a:extLst>
                <a:ext uri="{FF2B5EF4-FFF2-40B4-BE49-F238E27FC236}">
                  <a16:creationId xmlns:a16="http://schemas.microsoft.com/office/drawing/2014/main" id="{9BDF5A2F-3BD5-0448-BB4E-0F7B38839938}"/>
                </a:ext>
              </a:extLst>
            </p:cNvPr>
            <p:cNvSpPr txBox="1"/>
            <p:nvPr/>
          </p:nvSpPr>
          <p:spPr>
            <a:xfrm>
              <a:off x="6373669" y="3228945"/>
              <a:ext cx="1593224" cy="400110"/>
            </a:xfrm>
            <a:prstGeom prst="rect">
              <a:avLst/>
            </a:prstGeom>
            <a:noFill/>
          </p:spPr>
          <p:txBody>
            <a:bodyPr wrap="square" rtlCol="0">
              <a:spAutoFit/>
            </a:bodyPr>
            <a:lstStyle/>
            <a:p>
              <a:pPr algn="ctr"/>
              <a:r>
                <a:rPr lang="en-US" sz="1000" u="sng" dirty="0">
                  <a:latin typeface="Times New Roman" pitchFamily="18" charset="0"/>
                  <a:cs typeface="Times New Roman" pitchFamily="18" charset="0"/>
                </a:rPr>
                <a:t> Positive Control </a:t>
              </a:r>
            </a:p>
            <a:p>
              <a:pPr algn="ctr"/>
              <a:r>
                <a:rPr lang="en-US" sz="1000" u="sng" dirty="0">
                  <a:latin typeface="Times New Roman" pitchFamily="18" charset="0"/>
                  <a:cs typeface="Times New Roman" pitchFamily="18" charset="0"/>
                </a:rPr>
                <a:t> sEphB4-alb</a:t>
              </a:r>
            </a:p>
          </p:txBody>
        </p:sp>
        <p:sp>
          <p:nvSpPr>
            <p:cNvPr id="28" name="TextBox 27">
              <a:extLst>
                <a:ext uri="{FF2B5EF4-FFF2-40B4-BE49-F238E27FC236}">
                  <a16:creationId xmlns:a16="http://schemas.microsoft.com/office/drawing/2014/main" id="{5670E7F8-6350-214A-BDC3-8D48C6115189}"/>
                </a:ext>
              </a:extLst>
            </p:cNvPr>
            <p:cNvSpPr txBox="1"/>
            <p:nvPr/>
          </p:nvSpPr>
          <p:spPr>
            <a:xfrm>
              <a:off x="6552897" y="3532861"/>
              <a:ext cx="1571279" cy="246221"/>
            </a:xfrm>
            <a:prstGeom prst="rect">
              <a:avLst/>
            </a:prstGeom>
            <a:noFill/>
          </p:spPr>
          <p:txBody>
            <a:bodyPr wrap="square" rtlCol="0">
              <a:spAutoFit/>
            </a:bodyPr>
            <a:lstStyle/>
            <a:p>
              <a:r>
                <a:rPr lang="en-US" sz="1000" dirty="0">
                  <a:latin typeface="Times New Roman" pitchFamily="18" charset="0"/>
                  <a:cs typeface="Times New Roman" pitchFamily="18" charset="0"/>
                </a:rPr>
                <a:t> 0.5ng        5.0ng  </a:t>
              </a:r>
            </a:p>
          </p:txBody>
        </p:sp>
        <p:sp>
          <p:nvSpPr>
            <p:cNvPr id="29" name="TextBox 28">
              <a:extLst>
                <a:ext uri="{FF2B5EF4-FFF2-40B4-BE49-F238E27FC236}">
                  <a16:creationId xmlns:a16="http://schemas.microsoft.com/office/drawing/2014/main" id="{96E8D5F5-F8C7-8F49-8E81-979CBCC7B646}"/>
                </a:ext>
              </a:extLst>
            </p:cNvPr>
            <p:cNvSpPr txBox="1"/>
            <p:nvPr/>
          </p:nvSpPr>
          <p:spPr>
            <a:xfrm rot="18958362">
              <a:off x="4210423" y="3394025"/>
              <a:ext cx="774544" cy="246221"/>
            </a:xfrm>
            <a:prstGeom prst="rect">
              <a:avLst/>
            </a:prstGeom>
            <a:noFill/>
          </p:spPr>
          <p:txBody>
            <a:bodyPr wrap="square" rtlCol="0">
              <a:spAutoFit/>
            </a:bodyPr>
            <a:lstStyle/>
            <a:p>
              <a:r>
                <a:rPr lang="en-US" sz="1000" dirty="0">
                  <a:latin typeface="Times New Roman" pitchFamily="18" charset="0"/>
                  <a:cs typeface="Times New Roman" pitchFamily="18" charset="0"/>
                </a:rPr>
                <a:t>Tumors</a:t>
              </a:r>
            </a:p>
          </p:txBody>
        </p:sp>
        <p:sp>
          <p:nvSpPr>
            <p:cNvPr id="30" name="TextBox 29">
              <a:extLst>
                <a:ext uri="{FF2B5EF4-FFF2-40B4-BE49-F238E27FC236}">
                  <a16:creationId xmlns:a16="http://schemas.microsoft.com/office/drawing/2014/main" id="{D613580E-3BAF-B147-A7BB-B18D270A0943}"/>
                </a:ext>
              </a:extLst>
            </p:cNvPr>
            <p:cNvSpPr txBox="1"/>
            <p:nvPr/>
          </p:nvSpPr>
          <p:spPr>
            <a:xfrm rot="18958362">
              <a:off x="4810222" y="3397876"/>
              <a:ext cx="774544" cy="246221"/>
            </a:xfrm>
            <a:prstGeom prst="rect">
              <a:avLst/>
            </a:prstGeom>
            <a:noFill/>
          </p:spPr>
          <p:txBody>
            <a:bodyPr wrap="square" rtlCol="0">
              <a:spAutoFit/>
            </a:bodyPr>
            <a:lstStyle/>
            <a:p>
              <a:r>
                <a:rPr lang="en-US" sz="1000" dirty="0">
                  <a:latin typeface="Times New Roman" pitchFamily="18" charset="0"/>
                  <a:cs typeface="Times New Roman" pitchFamily="18" charset="0"/>
                </a:rPr>
                <a:t>Tumors</a:t>
              </a:r>
            </a:p>
          </p:txBody>
        </p:sp>
        <p:sp>
          <p:nvSpPr>
            <p:cNvPr id="31" name="TextBox 30">
              <a:extLst>
                <a:ext uri="{FF2B5EF4-FFF2-40B4-BE49-F238E27FC236}">
                  <a16:creationId xmlns:a16="http://schemas.microsoft.com/office/drawing/2014/main" id="{EF8375F2-D684-8743-8234-E95AA42DF682}"/>
                </a:ext>
              </a:extLst>
            </p:cNvPr>
            <p:cNvSpPr txBox="1"/>
            <p:nvPr/>
          </p:nvSpPr>
          <p:spPr>
            <a:xfrm rot="18958362">
              <a:off x="5513390" y="3429261"/>
              <a:ext cx="631794" cy="246221"/>
            </a:xfrm>
            <a:prstGeom prst="rect">
              <a:avLst/>
            </a:prstGeom>
            <a:noFill/>
          </p:spPr>
          <p:txBody>
            <a:bodyPr wrap="square" rtlCol="0">
              <a:spAutoFit/>
            </a:bodyPr>
            <a:lstStyle/>
            <a:p>
              <a:r>
                <a:rPr lang="en-US" sz="1000" dirty="0">
                  <a:latin typeface="Times New Roman" pitchFamily="18" charset="0"/>
                  <a:cs typeface="Times New Roman" pitchFamily="18" charset="0"/>
                </a:rPr>
                <a:t>Normal </a:t>
              </a:r>
            </a:p>
          </p:txBody>
        </p:sp>
        <p:pic>
          <p:nvPicPr>
            <p:cNvPr id="32" name="Picture 31">
              <a:extLst>
                <a:ext uri="{FF2B5EF4-FFF2-40B4-BE49-F238E27FC236}">
                  <a16:creationId xmlns:a16="http://schemas.microsoft.com/office/drawing/2014/main" id="{E616CEF7-C1BA-7749-922D-5A4822ABBA44}"/>
                </a:ext>
              </a:extLst>
            </p:cNvPr>
            <p:cNvPicPr>
              <a:picLocks noChangeAspect="1"/>
            </p:cNvPicPr>
            <p:nvPr/>
          </p:nvPicPr>
          <p:blipFill>
            <a:blip r:embed="rId3" cstate="print"/>
            <a:srcRect l="1370"/>
            <a:stretch>
              <a:fillRect/>
            </a:stretch>
          </p:blipFill>
          <p:spPr>
            <a:xfrm>
              <a:off x="3849474" y="4882557"/>
              <a:ext cx="2703423" cy="517529"/>
            </a:xfrm>
            <a:prstGeom prst="rect">
              <a:avLst/>
            </a:prstGeom>
          </p:spPr>
        </p:pic>
        <p:sp>
          <p:nvSpPr>
            <p:cNvPr id="33" name="TextBox 22">
              <a:extLst>
                <a:ext uri="{FF2B5EF4-FFF2-40B4-BE49-F238E27FC236}">
                  <a16:creationId xmlns:a16="http://schemas.microsoft.com/office/drawing/2014/main" id="{D953D7FA-FA1D-384D-AEAA-3FC6A63EC6BF}"/>
                </a:ext>
              </a:extLst>
            </p:cNvPr>
            <p:cNvSpPr txBox="1"/>
            <p:nvPr/>
          </p:nvSpPr>
          <p:spPr>
            <a:xfrm>
              <a:off x="3440945" y="5018210"/>
              <a:ext cx="62011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35 </a:t>
              </a:r>
              <a:r>
                <a:rPr lang="en-US" sz="1000" dirty="0" err="1"/>
                <a:t>kD</a:t>
              </a:r>
              <a:endParaRPr lang="en-US" sz="1000" dirty="0"/>
            </a:p>
          </p:txBody>
        </p:sp>
        <p:sp>
          <p:nvSpPr>
            <p:cNvPr id="34" name="TextBox 33">
              <a:extLst>
                <a:ext uri="{FF2B5EF4-FFF2-40B4-BE49-F238E27FC236}">
                  <a16:creationId xmlns:a16="http://schemas.microsoft.com/office/drawing/2014/main" id="{2F13D073-5135-BF45-9673-518B09F3D029}"/>
                </a:ext>
              </a:extLst>
            </p:cNvPr>
            <p:cNvSpPr txBox="1"/>
            <p:nvPr/>
          </p:nvSpPr>
          <p:spPr>
            <a:xfrm rot="18958362">
              <a:off x="6053857" y="3422261"/>
              <a:ext cx="631794" cy="246221"/>
            </a:xfrm>
            <a:prstGeom prst="rect">
              <a:avLst/>
            </a:prstGeom>
            <a:noFill/>
          </p:spPr>
          <p:txBody>
            <a:bodyPr wrap="square" rtlCol="0">
              <a:spAutoFit/>
            </a:bodyPr>
            <a:lstStyle/>
            <a:p>
              <a:r>
                <a:rPr lang="en-US" sz="1000" dirty="0">
                  <a:latin typeface="Times New Roman" pitchFamily="18" charset="0"/>
                  <a:cs typeface="Times New Roman" pitchFamily="18" charset="0"/>
                </a:rPr>
                <a:t>Normal </a:t>
              </a:r>
            </a:p>
          </p:txBody>
        </p:sp>
        <p:sp>
          <p:nvSpPr>
            <p:cNvPr id="35" name="TextBox 22">
              <a:extLst>
                <a:ext uri="{FF2B5EF4-FFF2-40B4-BE49-F238E27FC236}">
                  <a16:creationId xmlns:a16="http://schemas.microsoft.com/office/drawing/2014/main" id="{50B18F64-D95A-7A4B-AD29-9B08745C69B4}"/>
                </a:ext>
              </a:extLst>
            </p:cNvPr>
            <p:cNvSpPr txBox="1"/>
            <p:nvPr/>
          </p:nvSpPr>
          <p:spPr>
            <a:xfrm>
              <a:off x="2735470" y="5018210"/>
              <a:ext cx="62011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GAPDH</a:t>
              </a:r>
            </a:p>
          </p:txBody>
        </p:sp>
        <p:sp>
          <p:nvSpPr>
            <p:cNvPr id="36" name="TextBox 22">
              <a:extLst>
                <a:ext uri="{FF2B5EF4-FFF2-40B4-BE49-F238E27FC236}">
                  <a16:creationId xmlns:a16="http://schemas.microsoft.com/office/drawing/2014/main" id="{DC43BA95-B13E-9A41-8EEA-41CCC6A5A186}"/>
                </a:ext>
              </a:extLst>
            </p:cNvPr>
            <p:cNvSpPr txBox="1"/>
            <p:nvPr/>
          </p:nvSpPr>
          <p:spPr>
            <a:xfrm>
              <a:off x="2735470" y="4236578"/>
              <a:ext cx="62011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EphB4</a:t>
              </a:r>
            </a:p>
          </p:txBody>
        </p:sp>
      </p:grpSp>
      <p:sp>
        <p:nvSpPr>
          <p:cNvPr id="45" name="Rectangle 44">
            <a:extLst>
              <a:ext uri="{FF2B5EF4-FFF2-40B4-BE49-F238E27FC236}">
                <a16:creationId xmlns:a16="http://schemas.microsoft.com/office/drawing/2014/main" id="{9ED64633-3CE2-BA4D-A386-9B9F3EF561F0}"/>
              </a:ext>
            </a:extLst>
          </p:cNvPr>
          <p:cNvSpPr/>
          <p:nvPr/>
        </p:nvSpPr>
        <p:spPr>
          <a:xfrm>
            <a:off x="853045" y="4300703"/>
            <a:ext cx="10485910" cy="1169551"/>
          </a:xfrm>
          <a:prstGeom prst="rect">
            <a:avLst/>
          </a:prstGeom>
        </p:spPr>
        <p:txBody>
          <a:bodyPr wrap="square">
            <a:spAutoFit/>
          </a:bodyPr>
          <a:lstStyle/>
          <a:p>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4e.</a:t>
            </a:r>
            <a:r>
              <a:rPr lang="en-US" sz="1400" b="1" dirty="0"/>
              <a:t> </a:t>
            </a:r>
            <a:r>
              <a:rPr lang="en-US" sz="1400" dirty="0"/>
              <a:t>PC3,</a:t>
            </a:r>
            <a:r>
              <a:rPr lang="en-US" sz="1400" b="1" dirty="0"/>
              <a:t> </a:t>
            </a:r>
            <a:r>
              <a:rPr lang="en-US" sz="1400" dirty="0"/>
              <a:t>prostate cancer cell line, were implanted in athymic mice (2x10</a:t>
            </a:r>
            <a:r>
              <a:rPr lang="en-US" sz="1400" baseline="30000" dirty="0"/>
              <a:t>6</a:t>
            </a:r>
            <a:r>
              <a:rPr lang="en-US" sz="1400" dirty="0"/>
              <a:t> cells/mouse) subcutaneously in the flank. When the tumors reached a volume of around 300 mm</a:t>
            </a:r>
            <a:r>
              <a:rPr lang="en-US" sz="1400" baseline="30000" dirty="0"/>
              <a:t>3</a:t>
            </a:r>
            <a:r>
              <a:rPr lang="en-US" sz="1400" dirty="0"/>
              <a:t>, mice were injected with sEphB4-alb (200 µg/mouse) subcutaneously, or PBS in 100 µl volume. Tumors and  normal tissue adjacent to the tumor were harvested 24 hours later. Equal amount of tumor lysates measured by total protein quantitation by Bradford method,  were separated by electrophoresis, along with known amounts of recombinant sEphB4-alb. Proteins were probed with EphB4 and GAPDH antibody, respectively. GAPDH: as internal control.</a:t>
            </a:r>
          </a:p>
        </p:txBody>
      </p:sp>
    </p:spTree>
    <p:extLst>
      <p:ext uri="{BB962C8B-B14F-4D97-AF65-F5344CB8AC3E}">
        <p14:creationId xmlns:p14="http://schemas.microsoft.com/office/powerpoint/2010/main" val="180481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44357143"/>
              </p:ext>
            </p:extLst>
          </p:nvPr>
        </p:nvGraphicFramePr>
        <p:xfrm>
          <a:off x="2057400" y="419100"/>
          <a:ext cx="6890658" cy="2471804"/>
        </p:xfrm>
        <a:graphic>
          <a:graphicData uri="http://schemas.openxmlformats.org/drawingml/2006/table">
            <a:tbl>
              <a:tblPr firstRow="1" firstCol="1" bandRow="1">
                <a:tableStyleId>{5C22544A-7EE6-4342-B048-85BDC9FD1C3A}</a:tableStyleId>
              </a:tblPr>
              <a:tblGrid>
                <a:gridCol w="1148443">
                  <a:extLst>
                    <a:ext uri="{9D8B030D-6E8A-4147-A177-3AD203B41FA5}">
                      <a16:colId xmlns:a16="http://schemas.microsoft.com/office/drawing/2014/main" val="20001"/>
                    </a:ext>
                  </a:extLst>
                </a:gridCol>
                <a:gridCol w="1148443">
                  <a:extLst>
                    <a:ext uri="{9D8B030D-6E8A-4147-A177-3AD203B41FA5}">
                      <a16:colId xmlns:a16="http://schemas.microsoft.com/office/drawing/2014/main" val="20003"/>
                    </a:ext>
                  </a:extLst>
                </a:gridCol>
                <a:gridCol w="1148443">
                  <a:extLst>
                    <a:ext uri="{9D8B030D-6E8A-4147-A177-3AD203B41FA5}">
                      <a16:colId xmlns:a16="http://schemas.microsoft.com/office/drawing/2014/main" val="20004"/>
                    </a:ext>
                  </a:extLst>
                </a:gridCol>
                <a:gridCol w="1148443">
                  <a:extLst>
                    <a:ext uri="{9D8B030D-6E8A-4147-A177-3AD203B41FA5}">
                      <a16:colId xmlns:a16="http://schemas.microsoft.com/office/drawing/2014/main" val="20005"/>
                    </a:ext>
                  </a:extLst>
                </a:gridCol>
                <a:gridCol w="1148443">
                  <a:extLst>
                    <a:ext uri="{9D8B030D-6E8A-4147-A177-3AD203B41FA5}">
                      <a16:colId xmlns:a16="http://schemas.microsoft.com/office/drawing/2014/main" val="20006"/>
                    </a:ext>
                  </a:extLst>
                </a:gridCol>
                <a:gridCol w="1148443">
                  <a:extLst>
                    <a:ext uri="{9D8B030D-6E8A-4147-A177-3AD203B41FA5}">
                      <a16:colId xmlns:a16="http://schemas.microsoft.com/office/drawing/2014/main" val="20007"/>
                    </a:ext>
                  </a:extLst>
                </a:gridCol>
              </a:tblGrid>
              <a:tr h="338202">
                <a:tc gridSpan="6">
                  <a:txBody>
                    <a:bodyPr/>
                    <a:lstStyle/>
                    <a:p>
                      <a:pPr marL="0" marR="0" algn="l">
                        <a:lnSpc>
                          <a:spcPct val="115000"/>
                        </a:lnSpc>
                        <a:spcBef>
                          <a:spcPts val="0"/>
                        </a:spcBef>
                        <a:spcAft>
                          <a:spcPts val="0"/>
                        </a:spcAft>
                      </a:pPr>
                      <a:r>
                        <a:rPr lang="en-US" sz="1000" dirty="0">
                          <a:solidFill>
                            <a:schemeClr val="tx1"/>
                          </a:solidFill>
                          <a:latin typeface="+mn-lt"/>
                        </a:rPr>
                        <a:t>CPPL Male: sEphB4-alb treatment group </a:t>
                      </a: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14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38202">
                <a:tc>
                  <a:txBody>
                    <a:bodyPr/>
                    <a:lstStyle/>
                    <a:p>
                      <a:pPr marL="0" marR="0" algn="ctr">
                        <a:lnSpc>
                          <a:spcPct val="115000"/>
                        </a:lnSpc>
                        <a:spcBef>
                          <a:spcPts val="0"/>
                        </a:spcBef>
                        <a:spcAft>
                          <a:spcPts val="0"/>
                        </a:spcAft>
                      </a:pPr>
                      <a:r>
                        <a:rPr lang="en-US" sz="700" dirty="0">
                          <a:solidFill>
                            <a:schemeClr val="tx1"/>
                          </a:solidFill>
                          <a:latin typeface="+mn-lt"/>
                        </a:rPr>
                        <a:t>Ear</a:t>
                      </a:r>
                      <a:r>
                        <a:rPr lang="en-US" sz="700" baseline="0" dirty="0">
                          <a:solidFill>
                            <a:schemeClr val="tx1"/>
                          </a:solidFill>
                          <a:latin typeface="+mn-lt"/>
                        </a:rPr>
                        <a:t> T</a:t>
                      </a:r>
                      <a:r>
                        <a:rPr lang="en-US" sz="700" dirty="0">
                          <a:solidFill>
                            <a:schemeClr val="tx1"/>
                          </a:solidFill>
                          <a:latin typeface="+mn-lt"/>
                        </a:rPr>
                        <a:t>ag #</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1</a:t>
                      </a:r>
                      <a:r>
                        <a:rPr lang="en-US" sz="700" b="1" baseline="30000" dirty="0">
                          <a:solidFill>
                            <a:schemeClr val="tx1"/>
                          </a:solidFill>
                          <a:latin typeface="+mn-lt"/>
                        </a:rPr>
                        <a:t>st</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ea typeface="+mn-ea"/>
                          <a:cs typeface="+mn-cs"/>
                        </a:rPr>
                        <a:t>@ </a:t>
                      </a:r>
                      <a:r>
                        <a:rPr lang="en-US" sz="700" b="1" baseline="0" dirty="0">
                          <a:solidFill>
                            <a:schemeClr val="tx1"/>
                          </a:solidFill>
                          <a:latin typeface="+mn-lt"/>
                          <a:ea typeface="+mn-ea"/>
                          <a:cs typeface="+mn-cs"/>
                        </a:rPr>
                        <a:t>7-month-old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2</a:t>
                      </a:r>
                      <a:r>
                        <a:rPr lang="en-US" sz="700" b="1" baseline="30000" dirty="0">
                          <a:solidFill>
                            <a:schemeClr val="tx1"/>
                          </a:solidFill>
                          <a:latin typeface="+mn-lt"/>
                        </a:rPr>
                        <a:t>nd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 8-month-old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3</a:t>
                      </a:r>
                      <a:r>
                        <a:rPr lang="en-US" sz="700" b="1" baseline="30000" dirty="0">
                          <a:solidFill>
                            <a:schemeClr val="tx1"/>
                          </a:solidFill>
                          <a:latin typeface="+mn-lt"/>
                        </a:rPr>
                        <a:t>rd</a:t>
                      </a:r>
                      <a:r>
                        <a:rPr lang="en-US" sz="700" b="1" dirty="0">
                          <a:solidFill>
                            <a:schemeClr val="tx1"/>
                          </a:solidFill>
                          <a:latin typeface="+mn-lt"/>
                        </a:rPr>
                        <a:t> screen</a:t>
                      </a:r>
                    </a:p>
                    <a:p>
                      <a:pPr marL="0" marR="0" algn="ctr">
                        <a:lnSpc>
                          <a:spcPct val="115000"/>
                        </a:lnSpc>
                        <a:spcBef>
                          <a:spcPts val="0"/>
                        </a:spcBef>
                        <a:spcAft>
                          <a:spcPts val="0"/>
                        </a:spcAft>
                      </a:pPr>
                      <a:r>
                        <a:rPr lang="en-US" sz="700" b="1" dirty="0">
                          <a:solidFill>
                            <a:schemeClr val="tx1"/>
                          </a:solidFill>
                          <a:latin typeface="+mn-lt"/>
                        </a:rPr>
                        <a:t>@ 9-month-old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4th screen</a:t>
                      </a:r>
                    </a:p>
                    <a:p>
                      <a:pPr marL="0" marR="0" algn="ctr">
                        <a:lnSpc>
                          <a:spcPct val="115000"/>
                        </a:lnSpc>
                        <a:spcBef>
                          <a:spcPts val="0"/>
                        </a:spcBef>
                        <a:spcAft>
                          <a:spcPts val="0"/>
                        </a:spcAft>
                      </a:pPr>
                      <a:r>
                        <a:rPr lang="en-US" sz="700" b="1" dirty="0">
                          <a:solidFill>
                            <a:schemeClr val="tx1"/>
                          </a:solidFill>
                          <a:latin typeface="+mn-lt"/>
                        </a:rPr>
                        <a:t>@ 10</a:t>
                      </a:r>
                      <a:r>
                        <a:rPr lang="en-US" sz="700" b="1" baseline="0" dirty="0">
                          <a:solidFill>
                            <a:schemeClr val="tx1"/>
                          </a:solidFill>
                          <a:latin typeface="+mn-lt"/>
                        </a:rPr>
                        <a:t>-</a:t>
                      </a:r>
                      <a:r>
                        <a:rPr lang="en-US" sz="700" b="1" dirty="0">
                          <a:solidFill>
                            <a:schemeClr val="tx1"/>
                          </a:solidFill>
                          <a:latin typeface="+mn-lt"/>
                        </a:rPr>
                        <a:t>month-old</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700" b="1" dirty="0">
                          <a:solidFill>
                            <a:schemeClr val="tx1"/>
                          </a:solidFill>
                          <a:latin typeface="+mn-lt"/>
                        </a:rPr>
                        <a:t>Others</a:t>
                      </a:r>
                      <a:endParaRPr lang="en-US" sz="700" b="1" dirty="0">
                        <a:solidFill>
                          <a:schemeClr val="tx1"/>
                        </a:solidFill>
                        <a:latin typeface="+mn-lt"/>
                        <a:ea typeface="SimSun"/>
                        <a:cs typeface="Times New Roman"/>
                      </a:endParaRPr>
                    </a:p>
                  </a:txBody>
                  <a:tcPr marL="48789" marR="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25468">
                <a:tc>
                  <a:txBody>
                    <a:bodyPr/>
                    <a:lstStyle/>
                    <a:p>
                      <a:pPr algn="ctr" fontAlgn="b"/>
                      <a:r>
                        <a:rPr lang="en-US" sz="700" b="1" i="0" u="none" strike="noStrike" dirty="0">
                          <a:solidFill>
                            <a:schemeClr val="tx1"/>
                          </a:solidFill>
                          <a:latin typeface="+mn-lt"/>
                        </a:rPr>
                        <a:t>684</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5.87E+08</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4.39E+07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9.48E+04</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2.11E+03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25468">
                <a:tc>
                  <a:txBody>
                    <a:bodyPr/>
                    <a:lstStyle/>
                    <a:p>
                      <a:pPr algn="ctr" fontAlgn="b"/>
                      <a:r>
                        <a:rPr lang="en-US" sz="700" b="1" i="0" u="none" strike="noStrike" dirty="0">
                          <a:solidFill>
                            <a:schemeClr val="tx1"/>
                          </a:solidFill>
                          <a:latin typeface="+mn-lt"/>
                        </a:rPr>
                        <a:t>683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9.01E+07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6.41E+06</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8.99E+03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2.19E+2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25468">
                <a:tc>
                  <a:txBody>
                    <a:bodyPr/>
                    <a:lstStyle/>
                    <a:p>
                      <a:pPr algn="ctr" fontAlgn="b"/>
                      <a:r>
                        <a:rPr lang="en-US" sz="700" b="1" i="0" u="none" strike="noStrike" dirty="0">
                          <a:solidFill>
                            <a:schemeClr val="tx1"/>
                          </a:solidFill>
                          <a:latin typeface="+mn-lt"/>
                        </a:rPr>
                        <a:t>163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1.09E+08</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6.82E+06</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3.42E+03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1.09E+2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25468">
                <a:tc>
                  <a:txBody>
                    <a:bodyPr/>
                    <a:lstStyle/>
                    <a:p>
                      <a:pPr algn="ctr" fontAlgn="b"/>
                      <a:r>
                        <a:rPr lang="en-US" sz="700" b="1" i="0" u="none" strike="noStrike" dirty="0">
                          <a:solidFill>
                            <a:schemeClr val="tx1"/>
                          </a:solidFill>
                          <a:latin typeface="+mn-lt"/>
                        </a:rPr>
                        <a:t>131</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6.98E+07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1.76E+06</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Dead </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 -</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rPr>
                        <a:t>Dead at 9 months age</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25468">
                <a:tc>
                  <a:txBody>
                    <a:bodyPr/>
                    <a:lstStyle/>
                    <a:p>
                      <a:pPr algn="ctr" fontAlgn="b"/>
                      <a:r>
                        <a:rPr lang="en-US" sz="700" b="1" i="0" u="none" strike="noStrike" dirty="0">
                          <a:solidFill>
                            <a:schemeClr val="tx1"/>
                          </a:solidFill>
                          <a:latin typeface="+mn-lt"/>
                        </a:rPr>
                        <a:t>6763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8.36E+07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4.85E+06</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7.54E+02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2.18E+2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16721">
                <a:tc>
                  <a:txBody>
                    <a:bodyPr/>
                    <a:lstStyle/>
                    <a:p>
                      <a:pPr algn="ctr" fontAlgn="b"/>
                      <a:r>
                        <a:rPr lang="en-US" sz="700" b="1" i="0" u="none" strike="noStrike" dirty="0">
                          <a:solidFill>
                            <a:schemeClr val="tx1"/>
                          </a:solidFill>
                          <a:latin typeface="+mn-lt"/>
                        </a:rPr>
                        <a:t>6767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8.40E+07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 Dead</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 </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 -</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Dead at 8 months age</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23972">
                <a:tc>
                  <a:txBody>
                    <a:bodyPr/>
                    <a:lstStyle/>
                    <a:p>
                      <a:pPr algn="ctr" fontAlgn="b"/>
                      <a:r>
                        <a:rPr lang="en-US" sz="700" b="1" i="0" u="none" strike="noStrike">
                          <a:solidFill>
                            <a:schemeClr val="tx1"/>
                          </a:solidFill>
                          <a:latin typeface="+mn-lt"/>
                        </a:rPr>
                        <a:t>621</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2.22E+08</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7.98E+07</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9.89E+02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8.90E+1</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27367">
                <a:tc>
                  <a:txBody>
                    <a:bodyPr/>
                    <a:lstStyle/>
                    <a:p>
                      <a:pPr algn="ctr" fontAlgn="b"/>
                      <a:r>
                        <a:rPr lang="en-US" sz="700" b="1" i="0" u="none" strike="noStrike" dirty="0">
                          <a:solidFill>
                            <a:schemeClr val="tx1"/>
                          </a:solidFill>
                          <a:latin typeface="+mn-lt"/>
                        </a:rPr>
                        <a:t>925</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1.02E+08</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9.73E+06</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5.39E+03</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700" b="0" i="0" u="none" strike="noStrike" dirty="0">
                          <a:solidFill>
                            <a:schemeClr val="tx1"/>
                          </a:solidFill>
                          <a:latin typeface="+mn-lt"/>
                        </a:rPr>
                        <a:t>3.30E+2</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700" dirty="0">
                          <a:solidFill>
                            <a:schemeClr val="tx1"/>
                          </a:solidFill>
                          <a:latin typeface="+mn-lt"/>
                          <a:ea typeface="SimSun"/>
                          <a:cs typeface="Times New Roman"/>
                        </a:rPr>
                        <a:t>Sacrificed for analysis</a:t>
                      </a:r>
                    </a:p>
                  </a:txBody>
                  <a:tcPr marL="4220" marR="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Rectangle 4">
            <a:extLst>
              <a:ext uri="{FF2B5EF4-FFF2-40B4-BE49-F238E27FC236}">
                <a16:creationId xmlns:a16="http://schemas.microsoft.com/office/drawing/2014/main" id="{550F2047-AE69-5D48-ADA6-1B1F33BC9D3E}"/>
              </a:ext>
            </a:extLst>
          </p:cNvPr>
          <p:cNvSpPr/>
          <p:nvPr/>
        </p:nvSpPr>
        <p:spPr>
          <a:xfrm>
            <a:off x="734095" y="3214790"/>
            <a:ext cx="10367493" cy="954107"/>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5a. BLI of all sEphB4-alb treated CPPL live mice in regression experiment (late intervention).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Table shows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screen from age 7-month to 10-month of all 8 sEphB4-alb treated CPPL mice (sB4;CPPL) and their destine. After the sEphB4-alb treatment, the BLI intensity was reduced significantly.</a:t>
            </a:r>
            <a:endParaRPr lang="en-US" sz="1400" dirty="0">
              <a:latin typeface="Calibri" panose="020F0502020204030204" pitchFamily="34" charset="0"/>
              <a:ea typeface="DengXian" panose="02010600030101010101" pitchFamily="2" charset="-122"/>
              <a:cs typeface="Times New Roman" panose="02020603050405020304" pitchFamily="18" charset="0"/>
            </a:endParaRPr>
          </a:p>
          <a:p>
            <a:pPr algn="just"/>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60034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608868228"/>
              </p:ext>
            </p:extLst>
          </p:nvPr>
        </p:nvGraphicFramePr>
        <p:xfrm>
          <a:off x="2514600" y="685800"/>
          <a:ext cx="3962400" cy="31765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nvGraphicFramePr>
        <p:xfrm>
          <a:off x="3352800" y="3862388"/>
          <a:ext cx="2971801" cy="158750"/>
        </p:xfrm>
        <a:graphic>
          <a:graphicData uri="http://schemas.openxmlformats.org/drawingml/2006/table">
            <a:tbl>
              <a:tblPr>
                <a:tableStyleId>{5C22544A-7EE6-4342-B048-85BDC9FD1C3A}</a:tableStyleId>
              </a:tblPr>
              <a:tblGrid>
                <a:gridCol w="503123">
                  <a:extLst>
                    <a:ext uri="{9D8B030D-6E8A-4147-A177-3AD203B41FA5}">
                      <a16:colId xmlns:a16="http://schemas.microsoft.com/office/drawing/2014/main" val="20000"/>
                    </a:ext>
                  </a:extLst>
                </a:gridCol>
                <a:gridCol w="289358">
                  <a:extLst>
                    <a:ext uri="{9D8B030D-6E8A-4147-A177-3AD203B41FA5}">
                      <a16:colId xmlns:a16="http://schemas.microsoft.com/office/drawing/2014/main" val="20001"/>
                    </a:ext>
                  </a:extLst>
                </a:gridCol>
                <a:gridCol w="726440">
                  <a:extLst>
                    <a:ext uri="{9D8B030D-6E8A-4147-A177-3AD203B41FA5}">
                      <a16:colId xmlns:a16="http://schemas.microsoft.com/office/drawing/2014/main" val="20002"/>
                    </a:ext>
                  </a:extLst>
                </a:gridCol>
                <a:gridCol w="726440">
                  <a:extLst>
                    <a:ext uri="{9D8B030D-6E8A-4147-A177-3AD203B41FA5}">
                      <a16:colId xmlns:a16="http://schemas.microsoft.com/office/drawing/2014/main" val="20003"/>
                    </a:ext>
                  </a:extLst>
                </a:gridCol>
                <a:gridCol w="726440">
                  <a:extLst>
                    <a:ext uri="{9D8B030D-6E8A-4147-A177-3AD203B41FA5}">
                      <a16:colId xmlns:a16="http://schemas.microsoft.com/office/drawing/2014/main" val="20004"/>
                    </a:ext>
                  </a:extLst>
                </a:gridCol>
              </a:tblGrid>
              <a:tr h="113030">
                <a:tc>
                  <a:txBody>
                    <a:bodyPr/>
                    <a:lstStyle/>
                    <a:p>
                      <a:pPr algn="r" fontAlgn="b"/>
                      <a:r>
                        <a:rPr lang="en-US" sz="1000" u="none" strike="noStrike" dirty="0">
                          <a:solidFill>
                            <a:schemeClr val="tx1">
                              <a:lumMod val="65000"/>
                              <a:lumOff val="35000"/>
                            </a:schemeClr>
                          </a:solidFill>
                          <a:effectLst/>
                        </a:rPr>
                        <a:t>Mice #</a:t>
                      </a:r>
                      <a:endParaRPr lang="en-US" sz="1000" b="0" i="0" u="none" strike="noStrike" dirty="0">
                        <a:solidFill>
                          <a:schemeClr val="tx1">
                            <a:lumMod val="65000"/>
                            <a:lumOff val="35000"/>
                          </a:schemeClr>
                        </a:solidFill>
                        <a:effectLst/>
                        <a:latin typeface="Calibri" charset="0"/>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u="none" strike="noStrike" dirty="0">
                          <a:solidFill>
                            <a:schemeClr val="tx1">
                              <a:lumMod val="65000"/>
                              <a:lumOff val="35000"/>
                            </a:schemeClr>
                          </a:solidFill>
                          <a:effectLst/>
                        </a:rPr>
                        <a:t>8</a:t>
                      </a:r>
                      <a:endParaRPr lang="en-US" sz="1000" b="0" i="0" u="none" strike="noStrike" dirty="0">
                        <a:solidFill>
                          <a:schemeClr val="tx1">
                            <a:lumMod val="65000"/>
                            <a:lumOff val="35000"/>
                          </a:schemeClr>
                        </a:solidFill>
                        <a:effectLst/>
                        <a:latin typeface="Calibri" charset="0"/>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u="none" strike="noStrike" dirty="0">
                          <a:solidFill>
                            <a:schemeClr val="tx1">
                              <a:lumMod val="65000"/>
                              <a:lumOff val="35000"/>
                            </a:schemeClr>
                          </a:solidFill>
                          <a:effectLst/>
                        </a:rPr>
                        <a:t>7</a:t>
                      </a:r>
                      <a:endParaRPr lang="en-US" sz="1000" b="0" i="0" u="none" strike="noStrike" dirty="0">
                        <a:solidFill>
                          <a:schemeClr val="tx1">
                            <a:lumMod val="65000"/>
                            <a:lumOff val="35000"/>
                          </a:schemeClr>
                        </a:solidFill>
                        <a:effectLst/>
                        <a:latin typeface="Calibri" charset="0"/>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u="none" strike="noStrike" dirty="0">
                          <a:solidFill>
                            <a:schemeClr val="tx1">
                              <a:lumMod val="65000"/>
                              <a:lumOff val="35000"/>
                            </a:schemeClr>
                          </a:solidFill>
                          <a:effectLst/>
                        </a:rPr>
                        <a:t>6</a:t>
                      </a:r>
                      <a:endParaRPr lang="en-US" sz="1000" b="0" i="0" u="none" strike="noStrike" dirty="0">
                        <a:solidFill>
                          <a:schemeClr val="tx1">
                            <a:lumMod val="65000"/>
                            <a:lumOff val="35000"/>
                          </a:schemeClr>
                        </a:solidFill>
                        <a:effectLst/>
                        <a:latin typeface="Calibri" charset="0"/>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000" u="none" strike="noStrike" dirty="0">
                          <a:solidFill>
                            <a:schemeClr val="tx1">
                              <a:lumMod val="65000"/>
                              <a:lumOff val="35000"/>
                            </a:schemeClr>
                          </a:solidFill>
                          <a:effectLst/>
                        </a:rPr>
                        <a:t>6</a:t>
                      </a:r>
                      <a:endParaRPr lang="en-US" sz="1000" b="0" i="0" u="none" strike="noStrike" dirty="0">
                        <a:solidFill>
                          <a:schemeClr val="tx1">
                            <a:lumMod val="65000"/>
                            <a:lumOff val="35000"/>
                          </a:schemeClr>
                        </a:solidFill>
                        <a:effectLst/>
                        <a:latin typeface="Calibri" charset="0"/>
                      </a:endParaRPr>
                    </a:p>
                  </a:txBody>
                  <a:tcPr marL="6350" marR="6350" marT="635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5">
            <a:extLst>
              <a:ext uri="{FF2B5EF4-FFF2-40B4-BE49-F238E27FC236}">
                <a16:creationId xmlns:a16="http://schemas.microsoft.com/office/drawing/2014/main" id="{D2FC1244-7D05-EA45-9191-98D5B8EF2D33}"/>
              </a:ext>
            </a:extLst>
          </p:cNvPr>
          <p:cNvSpPr/>
          <p:nvPr/>
        </p:nvSpPr>
        <p:spPr>
          <a:xfrm>
            <a:off x="914399" y="4476919"/>
            <a:ext cx="10367493"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5b. Intensity of BLI of PBS treated sEph4-alb treated CPPL mice in regression experiment (late intervention).</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The BLI intensity over time. Each dots denotes each mouse. Red bar represents the</a:t>
            </a:r>
            <a:r>
              <a:rPr lang="en-US" sz="140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dirty="0">
                <a:latin typeface="Calibri" panose="020F0502020204030204" pitchFamily="34" charset="0"/>
                <a:ea typeface="DengXian" panose="02010600030101010101" pitchFamily="2" charset="-122"/>
                <a:cs typeface="Calibri" panose="020F0502020204030204" pitchFamily="34" charset="0"/>
              </a:rPr>
              <a:t>average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BLI intensity in all mice at each time point. Number of mice at each time point are shown at the bottom. </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57120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114161F-AA56-D64D-ACFE-1BC28F8D6AC0}"/>
              </a:ext>
            </a:extLst>
          </p:cNvPr>
          <p:cNvGraphicFramePr>
            <a:graphicFrameLocks noGrp="1"/>
          </p:cNvGraphicFramePr>
          <p:nvPr>
            <p:extLst>
              <p:ext uri="{D42A27DB-BD31-4B8C-83A1-F6EECF244321}">
                <p14:modId xmlns:p14="http://schemas.microsoft.com/office/powerpoint/2010/main" val="3661678397"/>
              </p:ext>
            </p:extLst>
          </p:nvPr>
        </p:nvGraphicFramePr>
        <p:xfrm>
          <a:off x="1541929" y="609601"/>
          <a:ext cx="8910918" cy="5098949"/>
        </p:xfrm>
        <a:graphic>
          <a:graphicData uri="http://schemas.openxmlformats.org/drawingml/2006/table">
            <a:tbl>
              <a:tblPr firstRow="1" firstCol="1" bandRow="1">
                <a:tableStyleId>{5C22544A-7EE6-4342-B048-85BDC9FD1C3A}</a:tableStyleId>
              </a:tblPr>
              <a:tblGrid>
                <a:gridCol w="1167813">
                  <a:extLst>
                    <a:ext uri="{9D8B030D-6E8A-4147-A177-3AD203B41FA5}">
                      <a16:colId xmlns:a16="http://schemas.microsoft.com/office/drawing/2014/main" val="1451034460"/>
                    </a:ext>
                  </a:extLst>
                </a:gridCol>
                <a:gridCol w="1548621">
                  <a:extLst>
                    <a:ext uri="{9D8B030D-6E8A-4147-A177-3AD203B41FA5}">
                      <a16:colId xmlns:a16="http://schemas.microsoft.com/office/drawing/2014/main" val="20002"/>
                    </a:ext>
                  </a:extLst>
                </a:gridCol>
                <a:gridCol w="1548621">
                  <a:extLst>
                    <a:ext uri="{9D8B030D-6E8A-4147-A177-3AD203B41FA5}">
                      <a16:colId xmlns:a16="http://schemas.microsoft.com/office/drawing/2014/main" val="1890187729"/>
                    </a:ext>
                  </a:extLst>
                </a:gridCol>
                <a:gridCol w="1548621">
                  <a:extLst>
                    <a:ext uri="{9D8B030D-6E8A-4147-A177-3AD203B41FA5}">
                      <a16:colId xmlns:a16="http://schemas.microsoft.com/office/drawing/2014/main" val="774494115"/>
                    </a:ext>
                  </a:extLst>
                </a:gridCol>
                <a:gridCol w="1548621">
                  <a:extLst>
                    <a:ext uri="{9D8B030D-6E8A-4147-A177-3AD203B41FA5}">
                      <a16:colId xmlns:a16="http://schemas.microsoft.com/office/drawing/2014/main" val="2399333752"/>
                    </a:ext>
                  </a:extLst>
                </a:gridCol>
                <a:gridCol w="1548621">
                  <a:extLst>
                    <a:ext uri="{9D8B030D-6E8A-4147-A177-3AD203B41FA5}">
                      <a16:colId xmlns:a16="http://schemas.microsoft.com/office/drawing/2014/main" val="1432884877"/>
                    </a:ext>
                  </a:extLst>
                </a:gridCol>
              </a:tblGrid>
              <a:tr h="915066">
                <a:tc gridSpan="6">
                  <a:txBody>
                    <a:bodyPr/>
                    <a:lstStyle/>
                    <a:p>
                      <a:pPr marL="0" marR="0" algn="l">
                        <a:lnSpc>
                          <a:spcPct val="115000"/>
                        </a:lnSpc>
                        <a:spcBef>
                          <a:spcPts val="0"/>
                        </a:spcBef>
                        <a:spcAft>
                          <a:spcPts val="0"/>
                        </a:spcAft>
                      </a:pPr>
                      <a:r>
                        <a:rPr lang="en-US" sz="1200" dirty="0">
                          <a:solidFill>
                            <a:schemeClr val="tx1"/>
                          </a:solidFill>
                        </a:rPr>
                        <a:t>Castrated</a:t>
                      </a:r>
                      <a:r>
                        <a:rPr lang="en-US" sz="1200" baseline="0" dirty="0">
                          <a:solidFill>
                            <a:schemeClr val="tx1"/>
                          </a:solidFill>
                        </a:rPr>
                        <a:t> </a:t>
                      </a:r>
                      <a:r>
                        <a:rPr lang="en-US" sz="1200" dirty="0">
                          <a:solidFill>
                            <a:schemeClr val="tx1"/>
                          </a:solidFill>
                        </a:rPr>
                        <a:t>CPPL Male Mice with recurrent Prostate</a:t>
                      </a:r>
                      <a:r>
                        <a:rPr lang="en-US" sz="1200" baseline="0" dirty="0">
                          <a:solidFill>
                            <a:schemeClr val="tx1"/>
                          </a:solidFill>
                        </a:rPr>
                        <a:t> cancer: PBS treatment group</a:t>
                      </a:r>
                      <a:endParaRPr lang="en-US" sz="12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pPr marL="0" marR="0" algn="ctr">
                        <a:lnSpc>
                          <a:spcPct val="115000"/>
                        </a:lnSpc>
                        <a:spcBef>
                          <a:spcPts val="0"/>
                        </a:spcBef>
                        <a:spcAft>
                          <a:spcPts val="0"/>
                        </a:spcAft>
                      </a:pPr>
                      <a:endParaRPr lang="en-US" sz="20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20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2000" b="1" dirty="0">
                        <a:solidFill>
                          <a:schemeClr val="tx1"/>
                        </a:solidFill>
                        <a:latin typeface="Calibri"/>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algn="ctr">
                        <a:lnSpc>
                          <a:spcPct val="115000"/>
                        </a:lnSpc>
                        <a:spcBef>
                          <a:spcPts val="0"/>
                        </a:spcBef>
                        <a:spcAft>
                          <a:spcPts val="0"/>
                        </a:spcAft>
                      </a:pPr>
                      <a:endParaRPr lang="en-US" sz="2000" b="1" dirty="0">
                        <a:solidFill>
                          <a:schemeClr val="tx1"/>
                        </a:solidFill>
                        <a:latin typeface="+mn-lt"/>
                        <a:ea typeface="SimSun"/>
                        <a:cs typeface="Times New Roman"/>
                      </a:endParaRPr>
                    </a:p>
                  </a:txBody>
                  <a:tcPr marL="97578" marR="9757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55797">
                <a:tc>
                  <a:txBody>
                    <a:bodyPr/>
                    <a:lstStyle/>
                    <a:p>
                      <a:pPr marL="0" marR="0" algn="ctr">
                        <a:lnSpc>
                          <a:spcPct val="115000"/>
                        </a:lnSpc>
                        <a:spcBef>
                          <a:spcPts val="0"/>
                        </a:spcBef>
                        <a:spcAft>
                          <a:spcPts val="0"/>
                        </a:spcAft>
                      </a:pPr>
                      <a:r>
                        <a:rPr lang="en-US" sz="1200" b="1" dirty="0">
                          <a:solidFill>
                            <a:schemeClr val="tx1"/>
                          </a:solidFill>
                        </a:rPr>
                        <a:t>Ear</a:t>
                      </a:r>
                      <a:r>
                        <a:rPr lang="en-US" sz="1200" b="1" baseline="0" dirty="0">
                          <a:solidFill>
                            <a:schemeClr val="tx1"/>
                          </a:solidFill>
                        </a:rPr>
                        <a:t> T</a:t>
                      </a:r>
                      <a:r>
                        <a:rPr lang="en-US" sz="1200" b="1" dirty="0">
                          <a:solidFill>
                            <a:schemeClr val="tx1"/>
                          </a:solidFill>
                        </a:rPr>
                        <a:t>ag #</a:t>
                      </a:r>
                      <a:endParaRPr lang="en-US" sz="1200" b="1" dirty="0">
                        <a:solidFill>
                          <a:schemeClr val="tx1"/>
                        </a:solidFill>
                        <a:latin typeface="Calibri"/>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200" b="1" dirty="0">
                          <a:solidFill>
                            <a:schemeClr val="tx1"/>
                          </a:solidFill>
                        </a:rPr>
                        <a:t>1</a:t>
                      </a:r>
                      <a:r>
                        <a:rPr lang="en-US" sz="1200" b="1" baseline="30000" dirty="0">
                          <a:solidFill>
                            <a:schemeClr val="tx1"/>
                          </a:solidFill>
                        </a:rPr>
                        <a:t>st</a:t>
                      </a:r>
                      <a:r>
                        <a:rPr lang="en-US" sz="1200" b="1" dirty="0">
                          <a:solidFill>
                            <a:schemeClr val="tx1"/>
                          </a:solidFill>
                        </a:rPr>
                        <a:t> screen</a:t>
                      </a:r>
                    </a:p>
                    <a:p>
                      <a:pPr marL="0" marR="0" algn="ctr">
                        <a:lnSpc>
                          <a:spcPct val="115000"/>
                        </a:lnSpc>
                        <a:spcBef>
                          <a:spcPts val="0"/>
                        </a:spcBef>
                        <a:spcAft>
                          <a:spcPts val="0"/>
                        </a:spcAft>
                      </a:pPr>
                      <a:r>
                        <a:rPr lang="en-US" sz="1200" b="1" dirty="0">
                          <a:solidFill>
                            <a:schemeClr val="tx1"/>
                          </a:solidFill>
                          <a:latin typeface="+mn-lt"/>
                          <a:ea typeface="+mn-ea"/>
                          <a:cs typeface="+mn-cs"/>
                        </a:rPr>
                        <a:t>@ </a:t>
                      </a:r>
                      <a:r>
                        <a:rPr lang="en-US" sz="1200" b="1" baseline="0" dirty="0">
                          <a:solidFill>
                            <a:schemeClr val="tx1"/>
                          </a:solidFill>
                          <a:latin typeface="+mn-lt"/>
                          <a:ea typeface="+mn-ea"/>
                          <a:cs typeface="+mn-cs"/>
                        </a:rPr>
                        <a:t>4-month-old</a:t>
                      </a:r>
                      <a:endParaRPr lang="en-US" sz="1200" b="1" dirty="0">
                        <a:solidFill>
                          <a:schemeClr val="tx1"/>
                        </a:solidFill>
                        <a:latin typeface="Calibri"/>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200" b="1" dirty="0">
                          <a:solidFill>
                            <a:schemeClr val="tx1"/>
                          </a:solidFill>
                        </a:rPr>
                        <a:t>2</a:t>
                      </a:r>
                      <a:r>
                        <a:rPr lang="en-US" sz="1200" b="1" baseline="30000" dirty="0">
                          <a:solidFill>
                            <a:schemeClr val="tx1"/>
                          </a:solidFill>
                        </a:rPr>
                        <a:t>nd</a:t>
                      </a:r>
                      <a:r>
                        <a:rPr lang="en-US" sz="1200" b="1" dirty="0">
                          <a:solidFill>
                            <a:schemeClr val="tx1"/>
                          </a:solidFill>
                        </a:rPr>
                        <a:t> screen</a:t>
                      </a:r>
                    </a:p>
                    <a:p>
                      <a:pPr marL="0" marR="0" algn="ctr">
                        <a:lnSpc>
                          <a:spcPct val="115000"/>
                        </a:lnSpc>
                        <a:spcBef>
                          <a:spcPts val="0"/>
                        </a:spcBef>
                        <a:spcAft>
                          <a:spcPts val="0"/>
                        </a:spcAft>
                      </a:pPr>
                      <a:r>
                        <a:rPr lang="en-US" sz="1200" b="1" dirty="0">
                          <a:solidFill>
                            <a:schemeClr val="tx1"/>
                          </a:solidFill>
                        </a:rPr>
                        <a:t> @ 5.5-month-old</a:t>
                      </a:r>
                      <a:endParaRPr lang="en-US" sz="1200" b="1" dirty="0">
                        <a:solidFill>
                          <a:schemeClr val="tx1"/>
                        </a:solidFill>
                        <a:latin typeface="Calibri"/>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200" b="1" dirty="0">
                          <a:solidFill>
                            <a:schemeClr val="tx1"/>
                          </a:solidFill>
                        </a:rPr>
                        <a:t>3</a:t>
                      </a:r>
                      <a:r>
                        <a:rPr lang="en-US" sz="1200" b="1" baseline="30000" dirty="0">
                          <a:solidFill>
                            <a:schemeClr val="tx1"/>
                          </a:solidFill>
                        </a:rPr>
                        <a:t>rd</a:t>
                      </a:r>
                      <a:r>
                        <a:rPr lang="en-US" sz="1200" b="1" dirty="0">
                          <a:solidFill>
                            <a:schemeClr val="tx1"/>
                          </a:solidFill>
                        </a:rPr>
                        <a:t> screen</a:t>
                      </a:r>
                    </a:p>
                    <a:p>
                      <a:pPr marL="0" marR="0" algn="ctr">
                        <a:lnSpc>
                          <a:spcPct val="115000"/>
                        </a:lnSpc>
                        <a:spcBef>
                          <a:spcPts val="0"/>
                        </a:spcBef>
                        <a:spcAft>
                          <a:spcPts val="0"/>
                        </a:spcAft>
                      </a:pPr>
                      <a:r>
                        <a:rPr lang="en-US" sz="1200" b="1" dirty="0">
                          <a:solidFill>
                            <a:schemeClr val="tx1"/>
                          </a:solidFill>
                        </a:rPr>
                        <a:t>@ 8.5-month-old</a:t>
                      </a:r>
                      <a:endParaRPr lang="en-US" sz="1200" b="1" dirty="0">
                        <a:solidFill>
                          <a:schemeClr val="tx1"/>
                        </a:solidFill>
                        <a:latin typeface="Calibri"/>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200" b="1" dirty="0">
                          <a:solidFill>
                            <a:schemeClr val="tx1"/>
                          </a:solidFill>
                        </a:rPr>
                        <a:t>4th screen</a:t>
                      </a:r>
                    </a:p>
                    <a:p>
                      <a:pPr marL="0" marR="0" algn="ctr">
                        <a:lnSpc>
                          <a:spcPct val="115000"/>
                        </a:lnSpc>
                        <a:spcBef>
                          <a:spcPts val="0"/>
                        </a:spcBef>
                        <a:spcAft>
                          <a:spcPts val="0"/>
                        </a:spcAft>
                      </a:pPr>
                      <a:r>
                        <a:rPr lang="en-US" sz="1200" b="1" dirty="0">
                          <a:solidFill>
                            <a:schemeClr val="tx1"/>
                          </a:solidFill>
                        </a:rPr>
                        <a:t>@ 10</a:t>
                      </a:r>
                      <a:r>
                        <a:rPr lang="en-US" sz="1200" b="1" baseline="0" dirty="0">
                          <a:solidFill>
                            <a:schemeClr val="tx1"/>
                          </a:solidFill>
                        </a:rPr>
                        <a:t>-</a:t>
                      </a:r>
                      <a:r>
                        <a:rPr lang="en-US" sz="1200" b="1" dirty="0">
                          <a:solidFill>
                            <a:schemeClr val="tx1"/>
                          </a:solidFill>
                        </a:rPr>
                        <a:t>month-old</a:t>
                      </a:r>
                      <a:endParaRPr lang="en-US" sz="1200" b="1" dirty="0">
                        <a:solidFill>
                          <a:schemeClr val="tx1"/>
                        </a:solidFill>
                        <a:latin typeface="Calibri"/>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US" sz="1200" b="1" dirty="0">
                          <a:solidFill>
                            <a:schemeClr val="tx1"/>
                          </a:solidFill>
                        </a:rPr>
                        <a:t>5th screen</a:t>
                      </a:r>
                    </a:p>
                    <a:p>
                      <a:pPr marL="0" marR="0" algn="ctr">
                        <a:lnSpc>
                          <a:spcPct val="115000"/>
                        </a:lnSpc>
                        <a:spcBef>
                          <a:spcPts val="0"/>
                        </a:spcBef>
                        <a:spcAft>
                          <a:spcPts val="0"/>
                        </a:spcAft>
                      </a:pPr>
                      <a:r>
                        <a:rPr lang="en-US" sz="1200" b="1" dirty="0">
                          <a:solidFill>
                            <a:schemeClr val="tx1"/>
                          </a:solidFill>
                        </a:rPr>
                        <a:t>@ 14.5</a:t>
                      </a:r>
                      <a:r>
                        <a:rPr lang="en-US" sz="1200" b="1" baseline="0" dirty="0">
                          <a:solidFill>
                            <a:schemeClr val="tx1"/>
                          </a:solidFill>
                        </a:rPr>
                        <a:t>-</a:t>
                      </a:r>
                      <a:r>
                        <a:rPr lang="en-US" sz="1200" b="1" dirty="0">
                          <a:solidFill>
                            <a:schemeClr val="tx1"/>
                          </a:solidFill>
                        </a:rPr>
                        <a:t>month-old</a:t>
                      </a:r>
                      <a:endParaRPr lang="en-US" sz="1200" b="1" dirty="0">
                        <a:solidFill>
                          <a:schemeClr val="tx1"/>
                        </a:solidFill>
                        <a:latin typeface="+mn-lt"/>
                        <a:ea typeface="SimSun"/>
                        <a:cs typeface="Times New Roman"/>
                      </a:endParaRPr>
                    </a:p>
                  </a:txBody>
                  <a:tcPr marL="4878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4027461"/>
                  </a:ext>
                </a:extLst>
              </a:tr>
              <a:tr h="437198">
                <a:tc>
                  <a:txBody>
                    <a:bodyPr/>
                    <a:lstStyle/>
                    <a:p>
                      <a:pPr algn="ctr" fontAlgn="b"/>
                      <a:r>
                        <a:rPr lang="en-US" sz="1200" b="1" i="0" u="none" strike="noStrike" dirty="0">
                          <a:solidFill>
                            <a:schemeClr val="tx1"/>
                          </a:solidFill>
                          <a:latin typeface="+mn-lt"/>
                        </a:rPr>
                        <a:t>452</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6,895,829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2,390,098</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84,955</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530,580</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10,947,464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2287532"/>
                  </a:ext>
                </a:extLst>
              </a:tr>
              <a:tr h="437198">
                <a:tc>
                  <a:txBody>
                    <a:bodyPr/>
                    <a:lstStyle/>
                    <a:p>
                      <a:pPr algn="ctr" fontAlgn="b"/>
                      <a:r>
                        <a:rPr lang="en-US" sz="1200" b="1" i="0" u="none" strike="noStrike" dirty="0">
                          <a:solidFill>
                            <a:schemeClr val="tx1"/>
                          </a:solidFill>
                          <a:latin typeface="+mn-lt"/>
                        </a:rPr>
                        <a:t>449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830,854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6,470,979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59,542</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97,784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13,859,509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555554"/>
                  </a:ext>
                </a:extLst>
              </a:tr>
              <a:tr h="437198">
                <a:tc>
                  <a:txBody>
                    <a:bodyPr/>
                    <a:lstStyle/>
                    <a:p>
                      <a:pPr algn="ctr" fontAlgn="b"/>
                      <a:r>
                        <a:rPr lang="en-US" sz="1200" b="1" i="0" u="none" strike="noStrike" dirty="0">
                          <a:solidFill>
                            <a:schemeClr val="tx1"/>
                          </a:solidFill>
                          <a:latin typeface="+mn-lt"/>
                        </a:rPr>
                        <a:t>526</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5,396,633</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6,943,258</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749,581</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23,940,554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248,482,139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5539106"/>
                  </a:ext>
                </a:extLst>
              </a:tr>
              <a:tr h="904898">
                <a:tc gridSpan="6">
                  <a:txBody>
                    <a:bodyPr/>
                    <a:lstStyle/>
                    <a:p>
                      <a:pPr marL="0" marR="0" algn="l">
                        <a:lnSpc>
                          <a:spcPct val="115000"/>
                        </a:lnSpc>
                        <a:spcBef>
                          <a:spcPts val="0"/>
                        </a:spcBef>
                        <a:spcAft>
                          <a:spcPts val="0"/>
                        </a:spcAft>
                      </a:pPr>
                      <a:r>
                        <a:rPr lang="en-US" sz="1200" dirty="0">
                          <a:solidFill>
                            <a:schemeClr val="tx1"/>
                          </a:solidFill>
                        </a:rPr>
                        <a:t>Castrated</a:t>
                      </a:r>
                      <a:r>
                        <a:rPr lang="en-US" sz="1200" baseline="0" dirty="0">
                          <a:solidFill>
                            <a:schemeClr val="tx1"/>
                          </a:solidFill>
                        </a:rPr>
                        <a:t> </a:t>
                      </a:r>
                      <a:r>
                        <a:rPr lang="en-US" sz="1200" dirty="0">
                          <a:solidFill>
                            <a:schemeClr val="tx1"/>
                          </a:solidFill>
                        </a:rPr>
                        <a:t>CPPL Male Mice with recurrent Prostate</a:t>
                      </a:r>
                      <a:r>
                        <a:rPr lang="en-US" sz="1200" baseline="0" dirty="0">
                          <a:solidFill>
                            <a:schemeClr val="tx1"/>
                          </a:solidFill>
                        </a:rPr>
                        <a:t> cancer: sEphB4-alb treatment group</a:t>
                      </a:r>
                      <a:endParaRPr lang="en-US" sz="1200" dirty="0">
                        <a:solidFill>
                          <a:schemeClr val="tx1"/>
                        </a:solidFill>
                      </a:endParaRPr>
                    </a:p>
                  </a:txBody>
                  <a:tcPr marT="4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algn="ctr" defTabSz="1828800" rtl="0" eaLnBrk="1" fontAlgn="b" latinLnBrk="0" hangingPunct="1"/>
                      <a:endParaRPr lang="en-US" sz="2000" b="0" i="0" u="none" strike="noStrike" kern="1200" dirty="0">
                        <a:solidFill>
                          <a:schemeClr val="tx1"/>
                        </a:solidFill>
                        <a:latin typeface="+mn-lt"/>
                        <a:ea typeface="+mn-ea"/>
                        <a:cs typeface="+mn-cs"/>
                      </a:endParaRPr>
                    </a:p>
                  </a:txBody>
                  <a:tcPr marL="8440" marR="8440" marT="8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ctr" defTabSz="1828800" rtl="0" eaLnBrk="1" fontAlgn="b" latinLnBrk="0" hangingPunct="1"/>
                      <a:endParaRPr lang="en-US" sz="2000" b="0" i="0" u="none" strike="noStrike" kern="1200" dirty="0">
                        <a:solidFill>
                          <a:schemeClr val="tx1"/>
                        </a:solidFill>
                        <a:latin typeface="+mn-lt"/>
                        <a:ea typeface="+mn-ea"/>
                        <a:cs typeface="+mn-cs"/>
                      </a:endParaRPr>
                    </a:p>
                  </a:txBody>
                  <a:tcPr marL="8440" marR="8440" marT="8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ctr" defTabSz="1828800" rtl="0" eaLnBrk="1" fontAlgn="b" latinLnBrk="0" hangingPunct="1"/>
                      <a:endParaRPr lang="en-US" sz="2000" b="0" i="0" u="none" strike="noStrike" kern="1200" dirty="0">
                        <a:solidFill>
                          <a:schemeClr val="tx1"/>
                        </a:solidFill>
                        <a:latin typeface="+mn-lt"/>
                        <a:ea typeface="+mn-ea"/>
                        <a:cs typeface="+mn-cs"/>
                      </a:endParaRPr>
                    </a:p>
                  </a:txBody>
                  <a:tcPr marL="8440" marR="8440" marT="8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ctr" defTabSz="1828800" rtl="0" eaLnBrk="1" fontAlgn="b" latinLnBrk="0" hangingPunct="1"/>
                      <a:endParaRPr lang="en-US" sz="2000" b="0" i="0" u="none" strike="noStrike" kern="1200" dirty="0">
                        <a:solidFill>
                          <a:schemeClr val="tx1"/>
                        </a:solidFill>
                        <a:latin typeface="+mn-lt"/>
                        <a:ea typeface="+mn-ea"/>
                        <a:cs typeface="+mn-cs"/>
                      </a:endParaRPr>
                    </a:p>
                  </a:txBody>
                  <a:tcPr marL="8440" marR="8440" marT="8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37198">
                <a:tc>
                  <a:txBody>
                    <a:bodyPr/>
                    <a:lstStyle/>
                    <a:p>
                      <a:pPr algn="ctr" fontAlgn="b"/>
                      <a:r>
                        <a:rPr lang="en-US" sz="1200" b="1" i="0" u="none" strike="noStrike" dirty="0">
                          <a:solidFill>
                            <a:schemeClr val="tx1"/>
                          </a:solidFill>
                          <a:latin typeface="+mn-lt"/>
                        </a:rPr>
                        <a:t>229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3,485,930</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3,344,896</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667,584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347,320</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2,128</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37198">
                <a:tc>
                  <a:txBody>
                    <a:bodyPr/>
                    <a:lstStyle/>
                    <a:p>
                      <a:pPr algn="ctr" fontAlgn="b"/>
                      <a:r>
                        <a:rPr lang="en-US" sz="1200" b="1" i="0" u="none" strike="noStrike" dirty="0">
                          <a:solidFill>
                            <a:schemeClr val="tx1"/>
                          </a:solidFill>
                          <a:latin typeface="+mn-lt"/>
                        </a:rPr>
                        <a:t>987</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445,869</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859,963</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879,873</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2,137</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438</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437198">
                <a:tc>
                  <a:txBody>
                    <a:bodyPr/>
                    <a:lstStyle/>
                    <a:p>
                      <a:pPr algn="ctr" fontAlgn="b"/>
                      <a:r>
                        <a:rPr lang="en-US" sz="1200" b="1" i="0" u="none" strike="noStrike" dirty="0">
                          <a:solidFill>
                            <a:schemeClr val="tx1"/>
                          </a:solidFill>
                          <a:latin typeface="+mn-lt"/>
                        </a:rPr>
                        <a:t>522</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6,559,636</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909,534</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129,412</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9,807</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1828800" rtl="0" eaLnBrk="1" fontAlgn="b" latinLnBrk="0" hangingPunct="1"/>
                      <a:r>
                        <a:rPr lang="en-US" sz="1200" b="0" i="0" u="none" strike="noStrike" kern="1200" dirty="0">
                          <a:solidFill>
                            <a:schemeClr val="tx1"/>
                          </a:solidFill>
                          <a:latin typeface="+mn-lt"/>
                          <a:ea typeface="+mn-ea"/>
                          <a:cs typeface="+mn-cs"/>
                        </a:rPr>
                        <a:t>121</a:t>
                      </a:r>
                    </a:p>
                  </a:txBody>
                  <a:tcPr marL="4220" marT="42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Rectangle 4">
            <a:extLst>
              <a:ext uri="{FF2B5EF4-FFF2-40B4-BE49-F238E27FC236}">
                <a16:creationId xmlns:a16="http://schemas.microsoft.com/office/drawing/2014/main" id="{6D030A93-94E4-7948-B9DB-D90BBBD381AB}"/>
              </a:ext>
            </a:extLst>
          </p:cNvPr>
          <p:cNvSpPr/>
          <p:nvPr/>
        </p:nvSpPr>
        <p:spPr>
          <a:xfrm>
            <a:off x="1038263" y="5708551"/>
            <a:ext cx="9697791"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Supplemental Figure 6. BLI in all PBS and sEphB4-alb treated castrated CPPL live mice.</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The </a:t>
            </a: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bioluminescence imaging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BLI) intensity of each mouse from age 4-month to 14.5-month in PBS treated (upper panel) and sEphB4-alb treated (lower panel) CPPL castrated mouse with recurrent prostate cancer.  The low signal on 3</a:t>
            </a:r>
            <a:r>
              <a:rPr lang="en-US" sz="1400" baseline="30000" dirty="0">
                <a:solidFill>
                  <a:srgbClr val="000000"/>
                </a:solidFill>
                <a:latin typeface="Calibri" panose="020F0502020204030204" pitchFamily="34" charset="0"/>
                <a:ea typeface="DengXian" panose="02010600030101010101" pitchFamily="2" charset="-122"/>
                <a:cs typeface="Calibri" panose="020F0502020204030204" pitchFamily="34" charset="0"/>
              </a:rPr>
              <a:t>rd</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screen was due to setting variation.</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169744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7D276B8-7316-FC4B-9841-DA338D70E6FF}"/>
              </a:ext>
            </a:extLst>
          </p:cNvPr>
          <p:cNvSpPr txBox="1"/>
          <p:nvPr/>
        </p:nvSpPr>
        <p:spPr>
          <a:xfrm>
            <a:off x="1188940" y="5100615"/>
            <a:ext cx="10598248" cy="738664"/>
          </a:xfrm>
          <a:prstGeom prst="rect">
            <a:avLst/>
          </a:prstGeom>
          <a:noFill/>
        </p:spPr>
        <p:txBody>
          <a:bodyPr wrap="square" rtlCol="0">
            <a:spAutoFit/>
          </a:bodyPr>
          <a:lstStyle/>
          <a:p>
            <a:r>
              <a:rPr lang="en-US" sz="1400" b="1" dirty="0">
                <a:solidFill>
                  <a:srgbClr val="000000"/>
                </a:solidFill>
                <a:ea typeface="DengXian" panose="02010600030101010101" pitchFamily="2" charset="-122"/>
                <a:cs typeface="Calibri" panose="020F0502020204030204" pitchFamily="34" charset="0"/>
              </a:rPr>
              <a:t>Supplementary Figure 7. sEphB4-alb treated </a:t>
            </a:r>
            <a:r>
              <a:rPr lang="en-US" sz="1400" b="1" dirty="0"/>
              <a:t>TRAMP-C2 xenograft</a:t>
            </a:r>
            <a:r>
              <a:rPr lang="en-US" sz="1400" b="1" dirty="0">
                <a:solidFill>
                  <a:srgbClr val="000000"/>
                </a:solidFill>
                <a:ea typeface="DengXian" panose="02010600030101010101" pitchFamily="2" charset="-122"/>
                <a:cs typeface="Calibri" panose="020F0502020204030204" pitchFamily="34" charset="0"/>
              </a:rPr>
              <a:t>.</a:t>
            </a:r>
            <a:r>
              <a:rPr lang="en-US" sz="1400" dirty="0">
                <a:solidFill>
                  <a:srgbClr val="000000"/>
                </a:solidFill>
                <a:ea typeface="DengXian" panose="02010600030101010101" pitchFamily="2" charset="-122"/>
                <a:cs typeface="Calibri" panose="020F0502020204030204" pitchFamily="34" charset="0"/>
              </a:rPr>
              <a:t> </a:t>
            </a:r>
            <a:r>
              <a:rPr lang="en-US" sz="1400" dirty="0"/>
              <a:t>Implanted 2 X 10</a:t>
            </a:r>
            <a:r>
              <a:rPr lang="en-US" sz="1400" baseline="30000" dirty="0"/>
              <a:t>6</a:t>
            </a:r>
            <a:r>
              <a:rPr lang="en-US" sz="1400" dirty="0"/>
              <a:t> TRAMP-C2 cells into C57/BL6 mice. On week 20, mice were distributed into two groups: PBS (control) and sEphB4-alb (30mg/kg) treated group, n=8/group. Mice were injected IP 3 times a week from week 20-42. </a:t>
            </a:r>
          </a:p>
        </p:txBody>
      </p:sp>
      <p:graphicFrame>
        <p:nvGraphicFramePr>
          <p:cNvPr id="8" name="Chart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915212834"/>
              </p:ext>
            </p:extLst>
          </p:nvPr>
        </p:nvGraphicFramePr>
        <p:xfrm>
          <a:off x="3545884" y="828676"/>
          <a:ext cx="5783854" cy="42719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32394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1535630" y="1968191"/>
            <a:ext cx="222041" cy="230832"/>
          </a:xfrm>
          <a:prstGeom prst="rect">
            <a:avLst/>
          </a:prstGeom>
          <a:noFill/>
        </p:spPr>
        <p:txBody>
          <a:bodyPr wrap="square" lIns="45720" tIns="22860" rIns="45720" bIns="22860" rtlCol="0">
            <a:spAutoFit/>
          </a:bodyPr>
          <a:lstStyle/>
          <a:p>
            <a:r>
              <a:rPr lang="en-US" sz="1200" b="1" dirty="0">
                <a:latin typeface="Arial" pitchFamily="34" charset="0"/>
                <a:cs typeface="Arial" pitchFamily="34" charset="0"/>
              </a:rPr>
              <a:t>A</a:t>
            </a:r>
          </a:p>
        </p:txBody>
      </p:sp>
      <p:graphicFrame>
        <p:nvGraphicFramePr>
          <p:cNvPr id="260" name="Table 259"/>
          <p:cNvGraphicFramePr>
            <a:graphicFrameLocks noGrp="1"/>
          </p:cNvGraphicFramePr>
          <p:nvPr>
            <p:extLst>
              <p:ext uri="{D42A27DB-BD31-4B8C-83A1-F6EECF244321}">
                <p14:modId xmlns:p14="http://schemas.microsoft.com/office/powerpoint/2010/main" val="1533638671"/>
              </p:ext>
            </p:extLst>
          </p:nvPr>
        </p:nvGraphicFramePr>
        <p:xfrm>
          <a:off x="1885067" y="2113277"/>
          <a:ext cx="1410776" cy="721360"/>
        </p:xfrm>
        <a:graphic>
          <a:graphicData uri="http://schemas.openxmlformats.org/drawingml/2006/table">
            <a:tbl>
              <a:tblPr firstRow="1" bandRow="1">
                <a:tableStyleId>{5C22544A-7EE6-4342-B048-85BDC9FD1C3A}</a:tableStyleId>
              </a:tblPr>
              <a:tblGrid>
                <a:gridCol w="352694">
                  <a:extLst>
                    <a:ext uri="{9D8B030D-6E8A-4147-A177-3AD203B41FA5}">
                      <a16:colId xmlns:a16="http://schemas.microsoft.com/office/drawing/2014/main" val="20000"/>
                    </a:ext>
                  </a:extLst>
                </a:gridCol>
                <a:gridCol w="352694">
                  <a:extLst>
                    <a:ext uri="{9D8B030D-6E8A-4147-A177-3AD203B41FA5}">
                      <a16:colId xmlns:a16="http://schemas.microsoft.com/office/drawing/2014/main" val="156087081"/>
                    </a:ext>
                  </a:extLst>
                </a:gridCol>
                <a:gridCol w="352694">
                  <a:extLst>
                    <a:ext uri="{9D8B030D-6E8A-4147-A177-3AD203B41FA5}">
                      <a16:colId xmlns:a16="http://schemas.microsoft.com/office/drawing/2014/main" val="20001"/>
                    </a:ext>
                  </a:extLst>
                </a:gridCol>
                <a:gridCol w="352694">
                  <a:extLst>
                    <a:ext uri="{9D8B030D-6E8A-4147-A177-3AD203B41FA5}">
                      <a16:colId xmlns:a16="http://schemas.microsoft.com/office/drawing/2014/main" val="68762368"/>
                    </a:ext>
                  </a:extLst>
                </a:gridCol>
              </a:tblGrid>
              <a:tr h="355600">
                <a:tc rowSpan="2">
                  <a:txBody>
                    <a:bodyPr/>
                    <a:lstStyle/>
                    <a:p>
                      <a:pPr algn="l"/>
                      <a:r>
                        <a:rPr lang="en-US" sz="900" b="1" dirty="0">
                          <a:solidFill>
                            <a:schemeClr val="tx1"/>
                          </a:solidFill>
                        </a:rPr>
                        <a:t>Ctrl </a:t>
                      </a:r>
                      <a:r>
                        <a:rPr lang="en-US" sz="900" b="1" dirty="0" err="1">
                          <a:solidFill>
                            <a:schemeClr val="tx1"/>
                          </a:solidFill>
                        </a:rPr>
                        <a:t>siRNA</a:t>
                      </a:r>
                      <a:endParaRPr lang="en-US" sz="900" b="1" dirty="0">
                        <a:solidFill>
                          <a:schemeClr val="tx1"/>
                        </a:solidFill>
                      </a:endParaRP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3">
                  <a:txBody>
                    <a:bodyPr/>
                    <a:lstStyle/>
                    <a:p>
                      <a:pPr algn="l"/>
                      <a:r>
                        <a:rPr lang="en-US" sz="900" b="1" dirty="0">
                          <a:solidFill>
                            <a:schemeClr val="tx1"/>
                          </a:solidFill>
                        </a:rPr>
                        <a:t>EPHB4 siRNA</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lang="en-US" sz="1800" dirty="0">
                        <a:solidFill>
                          <a:schemeClr val="tx1"/>
                        </a:solidFill>
                      </a:endParaRPr>
                    </a:p>
                  </a:txBody>
                  <a:tcPr marL="0" marR="0" marT="91440" marB="9144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hMerge="1">
                  <a:txBody>
                    <a:bodyPr/>
                    <a:lstStyle/>
                    <a:p>
                      <a:pPr algn="l"/>
                      <a:endParaRPr lang="en-US" sz="1800" dirty="0">
                        <a:solidFill>
                          <a:schemeClr val="tx1"/>
                        </a:solidFill>
                      </a:endParaRPr>
                    </a:p>
                  </a:txBody>
                  <a:tcPr marL="0" marR="0" marT="91440" marB="9144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0000"/>
                  </a:ext>
                </a:extLst>
              </a:tr>
              <a:tr h="365760">
                <a:tc vMerge="1">
                  <a:txBody>
                    <a:bodyPr/>
                    <a:lstStyle/>
                    <a:p>
                      <a:pPr algn="l"/>
                      <a:endParaRPr lang="en-US" sz="1800" dirty="0">
                        <a:solidFill>
                          <a:schemeClr val="tx1"/>
                        </a:solidFill>
                      </a:endParaRPr>
                    </a:p>
                  </a:txBody>
                  <a:tcPr marL="0" marR="0" marT="91440" marB="9144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US" sz="900" b="1" dirty="0">
                          <a:solidFill>
                            <a:schemeClr val="tx1"/>
                          </a:solidFill>
                        </a:rPr>
                        <a:t>Vector</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900" b="1" dirty="0" err="1">
                          <a:solidFill>
                            <a:schemeClr val="tx1"/>
                          </a:solidFill>
                        </a:rPr>
                        <a:t>Wt</a:t>
                      </a:r>
                      <a:r>
                        <a:rPr lang="en-US" sz="900" b="1" dirty="0">
                          <a:solidFill>
                            <a:schemeClr val="tx1"/>
                          </a:solidFill>
                        </a:rPr>
                        <a:t>-AKT</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lang="en-US" sz="900" b="1" baseline="0" dirty="0">
                          <a:solidFill>
                            <a:schemeClr val="tx1"/>
                          </a:solidFill>
                        </a:rPr>
                        <a:t>𝛥-</a:t>
                      </a:r>
                      <a:r>
                        <a:rPr lang="en-US" sz="900" b="1" dirty="0">
                          <a:solidFill>
                            <a:schemeClr val="tx1"/>
                          </a:solidFill>
                        </a:rPr>
                        <a:t>AKT</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99666004"/>
                  </a:ext>
                </a:extLst>
              </a:tr>
            </a:tbl>
          </a:graphicData>
        </a:graphic>
      </p:graphicFrame>
      <p:graphicFrame>
        <p:nvGraphicFramePr>
          <p:cNvPr id="264" name="Table 263"/>
          <p:cNvGraphicFramePr>
            <a:graphicFrameLocks noGrp="1"/>
          </p:cNvGraphicFramePr>
          <p:nvPr>
            <p:extLst>
              <p:ext uri="{D42A27DB-BD31-4B8C-83A1-F6EECF244321}">
                <p14:modId xmlns:p14="http://schemas.microsoft.com/office/powerpoint/2010/main" val="2458186864"/>
              </p:ext>
            </p:extLst>
          </p:nvPr>
        </p:nvGraphicFramePr>
        <p:xfrm>
          <a:off x="4133275" y="2120591"/>
          <a:ext cx="1417317" cy="355600"/>
        </p:xfrm>
        <a:graphic>
          <a:graphicData uri="http://schemas.openxmlformats.org/drawingml/2006/table">
            <a:tbl>
              <a:tblPr firstRow="1" bandRow="1">
                <a:tableStyleId>{5C22544A-7EE6-4342-B048-85BDC9FD1C3A}</a:tableStyleId>
              </a:tblPr>
              <a:tblGrid>
                <a:gridCol w="472439">
                  <a:extLst>
                    <a:ext uri="{9D8B030D-6E8A-4147-A177-3AD203B41FA5}">
                      <a16:colId xmlns:a16="http://schemas.microsoft.com/office/drawing/2014/main" val="20000"/>
                    </a:ext>
                  </a:extLst>
                </a:gridCol>
                <a:gridCol w="472439">
                  <a:extLst>
                    <a:ext uri="{9D8B030D-6E8A-4147-A177-3AD203B41FA5}">
                      <a16:colId xmlns:a16="http://schemas.microsoft.com/office/drawing/2014/main" val="20001"/>
                    </a:ext>
                  </a:extLst>
                </a:gridCol>
                <a:gridCol w="472439">
                  <a:extLst>
                    <a:ext uri="{9D8B030D-6E8A-4147-A177-3AD203B41FA5}">
                      <a16:colId xmlns:a16="http://schemas.microsoft.com/office/drawing/2014/main" val="20002"/>
                    </a:ext>
                  </a:extLst>
                </a:gridCol>
              </a:tblGrid>
              <a:tr h="355600">
                <a:tc>
                  <a:txBody>
                    <a:bodyPr/>
                    <a:lstStyle/>
                    <a:p>
                      <a:pPr algn="ctr"/>
                      <a:r>
                        <a:rPr lang="en-US" sz="900" dirty="0">
                          <a:solidFill>
                            <a:schemeClr val="tx1"/>
                          </a:solidFill>
                        </a:rPr>
                        <a:t>Vector</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err="1">
                          <a:solidFill>
                            <a:schemeClr val="tx1"/>
                          </a:solidFill>
                        </a:rPr>
                        <a:t>Wt</a:t>
                      </a:r>
                      <a:r>
                        <a:rPr lang="en-US" sz="900" dirty="0">
                          <a:solidFill>
                            <a:schemeClr val="tx1"/>
                          </a:solidFill>
                        </a:rPr>
                        <a:t>-AKT</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1828800" rtl="0" eaLnBrk="1" fontAlgn="auto" latinLnBrk="0" hangingPunct="1">
                        <a:lnSpc>
                          <a:spcPct val="100000"/>
                        </a:lnSpc>
                        <a:spcBef>
                          <a:spcPts val="0"/>
                        </a:spcBef>
                        <a:spcAft>
                          <a:spcPts val="0"/>
                        </a:spcAft>
                        <a:buClrTx/>
                        <a:buSzTx/>
                        <a:buFontTx/>
                        <a:buNone/>
                        <a:tabLst/>
                        <a:defRPr/>
                      </a:pPr>
                      <a:r>
                        <a:rPr lang="en-US" sz="900" baseline="0" dirty="0">
                          <a:solidFill>
                            <a:schemeClr val="tx1"/>
                          </a:solidFill>
                        </a:rPr>
                        <a:t>𝛥-</a:t>
                      </a:r>
                      <a:r>
                        <a:rPr lang="en-US" sz="900" dirty="0">
                          <a:solidFill>
                            <a:schemeClr val="tx1"/>
                          </a:solidFill>
                        </a:rPr>
                        <a:t>AKT</a:t>
                      </a:r>
                    </a:p>
                  </a:txBody>
                  <a:tcPr marL="0" marR="0" anchor="ctr" anchorCtr="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bl>
          </a:graphicData>
        </a:graphic>
      </p:graphicFrame>
      <p:sp>
        <p:nvSpPr>
          <p:cNvPr id="261" name="TextBox 260"/>
          <p:cNvSpPr txBox="1"/>
          <p:nvPr/>
        </p:nvSpPr>
        <p:spPr>
          <a:xfrm>
            <a:off x="1213841" y="2861704"/>
            <a:ext cx="685800" cy="246221"/>
          </a:xfrm>
          <a:prstGeom prst="rect">
            <a:avLst/>
          </a:prstGeom>
          <a:noFill/>
        </p:spPr>
        <p:txBody>
          <a:bodyPr wrap="square" lIns="91440" tIns="45720" rIns="91440" bIns="45720" rtlCol="0">
            <a:spAutoFit/>
          </a:bodyPr>
          <a:lstStyle/>
          <a:p>
            <a:pPr algn="r"/>
            <a:r>
              <a:rPr lang="en-US" sz="1000" dirty="0"/>
              <a:t>EPHB4</a:t>
            </a:r>
          </a:p>
        </p:txBody>
      </p:sp>
      <p:sp>
        <p:nvSpPr>
          <p:cNvPr id="266" name="TextBox 265"/>
          <p:cNvSpPr txBox="1"/>
          <p:nvPr/>
        </p:nvSpPr>
        <p:spPr>
          <a:xfrm>
            <a:off x="1213841" y="3191904"/>
            <a:ext cx="685800" cy="246221"/>
          </a:xfrm>
          <a:prstGeom prst="rect">
            <a:avLst/>
          </a:prstGeom>
          <a:noFill/>
        </p:spPr>
        <p:txBody>
          <a:bodyPr wrap="square" lIns="91440" tIns="45720" rIns="91440" bIns="45720" rtlCol="0">
            <a:spAutoFit/>
          </a:bodyPr>
          <a:lstStyle/>
          <a:p>
            <a:pPr algn="r"/>
            <a:r>
              <a:rPr lang="en-US" sz="1000" dirty="0"/>
              <a:t>𝛽-Actin</a:t>
            </a:r>
          </a:p>
        </p:txBody>
      </p:sp>
      <p:pic>
        <p:nvPicPr>
          <p:cNvPr id="257" name="Picture 2" descr="C:\Users\Grace\USC\Dr. Gill lab\EphB4\121113A\AKT1.jpg"/>
          <p:cNvPicPr preferRelativeResize="0">
            <a:picLocks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flipH="1">
            <a:off x="4133270" y="2501596"/>
            <a:ext cx="1417320" cy="416578"/>
          </a:xfrm>
          <a:prstGeom prst="rect">
            <a:avLst/>
          </a:prstGeom>
          <a:noFill/>
          <a:ln>
            <a:solidFill>
              <a:schemeClr val="tx1"/>
            </a:solidFill>
          </a:ln>
        </p:spPr>
      </p:pic>
      <p:pic>
        <p:nvPicPr>
          <p:cNvPr id="259" name="Picture 5" descr="C:\Users\Grace\USC\Dr. Gill lab\EphB4\121113A\pAKT.jpg"/>
          <p:cNvPicPr preferRelativeResize="0">
            <a:picLocks noChangeArrowheads="1"/>
          </p:cNvPicPr>
          <p:nvPr/>
        </p:nvPicPr>
        <p:blipFill>
          <a:blip r:embed="rId4" cstate="print"/>
          <a:srcRect/>
          <a:stretch>
            <a:fillRect/>
          </a:stretch>
        </p:blipFill>
        <p:spPr bwMode="auto">
          <a:xfrm flipH="1">
            <a:off x="4133270" y="2938759"/>
            <a:ext cx="1417320" cy="398252"/>
          </a:xfrm>
          <a:prstGeom prst="rect">
            <a:avLst/>
          </a:prstGeom>
          <a:noFill/>
          <a:ln>
            <a:solidFill>
              <a:schemeClr val="tx1"/>
            </a:solidFill>
          </a:ln>
        </p:spPr>
      </p:pic>
      <p:sp>
        <p:nvSpPr>
          <p:cNvPr id="262" name="TextBox 261"/>
          <p:cNvSpPr txBox="1"/>
          <p:nvPr/>
        </p:nvSpPr>
        <p:spPr>
          <a:xfrm>
            <a:off x="3475121" y="2568399"/>
            <a:ext cx="685800" cy="246221"/>
          </a:xfrm>
          <a:prstGeom prst="rect">
            <a:avLst/>
          </a:prstGeom>
          <a:noFill/>
        </p:spPr>
        <p:txBody>
          <a:bodyPr wrap="square" lIns="91440" tIns="45720" rIns="91440" bIns="45720" rtlCol="0">
            <a:spAutoFit/>
          </a:bodyPr>
          <a:lstStyle/>
          <a:p>
            <a:pPr algn="r"/>
            <a:r>
              <a:rPr lang="en-US" sz="1000" dirty="0"/>
              <a:t>AKT</a:t>
            </a:r>
          </a:p>
        </p:txBody>
      </p:sp>
      <p:sp>
        <p:nvSpPr>
          <p:cNvPr id="263" name="TextBox 262"/>
          <p:cNvSpPr txBox="1"/>
          <p:nvPr/>
        </p:nvSpPr>
        <p:spPr>
          <a:xfrm>
            <a:off x="3447473" y="2970694"/>
            <a:ext cx="685800" cy="246221"/>
          </a:xfrm>
          <a:prstGeom prst="rect">
            <a:avLst/>
          </a:prstGeom>
          <a:noFill/>
        </p:spPr>
        <p:txBody>
          <a:bodyPr wrap="square" lIns="91440" tIns="45720" rIns="91440" bIns="45720" rtlCol="0">
            <a:spAutoFit/>
          </a:bodyPr>
          <a:lstStyle/>
          <a:p>
            <a:pPr algn="r"/>
            <a:r>
              <a:rPr lang="en-US" sz="1000" dirty="0" err="1"/>
              <a:t>pAKT</a:t>
            </a:r>
            <a:endParaRPr lang="en-US" sz="1000" dirty="0"/>
          </a:p>
        </p:txBody>
      </p:sp>
      <p:pic>
        <p:nvPicPr>
          <p:cNvPr id="267" name="Picture 7" descr="C:\Users\Grace\USC\Dr. Gill lab\Pic\WB\101413 C42B PC3 siRNA\B4siRNA\Actin1.jpg"/>
          <p:cNvPicPr preferRelativeResize="0">
            <a:picLocks noChangeArrowheads="1"/>
          </p:cNvPicPr>
          <p:nvPr/>
        </p:nvPicPr>
        <p:blipFill rotWithShape="1">
          <a:blip r:embed="rId5" cstate="print">
            <a:lum bright="10000"/>
            <a:extLst>
              <a:ext uri="{28A0092B-C50C-407E-A947-70E740481C1C}">
                <a14:useLocalDpi xmlns:a14="http://schemas.microsoft.com/office/drawing/2010/main"/>
              </a:ext>
            </a:extLst>
          </a:blip>
          <a:srcRect/>
          <a:stretch/>
        </p:blipFill>
        <p:spPr bwMode="auto">
          <a:xfrm flipH="1">
            <a:off x="4133270" y="3357596"/>
            <a:ext cx="1417320" cy="290188"/>
          </a:xfrm>
          <a:prstGeom prst="rect">
            <a:avLst/>
          </a:prstGeom>
          <a:noFill/>
          <a:ln>
            <a:solidFill>
              <a:schemeClr val="tx1"/>
            </a:solidFill>
          </a:ln>
        </p:spPr>
      </p:pic>
      <p:sp>
        <p:nvSpPr>
          <p:cNvPr id="268" name="TextBox 267"/>
          <p:cNvSpPr txBox="1"/>
          <p:nvPr/>
        </p:nvSpPr>
        <p:spPr>
          <a:xfrm>
            <a:off x="3447473" y="3325473"/>
            <a:ext cx="685800" cy="246221"/>
          </a:xfrm>
          <a:prstGeom prst="rect">
            <a:avLst/>
          </a:prstGeom>
          <a:noFill/>
        </p:spPr>
        <p:txBody>
          <a:bodyPr wrap="square" lIns="91440" tIns="45720" rIns="91440" bIns="45720" rtlCol="0">
            <a:spAutoFit/>
          </a:bodyPr>
          <a:lstStyle/>
          <a:p>
            <a:pPr algn="r"/>
            <a:r>
              <a:rPr lang="en-US" sz="1000" dirty="0"/>
              <a:t>𝛽-Actin</a:t>
            </a:r>
          </a:p>
        </p:txBody>
      </p:sp>
      <p:sp>
        <p:nvSpPr>
          <p:cNvPr id="92" name="TextBox 91"/>
          <p:cNvSpPr txBox="1"/>
          <p:nvPr/>
        </p:nvSpPr>
        <p:spPr>
          <a:xfrm>
            <a:off x="3737525" y="1975237"/>
            <a:ext cx="222041" cy="230832"/>
          </a:xfrm>
          <a:prstGeom prst="rect">
            <a:avLst/>
          </a:prstGeom>
          <a:noFill/>
        </p:spPr>
        <p:txBody>
          <a:bodyPr wrap="square" lIns="45720" tIns="22860" rIns="45720" bIns="22860" rtlCol="0">
            <a:spAutoFit/>
          </a:bodyPr>
          <a:lstStyle/>
          <a:p>
            <a:r>
              <a:rPr lang="en-US" sz="1200" b="1" dirty="0">
                <a:latin typeface="Arial" pitchFamily="34" charset="0"/>
                <a:cs typeface="Arial" pitchFamily="34" charset="0"/>
              </a:rPr>
              <a:t>B</a:t>
            </a:r>
          </a:p>
        </p:txBody>
      </p:sp>
      <p:pic>
        <p:nvPicPr>
          <p:cNvPr id="10" name="Picture 9">
            <a:extLst>
              <a:ext uri="{FF2B5EF4-FFF2-40B4-BE49-F238E27FC236}">
                <a16:creationId xmlns:a16="http://schemas.microsoft.com/office/drawing/2014/main" id="{C4B419A5-8387-7F46-89E5-D4B8A6AD6CC9}"/>
              </a:ext>
            </a:extLst>
          </p:cNvPr>
          <p:cNvPicPr preferRelativeResize="0">
            <a:picLocks/>
          </p:cNvPicPr>
          <p:nvPr/>
        </p:nvPicPr>
        <p:blipFill>
          <a:blip r:embed="rId6" cstate="print">
            <a:extLst>
              <a:ext uri="{28A0092B-C50C-407E-A947-70E740481C1C}">
                <a14:useLocalDpi xmlns:a14="http://schemas.microsoft.com/office/drawing/2010/main"/>
              </a:ext>
            </a:extLst>
          </a:blip>
          <a:stretch>
            <a:fillRect/>
          </a:stretch>
        </p:blipFill>
        <p:spPr>
          <a:xfrm>
            <a:off x="1878117" y="3248798"/>
            <a:ext cx="1417320" cy="317671"/>
          </a:xfrm>
          <a:prstGeom prst="rect">
            <a:avLst/>
          </a:prstGeom>
          <a:ln>
            <a:solidFill>
              <a:schemeClr val="tx1"/>
            </a:solidFill>
          </a:ln>
        </p:spPr>
      </p:pic>
      <p:pic>
        <p:nvPicPr>
          <p:cNvPr id="12" name="Picture 11">
            <a:extLst>
              <a:ext uri="{FF2B5EF4-FFF2-40B4-BE49-F238E27FC236}">
                <a16:creationId xmlns:a16="http://schemas.microsoft.com/office/drawing/2014/main" id="{DD1DF23F-0AC9-BA42-89FA-2CD49CE8FAE8}"/>
              </a:ext>
            </a:extLst>
          </p:cNvPr>
          <p:cNvPicPr preferRelativeResize="0">
            <a:picLocks/>
          </p:cNvPicPr>
          <p:nvPr/>
        </p:nvPicPr>
        <p:blipFill>
          <a:blip r:embed="rId7" cstate="print">
            <a:extLst>
              <a:ext uri="{28A0092B-C50C-407E-A947-70E740481C1C}">
                <a14:useLocalDpi xmlns:a14="http://schemas.microsoft.com/office/drawing/2010/main"/>
              </a:ext>
            </a:extLst>
          </a:blip>
          <a:stretch>
            <a:fillRect/>
          </a:stretch>
        </p:blipFill>
        <p:spPr>
          <a:xfrm>
            <a:off x="1878117" y="2879596"/>
            <a:ext cx="1417320" cy="307047"/>
          </a:xfrm>
          <a:prstGeom prst="rect">
            <a:avLst/>
          </a:prstGeom>
          <a:ln>
            <a:solidFill>
              <a:schemeClr val="tx1"/>
            </a:solidFill>
          </a:ln>
        </p:spPr>
      </p:pic>
      <p:graphicFrame>
        <p:nvGraphicFramePr>
          <p:cNvPr id="70" name="Chart 69">
            <a:extLst>
              <a:ext uri="{FF2B5EF4-FFF2-40B4-BE49-F238E27FC236}">
                <a16:creationId xmlns:a16="http://schemas.microsoft.com/office/drawing/2014/main" id="{D1E70455-9838-D946-B4BB-5F59EF6F2F86}"/>
              </a:ext>
            </a:extLst>
          </p:cNvPr>
          <p:cNvGraphicFramePr/>
          <p:nvPr>
            <p:extLst>
              <p:ext uri="{D42A27DB-BD31-4B8C-83A1-F6EECF244321}">
                <p14:modId xmlns:p14="http://schemas.microsoft.com/office/powerpoint/2010/main" val="51980460"/>
              </p:ext>
            </p:extLst>
          </p:nvPr>
        </p:nvGraphicFramePr>
        <p:xfrm>
          <a:off x="6208739" y="2113277"/>
          <a:ext cx="3174857" cy="1940308"/>
        </p:xfrm>
        <a:graphic>
          <a:graphicData uri="http://schemas.openxmlformats.org/drawingml/2006/chart">
            <c:chart xmlns:c="http://schemas.openxmlformats.org/drawingml/2006/chart" xmlns:r="http://schemas.openxmlformats.org/officeDocument/2006/relationships" r:id="rId8"/>
          </a:graphicData>
        </a:graphic>
      </p:graphicFrame>
      <p:sp>
        <p:nvSpPr>
          <p:cNvPr id="71" name="TextBox 70"/>
          <p:cNvSpPr txBox="1"/>
          <p:nvPr/>
        </p:nvSpPr>
        <p:spPr>
          <a:xfrm>
            <a:off x="6097720" y="1950221"/>
            <a:ext cx="222041" cy="230832"/>
          </a:xfrm>
          <a:prstGeom prst="rect">
            <a:avLst/>
          </a:prstGeom>
          <a:noFill/>
        </p:spPr>
        <p:txBody>
          <a:bodyPr wrap="square" lIns="45720" tIns="22860" rIns="45720" bIns="22860" rtlCol="0">
            <a:spAutoFit/>
          </a:bodyPr>
          <a:lstStyle/>
          <a:p>
            <a:r>
              <a:rPr lang="en-US" sz="1200" b="1" dirty="0">
                <a:latin typeface="Arial" pitchFamily="34" charset="0"/>
                <a:cs typeface="Arial" pitchFamily="34" charset="0"/>
              </a:rPr>
              <a:t>C</a:t>
            </a:r>
          </a:p>
        </p:txBody>
      </p:sp>
      <p:sp>
        <p:nvSpPr>
          <p:cNvPr id="3" name="Rectangle 2">
            <a:extLst>
              <a:ext uri="{FF2B5EF4-FFF2-40B4-BE49-F238E27FC236}">
                <a16:creationId xmlns:a16="http://schemas.microsoft.com/office/drawing/2014/main" id="{EF1DD20F-9815-4946-AC8A-4A07E05F3D54}"/>
              </a:ext>
            </a:extLst>
          </p:cNvPr>
          <p:cNvSpPr/>
          <p:nvPr/>
        </p:nvSpPr>
        <p:spPr>
          <a:xfrm>
            <a:off x="908845" y="4572615"/>
            <a:ext cx="9916732" cy="1169551"/>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Figure 8. EphB4 regulates PI3K pathway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in vitro</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r>
              <a:rPr lang="en-US" sz="1400" dirty="0">
                <a:latin typeface="Calibri" panose="020F0502020204030204" pitchFamily="34" charset="0"/>
                <a:ea typeface="DengXian" panose="02010600030101010101" pitchFamily="2" charset="-122"/>
                <a:cs typeface="Calibri" panose="020F0502020204030204" pitchFamily="34" charset="0"/>
              </a:rPr>
              <a:t>(A)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Western blot of EphB4 </a:t>
            </a:r>
            <a:r>
              <a:rPr lang="en-US" sz="1400" dirty="0">
                <a:latin typeface="Calibri" panose="020F0502020204030204" pitchFamily="34" charset="0"/>
                <a:ea typeface="DengXian" panose="02010600030101010101" pitchFamily="2" charset="-122"/>
                <a:cs typeface="Calibri" panose="020F0502020204030204" pitchFamily="34" charset="0"/>
              </a:rPr>
              <a:t>confirmed EphB4 knockdown with EphB4 siRNA in all test samples. (B)</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Western blot of AKT and </a:t>
            </a:r>
            <a:r>
              <a:rPr lang="en-US" sz="1400" dirty="0" err="1">
                <a:solidFill>
                  <a:srgbClr val="000000"/>
                </a:solidFill>
                <a:latin typeface="Calibri" panose="020F0502020204030204" pitchFamily="34" charset="0"/>
                <a:ea typeface="DengXian" panose="02010600030101010101" pitchFamily="2" charset="-122"/>
                <a:cs typeface="Calibri" panose="020F0502020204030204" pitchFamily="34" charset="0"/>
              </a:rPr>
              <a:t>pAKT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t>
            </a:r>
            <a:r>
              <a:rPr lang="en-US" sz="1400" dirty="0">
                <a:latin typeface="Calibri" panose="020F0502020204030204" pitchFamily="34" charset="0"/>
                <a:ea typeface="DengXian" panose="02010600030101010101" pitchFamily="2" charset="-122"/>
                <a:cs typeface="Calibri" panose="020F0502020204030204" pitchFamily="34" charset="0"/>
              </a:rPr>
              <a:t> Both overexpression of wild-type AKT (</a:t>
            </a:r>
            <a:r>
              <a:rPr lang="en-US" sz="1400" dirty="0" err="1">
                <a:latin typeface="Calibri" panose="020F0502020204030204" pitchFamily="34" charset="0"/>
                <a:ea typeface="DengXian" panose="02010600030101010101" pitchFamily="2" charset="-122"/>
                <a:cs typeface="Calibri" panose="020F0502020204030204" pitchFamily="34" charset="0"/>
              </a:rPr>
              <a:t>wt</a:t>
            </a:r>
            <a:r>
              <a:rPr lang="en-US" sz="1400" dirty="0">
                <a:latin typeface="Calibri" panose="020F0502020204030204" pitchFamily="34" charset="0"/>
                <a:ea typeface="DengXian" panose="02010600030101010101" pitchFamily="2" charset="-122"/>
                <a:cs typeface="Calibri" panose="020F0502020204030204" pitchFamily="34" charset="0"/>
              </a:rPr>
              <a:t>-AKT) and constitutionally active forms of AKT (</a:t>
            </a:r>
            <a:r>
              <a:rPr lang="en-US" sz="1400" dirty="0">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latin typeface="Calibri" panose="020F0502020204030204" pitchFamily="34" charset="0"/>
                <a:ea typeface="DengXian" panose="02010600030101010101" pitchFamily="2" charset="-122"/>
                <a:cs typeface="Calibri" panose="020F0502020204030204" pitchFamily="34" charset="0"/>
              </a:rPr>
              <a:t>AKT) rescued AKT and </a:t>
            </a:r>
            <a:r>
              <a:rPr lang="en-US" sz="1400" dirty="0" err="1">
                <a:latin typeface="Calibri" panose="020F0502020204030204" pitchFamily="34" charset="0"/>
                <a:ea typeface="DengXian" panose="02010600030101010101" pitchFamily="2" charset="-122"/>
                <a:cs typeface="Calibri" panose="020F0502020204030204" pitchFamily="34" charset="0"/>
              </a:rPr>
              <a:t>pAKT</a:t>
            </a:r>
            <a:r>
              <a:rPr lang="en-US" sz="1400" dirty="0">
                <a:latin typeface="Calibri" panose="020F0502020204030204" pitchFamily="34" charset="0"/>
                <a:ea typeface="DengXian" panose="02010600030101010101" pitchFamily="2" charset="-122"/>
                <a:cs typeface="Calibri" panose="020F0502020204030204" pitchFamily="34" charset="0"/>
              </a:rPr>
              <a:t> levels from EphB4 siRNA. Vector: empty vector as control.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-actin was probed to ensure equal loading. </a:t>
            </a:r>
            <a:r>
              <a:rPr lang="en-US" sz="1400" dirty="0">
                <a:latin typeface="Calibri" panose="020F0502020204030204" pitchFamily="34" charset="0"/>
                <a:ea typeface="DengXian" panose="02010600030101010101" pitchFamily="2" charset="-122"/>
                <a:cs typeface="Calibri" panose="020F0502020204030204" pitchFamily="34" charset="0"/>
              </a:rPr>
              <a:t>(C) Cell viability (MTT) assay confirmed overexpression of either </a:t>
            </a:r>
            <a:r>
              <a:rPr lang="en-US" sz="1400" dirty="0" err="1">
                <a:latin typeface="Calibri" panose="020F0502020204030204" pitchFamily="34" charset="0"/>
                <a:ea typeface="DengXian" panose="02010600030101010101" pitchFamily="2" charset="-122"/>
                <a:cs typeface="Calibri" panose="020F0502020204030204" pitchFamily="34" charset="0"/>
              </a:rPr>
              <a:t>wt</a:t>
            </a:r>
            <a:r>
              <a:rPr lang="en-US" sz="1400" dirty="0">
                <a:latin typeface="Calibri" panose="020F0502020204030204" pitchFamily="34" charset="0"/>
                <a:ea typeface="DengXian" panose="02010600030101010101" pitchFamily="2" charset="-122"/>
                <a:cs typeface="Calibri" panose="020F0502020204030204" pitchFamily="34" charset="0"/>
              </a:rPr>
              <a:t>-AKT or </a:t>
            </a:r>
            <a:r>
              <a:rPr lang="en-US" sz="1400" dirty="0">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latin typeface="Calibri" panose="020F0502020204030204" pitchFamily="34" charset="0"/>
                <a:ea typeface="DengXian" panose="02010600030101010101" pitchFamily="2" charset="-122"/>
                <a:cs typeface="Calibri" panose="020F0502020204030204" pitchFamily="34" charset="0"/>
              </a:rPr>
              <a:t>AKT rescued the cell death caused by EphB4 siRNA compared to control siRNA but not empty vector.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Experiment was performed in triplicate.</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493392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referRelativeResize="0">
            <a:picLocks/>
          </p:cNvPicPr>
          <p:nvPr/>
        </p:nvPicPr>
        <p:blipFill>
          <a:blip r:embed="rId3" cstate="print">
            <a:extLst>
              <a:ext uri="{BEBA8EAE-BF5A-486C-A8C5-ECC9F3942E4B}">
                <a14:imgProps xmlns:a14="http://schemas.microsoft.com/office/drawing/2010/main">
                  <a14:imgLayer r:embed="rId4">
                    <a14:imgEffect>
                      <a14:brightnessContrast bright="-20000" contrast="50000"/>
                    </a14:imgEffect>
                  </a14:imgLayer>
                </a14:imgProps>
              </a:ext>
            </a:extLst>
          </a:blip>
          <a:stretch>
            <a:fillRect/>
          </a:stretch>
        </p:blipFill>
        <p:spPr>
          <a:xfrm>
            <a:off x="2096213" y="1567349"/>
            <a:ext cx="4389120" cy="365760"/>
          </a:xfrm>
          <a:prstGeom prst="rect">
            <a:avLst/>
          </a:prstGeom>
          <a:ln w="6350">
            <a:solidFill>
              <a:schemeClr val="tx1"/>
            </a:solidFill>
          </a:ln>
        </p:spPr>
      </p:pic>
      <p:pic>
        <p:nvPicPr>
          <p:cNvPr id="25" name="Picture 24"/>
          <p:cNvPicPr preferRelativeResize="0">
            <a:picLocks/>
          </p:cNvPicPr>
          <p:nvPr/>
        </p:nvPicPr>
        <p:blipFill rotWithShape="1">
          <a:blip r:embed="rId5" cstate="print">
            <a:extLst>
              <a:ext uri="{BEBA8EAE-BF5A-486C-A8C5-ECC9F3942E4B}">
                <a14:imgProps xmlns:a14="http://schemas.microsoft.com/office/drawing/2010/main">
                  <a14:imgLayer r:embed="rId6">
                    <a14:imgEffect>
                      <a14:brightnessContrast bright="-20000" contrast="50000"/>
                    </a14:imgEffect>
                  </a14:imgLayer>
                </a14:imgProps>
              </a:ext>
              <a:ext uri="{28A0092B-C50C-407E-A947-70E740481C1C}">
                <a14:useLocalDpi xmlns:a14="http://schemas.microsoft.com/office/drawing/2010/main"/>
              </a:ext>
            </a:extLst>
          </a:blip>
          <a:srcRect l="2228" t="14281" r="2145" b="28572"/>
          <a:stretch/>
        </p:blipFill>
        <p:spPr>
          <a:xfrm>
            <a:off x="2096213" y="2763664"/>
            <a:ext cx="4389120" cy="365760"/>
          </a:xfrm>
          <a:prstGeom prst="rect">
            <a:avLst/>
          </a:prstGeom>
          <a:ln w="6350">
            <a:solidFill>
              <a:schemeClr val="tx1"/>
            </a:solidFill>
          </a:ln>
        </p:spPr>
      </p:pic>
      <p:sp>
        <p:nvSpPr>
          <p:cNvPr id="30" name="TextBox 29"/>
          <p:cNvSpPr txBox="1"/>
          <p:nvPr/>
        </p:nvSpPr>
        <p:spPr>
          <a:xfrm>
            <a:off x="1781656" y="1647262"/>
            <a:ext cx="343364" cy="200055"/>
          </a:xfrm>
          <a:prstGeom prst="rect">
            <a:avLst/>
          </a:prstGeom>
          <a:noFill/>
        </p:spPr>
        <p:txBody>
          <a:bodyPr wrap="none" rtlCol="0">
            <a:spAutoFit/>
          </a:bodyPr>
          <a:lstStyle/>
          <a:p>
            <a:r>
              <a:rPr lang="en-US" sz="700" dirty="0">
                <a:latin typeface="Arial" panose="020B0604020202020204" pitchFamily="34" charset="0"/>
                <a:ea typeface="Arial" charset="0"/>
                <a:cs typeface="Arial" panose="020B0604020202020204" pitchFamily="34" charset="0"/>
              </a:rPr>
              <a:t>pS6</a:t>
            </a:r>
          </a:p>
        </p:txBody>
      </p:sp>
      <p:sp>
        <p:nvSpPr>
          <p:cNvPr id="31" name="TextBox 30"/>
          <p:cNvSpPr txBox="1"/>
          <p:nvPr/>
        </p:nvSpPr>
        <p:spPr>
          <a:xfrm>
            <a:off x="1831350" y="1262899"/>
            <a:ext cx="293670" cy="200055"/>
          </a:xfrm>
          <a:prstGeom prst="rect">
            <a:avLst/>
          </a:prstGeom>
          <a:noFill/>
        </p:spPr>
        <p:txBody>
          <a:bodyPr wrap="none" rtlCol="0">
            <a:spAutoFit/>
          </a:bodyPr>
          <a:lstStyle/>
          <a:p>
            <a:r>
              <a:rPr lang="en-US" sz="700" dirty="0">
                <a:latin typeface="Arial" panose="020B0604020202020204" pitchFamily="34" charset="0"/>
                <a:ea typeface="Arial" charset="0"/>
                <a:cs typeface="Arial" panose="020B0604020202020204" pitchFamily="34" charset="0"/>
              </a:rPr>
              <a:t>S6</a:t>
            </a:r>
          </a:p>
        </p:txBody>
      </p:sp>
      <p:sp>
        <p:nvSpPr>
          <p:cNvPr id="32" name="TextBox 31"/>
          <p:cNvSpPr txBox="1"/>
          <p:nvPr/>
        </p:nvSpPr>
        <p:spPr>
          <a:xfrm>
            <a:off x="1669446" y="2849269"/>
            <a:ext cx="455574" cy="200055"/>
          </a:xfrm>
          <a:prstGeom prst="rect">
            <a:avLst/>
          </a:prstGeom>
          <a:noFill/>
        </p:spPr>
        <p:txBody>
          <a:bodyPr wrap="none" rtlCol="0">
            <a:spAutoFit/>
          </a:bodyPr>
          <a:lstStyle/>
          <a:p>
            <a:r>
              <a:rPr lang="en-US" sz="700" dirty="0">
                <a:solidFill>
                  <a:srgbClr val="000000"/>
                </a:solidFill>
                <a:latin typeface="Arial" panose="020B0604020202020204" pitchFamily="34" charset="0"/>
                <a:ea typeface="Arial" charset="0"/>
                <a:cs typeface="Arial" panose="020B0604020202020204" pitchFamily="34" charset="0"/>
              </a:rPr>
              <a:t>β-actin</a:t>
            </a:r>
            <a:endParaRPr lang="en-US" sz="700" dirty="0">
              <a:latin typeface="Arial" panose="020B0604020202020204" pitchFamily="34" charset="0"/>
              <a:ea typeface="Arial" charset="0"/>
              <a:cs typeface="Arial" panose="020B0604020202020204" pitchFamily="34" charset="0"/>
            </a:endParaRPr>
          </a:p>
        </p:txBody>
      </p:sp>
      <p:pic>
        <p:nvPicPr>
          <p:cNvPr id="38" name="Picture 37"/>
          <p:cNvPicPr preferRelativeResize="0">
            <a:picLocks/>
          </p:cNvPicPr>
          <p:nvPr/>
        </p:nvPicPr>
        <p:blipFill rotWithShape="1">
          <a:blip r:embed="rId7" cstate="print">
            <a:extLst>
              <a:ext uri="{BEBA8EAE-BF5A-486C-A8C5-ECC9F3942E4B}">
                <a14:imgProps xmlns:a14="http://schemas.microsoft.com/office/drawing/2010/main">
                  <a14:imgLayer r:embed="rId8">
                    <a14:imgEffect>
                      <a14:saturation sat="0"/>
                    </a14:imgEffect>
                    <a14:imgEffect>
                      <a14:brightnessContrast bright="13000" contrast="63000"/>
                    </a14:imgEffect>
                  </a14:imgLayer>
                </a14:imgProps>
              </a:ext>
              <a:ext uri="{28A0092B-C50C-407E-A947-70E740481C1C}">
                <a14:useLocalDpi xmlns:a14="http://schemas.microsoft.com/office/drawing/2010/main"/>
              </a:ext>
            </a:extLst>
          </a:blip>
          <a:srcRect l="716" t="9579" r="1634" b="31820"/>
          <a:stretch/>
        </p:blipFill>
        <p:spPr>
          <a:xfrm>
            <a:off x="2096213" y="1168577"/>
            <a:ext cx="4389120" cy="365760"/>
          </a:xfrm>
          <a:prstGeom prst="rect">
            <a:avLst/>
          </a:prstGeom>
          <a:ln w="6350">
            <a:solidFill>
              <a:schemeClr val="tx1"/>
            </a:solidFill>
          </a:ln>
        </p:spPr>
      </p:pic>
      <p:sp>
        <p:nvSpPr>
          <p:cNvPr id="48" name="TextBox 47"/>
          <p:cNvSpPr txBox="1"/>
          <p:nvPr/>
        </p:nvSpPr>
        <p:spPr>
          <a:xfrm>
            <a:off x="1600200" y="533401"/>
            <a:ext cx="257778" cy="276999"/>
          </a:xfrm>
          <a:prstGeom prst="rect">
            <a:avLst/>
          </a:prstGeom>
          <a:noFill/>
        </p:spPr>
        <p:txBody>
          <a:bodyPr wrap="square" rtlCol="0">
            <a:spAutoFit/>
          </a:bodyPr>
          <a:lstStyle/>
          <a:p>
            <a:r>
              <a:rPr lang="en-US" sz="1200" b="1" dirty="0">
                <a:latin typeface="Arial" charset="0"/>
                <a:ea typeface="Arial" charset="0"/>
                <a:cs typeface="Arial" charset="0"/>
              </a:rPr>
              <a:t>A</a:t>
            </a:r>
          </a:p>
        </p:txBody>
      </p:sp>
      <p:pic>
        <p:nvPicPr>
          <p:cNvPr id="51" name="Picture 50"/>
          <p:cNvPicPr preferRelativeResize="0">
            <a:picLocks/>
          </p:cNvPicPr>
          <p:nvPr/>
        </p:nvPicPr>
        <p:blipFill rotWithShape="1">
          <a:blip r:embed="rId9" cstate="print">
            <a:duotone>
              <a:prstClr val="black"/>
              <a:schemeClr val="bg1">
                <a:lumMod val="85000"/>
                <a:tint val="45000"/>
                <a:satMod val="400000"/>
              </a:schemeClr>
            </a:duotone>
            <a:extLst>
              <a:ext uri="{BEBA8EAE-BF5A-486C-A8C5-ECC9F3942E4B}">
                <a14:imgProps xmlns:a14="http://schemas.microsoft.com/office/drawing/2010/main">
                  <a14:imgLayer r:embed="rId10">
                    <a14:imgEffect>
                      <a14:sharpenSoften amount="50000"/>
                    </a14:imgEffect>
                    <a14:imgEffect>
                      <a14:saturation sat="0"/>
                    </a14:imgEffect>
                    <a14:imgEffect>
                      <a14:brightnessContrast bright="50000" contrast="70000"/>
                    </a14:imgEffect>
                  </a14:imgLayer>
                </a14:imgProps>
              </a:ext>
              <a:ext uri="{28A0092B-C50C-407E-A947-70E740481C1C}">
                <a14:useLocalDpi xmlns:a14="http://schemas.microsoft.com/office/drawing/2010/main"/>
              </a:ext>
            </a:extLst>
          </a:blip>
          <a:srcRect l="23238" t="52330" r="3986" b="26344"/>
          <a:stretch/>
        </p:blipFill>
        <p:spPr>
          <a:xfrm>
            <a:off x="2096213" y="1966121"/>
            <a:ext cx="4389120" cy="365760"/>
          </a:xfrm>
          <a:prstGeom prst="rect">
            <a:avLst/>
          </a:prstGeom>
          <a:ln w="6350">
            <a:solidFill>
              <a:schemeClr val="tx1"/>
            </a:solidFill>
          </a:ln>
        </p:spPr>
      </p:pic>
      <p:sp>
        <p:nvSpPr>
          <p:cNvPr id="73" name="TextBox 72"/>
          <p:cNvSpPr txBox="1"/>
          <p:nvPr/>
        </p:nvSpPr>
        <p:spPr>
          <a:xfrm>
            <a:off x="1816922" y="2431377"/>
            <a:ext cx="308098" cy="200055"/>
          </a:xfrm>
          <a:prstGeom prst="rect">
            <a:avLst/>
          </a:prstGeom>
          <a:noFill/>
        </p:spPr>
        <p:txBody>
          <a:bodyPr wrap="none" rtlCol="0">
            <a:spAutoFit/>
          </a:bodyPr>
          <a:lstStyle>
            <a:defPPr>
              <a:defRPr lang="en-US"/>
            </a:defPPr>
            <a:lvl1pPr>
              <a:defRPr sz="1200">
                <a:solidFill>
                  <a:srgbClr val="000000"/>
                </a:solidFill>
                <a:latin typeface="Arial" charset="0"/>
                <a:ea typeface="Arial" charset="0"/>
                <a:cs typeface="Arial" charset="0"/>
              </a:defRPr>
            </a:lvl1pPr>
          </a:lstStyle>
          <a:p>
            <a:r>
              <a:rPr lang="en-US" sz="700" dirty="0">
                <a:latin typeface="Arial" panose="020B0604020202020204" pitchFamily="34" charset="0"/>
                <a:cs typeface="Arial" panose="020B0604020202020204" pitchFamily="34" charset="0"/>
              </a:rPr>
              <a:t>AR</a:t>
            </a:r>
          </a:p>
        </p:txBody>
      </p:sp>
      <p:sp>
        <p:nvSpPr>
          <p:cNvPr id="74" name="TextBox 73"/>
          <p:cNvSpPr txBox="1"/>
          <p:nvPr/>
        </p:nvSpPr>
        <p:spPr>
          <a:xfrm>
            <a:off x="1672652" y="2031625"/>
            <a:ext cx="452368" cy="200055"/>
          </a:xfrm>
          <a:prstGeom prst="rect">
            <a:avLst/>
          </a:prstGeom>
          <a:noFill/>
        </p:spPr>
        <p:txBody>
          <a:bodyPr wrap="none" rtlCol="0">
            <a:spAutoFit/>
          </a:bodyPr>
          <a:lstStyle>
            <a:defPPr>
              <a:defRPr lang="en-US"/>
            </a:defPPr>
            <a:lvl1pPr>
              <a:defRPr sz="1200">
                <a:solidFill>
                  <a:srgbClr val="000000"/>
                </a:solidFill>
                <a:latin typeface="Arial" charset="0"/>
                <a:ea typeface="Arial" charset="0"/>
                <a:cs typeface="Arial" charset="0"/>
              </a:defRPr>
            </a:lvl1pPr>
          </a:lstStyle>
          <a:p>
            <a:r>
              <a:rPr lang="en-US" sz="700" dirty="0">
                <a:latin typeface="Arial" panose="020B0604020202020204" pitchFamily="34" charset="0"/>
                <a:cs typeface="Arial" panose="020B0604020202020204" pitchFamily="34" charset="0"/>
              </a:rPr>
              <a:t>EphB4</a:t>
            </a:r>
          </a:p>
        </p:txBody>
      </p:sp>
      <p:graphicFrame>
        <p:nvGraphicFramePr>
          <p:cNvPr id="3" name="Table 2"/>
          <p:cNvGraphicFramePr>
            <a:graphicFrameLocks noGrp="1"/>
          </p:cNvGraphicFramePr>
          <p:nvPr/>
        </p:nvGraphicFramePr>
        <p:xfrm>
          <a:off x="2106846" y="685800"/>
          <a:ext cx="4368456" cy="444500"/>
        </p:xfrm>
        <a:graphic>
          <a:graphicData uri="http://schemas.openxmlformats.org/drawingml/2006/table">
            <a:tbl>
              <a:tblPr firstRow="1" bandRow="1">
                <a:tableStyleId>{5C22544A-7EE6-4342-B048-85BDC9FD1C3A}</a:tableStyleId>
              </a:tblPr>
              <a:tblGrid>
                <a:gridCol w="364038">
                  <a:extLst>
                    <a:ext uri="{9D8B030D-6E8A-4147-A177-3AD203B41FA5}">
                      <a16:colId xmlns:a16="http://schemas.microsoft.com/office/drawing/2014/main" val="20000"/>
                    </a:ext>
                  </a:extLst>
                </a:gridCol>
                <a:gridCol w="364038">
                  <a:extLst>
                    <a:ext uri="{9D8B030D-6E8A-4147-A177-3AD203B41FA5}">
                      <a16:colId xmlns:a16="http://schemas.microsoft.com/office/drawing/2014/main" val="20001"/>
                    </a:ext>
                  </a:extLst>
                </a:gridCol>
                <a:gridCol w="364038">
                  <a:extLst>
                    <a:ext uri="{9D8B030D-6E8A-4147-A177-3AD203B41FA5}">
                      <a16:colId xmlns:a16="http://schemas.microsoft.com/office/drawing/2014/main" val="20002"/>
                    </a:ext>
                  </a:extLst>
                </a:gridCol>
                <a:gridCol w="364038">
                  <a:extLst>
                    <a:ext uri="{9D8B030D-6E8A-4147-A177-3AD203B41FA5}">
                      <a16:colId xmlns:a16="http://schemas.microsoft.com/office/drawing/2014/main" val="20003"/>
                    </a:ext>
                  </a:extLst>
                </a:gridCol>
                <a:gridCol w="364038">
                  <a:extLst>
                    <a:ext uri="{9D8B030D-6E8A-4147-A177-3AD203B41FA5}">
                      <a16:colId xmlns:a16="http://schemas.microsoft.com/office/drawing/2014/main" val="20004"/>
                    </a:ext>
                  </a:extLst>
                </a:gridCol>
                <a:gridCol w="364038">
                  <a:extLst>
                    <a:ext uri="{9D8B030D-6E8A-4147-A177-3AD203B41FA5}">
                      <a16:colId xmlns:a16="http://schemas.microsoft.com/office/drawing/2014/main" val="20005"/>
                    </a:ext>
                  </a:extLst>
                </a:gridCol>
                <a:gridCol w="364038">
                  <a:extLst>
                    <a:ext uri="{9D8B030D-6E8A-4147-A177-3AD203B41FA5}">
                      <a16:colId xmlns:a16="http://schemas.microsoft.com/office/drawing/2014/main" val="20006"/>
                    </a:ext>
                  </a:extLst>
                </a:gridCol>
                <a:gridCol w="364038">
                  <a:extLst>
                    <a:ext uri="{9D8B030D-6E8A-4147-A177-3AD203B41FA5}">
                      <a16:colId xmlns:a16="http://schemas.microsoft.com/office/drawing/2014/main" val="20007"/>
                    </a:ext>
                  </a:extLst>
                </a:gridCol>
                <a:gridCol w="364038">
                  <a:extLst>
                    <a:ext uri="{9D8B030D-6E8A-4147-A177-3AD203B41FA5}">
                      <a16:colId xmlns:a16="http://schemas.microsoft.com/office/drawing/2014/main" val="20008"/>
                    </a:ext>
                  </a:extLst>
                </a:gridCol>
                <a:gridCol w="364038">
                  <a:extLst>
                    <a:ext uri="{9D8B030D-6E8A-4147-A177-3AD203B41FA5}">
                      <a16:colId xmlns:a16="http://schemas.microsoft.com/office/drawing/2014/main" val="20009"/>
                    </a:ext>
                  </a:extLst>
                </a:gridCol>
                <a:gridCol w="364038">
                  <a:extLst>
                    <a:ext uri="{9D8B030D-6E8A-4147-A177-3AD203B41FA5}">
                      <a16:colId xmlns:a16="http://schemas.microsoft.com/office/drawing/2014/main" val="20010"/>
                    </a:ext>
                  </a:extLst>
                </a:gridCol>
                <a:gridCol w="364038">
                  <a:extLst>
                    <a:ext uri="{9D8B030D-6E8A-4147-A177-3AD203B41FA5}">
                      <a16:colId xmlns:a16="http://schemas.microsoft.com/office/drawing/2014/main" val="20011"/>
                    </a:ext>
                  </a:extLst>
                </a:gridCol>
              </a:tblGrid>
              <a:tr h="259080">
                <a:tc gridSpan="3">
                  <a:txBody>
                    <a:bodyPr/>
                    <a:lstStyle/>
                    <a:p>
                      <a:pPr algn="ctr"/>
                      <a:r>
                        <a:rPr lang="en-US" sz="700" dirty="0">
                          <a:solidFill>
                            <a:schemeClr val="tx1"/>
                          </a:solidFill>
                          <a:latin typeface="Arial" panose="020B0604020202020204" pitchFamily="34" charset="0"/>
                          <a:ea typeface="Arial" charset="0"/>
                          <a:cs typeface="Arial" panose="020B0604020202020204" pitchFamily="34" charset="0"/>
                        </a:rPr>
                        <a:t>P110α inhibitor </a:t>
                      </a:r>
                    </a:p>
                    <a:p>
                      <a:pPr algn="ctr"/>
                      <a:r>
                        <a:rPr lang="en-US" sz="700" b="1" dirty="0">
                          <a:solidFill>
                            <a:schemeClr val="tx1"/>
                          </a:solidFill>
                          <a:latin typeface="Arial" panose="020B0604020202020204" pitchFamily="34" charset="0"/>
                          <a:ea typeface="Arial" charset="0"/>
                          <a:cs typeface="Arial" panose="020B0604020202020204" pitchFamily="34" charset="0"/>
                        </a:rPr>
                        <a:t>BYL719, nM</a:t>
                      </a: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700" dirty="0">
                          <a:solidFill>
                            <a:schemeClr val="tx1"/>
                          </a:solidFill>
                          <a:latin typeface="Arial" panose="020B0604020202020204" pitchFamily="34" charset="0"/>
                          <a:ea typeface="Arial" charset="0"/>
                          <a:cs typeface="Arial" panose="020B0604020202020204" pitchFamily="34" charset="0"/>
                        </a:rPr>
                        <a:t>P110β inhibitor</a:t>
                      </a:r>
                    </a:p>
                    <a:p>
                      <a:pPr algn="ctr"/>
                      <a:r>
                        <a:rPr lang="is-IS" sz="700" b="1" dirty="0">
                          <a:solidFill>
                            <a:schemeClr val="tx1"/>
                          </a:solidFill>
                          <a:latin typeface="Arial" panose="020B0604020202020204" pitchFamily="34" charset="0"/>
                          <a:ea typeface="Arial" charset="0"/>
                          <a:cs typeface="Arial" panose="020B0604020202020204" pitchFamily="34" charset="0"/>
                        </a:rPr>
                        <a:t>GSK2636771</a:t>
                      </a:r>
                      <a:r>
                        <a:rPr lang="en-US" sz="700" b="1" dirty="0">
                          <a:solidFill>
                            <a:schemeClr val="tx1"/>
                          </a:solidFill>
                          <a:latin typeface="Arial" panose="020B0604020202020204" pitchFamily="34" charset="0"/>
                          <a:ea typeface="Arial" charset="0"/>
                          <a:cs typeface="Arial" panose="020B0604020202020204" pitchFamily="34" charset="0"/>
                        </a:rPr>
                        <a:t>, </a:t>
                      </a:r>
                      <a:r>
                        <a:rPr lang="el-GR" sz="700" b="1" dirty="0">
                          <a:solidFill>
                            <a:schemeClr val="tx1"/>
                          </a:solidFill>
                          <a:latin typeface="Arial" panose="020B0604020202020204" pitchFamily="34" charset="0"/>
                          <a:ea typeface="Arial" charset="0"/>
                          <a:cs typeface="Arial" panose="020B0604020202020204" pitchFamily="34" charset="0"/>
                        </a:rPr>
                        <a:t>μM</a:t>
                      </a:r>
                      <a:endParaRPr lang="en-US" sz="700" b="1" dirty="0">
                        <a:solidFill>
                          <a:schemeClr val="tx1"/>
                        </a:solidFill>
                        <a:latin typeface="Arial" panose="020B0604020202020204" pitchFamily="34" charset="0"/>
                        <a:ea typeface="Arial" charset="0"/>
                        <a:cs typeface="Arial" panose="020B0604020202020204" pitchFamily="34" charset="0"/>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mr-IN" sz="700" dirty="0" err="1">
                          <a:solidFill>
                            <a:schemeClr val="tx1"/>
                          </a:solidFill>
                          <a:latin typeface="Arial" panose="020B0604020202020204" pitchFamily="34" charset="0"/>
                          <a:ea typeface="Arial" charset="0"/>
                          <a:cs typeface="Arial" charset="0"/>
                        </a:rPr>
                        <a:t>P</a:t>
                      </a:r>
                      <a:r>
                        <a:rPr lang="en-US" sz="700" dirty="0">
                          <a:solidFill>
                            <a:schemeClr val="tx1"/>
                          </a:solidFill>
                          <a:latin typeface="Arial" panose="020B0604020202020204" pitchFamily="34" charset="0"/>
                          <a:ea typeface="Arial" charset="0"/>
                          <a:cs typeface="Arial" panose="020B0604020202020204" pitchFamily="34" charset="0"/>
                        </a:rPr>
                        <a:t>110</a:t>
                      </a:r>
                      <a:r>
                        <a:rPr lang="mr-IN" sz="700" dirty="0" err="1">
                          <a:solidFill>
                            <a:schemeClr val="tx1"/>
                          </a:solidFill>
                          <a:latin typeface="Arial" panose="020B0604020202020204" pitchFamily="34" charset="0"/>
                          <a:ea typeface="Arial" charset="0"/>
                          <a:cs typeface="Arial" charset="0"/>
                        </a:rPr>
                        <a:t>γ</a:t>
                      </a:r>
                      <a:r>
                        <a:rPr lang="en-US" sz="700" dirty="0">
                          <a:solidFill>
                            <a:schemeClr val="tx1"/>
                          </a:solidFill>
                          <a:latin typeface="Arial" panose="020B0604020202020204" pitchFamily="34" charset="0"/>
                          <a:ea typeface="Arial" charset="0"/>
                          <a:cs typeface="Arial" panose="020B0604020202020204" pitchFamily="34" charset="0"/>
                        </a:rPr>
                        <a:t> inhibitor</a:t>
                      </a:r>
                    </a:p>
                    <a:p>
                      <a:pPr algn="ctr"/>
                      <a:r>
                        <a:rPr lang="is-IS" sz="700" b="1" dirty="0">
                          <a:solidFill>
                            <a:schemeClr val="tx1"/>
                          </a:solidFill>
                          <a:latin typeface="Arial" panose="020B0604020202020204" pitchFamily="34" charset="0"/>
                          <a:ea typeface="Arial" charset="0"/>
                          <a:cs typeface="Arial" panose="020B0604020202020204" pitchFamily="34" charset="0"/>
                        </a:rPr>
                        <a:t>IPI-549</a:t>
                      </a:r>
                      <a:r>
                        <a:rPr lang="en-US" sz="700" b="1" dirty="0">
                          <a:solidFill>
                            <a:schemeClr val="tx1"/>
                          </a:solidFill>
                          <a:latin typeface="Arial" panose="020B0604020202020204" pitchFamily="34" charset="0"/>
                          <a:ea typeface="Arial" charset="0"/>
                          <a:cs typeface="Arial" panose="020B0604020202020204" pitchFamily="34" charset="0"/>
                        </a:rPr>
                        <a:t>, n</a:t>
                      </a:r>
                      <a:r>
                        <a:rPr lang="el-GR" sz="700" b="1" dirty="0">
                          <a:solidFill>
                            <a:schemeClr val="tx1"/>
                          </a:solidFill>
                          <a:latin typeface="Arial" panose="020B0604020202020204" pitchFamily="34" charset="0"/>
                          <a:ea typeface="Arial" charset="0"/>
                          <a:cs typeface="Arial" panose="020B0604020202020204" pitchFamily="34" charset="0"/>
                        </a:rPr>
                        <a:t>M</a:t>
                      </a:r>
                      <a:endParaRPr lang="en-US" sz="700" b="1" dirty="0">
                        <a:solidFill>
                          <a:schemeClr val="tx1"/>
                        </a:solidFill>
                        <a:latin typeface="Arial" panose="020B0604020202020204" pitchFamily="34" charset="0"/>
                        <a:ea typeface="Arial" charset="0"/>
                        <a:cs typeface="Arial" panose="020B0604020202020204" pitchFamily="34" charset="0"/>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700" dirty="0">
                          <a:solidFill>
                            <a:schemeClr val="tx1"/>
                          </a:solidFill>
                          <a:latin typeface="Arial" panose="020B0604020202020204" pitchFamily="34" charset="0"/>
                          <a:ea typeface="Arial" charset="0"/>
                          <a:cs typeface="Arial" panose="020B0604020202020204" pitchFamily="34" charset="0"/>
                        </a:rPr>
                        <a:t>P110</a:t>
                      </a:r>
                      <a:r>
                        <a:rPr lang="el-GR" sz="700" dirty="0">
                          <a:solidFill>
                            <a:schemeClr val="tx1"/>
                          </a:solidFill>
                          <a:latin typeface="Arial" panose="020B0604020202020204" pitchFamily="34" charset="0"/>
                          <a:ea typeface="Arial" charset="0"/>
                          <a:cs typeface="Arial" panose="020B0604020202020204" pitchFamily="34" charset="0"/>
                        </a:rPr>
                        <a:t>δ </a:t>
                      </a:r>
                      <a:r>
                        <a:rPr lang="en-US" sz="700" dirty="0">
                          <a:solidFill>
                            <a:schemeClr val="tx1"/>
                          </a:solidFill>
                          <a:latin typeface="Arial" panose="020B0604020202020204" pitchFamily="34" charset="0"/>
                          <a:ea typeface="Arial" charset="0"/>
                          <a:cs typeface="Arial" panose="020B0604020202020204" pitchFamily="34" charset="0"/>
                        </a:rPr>
                        <a:t>inhibitor</a:t>
                      </a:r>
                    </a:p>
                    <a:p>
                      <a:pPr algn="ctr"/>
                      <a:r>
                        <a:rPr lang="is-IS" sz="700" b="1" dirty="0">
                          <a:solidFill>
                            <a:schemeClr val="tx1"/>
                          </a:solidFill>
                          <a:latin typeface="Arial" panose="020B0604020202020204" pitchFamily="34" charset="0"/>
                          <a:ea typeface="Arial" charset="0"/>
                          <a:cs typeface="Arial" panose="020B0604020202020204" pitchFamily="34" charset="0"/>
                        </a:rPr>
                        <a:t>GSK2269557</a:t>
                      </a:r>
                      <a:r>
                        <a:rPr lang="en-US" sz="700" b="1" dirty="0">
                          <a:solidFill>
                            <a:schemeClr val="tx1"/>
                          </a:solidFill>
                          <a:latin typeface="Arial" panose="020B0604020202020204" pitchFamily="34" charset="0"/>
                          <a:ea typeface="Arial" charset="0"/>
                          <a:cs typeface="Arial" panose="020B0604020202020204" pitchFamily="34" charset="0"/>
                        </a:rPr>
                        <a:t>, n</a:t>
                      </a:r>
                      <a:r>
                        <a:rPr lang="el-GR" sz="700" b="1" dirty="0">
                          <a:solidFill>
                            <a:schemeClr val="tx1"/>
                          </a:solidFill>
                          <a:latin typeface="Arial" panose="020B0604020202020204" pitchFamily="34" charset="0"/>
                          <a:ea typeface="Arial" charset="0"/>
                          <a:cs typeface="Arial" panose="020B0604020202020204" pitchFamily="34" charset="0"/>
                        </a:rPr>
                        <a:t>M</a:t>
                      </a:r>
                      <a:endParaRPr lang="en-US" sz="700" b="1" dirty="0">
                        <a:solidFill>
                          <a:schemeClr val="tx1"/>
                        </a:solidFill>
                        <a:latin typeface="Arial" panose="020B0604020202020204" pitchFamily="34" charset="0"/>
                        <a:ea typeface="Arial" charset="0"/>
                        <a:cs typeface="Arial" panose="020B0604020202020204" pitchFamily="34" charset="0"/>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85420">
                <a:tc>
                  <a:txBody>
                    <a:bodyPr/>
                    <a:lstStyle/>
                    <a:p>
                      <a:pPr algn="ctr"/>
                      <a:r>
                        <a:rPr lang="en-US" sz="700" dirty="0">
                          <a:solidFill>
                            <a:schemeClr val="tx1"/>
                          </a:solidFill>
                          <a:latin typeface="Arial" panose="020B0604020202020204" pitchFamily="34" charset="0"/>
                          <a:cs typeface="Arial" panose="020B0604020202020204" pitchFamily="34" charset="0"/>
                        </a:rPr>
                        <a:t>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50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200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10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40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16</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64</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10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700" dirty="0">
                          <a:solidFill>
                            <a:schemeClr val="tx1"/>
                          </a:solidFill>
                          <a:latin typeface="Arial" panose="020B0604020202020204" pitchFamily="34" charset="0"/>
                          <a:cs typeface="Arial" panose="020B0604020202020204" pitchFamily="34" charset="0"/>
                        </a:rPr>
                        <a:t>40</a:t>
                      </a:r>
                    </a:p>
                  </a:txBody>
                  <a:tcPr marL="45720" marR="4572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12" name="Chart 11"/>
          <p:cNvGraphicFramePr/>
          <p:nvPr>
            <p:extLst>
              <p:ext uri="{D42A27DB-BD31-4B8C-83A1-F6EECF244321}">
                <p14:modId xmlns:p14="http://schemas.microsoft.com/office/powerpoint/2010/main" val="3917377808"/>
              </p:ext>
            </p:extLst>
          </p:nvPr>
        </p:nvGraphicFramePr>
        <p:xfrm>
          <a:off x="3532542" y="3261608"/>
          <a:ext cx="1504517" cy="176356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09" name="Chart 108"/>
          <p:cNvGraphicFramePr/>
          <p:nvPr>
            <p:extLst>
              <p:ext uri="{D42A27DB-BD31-4B8C-83A1-F6EECF244321}">
                <p14:modId xmlns:p14="http://schemas.microsoft.com/office/powerpoint/2010/main" val="2308399258"/>
              </p:ext>
            </p:extLst>
          </p:nvPr>
        </p:nvGraphicFramePr>
        <p:xfrm>
          <a:off x="2004968" y="3261608"/>
          <a:ext cx="1504517" cy="176356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10" name="Chart 109"/>
          <p:cNvGraphicFramePr/>
          <p:nvPr>
            <p:extLst>
              <p:ext uri="{D42A27DB-BD31-4B8C-83A1-F6EECF244321}">
                <p14:modId xmlns:p14="http://schemas.microsoft.com/office/powerpoint/2010/main" val="915898403"/>
              </p:ext>
            </p:extLst>
          </p:nvPr>
        </p:nvGraphicFramePr>
        <p:xfrm>
          <a:off x="5018050" y="3261608"/>
          <a:ext cx="1504517" cy="1763562"/>
        </p:xfrm>
        <a:graphic>
          <a:graphicData uri="http://schemas.openxmlformats.org/drawingml/2006/chart">
            <c:chart xmlns:c="http://schemas.openxmlformats.org/drawingml/2006/chart" xmlns:r="http://schemas.openxmlformats.org/officeDocument/2006/relationships" r:id="rId13"/>
          </a:graphicData>
        </a:graphic>
      </p:graphicFrame>
      <p:pic>
        <p:nvPicPr>
          <p:cNvPr id="15" name="Picture 14"/>
          <p:cNvPicPr preferRelativeResize="0">
            <a:picLocks/>
          </p:cNvPicPr>
          <p:nvPr/>
        </p:nvPicPr>
        <p:blipFill>
          <a:blip r:embed="rId14" cstate="print"/>
          <a:stretch>
            <a:fillRect/>
          </a:stretch>
        </p:blipFill>
        <p:spPr>
          <a:xfrm>
            <a:off x="2096213" y="2370308"/>
            <a:ext cx="4389120" cy="365760"/>
          </a:xfrm>
          <a:prstGeom prst="rect">
            <a:avLst/>
          </a:prstGeom>
          <a:ln w="3175">
            <a:solidFill>
              <a:schemeClr val="tx1"/>
            </a:solidFill>
          </a:ln>
        </p:spPr>
      </p:pic>
      <p:grpSp>
        <p:nvGrpSpPr>
          <p:cNvPr id="17" name="Group 16"/>
          <p:cNvGrpSpPr/>
          <p:nvPr/>
        </p:nvGrpSpPr>
        <p:grpSpPr>
          <a:xfrm>
            <a:off x="2333250" y="5025170"/>
            <a:ext cx="4008554" cy="121768"/>
            <a:chOff x="3925117" y="4591725"/>
            <a:chExt cx="4008554" cy="121768"/>
          </a:xfrm>
        </p:grpSpPr>
        <p:sp>
          <p:nvSpPr>
            <p:cNvPr id="16" name="Right Triangle 15"/>
            <p:cNvSpPr/>
            <p:nvPr/>
          </p:nvSpPr>
          <p:spPr>
            <a:xfrm flipH="1">
              <a:off x="5447819" y="4624154"/>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ight Triangle 187"/>
            <p:cNvSpPr/>
            <p:nvPr/>
          </p:nvSpPr>
          <p:spPr>
            <a:xfrm flipH="1">
              <a:off x="5727219" y="4624154"/>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ight Triangle 188"/>
            <p:cNvSpPr/>
            <p:nvPr/>
          </p:nvSpPr>
          <p:spPr>
            <a:xfrm flipH="1">
              <a:off x="6006619" y="4624154"/>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ight Triangle 189"/>
            <p:cNvSpPr/>
            <p:nvPr/>
          </p:nvSpPr>
          <p:spPr>
            <a:xfrm flipH="1">
              <a:off x="6286019" y="4624154"/>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ight Triangle 190"/>
            <p:cNvSpPr/>
            <p:nvPr/>
          </p:nvSpPr>
          <p:spPr>
            <a:xfrm flipH="1">
              <a:off x="3925117" y="4591725"/>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ight Triangle 191"/>
            <p:cNvSpPr/>
            <p:nvPr/>
          </p:nvSpPr>
          <p:spPr>
            <a:xfrm flipH="1">
              <a:off x="4204517" y="4591725"/>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ight Triangle 192"/>
            <p:cNvSpPr/>
            <p:nvPr/>
          </p:nvSpPr>
          <p:spPr>
            <a:xfrm flipH="1">
              <a:off x="4483917" y="4591725"/>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ight Triangle 193"/>
            <p:cNvSpPr/>
            <p:nvPr/>
          </p:nvSpPr>
          <p:spPr>
            <a:xfrm flipH="1">
              <a:off x="4763317" y="4591725"/>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ight Triangle 194"/>
            <p:cNvSpPr/>
            <p:nvPr/>
          </p:nvSpPr>
          <p:spPr>
            <a:xfrm flipH="1">
              <a:off x="6932019" y="4637293"/>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ight Triangle 195"/>
            <p:cNvSpPr/>
            <p:nvPr/>
          </p:nvSpPr>
          <p:spPr>
            <a:xfrm flipH="1">
              <a:off x="7211419" y="4637293"/>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ight Triangle 196"/>
            <p:cNvSpPr/>
            <p:nvPr/>
          </p:nvSpPr>
          <p:spPr>
            <a:xfrm flipH="1">
              <a:off x="7490819" y="4637293"/>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ight Triangle 197"/>
            <p:cNvSpPr/>
            <p:nvPr/>
          </p:nvSpPr>
          <p:spPr>
            <a:xfrm flipH="1">
              <a:off x="7770219" y="4637293"/>
              <a:ext cx="163452" cy="76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6" name="Table 55">
            <a:extLst>
              <a:ext uri="{FF2B5EF4-FFF2-40B4-BE49-F238E27FC236}">
                <a16:creationId xmlns:a16="http://schemas.microsoft.com/office/drawing/2014/main" id="{F98BE42C-F86D-7F4C-A58A-71DA5D0B9338}"/>
              </a:ext>
            </a:extLst>
          </p:cNvPr>
          <p:cNvGraphicFramePr>
            <a:graphicFrameLocks noGrp="1"/>
          </p:cNvGraphicFramePr>
          <p:nvPr/>
        </p:nvGraphicFramePr>
        <p:xfrm>
          <a:off x="8975062" y="2020014"/>
          <a:ext cx="1159539" cy="287078"/>
        </p:xfrm>
        <a:graphic>
          <a:graphicData uri="http://schemas.openxmlformats.org/drawingml/2006/table">
            <a:tbl>
              <a:tblPr firstRow="1" bandRow="1">
                <a:tableStyleId>{5C22544A-7EE6-4342-B048-85BDC9FD1C3A}</a:tableStyleId>
              </a:tblPr>
              <a:tblGrid>
                <a:gridCol w="386513">
                  <a:extLst>
                    <a:ext uri="{9D8B030D-6E8A-4147-A177-3AD203B41FA5}">
                      <a16:colId xmlns:a16="http://schemas.microsoft.com/office/drawing/2014/main" val="20000"/>
                    </a:ext>
                  </a:extLst>
                </a:gridCol>
                <a:gridCol w="386513">
                  <a:extLst>
                    <a:ext uri="{9D8B030D-6E8A-4147-A177-3AD203B41FA5}">
                      <a16:colId xmlns:a16="http://schemas.microsoft.com/office/drawing/2014/main" val="20001"/>
                    </a:ext>
                  </a:extLst>
                </a:gridCol>
                <a:gridCol w="386513">
                  <a:extLst>
                    <a:ext uri="{9D8B030D-6E8A-4147-A177-3AD203B41FA5}">
                      <a16:colId xmlns:a16="http://schemas.microsoft.com/office/drawing/2014/main" val="20002"/>
                    </a:ext>
                  </a:extLst>
                </a:gridCol>
              </a:tblGrid>
              <a:tr h="287078">
                <a:tc>
                  <a:txBody>
                    <a:bodyPr/>
                    <a:lstStyle/>
                    <a:p>
                      <a:pPr algn="ctr"/>
                      <a:r>
                        <a:rPr lang="en-US" altLang="zh-CN" sz="900" b="0" dirty="0">
                          <a:solidFill>
                            <a:schemeClr val="tx1"/>
                          </a:solidFill>
                        </a:rPr>
                        <a:t>1.00</a:t>
                      </a:r>
                      <a:endParaRPr lang="en-US" sz="900" b="0" dirty="0">
                        <a:solidFill>
                          <a:schemeClr val="tx1"/>
                        </a:solidFill>
                      </a:endParaRPr>
                    </a:p>
                  </a:txBody>
                  <a:tcPr anchor="ctr">
                    <a:noFill/>
                  </a:tcPr>
                </a:tc>
                <a:tc>
                  <a:txBody>
                    <a:bodyPr/>
                    <a:lstStyle/>
                    <a:p>
                      <a:pPr algn="ctr"/>
                      <a:r>
                        <a:rPr lang="en-US" altLang="zh-CN" sz="900" b="0" dirty="0">
                          <a:solidFill>
                            <a:schemeClr val="tx1"/>
                          </a:solidFill>
                        </a:rPr>
                        <a:t>1.16</a:t>
                      </a:r>
                      <a:endParaRPr lang="en-US" sz="900" b="0" dirty="0">
                        <a:solidFill>
                          <a:schemeClr val="tx1"/>
                        </a:solidFill>
                      </a:endParaRPr>
                    </a:p>
                  </a:txBody>
                  <a:tcPr anchor="ctr">
                    <a:noFill/>
                  </a:tcPr>
                </a:tc>
                <a:tc>
                  <a:txBody>
                    <a:bodyPr/>
                    <a:lstStyle/>
                    <a:p>
                      <a:pPr algn="ctr"/>
                      <a:r>
                        <a:rPr lang="en-US" altLang="zh-CN" sz="900" b="0" dirty="0">
                          <a:solidFill>
                            <a:schemeClr val="tx1"/>
                          </a:solidFill>
                        </a:rPr>
                        <a:t>0.22</a:t>
                      </a:r>
                      <a:endParaRPr lang="en-US" sz="900" b="0" dirty="0">
                        <a:solidFill>
                          <a:schemeClr val="tx1"/>
                        </a:solidFill>
                      </a:endParaRPr>
                    </a:p>
                  </a:txBody>
                  <a:tcPr anchor="ctr">
                    <a:noFill/>
                  </a:tcPr>
                </a:tc>
                <a:extLst>
                  <a:ext uri="{0D108BD9-81ED-4DB2-BD59-A6C34878D82A}">
                    <a16:rowId xmlns:a16="http://schemas.microsoft.com/office/drawing/2014/main" val="10000"/>
                  </a:ext>
                </a:extLst>
              </a:tr>
            </a:tbl>
          </a:graphicData>
        </a:graphic>
      </p:graphicFrame>
      <p:graphicFrame>
        <p:nvGraphicFramePr>
          <p:cNvPr id="57" name="Table 56">
            <a:extLst>
              <a:ext uri="{FF2B5EF4-FFF2-40B4-BE49-F238E27FC236}">
                <a16:creationId xmlns:a16="http://schemas.microsoft.com/office/drawing/2014/main" id="{19444670-3A81-5B42-B3E8-C32A99E65E94}"/>
              </a:ext>
            </a:extLst>
          </p:cNvPr>
          <p:cNvGraphicFramePr>
            <a:graphicFrameLocks noGrp="1"/>
          </p:cNvGraphicFramePr>
          <p:nvPr/>
        </p:nvGraphicFramePr>
        <p:xfrm>
          <a:off x="7606550" y="1996082"/>
          <a:ext cx="1150518" cy="287078"/>
        </p:xfrm>
        <a:graphic>
          <a:graphicData uri="http://schemas.openxmlformats.org/drawingml/2006/table">
            <a:tbl>
              <a:tblPr firstRow="1" bandRow="1">
                <a:tableStyleId>{5C22544A-7EE6-4342-B048-85BDC9FD1C3A}</a:tableStyleId>
              </a:tblPr>
              <a:tblGrid>
                <a:gridCol w="383506">
                  <a:extLst>
                    <a:ext uri="{9D8B030D-6E8A-4147-A177-3AD203B41FA5}">
                      <a16:colId xmlns:a16="http://schemas.microsoft.com/office/drawing/2014/main" val="20000"/>
                    </a:ext>
                  </a:extLst>
                </a:gridCol>
                <a:gridCol w="383506">
                  <a:extLst>
                    <a:ext uri="{9D8B030D-6E8A-4147-A177-3AD203B41FA5}">
                      <a16:colId xmlns:a16="http://schemas.microsoft.com/office/drawing/2014/main" val="20001"/>
                    </a:ext>
                  </a:extLst>
                </a:gridCol>
                <a:gridCol w="383506">
                  <a:extLst>
                    <a:ext uri="{9D8B030D-6E8A-4147-A177-3AD203B41FA5}">
                      <a16:colId xmlns:a16="http://schemas.microsoft.com/office/drawing/2014/main" val="20002"/>
                    </a:ext>
                  </a:extLst>
                </a:gridCol>
              </a:tblGrid>
              <a:tr h="287078">
                <a:tc>
                  <a:txBody>
                    <a:bodyPr/>
                    <a:lstStyle/>
                    <a:p>
                      <a:pPr algn="ctr"/>
                      <a:r>
                        <a:rPr lang="en-US" altLang="zh-CN" sz="900" b="0" dirty="0">
                          <a:solidFill>
                            <a:schemeClr val="tx1"/>
                          </a:solidFill>
                        </a:rPr>
                        <a:t>1.00</a:t>
                      </a:r>
                      <a:endParaRPr lang="en-US" sz="900" b="0" dirty="0">
                        <a:solidFill>
                          <a:schemeClr val="tx1"/>
                        </a:solidFill>
                      </a:endParaRPr>
                    </a:p>
                  </a:txBody>
                  <a:tcPr anchor="ctr">
                    <a:noFill/>
                  </a:tcPr>
                </a:tc>
                <a:tc>
                  <a:txBody>
                    <a:bodyPr/>
                    <a:lstStyle/>
                    <a:p>
                      <a:pPr algn="ctr"/>
                      <a:r>
                        <a:rPr lang="en-US" altLang="zh-CN" sz="900" b="0" dirty="0">
                          <a:solidFill>
                            <a:schemeClr val="tx1"/>
                          </a:solidFill>
                        </a:rPr>
                        <a:t>1.12</a:t>
                      </a:r>
                      <a:endParaRPr lang="en-US" sz="900" b="0" dirty="0">
                        <a:solidFill>
                          <a:schemeClr val="tx1"/>
                        </a:solidFill>
                      </a:endParaRPr>
                    </a:p>
                  </a:txBody>
                  <a:tcPr anchor="ctr">
                    <a:noFill/>
                  </a:tcPr>
                </a:tc>
                <a:tc>
                  <a:txBody>
                    <a:bodyPr/>
                    <a:lstStyle/>
                    <a:p>
                      <a:pPr algn="ctr"/>
                      <a:r>
                        <a:rPr lang="en-US" altLang="zh-CN" sz="900" b="0" dirty="0">
                          <a:solidFill>
                            <a:schemeClr val="tx1"/>
                          </a:solidFill>
                        </a:rPr>
                        <a:t>0.10</a:t>
                      </a:r>
                      <a:endParaRPr lang="en-US" sz="900" b="0" dirty="0">
                        <a:solidFill>
                          <a:schemeClr val="tx1"/>
                        </a:solidFill>
                      </a:endParaRPr>
                    </a:p>
                  </a:txBody>
                  <a:tcPr anchor="ctr">
                    <a:noFill/>
                  </a:tcPr>
                </a:tc>
                <a:extLst>
                  <a:ext uri="{0D108BD9-81ED-4DB2-BD59-A6C34878D82A}">
                    <a16:rowId xmlns:a16="http://schemas.microsoft.com/office/drawing/2014/main" val="10000"/>
                  </a:ext>
                </a:extLst>
              </a:tr>
            </a:tbl>
          </a:graphicData>
        </a:graphic>
      </p:graphicFrame>
      <p:graphicFrame>
        <p:nvGraphicFramePr>
          <p:cNvPr id="58" name="Table 57">
            <a:extLst>
              <a:ext uri="{FF2B5EF4-FFF2-40B4-BE49-F238E27FC236}">
                <a16:creationId xmlns:a16="http://schemas.microsoft.com/office/drawing/2014/main" id="{0DA2813F-9395-D549-8610-4E2D5B8FC72E}"/>
              </a:ext>
            </a:extLst>
          </p:cNvPr>
          <p:cNvGraphicFramePr>
            <a:graphicFrameLocks noGrp="1"/>
          </p:cNvGraphicFramePr>
          <p:nvPr/>
        </p:nvGraphicFramePr>
        <p:xfrm>
          <a:off x="7592095" y="1525152"/>
          <a:ext cx="1164975" cy="287078"/>
        </p:xfrm>
        <a:graphic>
          <a:graphicData uri="http://schemas.openxmlformats.org/drawingml/2006/table">
            <a:tbl>
              <a:tblPr firstRow="1" bandRow="1">
                <a:tableStyleId>{5C22544A-7EE6-4342-B048-85BDC9FD1C3A}</a:tableStyleId>
              </a:tblPr>
              <a:tblGrid>
                <a:gridCol w="388325">
                  <a:extLst>
                    <a:ext uri="{9D8B030D-6E8A-4147-A177-3AD203B41FA5}">
                      <a16:colId xmlns:a16="http://schemas.microsoft.com/office/drawing/2014/main" val="20000"/>
                    </a:ext>
                  </a:extLst>
                </a:gridCol>
                <a:gridCol w="388325">
                  <a:extLst>
                    <a:ext uri="{9D8B030D-6E8A-4147-A177-3AD203B41FA5}">
                      <a16:colId xmlns:a16="http://schemas.microsoft.com/office/drawing/2014/main" val="20001"/>
                    </a:ext>
                  </a:extLst>
                </a:gridCol>
                <a:gridCol w="388325">
                  <a:extLst>
                    <a:ext uri="{9D8B030D-6E8A-4147-A177-3AD203B41FA5}">
                      <a16:colId xmlns:a16="http://schemas.microsoft.com/office/drawing/2014/main" val="20002"/>
                    </a:ext>
                  </a:extLst>
                </a:gridCol>
              </a:tblGrid>
              <a:tr h="287078">
                <a:tc>
                  <a:txBody>
                    <a:bodyPr/>
                    <a:lstStyle/>
                    <a:p>
                      <a:pPr algn="ctr"/>
                      <a:r>
                        <a:rPr lang="en-US" altLang="zh-CN" sz="900" b="0" dirty="0">
                          <a:solidFill>
                            <a:schemeClr val="tx1"/>
                          </a:solidFill>
                        </a:rPr>
                        <a:t>1.00</a:t>
                      </a:r>
                      <a:endParaRPr lang="en-US" sz="900" b="0" dirty="0">
                        <a:solidFill>
                          <a:schemeClr val="tx1"/>
                        </a:solidFill>
                      </a:endParaRPr>
                    </a:p>
                  </a:txBody>
                  <a:tcPr anchor="ctr">
                    <a:noFill/>
                  </a:tcPr>
                </a:tc>
                <a:tc>
                  <a:txBody>
                    <a:bodyPr/>
                    <a:lstStyle/>
                    <a:p>
                      <a:pPr algn="ctr"/>
                      <a:r>
                        <a:rPr lang="en-US" altLang="zh-CN" sz="900" b="0" dirty="0">
                          <a:solidFill>
                            <a:schemeClr val="tx1"/>
                          </a:solidFill>
                        </a:rPr>
                        <a:t>0.98</a:t>
                      </a:r>
                      <a:endParaRPr lang="en-US" sz="900" b="0" dirty="0">
                        <a:solidFill>
                          <a:schemeClr val="tx1"/>
                        </a:solidFill>
                      </a:endParaRPr>
                    </a:p>
                  </a:txBody>
                  <a:tcPr anchor="ctr">
                    <a:noFill/>
                  </a:tcPr>
                </a:tc>
                <a:tc>
                  <a:txBody>
                    <a:bodyPr/>
                    <a:lstStyle/>
                    <a:p>
                      <a:pPr algn="ctr"/>
                      <a:r>
                        <a:rPr lang="en-US" altLang="zh-CN" sz="900" b="0" dirty="0">
                          <a:solidFill>
                            <a:schemeClr val="tx1"/>
                          </a:solidFill>
                        </a:rPr>
                        <a:t>0.23</a:t>
                      </a:r>
                      <a:endParaRPr lang="en-US" sz="900" b="0" dirty="0">
                        <a:solidFill>
                          <a:schemeClr val="tx1"/>
                        </a:solidFill>
                      </a:endParaRPr>
                    </a:p>
                  </a:txBody>
                  <a:tcPr anchor="ctr">
                    <a:noFill/>
                  </a:tcPr>
                </a:tc>
                <a:extLst>
                  <a:ext uri="{0D108BD9-81ED-4DB2-BD59-A6C34878D82A}">
                    <a16:rowId xmlns:a16="http://schemas.microsoft.com/office/drawing/2014/main" val="10000"/>
                  </a:ext>
                </a:extLst>
              </a:tr>
            </a:tbl>
          </a:graphicData>
        </a:graphic>
      </p:graphicFrame>
      <p:graphicFrame>
        <p:nvGraphicFramePr>
          <p:cNvPr id="59" name="Table 58">
            <a:extLst>
              <a:ext uri="{FF2B5EF4-FFF2-40B4-BE49-F238E27FC236}">
                <a16:creationId xmlns:a16="http://schemas.microsoft.com/office/drawing/2014/main" id="{2C029A5B-0448-A548-A1E3-13FB37E1C644}"/>
              </a:ext>
            </a:extLst>
          </p:cNvPr>
          <p:cNvGraphicFramePr>
            <a:graphicFrameLocks noGrp="1"/>
          </p:cNvGraphicFramePr>
          <p:nvPr/>
        </p:nvGraphicFramePr>
        <p:xfrm>
          <a:off x="8944317" y="1522340"/>
          <a:ext cx="1190283" cy="287078"/>
        </p:xfrm>
        <a:graphic>
          <a:graphicData uri="http://schemas.openxmlformats.org/drawingml/2006/table">
            <a:tbl>
              <a:tblPr firstRow="1" bandRow="1">
                <a:tableStyleId>{5C22544A-7EE6-4342-B048-85BDC9FD1C3A}</a:tableStyleId>
              </a:tblPr>
              <a:tblGrid>
                <a:gridCol w="396761">
                  <a:extLst>
                    <a:ext uri="{9D8B030D-6E8A-4147-A177-3AD203B41FA5}">
                      <a16:colId xmlns:a16="http://schemas.microsoft.com/office/drawing/2014/main" val="20000"/>
                    </a:ext>
                  </a:extLst>
                </a:gridCol>
                <a:gridCol w="396761">
                  <a:extLst>
                    <a:ext uri="{9D8B030D-6E8A-4147-A177-3AD203B41FA5}">
                      <a16:colId xmlns:a16="http://schemas.microsoft.com/office/drawing/2014/main" val="20001"/>
                    </a:ext>
                  </a:extLst>
                </a:gridCol>
                <a:gridCol w="396761">
                  <a:extLst>
                    <a:ext uri="{9D8B030D-6E8A-4147-A177-3AD203B41FA5}">
                      <a16:colId xmlns:a16="http://schemas.microsoft.com/office/drawing/2014/main" val="20002"/>
                    </a:ext>
                  </a:extLst>
                </a:gridCol>
              </a:tblGrid>
              <a:tr h="287078">
                <a:tc>
                  <a:txBody>
                    <a:bodyPr/>
                    <a:lstStyle/>
                    <a:p>
                      <a:pPr algn="ctr"/>
                      <a:r>
                        <a:rPr lang="en-US" altLang="zh-CN" sz="900" b="0" dirty="0">
                          <a:solidFill>
                            <a:schemeClr val="tx1"/>
                          </a:solidFill>
                        </a:rPr>
                        <a:t>1.00</a:t>
                      </a:r>
                      <a:endParaRPr lang="en-US" sz="900" b="0" dirty="0">
                        <a:solidFill>
                          <a:schemeClr val="tx1"/>
                        </a:solidFill>
                      </a:endParaRPr>
                    </a:p>
                  </a:txBody>
                  <a:tcPr anchor="ctr">
                    <a:noFill/>
                  </a:tcPr>
                </a:tc>
                <a:tc>
                  <a:txBody>
                    <a:bodyPr/>
                    <a:lstStyle/>
                    <a:p>
                      <a:pPr algn="ctr"/>
                      <a:r>
                        <a:rPr lang="en-US" altLang="zh-CN" sz="900" b="0" dirty="0">
                          <a:solidFill>
                            <a:schemeClr val="tx1"/>
                          </a:solidFill>
                        </a:rPr>
                        <a:t>1.28</a:t>
                      </a:r>
                      <a:endParaRPr lang="en-US" sz="900" b="0" dirty="0">
                        <a:solidFill>
                          <a:schemeClr val="tx1"/>
                        </a:solidFill>
                      </a:endParaRPr>
                    </a:p>
                  </a:txBody>
                  <a:tcPr anchor="ctr">
                    <a:noFill/>
                  </a:tcPr>
                </a:tc>
                <a:tc>
                  <a:txBody>
                    <a:bodyPr/>
                    <a:lstStyle/>
                    <a:p>
                      <a:pPr algn="ctr"/>
                      <a:r>
                        <a:rPr lang="en-US" altLang="zh-CN" sz="900" b="0" dirty="0">
                          <a:solidFill>
                            <a:schemeClr val="tx1"/>
                          </a:solidFill>
                        </a:rPr>
                        <a:t>0.21</a:t>
                      </a:r>
                      <a:endParaRPr lang="en-US" sz="900" b="0" dirty="0">
                        <a:solidFill>
                          <a:schemeClr val="tx1"/>
                        </a:solidFill>
                      </a:endParaRPr>
                    </a:p>
                  </a:txBody>
                  <a:tcPr anchor="ctr">
                    <a:noFill/>
                  </a:tcPr>
                </a:tc>
                <a:extLst>
                  <a:ext uri="{0D108BD9-81ED-4DB2-BD59-A6C34878D82A}">
                    <a16:rowId xmlns:a16="http://schemas.microsoft.com/office/drawing/2014/main" val="10000"/>
                  </a:ext>
                </a:extLst>
              </a:tr>
            </a:tbl>
          </a:graphicData>
        </a:graphic>
      </p:graphicFrame>
      <p:sp>
        <p:nvSpPr>
          <p:cNvPr id="60" name="TextBox 59">
            <a:extLst>
              <a:ext uri="{FF2B5EF4-FFF2-40B4-BE49-F238E27FC236}">
                <a16:creationId xmlns:a16="http://schemas.microsoft.com/office/drawing/2014/main" id="{9EC65268-D680-F94E-8118-52F1738483A6}"/>
              </a:ext>
            </a:extLst>
          </p:cNvPr>
          <p:cNvSpPr txBox="1"/>
          <p:nvPr/>
        </p:nvSpPr>
        <p:spPr>
          <a:xfrm>
            <a:off x="6957898" y="499974"/>
            <a:ext cx="295274" cy="276999"/>
          </a:xfrm>
          <a:prstGeom prst="rect">
            <a:avLst/>
          </a:prstGeom>
          <a:noFill/>
        </p:spPr>
        <p:txBody>
          <a:bodyPr wrap="none" lIns="91440" tIns="45720" rIns="91440" bIns="45720" rtlCol="0">
            <a:spAutoFit/>
          </a:bodyPr>
          <a:lstStyle/>
          <a:p>
            <a:r>
              <a:rPr lang="en-US" sz="1200" b="1" dirty="0">
                <a:latin typeface="Arial"/>
                <a:cs typeface="Arial"/>
              </a:rPr>
              <a:t>B</a:t>
            </a:r>
          </a:p>
        </p:txBody>
      </p:sp>
      <p:pic>
        <p:nvPicPr>
          <p:cNvPr id="61" name="Picture 4">
            <a:extLst>
              <a:ext uri="{FF2B5EF4-FFF2-40B4-BE49-F238E27FC236}">
                <a16:creationId xmlns:a16="http://schemas.microsoft.com/office/drawing/2014/main" id="{BECD1307-9FEC-D540-84CF-5A0D2508E6E8}"/>
              </a:ext>
            </a:extLst>
          </p:cNvPr>
          <p:cNvPicPr>
            <a:picLocks noChangeArrowheads="1"/>
          </p:cNvPicPr>
          <p:nvPr/>
        </p:nvPicPr>
        <p:blipFill rotWithShape="1">
          <a:blip r:embed="rId15" cstate="print">
            <a:duotone>
              <a:prstClr val="black"/>
              <a:schemeClr val="bg1">
                <a:lumMod val="85000"/>
                <a:tint val="45000"/>
                <a:satMod val="400000"/>
              </a:schemeClr>
            </a:duotone>
            <a:extLst>
              <a:ext uri="{BEBA8EAE-BF5A-486C-A8C5-ECC9F3942E4B}">
                <a14:imgProps xmlns:a14="http://schemas.microsoft.com/office/drawing/2010/main">
                  <a14:imgLayer r:embed="rId16">
                    <a14:imgEffect>
                      <a14:brightnessContrast bright="20000" contrast="30000"/>
                    </a14:imgEffect>
                  </a14:imgLayer>
                </a14:imgProps>
              </a:ext>
              <a:ext uri="{28A0092B-C50C-407E-A947-70E740481C1C}">
                <a14:useLocalDpi xmlns:a14="http://schemas.microsoft.com/office/drawing/2010/main" val="0"/>
              </a:ext>
            </a:extLst>
          </a:blip>
          <a:srcRect l="7808" t="33967" b="46380"/>
          <a:stretch/>
        </p:blipFill>
        <p:spPr bwMode="auto">
          <a:xfrm>
            <a:off x="7606551" y="2229974"/>
            <a:ext cx="1150519" cy="284626"/>
          </a:xfrm>
          <a:prstGeom prst="rect">
            <a:avLst/>
          </a:prstGeom>
          <a:noFill/>
          <a:ln w="9525">
            <a:solidFill>
              <a:schemeClr val="tx1"/>
            </a:solidFill>
            <a:miter lim="800000"/>
            <a:headEnd/>
            <a:tailEnd/>
          </a:ln>
          <a:effectLst/>
        </p:spPr>
      </p:pic>
      <p:pic>
        <p:nvPicPr>
          <p:cNvPr id="62" name="Picture 7">
            <a:extLst>
              <a:ext uri="{FF2B5EF4-FFF2-40B4-BE49-F238E27FC236}">
                <a16:creationId xmlns:a16="http://schemas.microsoft.com/office/drawing/2014/main" id="{92864FB9-F099-C94B-B967-700F31DBF482}"/>
              </a:ext>
            </a:extLst>
          </p:cNvPr>
          <p:cNvPicPr>
            <a:picLocks noChangeArrowheads="1"/>
          </p:cNvPicPr>
          <p:nvPr/>
        </p:nvPicPr>
        <p:blipFill rotWithShape="1">
          <a:blip r:embed="rId17" cstate="print">
            <a:duotone>
              <a:prstClr val="black"/>
              <a:schemeClr val="bg1">
                <a:lumMod val="85000"/>
                <a:tint val="45000"/>
                <a:satMod val="400000"/>
              </a:schemeClr>
            </a:duotone>
            <a:extLst>
              <a:ext uri="{BEBA8EAE-BF5A-486C-A8C5-ECC9F3942E4B}">
                <a14:imgProps xmlns:a14="http://schemas.microsoft.com/office/drawing/2010/main">
                  <a14:imgLayer r:embed="rId18">
                    <a14:imgEffect>
                      <a14:brightnessContrast bright="20000" contrast="30000"/>
                    </a14:imgEffect>
                  </a14:imgLayer>
                </a14:imgProps>
              </a:ext>
              <a:ext uri="{28A0092B-C50C-407E-A947-70E740481C1C}">
                <a14:useLocalDpi xmlns:a14="http://schemas.microsoft.com/office/drawing/2010/main" val="0"/>
              </a:ext>
            </a:extLst>
          </a:blip>
          <a:srcRect t="23774" b="50068"/>
          <a:stretch/>
        </p:blipFill>
        <p:spPr bwMode="auto">
          <a:xfrm>
            <a:off x="8975062" y="2229974"/>
            <a:ext cx="1150519" cy="284626"/>
          </a:xfrm>
          <a:prstGeom prst="rect">
            <a:avLst/>
          </a:prstGeom>
          <a:noFill/>
          <a:ln w="9525">
            <a:solidFill>
              <a:schemeClr val="tx1"/>
            </a:solidFill>
            <a:miter lim="800000"/>
            <a:headEnd/>
            <a:tailEnd/>
          </a:ln>
          <a:effectLst/>
        </p:spPr>
      </p:pic>
      <p:pic>
        <p:nvPicPr>
          <p:cNvPr id="63" name="Picture 9">
            <a:extLst>
              <a:ext uri="{FF2B5EF4-FFF2-40B4-BE49-F238E27FC236}">
                <a16:creationId xmlns:a16="http://schemas.microsoft.com/office/drawing/2014/main" id="{59CFC0E6-58D4-144E-9425-49C8DB2EE7F3}"/>
              </a:ext>
            </a:extLst>
          </p:cNvPr>
          <p:cNvPicPr>
            <a:picLocks noChangeArrowheads="1"/>
          </p:cNvPicPr>
          <p:nvPr/>
        </p:nvPicPr>
        <p:blipFill rotWithShape="1">
          <a:blip r:embed="rId19" cstate="print">
            <a:duotone>
              <a:prstClr val="black"/>
              <a:schemeClr val="bg1">
                <a:lumMod val="85000"/>
                <a:tint val="45000"/>
                <a:satMod val="400000"/>
              </a:schemeClr>
            </a:duotone>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rcRect l="1796" t="62927" r="47437" b="18292"/>
          <a:stretch/>
        </p:blipFill>
        <p:spPr bwMode="auto">
          <a:xfrm>
            <a:off x="7606551" y="1784718"/>
            <a:ext cx="1150519" cy="284626"/>
          </a:xfrm>
          <a:prstGeom prst="rect">
            <a:avLst/>
          </a:prstGeom>
          <a:noFill/>
          <a:ln w="9525">
            <a:solidFill>
              <a:schemeClr val="tx1"/>
            </a:solidFill>
            <a:miter lim="800000"/>
            <a:headEnd/>
            <a:tailEnd/>
          </a:ln>
          <a:effectLst/>
        </p:spPr>
      </p:pic>
      <p:pic>
        <p:nvPicPr>
          <p:cNvPr id="64" name="Picture 9">
            <a:extLst>
              <a:ext uri="{FF2B5EF4-FFF2-40B4-BE49-F238E27FC236}">
                <a16:creationId xmlns:a16="http://schemas.microsoft.com/office/drawing/2014/main" id="{95EAF9D8-186B-7049-90E6-73537438A0B1}"/>
              </a:ext>
            </a:extLst>
          </p:cNvPr>
          <p:cNvPicPr>
            <a:picLocks noChangeArrowheads="1"/>
          </p:cNvPicPr>
          <p:nvPr/>
        </p:nvPicPr>
        <p:blipFill rotWithShape="1">
          <a:blip r:embed="rId21" cstate="print">
            <a:duotone>
              <a:prstClr val="black"/>
              <a:schemeClr val="bg1">
                <a:lumMod val="85000"/>
                <a:tint val="45000"/>
                <a:satMod val="400000"/>
              </a:schemeClr>
            </a:duotone>
            <a:extLst>
              <a:ext uri="{BEBA8EAE-BF5A-486C-A8C5-ECC9F3942E4B}">
                <a14:imgProps xmlns:a14="http://schemas.microsoft.com/office/drawing/2010/main">
                  <a14:imgLayer r:embed="rId22">
                    <a14:imgEffect>
                      <a14:brightnessContrast bright="20000" contrast="40000"/>
                    </a14:imgEffect>
                  </a14:imgLayer>
                </a14:imgProps>
              </a:ext>
              <a:ext uri="{28A0092B-C50C-407E-A947-70E740481C1C}">
                <a14:useLocalDpi xmlns:a14="http://schemas.microsoft.com/office/drawing/2010/main" val="0"/>
              </a:ext>
            </a:extLst>
          </a:blip>
          <a:srcRect l="50662" t="61936" r="954" b="19281"/>
          <a:stretch/>
        </p:blipFill>
        <p:spPr bwMode="auto">
          <a:xfrm>
            <a:off x="8975062" y="1784718"/>
            <a:ext cx="1150519" cy="284626"/>
          </a:xfrm>
          <a:prstGeom prst="rect">
            <a:avLst/>
          </a:prstGeom>
          <a:noFill/>
          <a:ln w="9525">
            <a:solidFill>
              <a:schemeClr val="tx1"/>
            </a:solidFill>
            <a:miter lim="800000"/>
            <a:headEnd/>
            <a:tailEnd/>
          </a:ln>
          <a:effectLst/>
        </p:spPr>
      </p:pic>
      <p:pic>
        <p:nvPicPr>
          <p:cNvPr id="65" name="Picture 3">
            <a:extLst>
              <a:ext uri="{FF2B5EF4-FFF2-40B4-BE49-F238E27FC236}">
                <a16:creationId xmlns:a16="http://schemas.microsoft.com/office/drawing/2014/main" id="{984FEAB1-E6DD-4143-870C-C8744CEA4FA3}"/>
              </a:ext>
            </a:extLst>
          </p:cNvPr>
          <p:cNvPicPr>
            <a:picLocks noChangeArrowheads="1"/>
          </p:cNvPicPr>
          <p:nvPr/>
        </p:nvPicPr>
        <p:blipFill rotWithShape="1">
          <a:blip r:embed="rId23" cstate="print">
            <a:duotone>
              <a:prstClr val="black"/>
              <a:schemeClr val="bg1">
                <a:lumMod val="85000"/>
                <a:tint val="45000"/>
                <a:satMod val="400000"/>
              </a:schemeClr>
            </a:duotone>
            <a:extLst>
              <a:ext uri="{BEBA8EAE-BF5A-486C-A8C5-ECC9F3942E4B}">
                <a14:imgProps xmlns:a14="http://schemas.microsoft.com/office/drawing/2010/main">
                  <a14:imgLayer r:embed="rId24">
                    <a14:imgEffect>
                      <a14:brightnessContrast bright="20000" contrast="40000"/>
                    </a14:imgEffect>
                  </a14:imgLayer>
                </a14:imgProps>
              </a:ext>
              <a:ext uri="{28A0092B-C50C-407E-A947-70E740481C1C}">
                <a14:useLocalDpi xmlns:a14="http://schemas.microsoft.com/office/drawing/2010/main" val="0"/>
              </a:ext>
            </a:extLst>
          </a:blip>
          <a:srcRect l="50000" t="24726" r="5862" b="50000"/>
          <a:stretch/>
        </p:blipFill>
        <p:spPr bwMode="auto">
          <a:xfrm>
            <a:off x="8975062" y="1311744"/>
            <a:ext cx="1150519" cy="284626"/>
          </a:xfrm>
          <a:prstGeom prst="rect">
            <a:avLst/>
          </a:prstGeom>
          <a:noFill/>
          <a:ln w="9525">
            <a:solidFill>
              <a:schemeClr val="tx1"/>
            </a:solidFill>
            <a:miter lim="800000"/>
            <a:headEnd/>
            <a:tailEnd/>
          </a:ln>
          <a:effectLst/>
        </p:spPr>
      </p:pic>
      <p:pic>
        <p:nvPicPr>
          <p:cNvPr id="66" name="Picture 5">
            <a:extLst>
              <a:ext uri="{FF2B5EF4-FFF2-40B4-BE49-F238E27FC236}">
                <a16:creationId xmlns:a16="http://schemas.microsoft.com/office/drawing/2014/main" id="{01A7E0A3-D952-7543-B887-F5E7CB0EECFB}"/>
              </a:ext>
            </a:extLst>
          </p:cNvPr>
          <p:cNvPicPr>
            <a:picLocks noChangeArrowheads="1"/>
          </p:cNvPicPr>
          <p:nvPr/>
        </p:nvPicPr>
        <p:blipFill rotWithShape="1">
          <a:blip r:embed="rId25" cstate="print">
            <a:duotone>
              <a:prstClr val="black"/>
              <a:schemeClr val="bg1">
                <a:lumMod val="85000"/>
                <a:tint val="45000"/>
                <a:satMod val="400000"/>
              </a:schemeClr>
            </a:duotone>
            <a:extLst>
              <a:ext uri="{BEBA8EAE-BF5A-486C-A8C5-ECC9F3942E4B}">
                <a14:imgProps xmlns:a14="http://schemas.microsoft.com/office/drawing/2010/main">
                  <a14:imgLayer r:embed="rId26">
                    <a14:imgEffect>
                      <a14:brightnessContrast bright="20000" contrast="50000"/>
                    </a14:imgEffect>
                  </a14:imgLayer>
                </a14:imgProps>
              </a:ext>
              <a:ext uri="{28A0092B-C50C-407E-A947-70E740481C1C}">
                <a14:useLocalDpi xmlns:a14="http://schemas.microsoft.com/office/drawing/2010/main" val="0"/>
              </a:ext>
            </a:extLst>
          </a:blip>
          <a:srcRect t="45909" r="2952" b="25001"/>
          <a:stretch/>
        </p:blipFill>
        <p:spPr bwMode="auto">
          <a:xfrm>
            <a:off x="7606551" y="1311744"/>
            <a:ext cx="1150519" cy="284626"/>
          </a:xfrm>
          <a:prstGeom prst="rect">
            <a:avLst/>
          </a:prstGeom>
          <a:noFill/>
          <a:ln w="9525">
            <a:solidFill>
              <a:schemeClr val="tx1"/>
            </a:solidFill>
            <a:miter lim="800000"/>
            <a:headEnd/>
            <a:tailEnd/>
          </a:ln>
          <a:effectLst/>
        </p:spPr>
      </p:pic>
      <p:sp>
        <p:nvSpPr>
          <p:cNvPr id="67" name="TextBox 66">
            <a:extLst>
              <a:ext uri="{FF2B5EF4-FFF2-40B4-BE49-F238E27FC236}">
                <a16:creationId xmlns:a16="http://schemas.microsoft.com/office/drawing/2014/main" id="{F327B78F-7046-A147-92EA-B991C0FEE92E}"/>
              </a:ext>
            </a:extLst>
          </p:cNvPr>
          <p:cNvSpPr txBox="1"/>
          <p:nvPr/>
        </p:nvSpPr>
        <p:spPr>
          <a:xfrm rot="16200000">
            <a:off x="7548440" y="1085571"/>
            <a:ext cx="399468" cy="200055"/>
          </a:xfrm>
          <a:prstGeom prst="rect">
            <a:avLst/>
          </a:prstGeom>
          <a:noFill/>
        </p:spPr>
        <p:txBody>
          <a:bodyPr wrap="none" rtlCol="0">
            <a:spAutoFit/>
          </a:bodyPr>
          <a:lstStyle/>
          <a:p>
            <a:r>
              <a:rPr lang="en-US" sz="700" dirty="0">
                <a:latin typeface="Arial" panose="020B0604020202020204" pitchFamily="34" charset="0"/>
                <a:ea typeface="Arial" charset="0"/>
                <a:cs typeface="Arial" panose="020B0604020202020204" pitchFamily="34" charset="0"/>
              </a:rPr>
              <a:t>Mock</a:t>
            </a:r>
          </a:p>
        </p:txBody>
      </p:sp>
      <p:sp>
        <p:nvSpPr>
          <p:cNvPr id="68" name="TextBox 67">
            <a:extLst>
              <a:ext uri="{FF2B5EF4-FFF2-40B4-BE49-F238E27FC236}">
                <a16:creationId xmlns:a16="http://schemas.microsoft.com/office/drawing/2014/main" id="{8D8362BB-4C27-EF41-95D2-F235E11553C9}"/>
              </a:ext>
            </a:extLst>
          </p:cNvPr>
          <p:cNvSpPr txBox="1"/>
          <p:nvPr/>
        </p:nvSpPr>
        <p:spPr>
          <a:xfrm rot="16200000">
            <a:off x="7800398" y="973104"/>
            <a:ext cx="624402" cy="200055"/>
          </a:xfrm>
          <a:prstGeom prst="rect">
            <a:avLst/>
          </a:prstGeom>
          <a:noFill/>
        </p:spPr>
        <p:txBody>
          <a:bodyPr wrap="square" rtlCol="0">
            <a:spAutoFit/>
          </a:bodyPr>
          <a:lstStyle/>
          <a:p>
            <a:r>
              <a:rPr lang="en-US" sz="700" dirty="0" err="1">
                <a:latin typeface="Arial" panose="020B0604020202020204" pitchFamily="34" charset="0"/>
                <a:ea typeface="Arial" charset="0"/>
                <a:cs typeface="Arial" panose="020B0604020202020204" pitchFamily="34" charset="0"/>
              </a:rPr>
              <a:t>Ctrlsi</a:t>
            </a:r>
            <a:endParaRPr lang="en-US" sz="700" dirty="0">
              <a:latin typeface="Arial" panose="020B0604020202020204" pitchFamily="34" charset="0"/>
              <a:ea typeface="Arial" charset="0"/>
              <a:cs typeface="Arial" panose="020B0604020202020204" pitchFamily="34" charset="0"/>
            </a:endParaRPr>
          </a:p>
        </p:txBody>
      </p:sp>
      <p:sp>
        <p:nvSpPr>
          <p:cNvPr id="69" name="TextBox 68">
            <a:extLst>
              <a:ext uri="{FF2B5EF4-FFF2-40B4-BE49-F238E27FC236}">
                <a16:creationId xmlns:a16="http://schemas.microsoft.com/office/drawing/2014/main" id="{255ACEBB-9B69-A14F-9A78-95853B72ECC2}"/>
              </a:ext>
            </a:extLst>
          </p:cNvPr>
          <p:cNvSpPr txBox="1"/>
          <p:nvPr/>
        </p:nvSpPr>
        <p:spPr>
          <a:xfrm rot="16200000">
            <a:off x="8180573" y="1001732"/>
            <a:ext cx="567146" cy="200055"/>
          </a:xfrm>
          <a:prstGeom prst="rect">
            <a:avLst/>
          </a:prstGeom>
          <a:noFill/>
        </p:spPr>
        <p:txBody>
          <a:bodyPr wrap="square" rtlCol="0">
            <a:spAutoFit/>
          </a:bodyPr>
          <a:lstStyle/>
          <a:p>
            <a:r>
              <a:rPr lang="en-US" sz="700" dirty="0">
                <a:latin typeface="Arial" panose="020B0604020202020204" pitchFamily="34" charset="0"/>
                <a:ea typeface="Arial" charset="0"/>
                <a:cs typeface="Arial" panose="020B0604020202020204" pitchFamily="34" charset="0"/>
              </a:rPr>
              <a:t>B4si</a:t>
            </a:r>
          </a:p>
        </p:txBody>
      </p:sp>
      <p:sp>
        <p:nvSpPr>
          <p:cNvPr id="70" name="TextBox 69">
            <a:extLst>
              <a:ext uri="{FF2B5EF4-FFF2-40B4-BE49-F238E27FC236}">
                <a16:creationId xmlns:a16="http://schemas.microsoft.com/office/drawing/2014/main" id="{4C627E3F-7591-A04E-B6FD-1570927C986F}"/>
              </a:ext>
            </a:extLst>
          </p:cNvPr>
          <p:cNvSpPr txBox="1"/>
          <p:nvPr/>
        </p:nvSpPr>
        <p:spPr>
          <a:xfrm>
            <a:off x="7134457" y="1359182"/>
            <a:ext cx="452368" cy="200055"/>
          </a:xfrm>
          <a:prstGeom prst="rect">
            <a:avLst/>
          </a:prstGeom>
          <a:noFill/>
        </p:spPr>
        <p:txBody>
          <a:bodyPr wrap="none" rtlCol="0">
            <a:spAutoFit/>
          </a:bodyPr>
          <a:lstStyle>
            <a:defPPr>
              <a:defRPr lang="zh-CN"/>
            </a:defPPr>
            <a:lvl1pPr algn="r">
              <a:defRPr sz="1000">
                <a:solidFill>
                  <a:srgbClr val="000000"/>
                </a:solidFill>
                <a:latin typeface="Arial" charset="0"/>
                <a:ea typeface="Arial" charset="0"/>
                <a:cs typeface="Arial" charset="0"/>
              </a:defRPr>
            </a:lvl1pPr>
          </a:lstStyle>
          <a:p>
            <a:r>
              <a:rPr lang="en-US" sz="700" dirty="0">
                <a:latin typeface="Arial" panose="020B0604020202020204" pitchFamily="34" charset="0"/>
                <a:cs typeface="Arial" panose="020B0604020202020204" pitchFamily="34" charset="0"/>
              </a:rPr>
              <a:t>EphB4</a:t>
            </a:r>
          </a:p>
        </p:txBody>
      </p:sp>
      <p:sp>
        <p:nvSpPr>
          <p:cNvPr id="71" name="TextBox 70">
            <a:extLst>
              <a:ext uri="{FF2B5EF4-FFF2-40B4-BE49-F238E27FC236}">
                <a16:creationId xmlns:a16="http://schemas.microsoft.com/office/drawing/2014/main" id="{C10F38A1-6354-004B-B4CC-65C326A2121E}"/>
              </a:ext>
            </a:extLst>
          </p:cNvPr>
          <p:cNvSpPr txBox="1"/>
          <p:nvPr/>
        </p:nvSpPr>
        <p:spPr>
          <a:xfrm>
            <a:off x="7278726" y="1859484"/>
            <a:ext cx="308098" cy="200055"/>
          </a:xfrm>
          <a:prstGeom prst="rect">
            <a:avLst/>
          </a:prstGeom>
          <a:noFill/>
        </p:spPr>
        <p:txBody>
          <a:bodyPr wrap="none" rtlCol="0">
            <a:spAutoFit/>
          </a:bodyPr>
          <a:lstStyle>
            <a:defPPr>
              <a:defRPr lang="zh-CN"/>
            </a:defPPr>
            <a:lvl1pPr algn="r">
              <a:defRPr sz="1000">
                <a:solidFill>
                  <a:srgbClr val="000000"/>
                </a:solidFill>
                <a:latin typeface="Arial" charset="0"/>
                <a:ea typeface="Arial" charset="0"/>
                <a:cs typeface="Arial" charset="0"/>
              </a:defRPr>
            </a:lvl1pPr>
          </a:lstStyle>
          <a:p>
            <a:r>
              <a:rPr lang="en-US" sz="700" dirty="0">
                <a:latin typeface="Arial" panose="020B0604020202020204" pitchFamily="34" charset="0"/>
                <a:cs typeface="Arial" panose="020B0604020202020204" pitchFamily="34" charset="0"/>
              </a:rPr>
              <a:t>AR</a:t>
            </a:r>
          </a:p>
        </p:txBody>
      </p:sp>
      <p:sp>
        <p:nvSpPr>
          <p:cNvPr id="72" name="TextBox 71">
            <a:extLst>
              <a:ext uri="{FF2B5EF4-FFF2-40B4-BE49-F238E27FC236}">
                <a16:creationId xmlns:a16="http://schemas.microsoft.com/office/drawing/2014/main" id="{781670C2-8D98-D640-9345-2E30A41C9318}"/>
              </a:ext>
            </a:extLst>
          </p:cNvPr>
          <p:cNvSpPr txBox="1"/>
          <p:nvPr/>
        </p:nvSpPr>
        <p:spPr>
          <a:xfrm>
            <a:off x="7121632" y="2265516"/>
            <a:ext cx="465192" cy="200055"/>
          </a:xfrm>
          <a:prstGeom prst="rect">
            <a:avLst/>
          </a:prstGeom>
          <a:noFill/>
        </p:spPr>
        <p:txBody>
          <a:bodyPr wrap="none" rtlCol="0">
            <a:spAutoFit/>
          </a:bodyPr>
          <a:lstStyle/>
          <a:p>
            <a:pPr algn="r"/>
            <a:r>
              <a:rPr lang="en-US" sz="700" dirty="0">
                <a:solidFill>
                  <a:srgbClr val="000000"/>
                </a:solidFill>
                <a:latin typeface="Arial" panose="020B0604020202020204" pitchFamily="34" charset="0"/>
                <a:ea typeface="Arial" charset="0"/>
                <a:cs typeface="Arial" panose="020B0604020202020204" pitchFamily="34" charset="0"/>
              </a:rPr>
              <a:t>β-</a:t>
            </a:r>
            <a:r>
              <a:rPr lang="en-US" altLang="zh-CN" sz="700" dirty="0">
                <a:latin typeface="Arial" panose="020B0604020202020204" pitchFamily="34" charset="0"/>
                <a:ea typeface="Arial" charset="0"/>
                <a:cs typeface="Arial" panose="020B0604020202020204" pitchFamily="34" charset="0"/>
              </a:rPr>
              <a:t>Actin</a:t>
            </a:r>
            <a:endParaRPr lang="zh-CN" altLang="en-US" sz="700" dirty="0">
              <a:latin typeface="Arial" panose="020B0604020202020204" pitchFamily="34" charset="0"/>
              <a:ea typeface="Arial" charset="0"/>
              <a:cs typeface="Arial" panose="020B0604020202020204" pitchFamily="34" charset="0"/>
            </a:endParaRPr>
          </a:p>
        </p:txBody>
      </p:sp>
      <p:sp>
        <p:nvSpPr>
          <p:cNvPr id="75" name="TextBox 74">
            <a:extLst>
              <a:ext uri="{FF2B5EF4-FFF2-40B4-BE49-F238E27FC236}">
                <a16:creationId xmlns:a16="http://schemas.microsoft.com/office/drawing/2014/main" id="{1DB05484-0C09-7B4E-A08D-4CE517169D3F}"/>
              </a:ext>
            </a:extLst>
          </p:cNvPr>
          <p:cNvSpPr txBox="1"/>
          <p:nvPr/>
        </p:nvSpPr>
        <p:spPr>
          <a:xfrm>
            <a:off x="7592094" y="766836"/>
            <a:ext cx="1057529" cy="200055"/>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C4-2B</a:t>
            </a:r>
          </a:p>
        </p:txBody>
      </p:sp>
      <p:sp>
        <p:nvSpPr>
          <p:cNvPr id="76" name="TextBox 75">
            <a:extLst>
              <a:ext uri="{FF2B5EF4-FFF2-40B4-BE49-F238E27FC236}">
                <a16:creationId xmlns:a16="http://schemas.microsoft.com/office/drawing/2014/main" id="{05345E97-EC9D-834C-8DB1-445A4A6EB4FA}"/>
              </a:ext>
            </a:extLst>
          </p:cNvPr>
          <p:cNvSpPr txBox="1"/>
          <p:nvPr/>
        </p:nvSpPr>
        <p:spPr>
          <a:xfrm>
            <a:off x="8944315" y="766836"/>
            <a:ext cx="1049948" cy="200055"/>
          </a:xfrm>
          <a:prstGeom prst="rect">
            <a:avLst/>
          </a:prstGeom>
          <a:noFill/>
        </p:spPr>
        <p:txBody>
          <a:bodyPr wrap="square" rtlCol="0">
            <a:spAutoFit/>
          </a:bodyPr>
          <a:lstStyle/>
          <a:p>
            <a:pPr algn="ctr"/>
            <a:r>
              <a:rPr lang="en-US" sz="700" dirty="0">
                <a:latin typeface="Arial" panose="020B0604020202020204" pitchFamily="34" charset="0"/>
                <a:cs typeface="Arial" panose="020B0604020202020204" pitchFamily="34" charset="0"/>
              </a:rPr>
              <a:t>22Rv1</a:t>
            </a:r>
          </a:p>
        </p:txBody>
      </p:sp>
      <p:cxnSp>
        <p:nvCxnSpPr>
          <p:cNvPr id="77" name="Straight Connector 76">
            <a:extLst>
              <a:ext uri="{FF2B5EF4-FFF2-40B4-BE49-F238E27FC236}">
                <a16:creationId xmlns:a16="http://schemas.microsoft.com/office/drawing/2014/main" id="{D2C77D5F-6DC1-7B4E-AEA1-AB02C50A7C6A}"/>
              </a:ext>
            </a:extLst>
          </p:cNvPr>
          <p:cNvCxnSpPr/>
          <p:nvPr/>
        </p:nvCxnSpPr>
        <p:spPr>
          <a:xfrm>
            <a:off x="7575805" y="956125"/>
            <a:ext cx="11812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52FB6DC-D77F-8243-B913-A62CFAD3E385}"/>
              </a:ext>
            </a:extLst>
          </p:cNvPr>
          <p:cNvCxnSpPr/>
          <p:nvPr/>
        </p:nvCxnSpPr>
        <p:spPr>
          <a:xfrm>
            <a:off x="8944316" y="956125"/>
            <a:ext cx="11902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94755931-0212-7E48-B7C6-FECDB13B0C3F}"/>
              </a:ext>
            </a:extLst>
          </p:cNvPr>
          <p:cNvSpPr txBox="1"/>
          <p:nvPr/>
        </p:nvSpPr>
        <p:spPr>
          <a:xfrm rot="16200000">
            <a:off x="8914510" y="1085571"/>
            <a:ext cx="399468" cy="200055"/>
          </a:xfrm>
          <a:prstGeom prst="rect">
            <a:avLst/>
          </a:prstGeom>
          <a:noFill/>
        </p:spPr>
        <p:txBody>
          <a:bodyPr wrap="none" rtlCol="0">
            <a:spAutoFit/>
          </a:bodyPr>
          <a:lstStyle/>
          <a:p>
            <a:r>
              <a:rPr lang="en-US" sz="700" dirty="0">
                <a:latin typeface="Arial" panose="020B0604020202020204" pitchFamily="34" charset="0"/>
                <a:ea typeface="Arial" charset="0"/>
                <a:cs typeface="Arial" panose="020B0604020202020204" pitchFamily="34" charset="0"/>
              </a:rPr>
              <a:t>Mock</a:t>
            </a:r>
          </a:p>
        </p:txBody>
      </p:sp>
      <p:sp>
        <p:nvSpPr>
          <p:cNvPr id="80" name="TextBox 79">
            <a:extLst>
              <a:ext uri="{FF2B5EF4-FFF2-40B4-BE49-F238E27FC236}">
                <a16:creationId xmlns:a16="http://schemas.microsoft.com/office/drawing/2014/main" id="{7DA652F3-667C-F74F-AA2D-914D59CD79C3}"/>
              </a:ext>
            </a:extLst>
          </p:cNvPr>
          <p:cNvSpPr txBox="1"/>
          <p:nvPr/>
        </p:nvSpPr>
        <p:spPr>
          <a:xfrm rot="16200000">
            <a:off x="9207801" y="973104"/>
            <a:ext cx="624402" cy="200055"/>
          </a:xfrm>
          <a:prstGeom prst="rect">
            <a:avLst/>
          </a:prstGeom>
          <a:noFill/>
        </p:spPr>
        <p:txBody>
          <a:bodyPr wrap="square" rtlCol="0">
            <a:spAutoFit/>
          </a:bodyPr>
          <a:lstStyle/>
          <a:p>
            <a:r>
              <a:rPr lang="en-US" sz="700" dirty="0" err="1">
                <a:latin typeface="Arial" panose="020B0604020202020204" pitchFamily="34" charset="0"/>
                <a:ea typeface="Arial" charset="0"/>
                <a:cs typeface="Arial" panose="020B0604020202020204" pitchFamily="34" charset="0"/>
              </a:rPr>
              <a:t>Ctrlsi</a:t>
            </a:r>
            <a:endParaRPr lang="en-US" sz="700" dirty="0">
              <a:latin typeface="Arial" panose="020B0604020202020204" pitchFamily="34" charset="0"/>
              <a:ea typeface="Arial" charset="0"/>
              <a:cs typeface="Arial" panose="020B0604020202020204" pitchFamily="34" charset="0"/>
            </a:endParaRPr>
          </a:p>
        </p:txBody>
      </p:sp>
      <p:sp>
        <p:nvSpPr>
          <p:cNvPr id="81" name="TextBox 80">
            <a:extLst>
              <a:ext uri="{FF2B5EF4-FFF2-40B4-BE49-F238E27FC236}">
                <a16:creationId xmlns:a16="http://schemas.microsoft.com/office/drawing/2014/main" id="{74256442-B534-D840-93E1-8CEE858E717A}"/>
              </a:ext>
            </a:extLst>
          </p:cNvPr>
          <p:cNvSpPr txBox="1"/>
          <p:nvPr/>
        </p:nvSpPr>
        <p:spPr>
          <a:xfrm rot="16200000">
            <a:off x="9595595" y="1001732"/>
            <a:ext cx="567146" cy="200055"/>
          </a:xfrm>
          <a:prstGeom prst="rect">
            <a:avLst/>
          </a:prstGeom>
          <a:noFill/>
        </p:spPr>
        <p:txBody>
          <a:bodyPr wrap="square" rtlCol="0">
            <a:spAutoFit/>
          </a:bodyPr>
          <a:lstStyle/>
          <a:p>
            <a:r>
              <a:rPr lang="en-US" sz="700" dirty="0">
                <a:latin typeface="Arial" panose="020B0604020202020204" pitchFamily="34" charset="0"/>
                <a:ea typeface="Arial" charset="0"/>
                <a:cs typeface="Arial" panose="020B0604020202020204" pitchFamily="34" charset="0"/>
              </a:rPr>
              <a:t>B4si</a:t>
            </a:r>
          </a:p>
        </p:txBody>
      </p:sp>
      <p:sp>
        <p:nvSpPr>
          <p:cNvPr id="82" name="TextBox 81">
            <a:extLst>
              <a:ext uri="{FF2B5EF4-FFF2-40B4-BE49-F238E27FC236}">
                <a16:creationId xmlns:a16="http://schemas.microsoft.com/office/drawing/2014/main" id="{305791FB-DD7F-FE4F-AC1E-18243AB3C7D2}"/>
              </a:ext>
            </a:extLst>
          </p:cNvPr>
          <p:cNvSpPr txBox="1"/>
          <p:nvPr/>
        </p:nvSpPr>
        <p:spPr>
          <a:xfrm>
            <a:off x="6951999" y="3103581"/>
            <a:ext cx="322606" cy="276999"/>
          </a:xfrm>
          <a:prstGeom prst="rect">
            <a:avLst/>
          </a:prstGeom>
          <a:noFill/>
        </p:spPr>
        <p:txBody>
          <a:bodyPr wrap="square" rtlCol="0">
            <a:spAutoFit/>
          </a:bodyPr>
          <a:lstStyle/>
          <a:p>
            <a:r>
              <a:rPr lang="en-US" sz="1200" b="1" dirty="0">
                <a:latin typeface="Arial" panose="020B0604020202020204" pitchFamily="34" charset="0"/>
                <a:ea typeface="Arial" charset="0"/>
                <a:cs typeface="Arial" panose="020B0604020202020204" pitchFamily="34" charset="0"/>
              </a:rPr>
              <a:t>C </a:t>
            </a:r>
          </a:p>
        </p:txBody>
      </p:sp>
      <p:sp>
        <p:nvSpPr>
          <p:cNvPr id="83" name="Rectangle 82">
            <a:extLst>
              <a:ext uri="{FF2B5EF4-FFF2-40B4-BE49-F238E27FC236}">
                <a16:creationId xmlns:a16="http://schemas.microsoft.com/office/drawing/2014/main" id="{0D4FECCC-0EF7-564A-9CFC-0EA9E2D01A28}"/>
              </a:ext>
            </a:extLst>
          </p:cNvPr>
          <p:cNvSpPr/>
          <p:nvPr/>
        </p:nvSpPr>
        <p:spPr>
          <a:xfrm>
            <a:off x="9979240" y="3776316"/>
            <a:ext cx="458780"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146 </a:t>
            </a:r>
            <a:r>
              <a:rPr lang="en-US" sz="700" dirty="0" err="1">
                <a:latin typeface="Arial" panose="020B0604020202020204" pitchFamily="34" charset="0"/>
                <a:cs typeface="Arial" panose="020B0604020202020204" pitchFamily="34" charset="0"/>
              </a:rPr>
              <a:t>bp</a:t>
            </a:r>
            <a:endParaRPr lang="en-US" sz="700" dirty="0">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3F3B5639-A5C8-C94E-8FDB-A9B1520ECED6}"/>
              </a:ext>
            </a:extLst>
          </p:cNvPr>
          <p:cNvSpPr txBox="1"/>
          <p:nvPr/>
        </p:nvSpPr>
        <p:spPr>
          <a:xfrm>
            <a:off x="6976190" y="4197030"/>
            <a:ext cx="452368" cy="200055"/>
          </a:xfrm>
          <a:prstGeom prst="rect">
            <a:avLst/>
          </a:prstGeom>
          <a:noFill/>
        </p:spPr>
        <p:txBody>
          <a:bodyPr wrap="none" rtlCol="0">
            <a:spAutoFit/>
          </a:bodyPr>
          <a:lstStyle/>
          <a:p>
            <a:pPr algn="r"/>
            <a:r>
              <a:rPr lang="en-US" sz="700" dirty="0">
                <a:latin typeface="Arial" panose="020B0604020202020204" pitchFamily="34" charset="0"/>
                <a:cs typeface="Arial" panose="020B0604020202020204" pitchFamily="34" charset="0"/>
              </a:rPr>
              <a:t>EphB4</a:t>
            </a:r>
          </a:p>
        </p:txBody>
      </p:sp>
      <p:sp>
        <p:nvSpPr>
          <p:cNvPr id="85" name="TextBox 84">
            <a:extLst>
              <a:ext uri="{FF2B5EF4-FFF2-40B4-BE49-F238E27FC236}">
                <a16:creationId xmlns:a16="http://schemas.microsoft.com/office/drawing/2014/main" id="{BA9D9810-207B-0C49-A21C-5E0745179B50}"/>
              </a:ext>
            </a:extLst>
          </p:cNvPr>
          <p:cNvSpPr txBox="1"/>
          <p:nvPr/>
        </p:nvSpPr>
        <p:spPr>
          <a:xfrm>
            <a:off x="7110054" y="3785924"/>
            <a:ext cx="308097" cy="200055"/>
          </a:xfrm>
          <a:prstGeom prst="rect">
            <a:avLst/>
          </a:prstGeom>
          <a:noFill/>
        </p:spPr>
        <p:txBody>
          <a:bodyPr wrap="none" rtlCol="0">
            <a:spAutoFit/>
          </a:bodyPr>
          <a:lstStyle/>
          <a:p>
            <a:pPr algn="r"/>
            <a:r>
              <a:rPr lang="en-US" sz="700" dirty="0">
                <a:latin typeface="Arial" panose="020B0604020202020204" pitchFamily="34" charset="0"/>
                <a:cs typeface="Arial" panose="020B0604020202020204" pitchFamily="34" charset="0"/>
              </a:rPr>
              <a:t>AR</a:t>
            </a:r>
          </a:p>
        </p:txBody>
      </p:sp>
      <p:sp>
        <p:nvSpPr>
          <p:cNvPr id="86" name="Rectangle 85">
            <a:extLst>
              <a:ext uri="{FF2B5EF4-FFF2-40B4-BE49-F238E27FC236}">
                <a16:creationId xmlns:a16="http://schemas.microsoft.com/office/drawing/2014/main" id="{E1AF0666-F60B-144D-A20D-D657928BE70E}"/>
              </a:ext>
            </a:extLst>
          </p:cNvPr>
          <p:cNvSpPr/>
          <p:nvPr/>
        </p:nvSpPr>
        <p:spPr>
          <a:xfrm>
            <a:off x="9984053" y="4205512"/>
            <a:ext cx="458780"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141 </a:t>
            </a:r>
            <a:r>
              <a:rPr lang="en-US" sz="700" dirty="0" err="1">
                <a:latin typeface="Arial" panose="020B0604020202020204" pitchFamily="34" charset="0"/>
                <a:cs typeface="Arial" panose="020B0604020202020204" pitchFamily="34" charset="0"/>
              </a:rPr>
              <a:t>bp</a:t>
            </a:r>
            <a:endParaRPr lang="en-US" sz="700" dirty="0">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87994C19-574B-CC48-A6B7-DDFFB31614CD}"/>
              </a:ext>
            </a:extLst>
          </p:cNvPr>
          <p:cNvSpPr txBox="1"/>
          <p:nvPr/>
        </p:nvSpPr>
        <p:spPr>
          <a:xfrm>
            <a:off x="6941436" y="4606841"/>
            <a:ext cx="502061" cy="200055"/>
          </a:xfrm>
          <a:prstGeom prst="rect">
            <a:avLst/>
          </a:prstGeom>
          <a:noFill/>
        </p:spPr>
        <p:txBody>
          <a:bodyPr wrap="none" rtlCol="0">
            <a:spAutoFit/>
          </a:bodyPr>
          <a:lstStyle/>
          <a:p>
            <a:pPr algn="r"/>
            <a:r>
              <a:rPr lang="en-US" sz="700" dirty="0">
                <a:latin typeface="Arial" panose="020B0604020202020204" pitchFamily="34" charset="0"/>
                <a:cs typeface="Arial" panose="020B0604020202020204" pitchFamily="34" charset="0"/>
              </a:rPr>
              <a:t>GAPDH</a:t>
            </a:r>
          </a:p>
        </p:txBody>
      </p:sp>
      <p:sp>
        <p:nvSpPr>
          <p:cNvPr id="88" name="Rectangle 87">
            <a:extLst>
              <a:ext uri="{FF2B5EF4-FFF2-40B4-BE49-F238E27FC236}">
                <a16:creationId xmlns:a16="http://schemas.microsoft.com/office/drawing/2014/main" id="{343CB76C-AC6A-384A-A3DC-75090823DE7D}"/>
              </a:ext>
            </a:extLst>
          </p:cNvPr>
          <p:cNvSpPr/>
          <p:nvPr/>
        </p:nvSpPr>
        <p:spPr>
          <a:xfrm>
            <a:off x="9964933" y="4614240"/>
            <a:ext cx="458780"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bp</a:t>
            </a:r>
            <a:endParaRPr lang="en-US" sz="700" dirty="0">
              <a:latin typeface="Arial" panose="020B0604020202020204" pitchFamily="34" charset="0"/>
              <a:cs typeface="Arial" panose="020B0604020202020204" pitchFamily="34" charset="0"/>
            </a:endParaRPr>
          </a:p>
        </p:txBody>
      </p:sp>
      <p:sp>
        <p:nvSpPr>
          <p:cNvPr id="89" name="TextBox 88">
            <a:extLst>
              <a:ext uri="{FF2B5EF4-FFF2-40B4-BE49-F238E27FC236}">
                <a16:creationId xmlns:a16="http://schemas.microsoft.com/office/drawing/2014/main" id="{12FE602D-B724-9942-865D-F3EA37B173DC}"/>
              </a:ext>
            </a:extLst>
          </p:cNvPr>
          <p:cNvSpPr txBox="1"/>
          <p:nvPr/>
        </p:nvSpPr>
        <p:spPr>
          <a:xfrm rot="16200000">
            <a:off x="7372326" y="3482344"/>
            <a:ext cx="399468" cy="200055"/>
          </a:xfrm>
          <a:prstGeom prst="rect">
            <a:avLst/>
          </a:prstGeom>
          <a:noFill/>
        </p:spPr>
        <p:txBody>
          <a:bodyPr wrap="none" rtlCol="0">
            <a:spAutoFit/>
          </a:bodyPr>
          <a:lstStyle/>
          <a:p>
            <a:r>
              <a:rPr lang="en-US" sz="700" dirty="0">
                <a:latin typeface="Arial" panose="020B0604020202020204" pitchFamily="34" charset="0"/>
                <a:cs typeface="Arial" panose="020B0604020202020204" pitchFamily="34" charset="0"/>
              </a:rPr>
              <a:t>Mock</a:t>
            </a:r>
          </a:p>
        </p:txBody>
      </p:sp>
      <p:sp>
        <p:nvSpPr>
          <p:cNvPr id="90" name="TextBox 89">
            <a:extLst>
              <a:ext uri="{FF2B5EF4-FFF2-40B4-BE49-F238E27FC236}">
                <a16:creationId xmlns:a16="http://schemas.microsoft.com/office/drawing/2014/main" id="{4934E400-054D-3E46-8D1B-19DA975B9C9F}"/>
              </a:ext>
            </a:extLst>
          </p:cNvPr>
          <p:cNvSpPr txBox="1"/>
          <p:nvPr/>
        </p:nvSpPr>
        <p:spPr>
          <a:xfrm rot="16200000">
            <a:off x="7698206" y="3494799"/>
            <a:ext cx="388248" cy="200055"/>
          </a:xfrm>
          <a:prstGeom prst="rect">
            <a:avLst/>
          </a:prstGeom>
          <a:noFill/>
        </p:spPr>
        <p:txBody>
          <a:bodyPr wrap="none" rtlCol="0">
            <a:spAutoFit/>
          </a:bodyPr>
          <a:lstStyle/>
          <a:p>
            <a:r>
              <a:rPr lang="en-US" sz="700" dirty="0" err="1">
                <a:latin typeface="Arial" panose="020B0604020202020204" pitchFamily="34" charset="0"/>
                <a:cs typeface="Arial" panose="020B0604020202020204" pitchFamily="34" charset="0"/>
              </a:rPr>
              <a:t>Ctrlsi</a:t>
            </a:r>
            <a:endParaRPr lang="en-US" sz="700"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934AE52A-23F2-3C4C-88B8-F162D5E91B56}"/>
              </a:ext>
            </a:extLst>
          </p:cNvPr>
          <p:cNvSpPr txBox="1"/>
          <p:nvPr/>
        </p:nvSpPr>
        <p:spPr>
          <a:xfrm rot="16200000">
            <a:off x="8336338" y="3528686"/>
            <a:ext cx="393056" cy="200055"/>
          </a:xfrm>
          <a:prstGeom prst="rect">
            <a:avLst/>
          </a:prstGeom>
          <a:noFill/>
        </p:spPr>
        <p:txBody>
          <a:bodyPr wrap="none" rtlCol="0">
            <a:spAutoFit/>
          </a:bodyPr>
          <a:lstStyle/>
          <a:p>
            <a:r>
              <a:rPr lang="en-US" sz="700" dirty="0" err="1">
                <a:latin typeface="Arial" panose="020B0604020202020204" pitchFamily="34" charset="0"/>
                <a:cs typeface="Arial" panose="020B0604020202020204" pitchFamily="34" charset="0"/>
              </a:rPr>
              <a:t>Contl</a:t>
            </a:r>
            <a:endParaRPr lang="en-US" sz="700" dirty="0">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67684CB2-FB89-114F-AFDC-61B9B59CED03}"/>
              </a:ext>
            </a:extLst>
          </p:cNvPr>
          <p:cNvSpPr txBox="1"/>
          <p:nvPr/>
        </p:nvSpPr>
        <p:spPr>
          <a:xfrm rot="16200000">
            <a:off x="8653403" y="3482344"/>
            <a:ext cx="399468" cy="200055"/>
          </a:xfrm>
          <a:prstGeom prst="rect">
            <a:avLst/>
          </a:prstGeom>
          <a:noFill/>
        </p:spPr>
        <p:txBody>
          <a:bodyPr wrap="none" rtlCol="0">
            <a:spAutoFit/>
          </a:bodyPr>
          <a:lstStyle/>
          <a:p>
            <a:r>
              <a:rPr lang="en-US" sz="700" dirty="0">
                <a:latin typeface="Arial" panose="020B0604020202020204" pitchFamily="34" charset="0"/>
                <a:cs typeface="Arial" panose="020B0604020202020204" pitchFamily="34" charset="0"/>
              </a:rPr>
              <a:t>Mock</a:t>
            </a:r>
          </a:p>
        </p:txBody>
      </p:sp>
      <p:sp>
        <p:nvSpPr>
          <p:cNvPr id="93" name="TextBox 92">
            <a:extLst>
              <a:ext uri="{FF2B5EF4-FFF2-40B4-BE49-F238E27FC236}">
                <a16:creationId xmlns:a16="http://schemas.microsoft.com/office/drawing/2014/main" id="{F5C6FA36-01DD-9845-B9B5-AF60500B7EF8}"/>
              </a:ext>
            </a:extLst>
          </p:cNvPr>
          <p:cNvSpPr txBox="1"/>
          <p:nvPr/>
        </p:nvSpPr>
        <p:spPr>
          <a:xfrm rot="16200000">
            <a:off x="8979284" y="3494799"/>
            <a:ext cx="388248" cy="200055"/>
          </a:xfrm>
          <a:prstGeom prst="rect">
            <a:avLst/>
          </a:prstGeom>
          <a:noFill/>
        </p:spPr>
        <p:txBody>
          <a:bodyPr wrap="none" rtlCol="0">
            <a:spAutoFit/>
          </a:bodyPr>
          <a:lstStyle/>
          <a:p>
            <a:r>
              <a:rPr lang="en-US" sz="700" dirty="0" err="1">
                <a:latin typeface="Arial" panose="020B0604020202020204" pitchFamily="34" charset="0"/>
                <a:cs typeface="Arial" panose="020B0604020202020204" pitchFamily="34" charset="0"/>
              </a:rPr>
              <a:t>Ctrlsi</a:t>
            </a:r>
            <a:endParaRPr lang="en-US" sz="700" dirty="0">
              <a:latin typeface="Arial" panose="020B0604020202020204" pitchFamily="34" charset="0"/>
              <a:cs typeface="Arial" panose="020B0604020202020204" pitchFamily="34" charset="0"/>
            </a:endParaRPr>
          </a:p>
        </p:txBody>
      </p:sp>
      <p:sp>
        <p:nvSpPr>
          <p:cNvPr id="94" name="TextBox 93">
            <a:extLst>
              <a:ext uri="{FF2B5EF4-FFF2-40B4-BE49-F238E27FC236}">
                <a16:creationId xmlns:a16="http://schemas.microsoft.com/office/drawing/2014/main" id="{46275112-37B2-8C46-853C-486041C0A178}"/>
              </a:ext>
            </a:extLst>
          </p:cNvPr>
          <p:cNvSpPr txBox="1"/>
          <p:nvPr/>
        </p:nvSpPr>
        <p:spPr>
          <a:xfrm rot="16200000">
            <a:off x="9321951" y="3494138"/>
            <a:ext cx="431895"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B4si</a:t>
            </a:r>
          </a:p>
        </p:txBody>
      </p:sp>
      <p:sp>
        <p:nvSpPr>
          <p:cNvPr id="95" name="TextBox 94">
            <a:extLst>
              <a:ext uri="{FF2B5EF4-FFF2-40B4-BE49-F238E27FC236}">
                <a16:creationId xmlns:a16="http://schemas.microsoft.com/office/drawing/2014/main" id="{E3526737-CCC8-A841-8E67-A06DD7937890}"/>
              </a:ext>
            </a:extLst>
          </p:cNvPr>
          <p:cNvSpPr txBox="1"/>
          <p:nvPr/>
        </p:nvSpPr>
        <p:spPr>
          <a:xfrm rot="16200000">
            <a:off x="9617418" y="3528686"/>
            <a:ext cx="393056" cy="200055"/>
          </a:xfrm>
          <a:prstGeom prst="rect">
            <a:avLst/>
          </a:prstGeom>
          <a:noFill/>
        </p:spPr>
        <p:txBody>
          <a:bodyPr wrap="none" rtlCol="0">
            <a:spAutoFit/>
          </a:bodyPr>
          <a:lstStyle/>
          <a:p>
            <a:r>
              <a:rPr lang="en-US" sz="700" dirty="0" err="1">
                <a:latin typeface="Arial" panose="020B0604020202020204" pitchFamily="34" charset="0"/>
                <a:cs typeface="Arial" panose="020B0604020202020204" pitchFamily="34" charset="0"/>
              </a:rPr>
              <a:t>Contl</a:t>
            </a:r>
            <a:endParaRPr lang="en-US" sz="700" dirty="0">
              <a:latin typeface="Arial" panose="020B0604020202020204" pitchFamily="34" charset="0"/>
              <a:cs typeface="Arial" panose="020B0604020202020204" pitchFamily="34" charset="0"/>
            </a:endParaRPr>
          </a:p>
        </p:txBody>
      </p:sp>
      <p:cxnSp>
        <p:nvCxnSpPr>
          <p:cNvPr id="96" name="Straight Connector 95">
            <a:extLst>
              <a:ext uri="{FF2B5EF4-FFF2-40B4-BE49-F238E27FC236}">
                <a16:creationId xmlns:a16="http://schemas.microsoft.com/office/drawing/2014/main" id="{C68984E0-8964-664C-9902-C054AF301D8B}"/>
              </a:ext>
            </a:extLst>
          </p:cNvPr>
          <p:cNvCxnSpPr/>
          <p:nvPr/>
        </p:nvCxnSpPr>
        <p:spPr>
          <a:xfrm>
            <a:off x="7418793" y="3378218"/>
            <a:ext cx="1212931"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0737BFEE-E996-4648-A645-2F3EBCA562FB}"/>
              </a:ext>
            </a:extLst>
          </p:cNvPr>
          <p:cNvCxnSpPr/>
          <p:nvPr/>
        </p:nvCxnSpPr>
        <p:spPr>
          <a:xfrm>
            <a:off x="8737955" y="3831653"/>
            <a:ext cx="1212931" cy="0"/>
          </a:xfrm>
          <a:prstGeom prst="line">
            <a:avLst/>
          </a:prstGeom>
          <a:ln w="12700"/>
        </p:spPr>
        <p:style>
          <a:lnRef idx="1">
            <a:schemeClr val="dk1"/>
          </a:lnRef>
          <a:fillRef idx="0">
            <a:schemeClr val="dk1"/>
          </a:fillRef>
          <a:effectRef idx="0">
            <a:schemeClr val="dk1"/>
          </a:effectRef>
          <a:fontRef idx="minor">
            <a:schemeClr val="tx1"/>
          </a:fontRef>
        </p:style>
      </p:cxnSp>
      <p:sp>
        <p:nvSpPr>
          <p:cNvPr id="98" name="TextBox 97">
            <a:extLst>
              <a:ext uri="{FF2B5EF4-FFF2-40B4-BE49-F238E27FC236}">
                <a16:creationId xmlns:a16="http://schemas.microsoft.com/office/drawing/2014/main" id="{00F25A9E-D6DA-9A43-B57D-F4DC06977F4A}"/>
              </a:ext>
            </a:extLst>
          </p:cNvPr>
          <p:cNvSpPr txBox="1"/>
          <p:nvPr/>
        </p:nvSpPr>
        <p:spPr>
          <a:xfrm>
            <a:off x="7841998" y="3154013"/>
            <a:ext cx="437940" cy="200055"/>
          </a:xfrm>
          <a:prstGeom prst="rect">
            <a:avLst/>
          </a:prstGeom>
          <a:noFill/>
        </p:spPr>
        <p:txBody>
          <a:bodyPr wrap="none" rtlCol="0">
            <a:spAutoFit/>
          </a:bodyPr>
          <a:lstStyle/>
          <a:p>
            <a:r>
              <a:rPr lang="en-US" sz="700" dirty="0">
                <a:latin typeface="Arial" panose="020B0604020202020204" pitchFamily="34" charset="0"/>
                <a:cs typeface="Arial" panose="020B0604020202020204" pitchFamily="34" charset="0"/>
              </a:rPr>
              <a:t>C4-2B</a:t>
            </a:r>
          </a:p>
        </p:txBody>
      </p:sp>
      <p:sp>
        <p:nvSpPr>
          <p:cNvPr id="99" name="TextBox 98">
            <a:extLst>
              <a:ext uri="{FF2B5EF4-FFF2-40B4-BE49-F238E27FC236}">
                <a16:creationId xmlns:a16="http://schemas.microsoft.com/office/drawing/2014/main" id="{7625C698-04FD-924A-B42C-FBB814060EA6}"/>
              </a:ext>
            </a:extLst>
          </p:cNvPr>
          <p:cNvSpPr txBox="1"/>
          <p:nvPr/>
        </p:nvSpPr>
        <p:spPr>
          <a:xfrm>
            <a:off x="8942906" y="3154013"/>
            <a:ext cx="442750" cy="200055"/>
          </a:xfrm>
          <a:prstGeom prst="rect">
            <a:avLst/>
          </a:prstGeom>
          <a:noFill/>
        </p:spPr>
        <p:txBody>
          <a:bodyPr wrap="none" rtlCol="0">
            <a:spAutoFit/>
          </a:bodyPr>
          <a:lstStyle/>
          <a:p>
            <a:r>
              <a:rPr lang="en-US" sz="700" dirty="0">
                <a:latin typeface="Arial" panose="020B0604020202020204" pitchFamily="34" charset="0"/>
                <a:cs typeface="Arial" panose="020B0604020202020204" pitchFamily="34" charset="0"/>
              </a:rPr>
              <a:t>22Rv1</a:t>
            </a:r>
          </a:p>
        </p:txBody>
      </p:sp>
      <p:pic>
        <p:nvPicPr>
          <p:cNvPr id="100" name="Picture 99">
            <a:extLst>
              <a:ext uri="{FF2B5EF4-FFF2-40B4-BE49-F238E27FC236}">
                <a16:creationId xmlns:a16="http://schemas.microsoft.com/office/drawing/2014/main" id="{1EDB9C15-52CD-0D4E-B238-3302624103BD}"/>
              </a:ext>
            </a:extLst>
          </p:cNvPr>
          <p:cNvPicPr>
            <a:picLocks noChangeAspect="1"/>
          </p:cNvPicPr>
          <p:nvPr/>
        </p:nvPicPr>
        <p:blipFill rotWithShape="1">
          <a:blip r:embed="rId27" cstate="print">
            <a:extLst>
              <a:ext uri="{BEBA8EAE-BF5A-486C-A8C5-ECC9F3942E4B}">
                <a14:imgProps xmlns:a14="http://schemas.microsoft.com/office/drawing/2010/main">
                  <a14:imgLayer>
                    <a14:imgEffect>
                      <a14:sharpenSoften amount="100000"/>
                    </a14:imgEffect>
                    <a14:imgEffect>
                      <a14:brightnessContrast contrast="50000"/>
                    </a14:imgEffect>
                  </a14:imgLayer>
                </a14:imgProps>
              </a:ext>
            </a:extLst>
          </a:blip>
          <a:srcRect l="65510" t="20126" r="12613" b="73714"/>
          <a:stretch/>
        </p:blipFill>
        <p:spPr>
          <a:xfrm>
            <a:off x="7407522" y="3756513"/>
            <a:ext cx="2645509" cy="307542"/>
          </a:xfrm>
          <a:prstGeom prst="rect">
            <a:avLst/>
          </a:prstGeom>
        </p:spPr>
      </p:pic>
      <p:pic>
        <p:nvPicPr>
          <p:cNvPr id="101" name="Picture 100">
            <a:extLst>
              <a:ext uri="{FF2B5EF4-FFF2-40B4-BE49-F238E27FC236}">
                <a16:creationId xmlns:a16="http://schemas.microsoft.com/office/drawing/2014/main" id="{225B7060-C371-664F-B0BB-7DFA10BC5BE6}"/>
              </a:ext>
            </a:extLst>
          </p:cNvPr>
          <p:cNvPicPr>
            <a:picLocks noChangeAspect="1"/>
          </p:cNvPicPr>
          <p:nvPr/>
        </p:nvPicPr>
        <p:blipFill rotWithShape="1">
          <a:blip r:embed="rId28" cstate="print">
            <a:extLst>
              <a:ext uri="{BEBA8EAE-BF5A-486C-A8C5-ECC9F3942E4B}">
                <a14:imgProps xmlns:a14="http://schemas.microsoft.com/office/drawing/2010/main">
                  <a14:imgLayer>
                    <a14:imgEffect>
                      <a14:sharpenSoften amount="100000"/>
                    </a14:imgEffect>
                    <a14:imgEffect>
                      <a14:brightnessContrast contrast="50000"/>
                    </a14:imgEffect>
                  </a14:imgLayer>
                </a14:imgProps>
              </a:ext>
            </a:extLst>
          </a:blip>
          <a:srcRect l="62287" t="22126" r="15728" b="71714"/>
          <a:stretch/>
        </p:blipFill>
        <p:spPr>
          <a:xfrm>
            <a:off x="7407522" y="4165240"/>
            <a:ext cx="2645509" cy="307542"/>
          </a:xfrm>
          <a:prstGeom prst="rect">
            <a:avLst/>
          </a:prstGeom>
        </p:spPr>
      </p:pic>
      <p:pic>
        <p:nvPicPr>
          <p:cNvPr id="102" name="Picture 101">
            <a:extLst>
              <a:ext uri="{FF2B5EF4-FFF2-40B4-BE49-F238E27FC236}">
                <a16:creationId xmlns:a16="http://schemas.microsoft.com/office/drawing/2014/main" id="{834A42A4-3C3F-124C-9D29-56823DC7CF11}"/>
              </a:ext>
            </a:extLst>
          </p:cNvPr>
          <p:cNvPicPr>
            <a:picLocks noChangeAspect="1"/>
          </p:cNvPicPr>
          <p:nvPr/>
        </p:nvPicPr>
        <p:blipFill rotWithShape="1">
          <a:blip r:embed="rId29" cstate="print">
            <a:extLst>
              <a:ext uri="{BEBA8EAE-BF5A-486C-A8C5-ECC9F3942E4B}">
                <a14:imgProps xmlns:a14="http://schemas.microsoft.com/office/drawing/2010/main">
                  <a14:imgLayer r:embed="rId30">
                    <a14:imgEffect>
                      <a14:brightnessContrast contrast="40000"/>
                    </a14:imgEffect>
                  </a14:imgLayer>
                </a14:imgProps>
              </a:ext>
            </a:extLst>
          </a:blip>
          <a:srcRect l="46989" t="19850" r="30664" b="73653"/>
          <a:stretch/>
        </p:blipFill>
        <p:spPr>
          <a:xfrm>
            <a:off x="7399451" y="4569258"/>
            <a:ext cx="2645509" cy="307542"/>
          </a:xfrm>
          <a:prstGeom prst="rect">
            <a:avLst/>
          </a:prstGeom>
        </p:spPr>
      </p:pic>
      <p:sp>
        <p:nvSpPr>
          <p:cNvPr id="103" name="TextBox 102">
            <a:extLst>
              <a:ext uri="{FF2B5EF4-FFF2-40B4-BE49-F238E27FC236}">
                <a16:creationId xmlns:a16="http://schemas.microsoft.com/office/drawing/2014/main" id="{1A2D6641-BFE9-D941-8D64-15D4C228E9D3}"/>
              </a:ext>
            </a:extLst>
          </p:cNvPr>
          <p:cNvSpPr txBox="1"/>
          <p:nvPr/>
        </p:nvSpPr>
        <p:spPr>
          <a:xfrm rot="16200000">
            <a:off x="8052429" y="3499042"/>
            <a:ext cx="431895" cy="200055"/>
          </a:xfrm>
          <a:prstGeom prst="rect">
            <a:avLst/>
          </a:prstGeom>
          <a:noFill/>
        </p:spPr>
        <p:txBody>
          <a:bodyPr wrap="square" rtlCol="0">
            <a:spAutoFit/>
          </a:bodyPr>
          <a:lstStyle/>
          <a:p>
            <a:r>
              <a:rPr lang="en-US" sz="700" dirty="0">
                <a:latin typeface="Arial" panose="020B0604020202020204" pitchFamily="34" charset="0"/>
                <a:cs typeface="Arial" panose="020B0604020202020204" pitchFamily="34" charset="0"/>
              </a:rPr>
              <a:t>B4si</a:t>
            </a:r>
          </a:p>
        </p:txBody>
      </p:sp>
      <p:cxnSp>
        <p:nvCxnSpPr>
          <p:cNvPr id="104" name="Straight Connector 103">
            <a:extLst>
              <a:ext uri="{FF2B5EF4-FFF2-40B4-BE49-F238E27FC236}">
                <a16:creationId xmlns:a16="http://schemas.microsoft.com/office/drawing/2014/main" id="{9EB0584E-5984-9249-A705-7A5AD5EEA105}"/>
              </a:ext>
            </a:extLst>
          </p:cNvPr>
          <p:cNvCxnSpPr/>
          <p:nvPr/>
        </p:nvCxnSpPr>
        <p:spPr>
          <a:xfrm>
            <a:off x="8722205" y="3378218"/>
            <a:ext cx="1212931" cy="0"/>
          </a:xfrm>
          <a:prstGeom prst="line">
            <a:avLst/>
          </a:prstGeom>
          <a:ln w="12700"/>
        </p:spPr>
        <p:style>
          <a:lnRef idx="1">
            <a:schemeClr val="dk1"/>
          </a:lnRef>
          <a:fillRef idx="0">
            <a:schemeClr val="dk1"/>
          </a:fillRef>
          <a:effectRef idx="0">
            <a:schemeClr val="dk1"/>
          </a:effectRef>
          <a:fontRef idx="minor">
            <a:schemeClr val="tx1"/>
          </a:fontRef>
        </p:style>
      </p:cxnSp>
      <p:sp>
        <p:nvSpPr>
          <p:cNvPr id="105" name="Rectangle 104">
            <a:extLst>
              <a:ext uri="{FF2B5EF4-FFF2-40B4-BE49-F238E27FC236}">
                <a16:creationId xmlns:a16="http://schemas.microsoft.com/office/drawing/2014/main" id="{C7180E4A-1987-5547-8CE0-70669D3894A7}"/>
              </a:ext>
            </a:extLst>
          </p:cNvPr>
          <p:cNvSpPr/>
          <p:nvPr/>
        </p:nvSpPr>
        <p:spPr>
          <a:xfrm>
            <a:off x="1676400" y="190501"/>
            <a:ext cx="4572000" cy="276999"/>
          </a:xfrm>
          <a:prstGeom prst="rect">
            <a:avLst/>
          </a:prstGeom>
        </p:spPr>
        <p:txBody>
          <a:bodyPr>
            <a:spAutoFit/>
          </a:bodyPr>
          <a:lstStyle/>
          <a:p>
            <a:r>
              <a:rPr lang="en-US" sz="12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a:t>
            </a:r>
            <a:r>
              <a:rPr lang="en-US" sz="1200" b="1" dirty="0"/>
              <a:t>Figure 9. PI3K p110𝛽 and EphB4 regulate AR.</a:t>
            </a:r>
          </a:p>
        </p:txBody>
      </p:sp>
      <p:sp>
        <p:nvSpPr>
          <p:cNvPr id="5" name="TextBox 4"/>
          <p:cNvSpPr txBox="1"/>
          <p:nvPr/>
        </p:nvSpPr>
        <p:spPr>
          <a:xfrm>
            <a:off x="3139822" y="2357728"/>
            <a:ext cx="1011152" cy="366508"/>
          </a:xfrm>
          <a:prstGeom prst="rect">
            <a:avLst/>
          </a:prstGeom>
          <a:noFill/>
          <a:ln w="19050">
            <a:solidFill>
              <a:srgbClr val="C00000"/>
            </a:solidFill>
          </a:ln>
        </p:spPr>
        <p:txBody>
          <a:bodyPr wrap="square" rtlCol="0">
            <a:spAutoFit/>
          </a:bodyPr>
          <a:lstStyle/>
          <a:p>
            <a:endParaRPr lang="en-US" dirty="0"/>
          </a:p>
        </p:txBody>
      </p:sp>
      <p:sp>
        <p:nvSpPr>
          <p:cNvPr id="2" name="Rectangle 1">
            <a:extLst>
              <a:ext uri="{FF2B5EF4-FFF2-40B4-BE49-F238E27FC236}">
                <a16:creationId xmlns:a16="http://schemas.microsoft.com/office/drawing/2014/main" id="{F8D87D70-521D-B2D9-7656-84D7CDE926AB}"/>
              </a:ext>
            </a:extLst>
          </p:cNvPr>
          <p:cNvSpPr/>
          <p:nvPr/>
        </p:nvSpPr>
        <p:spPr>
          <a:xfrm>
            <a:off x="10083308" y="1334282"/>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FCF76281-1B0D-AABB-E350-540816B4D4F7}"/>
              </a:ext>
            </a:extLst>
          </p:cNvPr>
          <p:cNvSpPr/>
          <p:nvPr/>
        </p:nvSpPr>
        <p:spPr>
          <a:xfrm>
            <a:off x="10095787" y="1797504"/>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52EDB716-DD14-B717-1B11-D44BBE454341}"/>
              </a:ext>
            </a:extLst>
          </p:cNvPr>
          <p:cNvSpPr/>
          <p:nvPr/>
        </p:nvSpPr>
        <p:spPr>
          <a:xfrm>
            <a:off x="10101123" y="2254066"/>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AE08BFB-09C7-3A3F-2EF0-77A085DBBDEB}"/>
              </a:ext>
            </a:extLst>
          </p:cNvPr>
          <p:cNvSpPr/>
          <p:nvPr/>
        </p:nvSpPr>
        <p:spPr>
          <a:xfrm>
            <a:off x="6421996" y="2029588"/>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320035A-25E8-3580-FCAF-8ED30AD0BBF1}"/>
              </a:ext>
            </a:extLst>
          </p:cNvPr>
          <p:cNvSpPr/>
          <p:nvPr/>
        </p:nvSpPr>
        <p:spPr>
          <a:xfrm>
            <a:off x="6426660" y="2444790"/>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6FA48FBD-DD59-2095-7C80-D9339128DB76}"/>
              </a:ext>
            </a:extLst>
          </p:cNvPr>
          <p:cNvSpPr/>
          <p:nvPr/>
        </p:nvSpPr>
        <p:spPr>
          <a:xfrm>
            <a:off x="6439027" y="2835836"/>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FF0FCFE7-6CEF-A305-F2F9-489A65DEE8B1}"/>
              </a:ext>
            </a:extLst>
          </p:cNvPr>
          <p:cNvSpPr/>
          <p:nvPr/>
        </p:nvSpPr>
        <p:spPr>
          <a:xfrm>
            <a:off x="6426659" y="1584663"/>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32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C47C29A7-BC7A-863F-5052-CB6E352B3C34}"/>
              </a:ext>
            </a:extLst>
          </p:cNvPr>
          <p:cNvSpPr/>
          <p:nvPr/>
        </p:nvSpPr>
        <p:spPr>
          <a:xfrm>
            <a:off x="6446229" y="1228827"/>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29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455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B5D7D4-26C6-0547-9094-CE79AD5A8859}"/>
              </a:ext>
            </a:extLst>
          </p:cNvPr>
          <p:cNvSpPr/>
          <p:nvPr/>
        </p:nvSpPr>
        <p:spPr>
          <a:xfrm>
            <a:off x="1397758" y="3681483"/>
            <a:ext cx="7848600" cy="2893100"/>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Figure 9. </a:t>
            </a:r>
            <a:r>
              <a:rPr lang="en-US" sz="1400" b="1" dirty="0"/>
              <a:t>PI3K p110𝛽 and EphB4 regulate AR</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 Western blot of S6, pS6, EphB4, and AR in the 22Rv1 prostate cell line after treating with inhibitors of P110α (BYL719), P110β (GSK2636771), P110γ (IPI-549), and P110δ (GSK2269557) at various concentrations. Bottom panel demonstrates the quantitative analysis of relative pS6/S6 ratio, EphB4 and AR protein level was made using ImageJ (NIH).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-actin was probed to ensure equal loading. (B) Western blot of EphB4 and AR in 22Rv1 and C4-2B cells. EphB4 knockdown was achieved using EphB4siRNA (B4si) compared to control siRNA (</a:t>
            </a:r>
            <a:r>
              <a:rPr lang="en-US" sz="1400" dirty="0" err="1">
                <a:solidFill>
                  <a:srgbClr val="000000"/>
                </a:solidFill>
                <a:latin typeface="Calibri" panose="020F0502020204030204" pitchFamily="34" charset="0"/>
                <a:ea typeface="DengXian" panose="02010600030101010101" pitchFamily="2" charset="-122"/>
                <a:cs typeface="Calibri" panose="020F0502020204030204" pitchFamily="34" charset="0"/>
              </a:rPr>
              <a:t>ctrlsi</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and no siRNA (mock).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-actin was probed to ensure equal loading. (C) mRNA level of AR in EphB4-knockdown 22Rv1 and C4-2B cells by Quantitative RT-PCR using EphB4siRNA compared to control siRNA and no siRNA (mock). Left panel showed the quantitative analysis of relative EphB4 and AR level. Experiment was performed in triplicate. P-value was calculated using two-tailed, unpaired Student’s t-test. NS, not significant; *P&lt;0.05; (D) AR rescue experiments. Western blot of AR, EphB4, AKT, p110α, p110β, and p110γ in 22Rv1 cells with co-transfection of EphB4 siRNA and plasmids of EphB4, p110α, p110β, and p110γ, respectively. The quantitative analysis of relative AR level was made using ImageJ (NIH). </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
        <p:nvSpPr>
          <p:cNvPr id="66" name="TextBox 65">
            <a:extLst>
              <a:ext uri="{FF2B5EF4-FFF2-40B4-BE49-F238E27FC236}">
                <a16:creationId xmlns:a16="http://schemas.microsoft.com/office/drawing/2014/main" id="{A34A8DAA-9CDC-34AA-03BA-210ACE0E1DA5}"/>
              </a:ext>
            </a:extLst>
          </p:cNvPr>
          <p:cNvSpPr txBox="1"/>
          <p:nvPr/>
        </p:nvSpPr>
        <p:spPr>
          <a:xfrm>
            <a:off x="1206669" y="555532"/>
            <a:ext cx="257778" cy="276999"/>
          </a:xfrm>
          <a:prstGeom prst="rect">
            <a:avLst/>
          </a:prstGeom>
          <a:noFill/>
        </p:spPr>
        <p:txBody>
          <a:bodyPr wrap="square" rtlCol="0">
            <a:spAutoFit/>
          </a:bodyPr>
          <a:lstStyle/>
          <a:p>
            <a:r>
              <a:rPr lang="en-US" sz="1200" b="1" dirty="0">
                <a:latin typeface="Arial" charset="0"/>
                <a:ea typeface="Arial" charset="0"/>
                <a:cs typeface="Arial" charset="0"/>
              </a:rPr>
              <a:t>D </a:t>
            </a:r>
          </a:p>
        </p:txBody>
      </p:sp>
      <p:sp>
        <p:nvSpPr>
          <p:cNvPr id="67" name="文本框 47">
            <a:extLst>
              <a:ext uri="{FF2B5EF4-FFF2-40B4-BE49-F238E27FC236}">
                <a16:creationId xmlns:a16="http://schemas.microsoft.com/office/drawing/2014/main" id="{5F949091-2511-96E5-1AC2-8EA5CAB5B867}"/>
              </a:ext>
            </a:extLst>
          </p:cNvPr>
          <p:cNvSpPr txBox="1"/>
          <p:nvPr/>
        </p:nvSpPr>
        <p:spPr>
          <a:xfrm>
            <a:off x="1896906" y="1443553"/>
            <a:ext cx="314509" cy="200055"/>
          </a:xfrm>
          <a:prstGeom prst="rect">
            <a:avLst/>
          </a:prstGeom>
          <a:noFill/>
        </p:spPr>
        <p:txBody>
          <a:bodyPr wrap="none" rtlCol="0">
            <a:spAutoFit/>
          </a:bodyPr>
          <a:lstStyle/>
          <a:p>
            <a:pPr algn="r"/>
            <a:r>
              <a:rPr kumimoji="1" lang="en-US" altLang="zh-CN" sz="700" dirty="0" err="1">
                <a:latin typeface="Arial" panose="020B0604020202020204" pitchFamily="34" charset="0"/>
                <a:cs typeface="Arial" panose="020B0604020202020204" pitchFamily="34" charset="0"/>
              </a:rPr>
              <a:t>Akt</a:t>
            </a:r>
            <a:endParaRPr kumimoji="1" lang="zh-CN" altLang="en-US" sz="700" dirty="0">
              <a:latin typeface="Arial" panose="020B0604020202020204" pitchFamily="34" charset="0"/>
              <a:cs typeface="Arial" panose="020B0604020202020204" pitchFamily="34" charset="0"/>
            </a:endParaRPr>
          </a:p>
        </p:txBody>
      </p:sp>
      <p:sp>
        <p:nvSpPr>
          <p:cNvPr id="68" name="文本框 48">
            <a:extLst>
              <a:ext uri="{FF2B5EF4-FFF2-40B4-BE49-F238E27FC236}">
                <a16:creationId xmlns:a16="http://schemas.microsoft.com/office/drawing/2014/main" id="{E708479C-37FD-0DF8-6659-70DDC1AF10EF}"/>
              </a:ext>
            </a:extLst>
          </p:cNvPr>
          <p:cNvSpPr txBox="1"/>
          <p:nvPr/>
        </p:nvSpPr>
        <p:spPr>
          <a:xfrm>
            <a:off x="1777035" y="1224349"/>
            <a:ext cx="45236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EphB4</a:t>
            </a:r>
            <a:endParaRPr kumimoji="1" lang="zh-CN" altLang="en-US" sz="700" dirty="0">
              <a:latin typeface="Arial" panose="020B0604020202020204" pitchFamily="34" charset="0"/>
              <a:cs typeface="Arial" panose="020B0604020202020204" pitchFamily="34" charset="0"/>
            </a:endParaRPr>
          </a:p>
        </p:txBody>
      </p:sp>
      <p:sp>
        <p:nvSpPr>
          <p:cNvPr id="69" name="文本框 49">
            <a:extLst>
              <a:ext uri="{FF2B5EF4-FFF2-40B4-BE49-F238E27FC236}">
                <a16:creationId xmlns:a16="http://schemas.microsoft.com/office/drawing/2014/main" id="{361297CA-113A-E333-B9CC-0201C402B108}"/>
              </a:ext>
            </a:extLst>
          </p:cNvPr>
          <p:cNvSpPr txBox="1"/>
          <p:nvPr/>
        </p:nvSpPr>
        <p:spPr>
          <a:xfrm>
            <a:off x="1921308" y="1005145"/>
            <a:ext cx="308097"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AR</a:t>
            </a:r>
            <a:endParaRPr kumimoji="1" lang="zh-CN" altLang="en-US" sz="700" dirty="0">
              <a:latin typeface="Arial" panose="020B0604020202020204" pitchFamily="34" charset="0"/>
              <a:cs typeface="Arial" panose="020B0604020202020204" pitchFamily="34" charset="0"/>
            </a:endParaRPr>
          </a:p>
        </p:txBody>
      </p:sp>
      <p:sp>
        <p:nvSpPr>
          <p:cNvPr id="70" name="文本框 50">
            <a:extLst>
              <a:ext uri="{FF2B5EF4-FFF2-40B4-BE49-F238E27FC236}">
                <a16:creationId xmlns:a16="http://schemas.microsoft.com/office/drawing/2014/main" id="{5F6B09D5-68A0-0E42-9E9D-A5EFD24E1F0A}"/>
              </a:ext>
            </a:extLst>
          </p:cNvPr>
          <p:cNvSpPr txBox="1"/>
          <p:nvPr/>
        </p:nvSpPr>
        <p:spPr>
          <a:xfrm>
            <a:off x="1765815" y="1662756"/>
            <a:ext cx="46358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b-Actin</a:t>
            </a:r>
            <a:endParaRPr kumimoji="1" lang="zh-CN" altLang="en-US" sz="700" dirty="0">
              <a:latin typeface="Arial" panose="020B0604020202020204" pitchFamily="34" charset="0"/>
              <a:cs typeface="Arial" panose="020B0604020202020204" pitchFamily="34" charset="0"/>
            </a:endParaRPr>
          </a:p>
        </p:txBody>
      </p:sp>
      <p:sp>
        <p:nvSpPr>
          <p:cNvPr id="71" name="文本框 40">
            <a:extLst>
              <a:ext uri="{FF2B5EF4-FFF2-40B4-BE49-F238E27FC236}">
                <a16:creationId xmlns:a16="http://schemas.microsoft.com/office/drawing/2014/main" id="{A95FFE63-BB15-52AF-7622-02D46598B537}"/>
              </a:ext>
            </a:extLst>
          </p:cNvPr>
          <p:cNvSpPr txBox="1"/>
          <p:nvPr/>
        </p:nvSpPr>
        <p:spPr>
          <a:xfrm>
            <a:off x="3605249" y="1443039"/>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P110-a</a:t>
            </a:r>
            <a:endParaRPr kumimoji="1" lang="zh-CN" altLang="en-US" sz="700" dirty="0">
              <a:latin typeface="Arial" panose="020B0604020202020204" pitchFamily="34" charset="0"/>
              <a:cs typeface="Arial" panose="020B0604020202020204" pitchFamily="34" charset="0"/>
            </a:endParaRPr>
          </a:p>
        </p:txBody>
      </p:sp>
      <p:sp>
        <p:nvSpPr>
          <p:cNvPr id="72" name="文本框 52">
            <a:extLst>
              <a:ext uri="{FF2B5EF4-FFF2-40B4-BE49-F238E27FC236}">
                <a16:creationId xmlns:a16="http://schemas.microsoft.com/office/drawing/2014/main" id="{6A652BCB-71B8-EB51-8AF4-82EBF3422A03}"/>
              </a:ext>
            </a:extLst>
          </p:cNvPr>
          <p:cNvSpPr txBox="1"/>
          <p:nvPr/>
        </p:nvSpPr>
        <p:spPr>
          <a:xfrm>
            <a:off x="3626087" y="1235999"/>
            <a:ext cx="45236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EphB4</a:t>
            </a:r>
            <a:endParaRPr kumimoji="1" lang="zh-CN" altLang="en-US" sz="700" dirty="0">
              <a:latin typeface="Arial" panose="020B0604020202020204" pitchFamily="34" charset="0"/>
              <a:cs typeface="Arial" panose="020B0604020202020204" pitchFamily="34" charset="0"/>
            </a:endParaRPr>
          </a:p>
        </p:txBody>
      </p:sp>
      <p:sp>
        <p:nvSpPr>
          <p:cNvPr id="73" name="文本框 53">
            <a:extLst>
              <a:ext uri="{FF2B5EF4-FFF2-40B4-BE49-F238E27FC236}">
                <a16:creationId xmlns:a16="http://schemas.microsoft.com/office/drawing/2014/main" id="{8E203DFA-90DE-2EB3-31A2-0D8AF3BE2E21}"/>
              </a:ext>
            </a:extLst>
          </p:cNvPr>
          <p:cNvSpPr txBox="1"/>
          <p:nvPr/>
        </p:nvSpPr>
        <p:spPr>
          <a:xfrm>
            <a:off x="3770359" y="1028959"/>
            <a:ext cx="308097"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AR</a:t>
            </a:r>
            <a:endParaRPr kumimoji="1" lang="zh-CN" altLang="en-US" sz="700" dirty="0">
              <a:latin typeface="Arial" panose="020B0604020202020204" pitchFamily="34" charset="0"/>
              <a:cs typeface="Arial" panose="020B0604020202020204" pitchFamily="34" charset="0"/>
            </a:endParaRPr>
          </a:p>
        </p:txBody>
      </p:sp>
      <p:sp>
        <p:nvSpPr>
          <p:cNvPr id="74" name="文本框 55">
            <a:extLst>
              <a:ext uri="{FF2B5EF4-FFF2-40B4-BE49-F238E27FC236}">
                <a16:creationId xmlns:a16="http://schemas.microsoft.com/office/drawing/2014/main" id="{4BF8B212-C6C1-BF93-3ED7-EC4182851FB1}"/>
              </a:ext>
            </a:extLst>
          </p:cNvPr>
          <p:cNvSpPr txBox="1"/>
          <p:nvPr/>
        </p:nvSpPr>
        <p:spPr>
          <a:xfrm>
            <a:off x="7052486" y="1423695"/>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P110-g</a:t>
            </a:r>
            <a:endParaRPr kumimoji="1" lang="zh-CN" altLang="en-US" sz="700" dirty="0">
              <a:latin typeface="Arial" panose="020B0604020202020204" pitchFamily="34" charset="0"/>
              <a:cs typeface="Arial" panose="020B0604020202020204" pitchFamily="34" charset="0"/>
            </a:endParaRPr>
          </a:p>
        </p:txBody>
      </p:sp>
      <p:sp>
        <p:nvSpPr>
          <p:cNvPr id="75" name="文本框 59">
            <a:extLst>
              <a:ext uri="{FF2B5EF4-FFF2-40B4-BE49-F238E27FC236}">
                <a16:creationId xmlns:a16="http://schemas.microsoft.com/office/drawing/2014/main" id="{30DC73E2-F815-7B1E-DB0E-7C6E18DBB8F7}"/>
              </a:ext>
            </a:extLst>
          </p:cNvPr>
          <p:cNvSpPr txBox="1"/>
          <p:nvPr/>
        </p:nvSpPr>
        <p:spPr>
          <a:xfrm>
            <a:off x="7073323" y="1214420"/>
            <a:ext cx="45236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EphB4</a:t>
            </a:r>
            <a:endParaRPr kumimoji="1" lang="zh-CN" altLang="en-US" sz="700" dirty="0">
              <a:latin typeface="Arial" panose="020B0604020202020204" pitchFamily="34" charset="0"/>
              <a:cs typeface="Arial" panose="020B0604020202020204" pitchFamily="34" charset="0"/>
            </a:endParaRPr>
          </a:p>
        </p:txBody>
      </p:sp>
      <p:sp>
        <p:nvSpPr>
          <p:cNvPr id="76" name="文本框 60">
            <a:extLst>
              <a:ext uri="{FF2B5EF4-FFF2-40B4-BE49-F238E27FC236}">
                <a16:creationId xmlns:a16="http://schemas.microsoft.com/office/drawing/2014/main" id="{96850714-9289-7527-EC85-F656E3B22CF2}"/>
              </a:ext>
            </a:extLst>
          </p:cNvPr>
          <p:cNvSpPr txBox="1"/>
          <p:nvPr/>
        </p:nvSpPr>
        <p:spPr>
          <a:xfrm>
            <a:off x="7217596" y="1005145"/>
            <a:ext cx="308097"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AR</a:t>
            </a:r>
            <a:endParaRPr kumimoji="1" lang="zh-CN" altLang="en-US" sz="700" dirty="0">
              <a:latin typeface="Arial" panose="020B0604020202020204" pitchFamily="34" charset="0"/>
              <a:cs typeface="Arial" panose="020B0604020202020204" pitchFamily="34" charset="0"/>
            </a:endParaRPr>
          </a:p>
        </p:txBody>
      </p:sp>
      <p:sp>
        <p:nvSpPr>
          <p:cNvPr id="77" name="文本框 56">
            <a:extLst>
              <a:ext uri="{FF2B5EF4-FFF2-40B4-BE49-F238E27FC236}">
                <a16:creationId xmlns:a16="http://schemas.microsoft.com/office/drawing/2014/main" id="{13E38191-37B7-825D-0C97-82E726584AE5}"/>
              </a:ext>
            </a:extLst>
          </p:cNvPr>
          <p:cNvSpPr txBox="1"/>
          <p:nvPr/>
        </p:nvSpPr>
        <p:spPr>
          <a:xfrm>
            <a:off x="5417598" y="1218708"/>
            <a:ext cx="45236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EphB4</a:t>
            </a:r>
            <a:endParaRPr kumimoji="1" lang="zh-CN" altLang="en-US" sz="700" dirty="0">
              <a:latin typeface="Arial" panose="020B0604020202020204" pitchFamily="34" charset="0"/>
              <a:cs typeface="Arial" panose="020B0604020202020204" pitchFamily="34" charset="0"/>
            </a:endParaRPr>
          </a:p>
        </p:txBody>
      </p:sp>
      <p:sp>
        <p:nvSpPr>
          <p:cNvPr id="78" name="文本框 57">
            <a:extLst>
              <a:ext uri="{FF2B5EF4-FFF2-40B4-BE49-F238E27FC236}">
                <a16:creationId xmlns:a16="http://schemas.microsoft.com/office/drawing/2014/main" id="{8F2B4517-78DB-18A6-A982-413D9B371E1A}"/>
              </a:ext>
            </a:extLst>
          </p:cNvPr>
          <p:cNvSpPr txBox="1"/>
          <p:nvPr/>
        </p:nvSpPr>
        <p:spPr>
          <a:xfrm>
            <a:off x="5561871" y="1005145"/>
            <a:ext cx="308097"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AR</a:t>
            </a:r>
            <a:endParaRPr kumimoji="1" lang="zh-CN" altLang="en-US" sz="700" dirty="0">
              <a:latin typeface="Arial" panose="020B0604020202020204" pitchFamily="34" charset="0"/>
              <a:cs typeface="Arial" panose="020B0604020202020204" pitchFamily="34" charset="0"/>
            </a:endParaRPr>
          </a:p>
        </p:txBody>
      </p:sp>
      <p:graphicFrame>
        <p:nvGraphicFramePr>
          <p:cNvPr id="79" name="Table 78">
            <a:extLst>
              <a:ext uri="{FF2B5EF4-FFF2-40B4-BE49-F238E27FC236}">
                <a16:creationId xmlns:a16="http://schemas.microsoft.com/office/drawing/2014/main" id="{556BCAB3-007B-807A-1009-87B843888D0C}"/>
              </a:ext>
            </a:extLst>
          </p:cNvPr>
          <p:cNvGraphicFramePr>
            <a:graphicFrameLocks noGrp="1"/>
          </p:cNvGraphicFramePr>
          <p:nvPr>
            <p:extLst>
              <p:ext uri="{D42A27DB-BD31-4B8C-83A1-F6EECF244321}">
                <p14:modId xmlns:p14="http://schemas.microsoft.com/office/powerpoint/2010/main" val="599091816"/>
              </p:ext>
            </p:extLst>
          </p:nvPr>
        </p:nvGraphicFramePr>
        <p:xfrm>
          <a:off x="1903751" y="588741"/>
          <a:ext cx="1161508" cy="365760"/>
        </p:xfrm>
        <a:graphic>
          <a:graphicData uri="http://schemas.openxmlformats.org/drawingml/2006/table">
            <a:tbl>
              <a:tblPr>
                <a:tableStyleId>{5C22544A-7EE6-4342-B048-85BDC9FD1C3A}</a:tableStyleId>
              </a:tblPr>
              <a:tblGrid>
                <a:gridCol w="290377">
                  <a:extLst>
                    <a:ext uri="{9D8B030D-6E8A-4147-A177-3AD203B41FA5}">
                      <a16:colId xmlns:a16="http://schemas.microsoft.com/office/drawing/2014/main" val="3446921026"/>
                    </a:ext>
                  </a:extLst>
                </a:gridCol>
                <a:gridCol w="290377">
                  <a:extLst>
                    <a:ext uri="{9D8B030D-6E8A-4147-A177-3AD203B41FA5}">
                      <a16:colId xmlns:a16="http://schemas.microsoft.com/office/drawing/2014/main" val="80358564"/>
                    </a:ext>
                  </a:extLst>
                </a:gridCol>
                <a:gridCol w="290377">
                  <a:extLst>
                    <a:ext uri="{9D8B030D-6E8A-4147-A177-3AD203B41FA5}">
                      <a16:colId xmlns:a16="http://schemas.microsoft.com/office/drawing/2014/main" val="3657055044"/>
                    </a:ext>
                  </a:extLst>
                </a:gridCol>
                <a:gridCol w="290377">
                  <a:extLst>
                    <a:ext uri="{9D8B030D-6E8A-4147-A177-3AD203B41FA5}">
                      <a16:colId xmlns:a16="http://schemas.microsoft.com/office/drawing/2014/main" val="270514918"/>
                    </a:ext>
                  </a:extLst>
                </a:gridCol>
              </a:tblGrid>
              <a:tr h="182880">
                <a:tc>
                  <a:txBody>
                    <a:bodyPr/>
                    <a:lstStyle/>
                    <a:p>
                      <a:r>
                        <a:rPr lang="en-US" sz="700" dirty="0">
                          <a:latin typeface="Arial" panose="020B0604020202020204" pitchFamily="34" charset="0"/>
                          <a:cs typeface="Arial" panose="020B0604020202020204" pitchFamily="34" charset="0"/>
                        </a:rPr>
                        <a:t>B4si</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655797"/>
                  </a:ext>
                </a:extLst>
              </a:tr>
              <a:tr h="182880">
                <a:tc>
                  <a:txBody>
                    <a:bodyPr/>
                    <a:lstStyle/>
                    <a:p>
                      <a:r>
                        <a:rPr lang="en-US" sz="700" dirty="0">
                          <a:latin typeface="Arial" panose="020B0604020202020204" pitchFamily="34" charset="0"/>
                          <a:cs typeface="Arial" panose="020B0604020202020204" pitchFamily="34" charset="0"/>
                        </a:rPr>
                        <a:t>AKT</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2296282"/>
                  </a:ext>
                </a:extLst>
              </a:tr>
            </a:tbl>
          </a:graphicData>
        </a:graphic>
      </p:graphicFrame>
      <p:graphicFrame>
        <p:nvGraphicFramePr>
          <p:cNvPr id="80" name="Table 79">
            <a:extLst>
              <a:ext uri="{FF2B5EF4-FFF2-40B4-BE49-F238E27FC236}">
                <a16:creationId xmlns:a16="http://schemas.microsoft.com/office/drawing/2014/main" id="{EE426CF1-134A-CF58-36E6-D147AAA4E72C}"/>
              </a:ext>
            </a:extLst>
          </p:cNvPr>
          <p:cNvGraphicFramePr>
            <a:graphicFrameLocks noGrp="1"/>
          </p:cNvGraphicFramePr>
          <p:nvPr>
            <p:extLst>
              <p:ext uri="{D42A27DB-BD31-4B8C-83A1-F6EECF244321}">
                <p14:modId xmlns:p14="http://schemas.microsoft.com/office/powerpoint/2010/main" val="47055210"/>
              </p:ext>
            </p:extLst>
          </p:nvPr>
        </p:nvGraphicFramePr>
        <p:xfrm>
          <a:off x="3578365" y="588741"/>
          <a:ext cx="1322389" cy="365760"/>
        </p:xfrm>
        <a:graphic>
          <a:graphicData uri="http://schemas.openxmlformats.org/drawingml/2006/table">
            <a:tbl>
              <a:tblPr>
                <a:tableStyleId>{5C22544A-7EE6-4342-B048-85BDC9FD1C3A}</a:tableStyleId>
              </a:tblPr>
              <a:tblGrid>
                <a:gridCol w="430586">
                  <a:extLst>
                    <a:ext uri="{9D8B030D-6E8A-4147-A177-3AD203B41FA5}">
                      <a16:colId xmlns:a16="http://schemas.microsoft.com/office/drawing/2014/main" val="3446921026"/>
                    </a:ext>
                  </a:extLst>
                </a:gridCol>
                <a:gridCol w="230609">
                  <a:extLst>
                    <a:ext uri="{9D8B030D-6E8A-4147-A177-3AD203B41FA5}">
                      <a16:colId xmlns:a16="http://schemas.microsoft.com/office/drawing/2014/main" val="80358564"/>
                    </a:ext>
                  </a:extLst>
                </a:gridCol>
                <a:gridCol w="330597">
                  <a:extLst>
                    <a:ext uri="{9D8B030D-6E8A-4147-A177-3AD203B41FA5}">
                      <a16:colId xmlns:a16="http://schemas.microsoft.com/office/drawing/2014/main" val="3657055044"/>
                    </a:ext>
                  </a:extLst>
                </a:gridCol>
                <a:gridCol w="330597">
                  <a:extLst>
                    <a:ext uri="{9D8B030D-6E8A-4147-A177-3AD203B41FA5}">
                      <a16:colId xmlns:a16="http://schemas.microsoft.com/office/drawing/2014/main" val="270514918"/>
                    </a:ext>
                  </a:extLst>
                </a:gridCol>
              </a:tblGrid>
              <a:tr h="182880">
                <a:tc>
                  <a:txBody>
                    <a:bodyPr/>
                    <a:lstStyle/>
                    <a:p>
                      <a:r>
                        <a:rPr lang="en-US" sz="700" dirty="0">
                          <a:latin typeface="Arial" panose="020B0604020202020204" pitchFamily="34" charset="0"/>
                          <a:cs typeface="Arial" panose="020B0604020202020204" pitchFamily="34" charset="0"/>
                        </a:rPr>
                        <a:t>B4si</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655797"/>
                  </a:ext>
                </a:extLst>
              </a:tr>
              <a:tr h="182880">
                <a:tc>
                  <a:txBody>
                    <a:bodyPr/>
                    <a:lstStyle/>
                    <a:p>
                      <a:r>
                        <a:rPr lang="en-US" sz="700" dirty="0">
                          <a:latin typeface="Arial" panose="020B0604020202020204" pitchFamily="34" charset="0"/>
                          <a:cs typeface="Arial" panose="020B0604020202020204" pitchFamily="34" charset="0"/>
                        </a:rPr>
                        <a:t>P110𝛼</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2296282"/>
                  </a:ext>
                </a:extLst>
              </a:tr>
            </a:tbl>
          </a:graphicData>
        </a:graphic>
      </p:graphicFrame>
      <p:graphicFrame>
        <p:nvGraphicFramePr>
          <p:cNvPr id="81" name="Table 80">
            <a:extLst>
              <a:ext uri="{FF2B5EF4-FFF2-40B4-BE49-F238E27FC236}">
                <a16:creationId xmlns:a16="http://schemas.microsoft.com/office/drawing/2014/main" id="{9BF79162-44B9-BDFD-9599-96883446FA2E}"/>
              </a:ext>
            </a:extLst>
          </p:cNvPr>
          <p:cNvGraphicFramePr>
            <a:graphicFrameLocks noGrp="1"/>
          </p:cNvGraphicFramePr>
          <p:nvPr>
            <p:extLst>
              <p:ext uri="{D42A27DB-BD31-4B8C-83A1-F6EECF244321}">
                <p14:modId xmlns:p14="http://schemas.microsoft.com/office/powerpoint/2010/main" val="1075218943"/>
              </p:ext>
            </p:extLst>
          </p:nvPr>
        </p:nvGraphicFramePr>
        <p:xfrm>
          <a:off x="5416790" y="588741"/>
          <a:ext cx="1310596" cy="365760"/>
        </p:xfrm>
        <a:graphic>
          <a:graphicData uri="http://schemas.openxmlformats.org/drawingml/2006/table">
            <a:tbl>
              <a:tblPr>
                <a:tableStyleId>{5C22544A-7EE6-4342-B048-85BDC9FD1C3A}</a:tableStyleId>
              </a:tblPr>
              <a:tblGrid>
                <a:gridCol w="426746">
                  <a:extLst>
                    <a:ext uri="{9D8B030D-6E8A-4147-A177-3AD203B41FA5}">
                      <a16:colId xmlns:a16="http://schemas.microsoft.com/office/drawing/2014/main" val="3446921026"/>
                    </a:ext>
                  </a:extLst>
                </a:gridCol>
                <a:gridCol w="228552">
                  <a:extLst>
                    <a:ext uri="{9D8B030D-6E8A-4147-A177-3AD203B41FA5}">
                      <a16:colId xmlns:a16="http://schemas.microsoft.com/office/drawing/2014/main" val="80358564"/>
                    </a:ext>
                  </a:extLst>
                </a:gridCol>
                <a:gridCol w="327649">
                  <a:extLst>
                    <a:ext uri="{9D8B030D-6E8A-4147-A177-3AD203B41FA5}">
                      <a16:colId xmlns:a16="http://schemas.microsoft.com/office/drawing/2014/main" val="3657055044"/>
                    </a:ext>
                  </a:extLst>
                </a:gridCol>
                <a:gridCol w="327649">
                  <a:extLst>
                    <a:ext uri="{9D8B030D-6E8A-4147-A177-3AD203B41FA5}">
                      <a16:colId xmlns:a16="http://schemas.microsoft.com/office/drawing/2014/main" val="270514918"/>
                    </a:ext>
                  </a:extLst>
                </a:gridCol>
              </a:tblGrid>
              <a:tr h="182880">
                <a:tc>
                  <a:txBody>
                    <a:bodyPr/>
                    <a:lstStyle/>
                    <a:p>
                      <a:r>
                        <a:rPr lang="en-US" sz="700" dirty="0">
                          <a:latin typeface="Arial" panose="020B0604020202020204" pitchFamily="34" charset="0"/>
                          <a:cs typeface="Arial" panose="020B0604020202020204" pitchFamily="34" charset="0"/>
                        </a:rPr>
                        <a:t>B4si</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655797"/>
                  </a:ext>
                </a:extLst>
              </a:tr>
              <a:tr h="182880">
                <a:tc>
                  <a:txBody>
                    <a:bodyPr/>
                    <a:lstStyle/>
                    <a:p>
                      <a:r>
                        <a:rPr lang="en-US" sz="700" dirty="0">
                          <a:latin typeface="Arial" panose="020B0604020202020204" pitchFamily="34" charset="0"/>
                          <a:cs typeface="Arial" panose="020B0604020202020204" pitchFamily="34" charset="0"/>
                        </a:rPr>
                        <a:t>P110𝛽</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2296282"/>
                  </a:ext>
                </a:extLst>
              </a:tr>
            </a:tbl>
          </a:graphicData>
        </a:graphic>
      </p:graphicFrame>
      <p:graphicFrame>
        <p:nvGraphicFramePr>
          <p:cNvPr id="82" name="Table 81">
            <a:extLst>
              <a:ext uri="{FF2B5EF4-FFF2-40B4-BE49-F238E27FC236}">
                <a16:creationId xmlns:a16="http://schemas.microsoft.com/office/drawing/2014/main" id="{44D2C4EB-482B-7656-793F-D39615096932}"/>
              </a:ext>
            </a:extLst>
          </p:cNvPr>
          <p:cNvGraphicFramePr>
            <a:graphicFrameLocks noGrp="1"/>
          </p:cNvGraphicFramePr>
          <p:nvPr>
            <p:extLst>
              <p:ext uri="{D42A27DB-BD31-4B8C-83A1-F6EECF244321}">
                <p14:modId xmlns:p14="http://schemas.microsoft.com/office/powerpoint/2010/main" val="3854151535"/>
              </p:ext>
            </p:extLst>
          </p:nvPr>
        </p:nvGraphicFramePr>
        <p:xfrm>
          <a:off x="7050573" y="588741"/>
          <a:ext cx="1309673" cy="365760"/>
        </p:xfrm>
        <a:graphic>
          <a:graphicData uri="http://schemas.openxmlformats.org/drawingml/2006/table">
            <a:tbl>
              <a:tblPr>
                <a:tableStyleId>{5C22544A-7EE6-4342-B048-85BDC9FD1C3A}</a:tableStyleId>
              </a:tblPr>
              <a:tblGrid>
                <a:gridCol w="426446">
                  <a:extLst>
                    <a:ext uri="{9D8B030D-6E8A-4147-A177-3AD203B41FA5}">
                      <a16:colId xmlns:a16="http://schemas.microsoft.com/office/drawing/2014/main" val="3446921026"/>
                    </a:ext>
                  </a:extLst>
                </a:gridCol>
                <a:gridCol w="228391">
                  <a:extLst>
                    <a:ext uri="{9D8B030D-6E8A-4147-A177-3AD203B41FA5}">
                      <a16:colId xmlns:a16="http://schemas.microsoft.com/office/drawing/2014/main" val="80358564"/>
                    </a:ext>
                  </a:extLst>
                </a:gridCol>
                <a:gridCol w="327418">
                  <a:extLst>
                    <a:ext uri="{9D8B030D-6E8A-4147-A177-3AD203B41FA5}">
                      <a16:colId xmlns:a16="http://schemas.microsoft.com/office/drawing/2014/main" val="3657055044"/>
                    </a:ext>
                  </a:extLst>
                </a:gridCol>
                <a:gridCol w="327418">
                  <a:extLst>
                    <a:ext uri="{9D8B030D-6E8A-4147-A177-3AD203B41FA5}">
                      <a16:colId xmlns:a16="http://schemas.microsoft.com/office/drawing/2014/main" val="270514918"/>
                    </a:ext>
                  </a:extLst>
                </a:gridCol>
              </a:tblGrid>
              <a:tr h="182880">
                <a:tc>
                  <a:txBody>
                    <a:bodyPr/>
                    <a:lstStyle/>
                    <a:p>
                      <a:r>
                        <a:rPr lang="en-US" sz="700" dirty="0">
                          <a:latin typeface="Arial" panose="020B0604020202020204" pitchFamily="34" charset="0"/>
                          <a:cs typeface="Arial" panose="020B0604020202020204" pitchFamily="34" charset="0"/>
                        </a:rPr>
                        <a:t>B4si</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655797"/>
                  </a:ext>
                </a:extLst>
              </a:tr>
              <a:tr h="182880">
                <a:tc>
                  <a:txBody>
                    <a:bodyPr/>
                    <a:lstStyle/>
                    <a:p>
                      <a:r>
                        <a:rPr lang="en-US" sz="700" dirty="0">
                          <a:latin typeface="Arial" panose="020B0604020202020204" pitchFamily="34" charset="0"/>
                          <a:cs typeface="Arial" panose="020B0604020202020204" pitchFamily="34" charset="0"/>
                        </a:rPr>
                        <a:t>P110𝛾</a:t>
                      </a:r>
                    </a:p>
                  </a:txBody>
                  <a:tcPr marL="45720" marR="45720" marT="22860" marB="2286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700" dirty="0">
                          <a:latin typeface="Arial" panose="020B0604020202020204" pitchFamily="34" charset="0"/>
                          <a:cs typeface="Arial" panose="020B0604020202020204" pitchFamily="34" charset="0"/>
                        </a:rPr>
                        <a:t>+</a:t>
                      </a:r>
                    </a:p>
                  </a:txBody>
                  <a:tcPr marL="45720" marR="45720" marT="22860" marB="2286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2296282"/>
                  </a:ext>
                </a:extLst>
              </a:tr>
            </a:tbl>
          </a:graphicData>
        </a:graphic>
      </p:graphicFrame>
      <p:grpSp>
        <p:nvGrpSpPr>
          <p:cNvPr id="83" name="Group 82">
            <a:extLst>
              <a:ext uri="{FF2B5EF4-FFF2-40B4-BE49-F238E27FC236}">
                <a16:creationId xmlns:a16="http://schemas.microsoft.com/office/drawing/2014/main" id="{28CA9657-E5A9-97D6-FDA8-2FC14C0A24E7}"/>
              </a:ext>
            </a:extLst>
          </p:cNvPr>
          <p:cNvGrpSpPr>
            <a:grpSpLocks/>
          </p:cNvGrpSpPr>
          <p:nvPr/>
        </p:nvGrpSpPr>
        <p:grpSpPr>
          <a:xfrm>
            <a:off x="2205746" y="1002840"/>
            <a:ext cx="854964" cy="854347"/>
            <a:chOff x="3512473" y="3493199"/>
            <a:chExt cx="2553780" cy="3118865"/>
          </a:xfrm>
        </p:grpSpPr>
        <p:pic>
          <p:nvPicPr>
            <p:cNvPr id="84" name="图片 90">
              <a:extLst>
                <a:ext uri="{FF2B5EF4-FFF2-40B4-BE49-F238E27FC236}">
                  <a16:creationId xmlns:a16="http://schemas.microsoft.com/office/drawing/2014/main" id="{CB457DAD-B7BC-D1CE-87BF-2B68D2817FBC}"/>
                </a:ext>
              </a:extLst>
            </p:cNvPr>
            <p:cNvPicPr>
              <a:picLocks noChangeAspect="1"/>
            </p:cNvPicPr>
            <p:nvPr/>
          </p:nvPicPr>
          <p:blipFill rotWithShape="1">
            <a:blip r:embed="rId2" cstate="print">
              <a:duotone>
                <a:prstClr val="black"/>
                <a:schemeClr val="bg1">
                  <a:lumMod val="85000"/>
                  <a:tint val="45000"/>
                  <a:satMod val="400000"/>
                </a:schemeClr>
              </a:duotone>
              <a:extLst>
                <a:ext uri="{BEBA8EAE-BF5A-486C-A8C5-ECC9F3942E4B}">
                  <a14:imgProps xmlns:a14="http://schemas.microsoft.com/office/drawing/2010/main">
                    <a14:imgLayer r:embed="rId3">
                      <a14:imgEffect>
                        <a14:brightnessContrast bright="20000" contrast="50000"/>
                      </a14:imgEffect>
                    </a14:imgLayer>
                  </a14:imgProps>
                </a:ext>
              </a:extLst>
            </a:blip>
            <a:srcRect l="23856" t="28642" r="60579" b="37463"/>
            <a:stretch/>
          </p:blipFill>
          <p:spPr>
            <a:xfrm>
              <a:off x="3512473" y="4314375"/>
              <a:ext cx="2553780" cy="647432"/>
            </a:xfrm>
            <a:prstGeom prst="rect">
              <a:avLst/>
            </a:prstGeom>
            <a:ln w="9525" cap="sq">
              <a:solidFill>
                <a:srgbClr val="000000"/>
              </a:solidFill>
              <a:prstDash val="solid"/>
              <a:miter lim="800000"/>
            </a:ln>
            <a:effectLst/>
          </p:spPr>
        </p:pic>
        <p:pic>
          <p:nvPicPr>
            <p:cNvPr id="85" name="图片 91">
              <a:extLst>
                <a:ext uri="{FF2B5EF4-FFF2-40B4-BE49-F238E27FC236}">
                  <a16:creationId xmlns:a16="http://schemas.microsoft.com/office/drawing/2014/main" id="{FB3B25A5-52F1-DC59-4924-128882D8F401}"/>
                </a:ext>
              </a:extLst>
            </p:cNvPr>
            <p:cNvPicPr>
              <a:picLocks noChangeAspect="1"/>
            </p:cNvPicPr>
            <p:nvPr/>
          </p:nvPicPr>
          <p:blipFill rotWithShape="1">
            <a:blip r:embed="rId4" cstate="print">
              <a:duotone>
                <a:prstClr val="black"/>
                <a:schemeClr val="bg1">
                  <a:lumMod val="85000"/>
                  <a:tint val="45000"/>
                  <a:satMod val="400000"/>
                </a:schemeClr>
              </a:duotone>
              <a:extLst>
                <a:ext uri="{BEBA8EAE-BF5A-486C-A8C5-ECC9F3942E4B}">
                  <a14:imgProps xmlns:a14="http://schemas.microsoft.com/office/drawing/2010/main">
                    <a14:imgLayer r:embed="rId5">
                      <a14:imgEffect>
                        <a14:brightnessContrast bright="30000" contrast="70000"/>
                      </a14:imgEffect>
                    </a14:imgLayer>
                  </a14:imgProps>
                </a:ext>
              </a:extLst>
            </a:blip>
            <a:srcRect l="2964" t="23815" r="2966" b="57374"/>
            <a:stretch/>
          </p:blipFill>
          <p:spPr>
            <a:xfrm>
              <a:off x="3512473" y="5958269"/>
              <a:ext cx="2553780" cy="653795"/>
            </a:xfrm>
            <a:prstGeom prst="rect">
              <a:avLst/>
            </a:prstGeom>
            <a:ln w="9525" cap="sq">
              <a:solidFill>
                <a:srgbClr val="000000"/>
              </a:solidFill>
              <a:prstDash val="solid"/>
              <a:miter lim="800000"/>
            </a:ln>
            <a:effectLst/>
          </p:spPr>
        </p:pic>
        <p:pic>
          <p:nvPicPr>
            <p:cNvPr id="86" name="图片 92">
              <a:extLst>
                <a:ext uri="{FF2B5EF4-FFF2-40B4-BE49-F238E27FC236}">
                  <a16:creationId xmlns:a16="http://schemas.microsoft.com/office/drawing/2014/main" id="{D4AC2AB8-27DA-0858-068E-5F54DAA51D7F}"/>
                </a:ext>
              </a:extLst>
            </p:cNvPr>
            <p:cNvPicPr>
              <a:picLocks noChangeAspect="1"/>
            </p:cNvPicPr>
            <p:nvPr/>
          </p:nvPicPr>
          <p:blipFill rotWithShape="1">
            <a:blip r:embed="rId6" cstate="print">
              <a:duotone>
                <a:prstClr val="black"/>
                <a:schemeClr val="bg1">
                  <a:lumMod val="85000"/>
                  <a:tint val="45000"/>
                  <a:satMod val="400000"/>
                </a:schemeClr>
              </a:duotone>
              <a:extLst>
                <a:ext uri="{BEBA8EAE-BF5A-486C-A8C5-ECC9F3942E4B}">
                  <a14:imgProps xmlns:a14="http://schemas.microsoft.com/office/drawing/2010/main">
                    <a14:imgLayer r:embed="rId7">
                      <a14:imgEffect>
                        <a14:brightnessContrast bright="30000" contrast="70000"/>
                      </a14:imgEffect>
                    </a14:imgLayer>
                  </a14:imgProps>
                </a:ext>
              </a:extLst>
            </a:blip>
            <a:srcRect l="167" t="50448" r="2615" b="31039"/>
            <a:stretch/>
          </p:blipFill>
          <p:spPr>
            <a:xfrm>
              <a:off x="3512473" y="5138331"/>
              <a:ext cx="2553780" cy="643415"/>
            </a:xfrm>
            <a:prstGeom prst="rect">
              <a:avLst/>
            </a:prstGeom>
            <a:ln w="9525" cap="sq">
              <a:solidFill>
                <a:srgbClr val="000000"/>
              </a:solidFill>
              <a:prstDash val="solid"/>
              <a:miter lim="800000"/>
            </a:ln>
            <a:effectLst/>
          </p:spPr>
        </p:pic>
        <p:pic>
          <p:nvPicPr>
            <p:cNvPr id="87" name="图片 114">
              <a:extLst>
                <a:ext uri="{FF2B5EF4-FFF2-40B4-BE49-F238E27FC236}">
                  <a16:creationId xmlns:a16="http://schemas.microsoft.com/office/drawing/2014/main" id="{742A9A39-19BF-D4B4-F582-85D57C9BDD55}"/>
                </a:ext>
              </a:extLst>
            </p:cNvPr>
            <p:cNvPicPr>
              <a:picLocks noChangeAspect="1"/>
            </p:cNvPicPr>
            <p:nvPr/>
          </p:nvPicPr>
          <p:blipFill rotWithShape="1">
            <a:blip r:embed="rId8" cstate="print">
              <a:duotone>
                <a:prstClr val="black"/>
                <a:schemeClr val="bg1">
                  <a:lumMod val="85000"/>
                  <a:tint val="45000"/>
                  <a:satMod val="400000"/>
                </a:schemeClr>
              </a:duotone>
              <a:extLst>
                <a:ext uri="{BEBA8EAE-BF5A-486C-A8C5-ECC9F3942E4B}">
                  <a14:imgProps xmlns:a14="http://schemas.microsoft.com/office/drawing/2010/main">
                    <a14:imgLayer r:embed="rId9">
                      <a14:imgEffect>
                        <a14:sharpenSoften amount="-100000"/>
                      </a14:imgEffect>
                      <a14:imgEffect>
                        <a14:brightnessContrast bright="30000" contrast="70000"/>
                      </a14:imgEffect>
                    </a14:imgLayer>
                  </a14:imgProps>
                </a:ext>
              </a:extLst>
            </a:blip>
            <a:srcRect l="15169" t="53290" r="990" b="32359"/>
            <a:stretch/>
          </p:blipFill>
          <p:spPr>
            <a:xfrm>
              <a:off x="3512473" y="3493199"/>
              <a:ext cx="2553780" cy="644652"/>
            </a:xfrm>
            <a:prstGeom prst="rect">
              <a:avLst/>
            </a:prstGeom>
            <a:ln w="9525" cap="sq">
              <a:solidFill>
                <a:srgbClr val="000000"/>
              </a:solidFill>
              <a:prstDash val="solid"/>
              <a:miter lim="800000"/>
            </a:ln>
            <a:effectLst/>
          </p:spPr>
        </p:pic>
      </p:grpSp>
      <p:grpSp>
        <p:nvGrpSpPr>
          <p:cNvPr id="88" name="Group 87">
            <a:extLst>
              <a:ext uri="{FF2B5EF4-FFF2-40B4-BE49-F238E27FC236}">
                <a16:creationId xmlns:a16="http://schemas.microsoft.com/office/drawing/2014/main" id="{7A300603-4DF4-8FC1-68B9-209EEABD9867}"/>
              </a:ext>
            </a:extLst>
          </p:cNvPr>
          <p:cNvGrpSpPr/>
          <p:nvPr/>
        </p:nvGrpSpPr>
        <p:grpSpPr>
          <a:xfrm>
            <a:off x="5857490" y="1002839"/>
            <a:ext cx="869896" cy="854964"/>
            <a:chOff x="9557939" y="3530034"/>
            <a:chExt cx="2557875" cy="3117855"/>
          </a:xfrm>
        </p:grpSpPr>
        <p:pic>
          <p:nvPicPr>
            <p:cNvPr id="89" name="图片 125">
              <a:extLst>
                <a:ext uri="{FF2B5EF4-FFF2-40B4-BE49-F238E27FC236}">
                  <a16:creationId xmlns:a16="http://schemas.microsoft.com/office/drawing/2014/main" id="{15582365-85FE-602F-0F21-E5E881CACFAC}"/>
                </a:ext>
              </a:extLst>
            </p:cNvPr>
            <p:cNvPicPr>
              <a:picLocks noChangeAspect="1"/>
            </p:cNvPicPr>
            <p:nvPr/>
          </p:nvPicPr>
          <p:blipFill rotWithShape="1">
            <a:blip r:embed="rId10" cstate="print">
              <a:duotone>
                <a:prstClr val="black"/>
                <a:schemeClr val="bg1">
                  <a:lumMod val="85000"/>
                  <a:tint val="45000"/>
                  <a:satMod val="400000"/>
                </a:schemeClr>
              </a:duotone>
              <a:extLst>
                <a:ext uri="{BEBA8EAE-BF5A-486C-A8C5-ECC9F3942E4B}">
                  <a14:imgProps xmlns:a14="http://schemas.microsoft.com/office/drawing/2010/main">
                    <a14:imgLayer r:embed="rId11">
                      <a14:imgEffect>
                        <a14:brightnessContrast bright="20000" contrast="50000"/>
                      </a14:imgEffect>
                    </a14:imgLayer>
                  </a14:imgProps>
                </a:ext>
              </a:extLst>
            </a:blip>
            <a:srcRect l="61461" t="28642" r="22975" b="37463"/>
            <a:stretch/>
          </p:blipFill>
          <p:spPr>
            <a:xfrm>
              <a:off x="9562040" y="4350200"/>
              <a:ext cx="2553774" cy="647432"/>
            </a:xfrm>
            <a:prstGeom prst="rect">
              <a:avLst/>
            </a:prstGeom>
            <a:ln w="9525" cap="sq">
              <a:solidFill>
                <a:srgbClr val="000000"/>
              </a:solidFill>
              <a:prstDash val="solid"/>
              <a:miter lim="800000"/>
            </a:ln>
            <a:effectLst/>
          </p:spPr>
        </p:pic>
        <p:pic>
          <p:nvPicPr>
            <p:cNvPr id="90" name="图片 126">
              <a:extLst>
                <a:ext uri="{FF2B5EF4-FFF2-40B4-BE49-F238E27FC236}">
                  <a16:creationId xmlns:a16="http://schemas.microsoft.com/office/drawing/2014/main" id="{5FFBB88B-8EA8-EE33-29AB-87E15F1CFBCE}"/>
                </a:ext>
              </a:extLst>
            </p:cNvPr>
            <p:cNvPicPr>
              <a:picLocks noChangeAspect="1"/>
            </p:cNvPicPr>
            <p:nvPr/>
          </p:nvPicPr>
          <p:blipFill rotWithShape="1">
            <a:blip r:embed="rId12" cstate="print">
              <a:duotone>
                <a:prstClr val="black"/>
                <a:schemeClr val="bg1">
                  <a:lumMod val="85000"/>
                  <a:tint val="45000"/>
                  <a:satMod val="400000"/>
                </a:schemeClr>
              </a:duotone>
              <a:extLst>
                <a:ext uri="{BEBA8EAE-BF5A-486C-A8C5-ECC9F3942E4B}">
                  <a14:imgProps xmlns:a14="http://schemas.microsoft.com/office/drawing/2010/main">
                    <a14:imgLayer r:embed="rId13">
                      <a14:imgEffect>
                        <a14:sharpenSoften amount="-100000"/>
                      </a14:imgEffect>
                      <a14:imgEffect>
                        <a14:brightnessContrast bright="30000" contrast="70000"/>
                      </a14:imgEffect>
                    </a14:imgLayer>
                  </a14:imgProps>
                </a:ext>
              </a:extLst>
            </a:blip>
            <a:srcRect l="8169" t="50375" r="3975" b="36472"/>
            <a:stretch/>
          </p:blipFill>
          <p:spPr>
            <a:xfrm>
              <a:off x="9557939" y="3530034"/>
              <a:ext cx="2557875" cy="643643"/>
            </a:xfrm>
            <a:prstGeom prst="rect">
              <a:avLst/>
            </a:prstGeom>
            <a:ln w="9525" cap="sq">
              <a:solidFill>
                <a:srgbClr val="000000"/>
              </a:solidFill>
              <a:prstDash val="solid"/>
              <a:miter lim="800000"/>
            </a:ln>
            <a:effectLst/>
          </p:spPr>
        </p:pic>
        <p:pic>
          <p:nvPicPr>
            <p:cNvPr id="91" name="图片 127">
              <a:extLst>
                <a:ext uri="{FF2B5EF4-FFF2-40B4-BE49-F238E27FC236}">
                  <a16:creationId xmlns:a16="http://schemas.microsoft.com/office/drawing/2014/main" id="{69FA95A3-1F8E-3534-CC5D-4D6034E980D2}"/>
                </a:ext>
              </a:extLst>
            </p:cNvPr>
            <p:cNvPicPr>
              <a:picLocks noChangeAspect="1"/>
            </p:cNvPicPr>
            <p:nvPr/>
          </p:nvPicPr>
          <p:blipFill rotWithShape="1">
            <a:blip r:embed="rId14" cstate="print">
              <a:duotone>
                <a:prstClr val="black"/>
                <a:schemeClr val="bg1">
                  <a:lumMod val="85000"/>
                  <a:tint val="45000"/>
                  <a:satMod val="400000"/>
                </a:schemeClr>
              </a:duotone>
              <a:extLst>
                <a:ext uri="{BEBA8EAE-BF5A-486C-A8C5-ECC9F3942E4B}">
                  <a14:imgProps xmlns:a14="http://schemas.microsoft.com/office/drawing/2010/main">
                    <a14:imgLayer r:embed="rId15">
                      <a14:imgEffect>
                        <a14:brightnessContrast bright="30000" contrast="70000"/>
                      </a14:imgEffect>
                    </a14:imgLayer>
                  </a14:imgProps>
                </a:ext>
              </a:extLst>
            </a:blip>
            <a:srcRect l="10015" t="39873" r="6633" b="53980"/>
            <a:stretch/>
          </p:blipFill>
          <p:spPr>
            <a:xfrm>
              <a:off x="9557939" y="5170136"/>
              <a:ext cx="2557875" cy="647435"/>
            </a:xfrm>
            <a:prstGeom prst="rect">
              <a:avLst/>
            </a:prstGeom>
            <a:ln w="9525" cap="sq">
              <a:solidFill>
                <a:srgbClr val="000000"/>
              </a:solidFill>
              <a:prstDash val="solid"/>
              <a:miter lim="800000"/>
            </a:ln>
            <a:effectLst/>
          </p:spPr>
        </p:pic>
        <p:pic>
          <p:nvPicPr>
            <p:cNvPr id="92" name="图片 128">
              <a:extLst>
                <a:ext uri="{FF2B5EF4-FFF2-40B4-BE49-F238E27FC236}">
                  <a16:creationId xmlns:a16="http://schemas.microsoft.com/office/drawing/2014/main" id="{E5C035DB-691B-8450-2E4B-96ED32544435}"/>
                </a:ext>
              </a:extLst>
            </p:cNvPr>
            <p:cNvPicPr>
              <a:picLocks noChangeAspect="1"/>
            </p:cNvPicPr>
            <p:nvPr/>
          </p:nvPicPr>
          <p:blipFill rotWithShape="1">
            <a:blip r:embed="rId16" cstate="print">
              <a:duotone>
                <a:prstClr val="black"/>
                <a:schemeClr val="bg1">
                  <a:lumMod val="85000"/>
                  <a:tint val="45000"/>
                  <a:satMod val="400000"/>
                </a:schemeClr>
              </a:duotone>
              <a:extLst>
                <a:ext uri="{BEBA8EAE-BF5A-486C-A8C5-ECC9F3942E4B}">
                  <a14:imgProps xmlns:a14="http://schemas.microsoft.com/office/drawing/2010/main">
                    <a14:imgLayer r:embed="rId17">
                      <a14:imgEffect>
                        <a14:brightnessContrast bright="30000" contrast="70000"/>
                      </a14:imgEffect>
                    </a14:imgLayer>
                  </a14:imgProps>
                </a:ext>
              </a:extLst>
            </a:blip>
            <a:srcRect l="6904" t="38687" r="9286" b="51422"/>
            <a:stretch/>
          </p:blipFill>
          <p:spPr>
            <a:xfrm>
              <a:off x="9557939" y="5994090"/>
              <a:ext cx="2557875" cy="653799"/>
            </a:xfrm>
            <a:prstGeom prst="rect">
              <a:avLst/>
            </a:prstGeom>
            <a:ln w="9525" cap="sq">
              <a:solidFill>
                <a:srgbClr val="000000"/>
              </a:solidFill>
              <a:prstDash val="solid"/>
              <a:miter lim="800000"/>
            </a:ln>
            <a:effectLst/>
          </p:spPr>
        </p:pic>
      </p:grpSp>
      <p:grpSp>
        <p:nvGrpSpPr>
          <p:cNvPr id="93" name="Group 92">
            <a:extLst>
              <a:ext uri="{FF2B5EF4-FFF2-40B4-BE49-F238E27FC236}">
                <a16:creationId xmlns:a16="http://schemas.microsoft.com/office/drawing/2014/main" id="{03FF28D4-03A1-775A-5243-7BFF764D1BCD}"/>
              </a:ext>
            </a:extLst>
          </p:cNvPr>
          <p:cNvGrpSpPr/>
          <p:nvPr/>
        </p:nvGrpSpPr>
        <p:grpSpPr>
          <a:xfrm>
            <a:off x="4052033" y="1002839"/>
            <a:ext cx="854964" cy="854964"/>
            <a:chOff x="3497821" y="8105461"/>
            <a:chExt cx="2568432" cy="3117855"/>
          </a:xfrm>
        </p:grpSpPr>
        <p:pic>
          <p:nvPicPr>
            <p:cNvPr id="94" name="图片 130">
              <a:extLst>
                <a:ext uri="{FF2B5EF4-FFF2-40B4-BE49-F238E27FC236}">
                  <a16:creationId xmlns:a16="http://schemas.microsoft.com/office/drawing/2014/main" id="{85E42888-9417-105F-5EA8-0D31D1E24778}"/>
                </a:ext>
              </a:extLst>
            </p:cNvPr>
            <p:cNvPicPr>
              <a:picLocks noChangeAspect="1"/>
            </p:cNvPicPr>
            <p:nvPr/>
          </p:nvPicPr>
          <p:blipFill rotWithShape="1">
            <a:blip r:embed="rId18" cstate="print">
              <a:duotone>
                <a:prstClr val="black"/>
                <a:schemeClr val="bg1">
                  <a:lumMod val="85000"/>
                  <a:tint val="45000"/>
                  <a:satMod val="400000"/>
                </a:schemeClr>
              </a:duotone>
              <a:extLst>
                <a:ext uri="{BEBA8EAE-BF5A-486C-A8C5-ECC9F3942E4B}">
                  <a14:imgProps xmlns:a14="http://schemas.microsoft.com/office/drawing/2010/main">
                    <a14:imgLayer r:embed="rId19">
                      <a14:imgEffect>
                        <a14:brightnessContrast bright="20000" contrast="50000"/>
                      </a14:imgEffect>
                    </a14:imgLayer>
                  </a14:imgProps>
                </a:ext>
              </a:extLst>
            </a:blip>
            <a:srcRect l="42430" t="28642" r="42005" b="37463"/>
            <a:stretch/>
          </p:blipFill>
          <p:spPr>
            <a:xfrm>
              <a:off x="3512475" y="8925626"/>
              <a:ext cx="2553777" cy="647432"/>
            </a:xfrm>
            <a:prstGeom prst="rect">
              <a:avLst/>
            </a:prstGeom>
            <a:ln w="9525" cap="sq">
              <a:solidFill>
                <a:srgbClr val="000000"/>
              </a:solidFill>
              <a:prstDash val="solid"/>
              <a:miter lim="800000"/>
            </a:ln>
            <a:effectLst/>
          </p:spPr>
        </p:pic>
        <p:pic>
          <p:nvPicPr>
            <p:cNvPr id="95" name="图片 131">
              <a:extLst>
                <a:ext uri="{FF2B5EF4-FFF2-40B4-BE49-F238E27FC236}">
                  <a16:creationId xmlns:a16="http://schemas.microsoft.com/office/drawing/2014/main" id="{8C81CF26-AC18-343E-BBA0-CAA4C3DA53E1}"/>
                </a:ext>
              </a:extLst>
            </p:cNvPr>
            <p:cNvPicPr>
              <a:picLocks noChangeAspect="1"/>
            </p:cNvPicPr>
            <p:nvPr/>
          </p:nvPicPr>
          <p:blipFill rotWithShape="1">
            <a:blip r:embed="rId20" cstate="print">
              <a:duotone>
                <a:prstClr val="black"/>
                <a:schemeClr val="bg1">
                  <a:lumMod val="85000"/>
                  <a:tint val="45000"/>
                  <a:satMod val="400000"/>
                </a:schemeClr>
              </a:duotone>
              <a:extLst>
                <a:ext uri="{BEBA8EAE-BF5A-486C-A8C5-ECC9F3942E4B}">
                  <a14:imgProps xmlns:a14="http://schemas.microsoft.com/office/drawing/2010/main">
                    <a14:imgLayer r:embed="rId21">
                      <a14:imgEffect>
                        <a14:sharpenSoften amount="-100000"/>
                      </a14:imgEffect>
                      <a14:imgEffect>
                        <a14:brightnessContrast bright="30000" contrast="70000"/>
                      </a14:imgEffect>
                    </a14:imgLayer>
                  </a14:imgProps>
                </a:ext>
              </a:extLst>
            </a:blip>
            <a:srcRect l="2964" t="45704" r="3116" b="35158"/>
            <a:stretch/>
          </p:blipFill>
          <p:spPr>
            <a:xfrm>
              <a:off x="3497823" y="8105461"/>
              <a:ext cx="2568429" cy="652255"/>
            </a:xfrm>
            <a:prstGeom prst="rect">
              <a:avLst/>
            </a:prstGeom>
            <a:ln w="9525" cap="sq">
              <a:solidFill>
                <a:srgbClr val="000000"/>
              </a:solidFill>
              <a:prstDash val="solid"/>
              <a:miter lim="800000"/>
            </a:ln>
            <a:effectLst/>
          </p:spPr>
        </p:pic>
        <p:pic>
          <p:nvPicPr>
            <p:cNvPr id="96" name="图片 132">
              <a:extLst>
                <a:ext uri="{FF2B5EF4-FFF2-40B4-BE49-F238E27FC236}">
                  <a16:creationId xmlns:a16="http://schemas.microsoft.com/office/drawing/2014/main" id="{46F30285-9BE7-EC4B-221B-88476F25786C}"/>
                </a:ext>
              </a:extLst>
            </p:cNvPr>
            <p:cNvPicPr>
              <a:picLocks noChangeAspect="1"/>
            </p:cNvPicPr>
            <p:nvPr/>
          </p:nvPicPr>
          <p:blipFill rotWithShape="1">
            <a:blip r:embed="rId22" cstate="print">
              <a:duotone>
                <a:prstClr val="black"/>
                <a:schemeClr val="bg1">
                  <a:lumMod val="85000"/>
                  <a:tint val="45000"/>
                  <a:satMod val="400000"/>
                </a:schemeClr>
              </a:duotone>
              <a:extLst>
                <a:ext uri="{BEBA8EAE-BF5A-486C-A8C5-ECC9F3942E4B}">
                  <a14:imgProps xmlns:a14="http://schemas.microsoft.com/office/drawing/2010/main">
                    <a14:imgLayer r:embed="rId23">
                      <a14:imgEffect>
                        <a14:brightnessContrast bright="30000" contrast="70000"/>
                      </a14:imgEffect>
                    </a14:imgLayer>
                  </a14:imgProps>
                </a:ext>
              </a:extLst>
            </a:blip>
            <a:srcRect l="13135" t="52909" r="6859" b="36050"/>
            <a:stretch/>
          </p:blipFill>
          <p:spPr>
            <a:xfrm>
              <a:off x="3516578" y="10569518"/>
              <a:ext cx="2549675" cy="653798"/>
            </a:xfrm>
            <a:prstGeom prst="rect">
              <a:avLst/>
            </a:prstGeom>
            <a:ln w="9525" cap="sq">
              <a:solidFill>
                <a:srgbClr val="000000"/>
              </a:solidFill>
              <a:prstDash val="solid"/>
              <a:miter lim="800000"/>
            </a:ln>
            <a:effectLst/>
          </p:spPr>
        </p:pic>
        <p:pic>
          <p:nvPicPr>
            <p:cNvPr id="97" name="图片 20">
              <a:extLst>
                <a:ext uri="{FF2B5EF4-FFF2-40B4-BE49-F238E27FC236}">
                  <a16:creationId xmlns:a16="http://schemas.microsoft.com/office/drawing/2014/main" id="{FB7BFFAA-4581-3D87-5714-D66C9BCF7F16}"/>
                </a:ext>
              </a:extLst>
            </p:cNvPr>
            <p:cNvPicPr>
              <a:picLocks noChangeAspect="1"/>
            </p:cNvPicPr>
            <p:nvPr/>
          </p:nvPicPr>
          <p:blipFill rotWithShape="1">
            <a:blip r:embed="rId24" cstate="print">
              <a:duotone>
                <a:prstClr val="black"/>
                <a:schemeClr val="bg1">
                  <a:lumMod val="85000"/>
                  <a:tint val="45000"/>
                  <a:satMod val="400000"/>
                </a:schemeClr>
              </a:duotone>
              <a:extLst>
                <a:ext uri="{BEBA8EAE-BF5A-486C-A8C5-ECC9F3942E4B}">
                  <a14:imgProps xmlns:a14="http://schemas.microsoft.com/office/drawing/2010/main">
                    <a14:imgLayer r:embed="rId25">
                      <a14:imgEffect>
                        <a14:brightnessContrast bright="30000" contrast="70000"/>
                      </a14:imgEffect>
                    </a14:imgLayer>
                  </a14:imgProps>
                </a:ext>
              </a:extLst>
            </a:blip>
            <a:srcRect l="9455" t="23912" r="7957" b="61908"/>
            <a:stretch/>
          </p:blipFill>
          <p:spPr>
            <a:xfrm>
              <a:off x="3497821" y="9731608"/>
              <a:ext cx="2549675" cy="643418"/>
            </a:xfrm>
            <a:prstGeom prst="rect">
              <a:avLst/>
            </a:prstGeom>
            <a:ln w="9525" cap="sq">
              <a:solidFill>
                <a:srgbClr val="000000"/>
              </a:solidFill>
              <a:prstDash val="solid"/>
              <a:miter lim="800000"/>
            </a:ln>
            <a:effectLst/>
          </p:spPr>
        </p:pic>
      </p:grpSp>
      <p:grpSp>
        <p:nvGrpSpPr>
          <p:cNvPr id="98" name="Group 97">
            <a:extLst>
              <a:ext uri="{FF2B5EF4-FFF2-40B4-BE49-F238E27FC236}">
                <a16:creationId xmlns:a16="http://schemas.microsoft.com/office/drawing/2014/main" id="{C04F1840-6664-EF6A-F4F7-18D3D4BE203F}"/>
              </a:ext>
            </a:extLst>
          </p:cNvPr>
          <p:cNvGrpSpPr/>
          <p:nvPr/>
        </p:nvGrpSpPr>
        <p:grpSpPr>
          <a:xfrm>
            <a:off x="7503148" y="1002839"/>
            <a:ext cx="854964" cy="854964"/>
            <a:chOff x="9573413" y="8089515"/>
            <a:chExt cx="2557887" cy="3133801"/>
          </a:xfrm>
        </p:grpSpPr>
        <p:pic>
          <p:nvPicPr>
            <p:cNvPr id="99" name="图片 142">
              <a:extLst>
                <a:ext uri="{FF2B5EF4-FFF2-40B4-BE49-F238E27FC236}">
                  <a16:creationId xmlns:a16="http://schemas.microsoft.com/office/drawing/2014/main" id="{79BFBC0F-B5B4-E629-8633-FD5FD2A03E18}"/>
                </a:ext>
              </a:extLst>
            </p:cNvPr>
            <p:cNvPicPr>
              <a:picLocks noChangeAspect="1"/>
            </p:cNvPicPr>
            <p:nvPr/>
          </p:nvPicPr>
          <p:blipFill rotWithShape="1">
            <a:blip r:embed="rId26" cstate="print">
              <a:duotone>
                <a:prstClr val="black"/>
                <a:schemeClr val="bg1">
                  <a:lumMod val="85000"/>
                  <a:tint val="45000"/>
                  <a:satMod val="400000"/>
                </a:schemeClr>
              </a:duotone>
              <a:extLst>
                <a:ext uri="{BEBA8EAE-BF5A-486C-A8C5-ECC9F3942E4B}">
                  <a14:imgProps xmlns:a14="http://schemas.microsoft.com/office/drawing/2010/main">
                    <a14:imgLayer r:embed="rId19">
                      <a14:imgEffect>
                        <a14:brightnessContrast bright="20000" contrast="50000"/>
                      </a14:imgEffect>
                    </a14:imgLayer>
                  </a14:imgProps>
                </a:ext>
              </a:extLst>
            </a:blip>
            <a:srcRect l="80490" t="20443" r="3944" b="29808"/>
            <a:stretch/>
          </p:blipFill>
          <p:spPr>
            <a:xfrm>
              <a:off x="9577523" y="8925626"/>
              <a:ext cx="2553777" cy="644739"/>
            </a:xfrm>
            <a:prstGeom prst="rect">
              <a:avLst/>
            </a:prstGeom>
            <a:ln w="9525" cap="sq">
              <a:solidFill>
                <a:srgbClr val="000000"/>
              </a:solidFill>
              <a:prstDash val="solid"/>
              <a:miter lim="800000"/>
            </a:ln>
            <a:effectLst/>
          </p:spPr>
        </p:pic>
        <p:pic>
          <p:nvPicPr>
            <p:cNvPr id="100" name="图片 143">
              <a:extLst>
                <a:ext uri="{FF2B5EF4-FFF2-40B4-BE49-F238E27FC236}">
                  <a16:creationId xmlns:a16="http://schemas.microsoft.com/office/drawing/2014/main" id="{3DC78C86-6B6E-CF99-10B5-09EB1F9CF257}"/>
                </a:ext>
              </a:extLst>
            </p:cNvPr>
            <p:cNvPicPr>
              <a:picLocks/>
            </p:cNvPicPr>
            <p:nvPr/>
          </p:nvPicPr>
          <p:blipFill rotWithShape="1">
            <a:blip r:embed="rId27" cstate="print">
              <a:duotone>
                <a:prstClr val="black"/>
                <a:schemeClr val="bg1">
                  <a:lumMod val="85000"/>
                  <a:tint val="45000"/>
                  <a:satMod val="400000"/>
                </a:schemeClr>
              </a:duotone>
              <a:extLst>
                <a:ext uri="{BEBA8EAE-BF5A-486C-A8C5-ECC9F3942E4B}">
                  <a14:imgProps xmlns:a14="http://schemas.microsoft.com/office/drawing/2010/main">
                    <a14:imgLayer r:embed="rId28">
                      <a14:imgEffect>
                        <a14:sharpenSoften amount="-100000"/>
                      </a14:imgEffect>
                      <a14:imgEffect>
                        <a14:brightnessContrast bright="30000" contrast="70000"/>
                      </a14:imgEffect>
                    </a14:imgLayer>
                  </a14:imgProps>
                </a:ext>
              </a:extLst>
            </a:blip>
            <a:srcRect l="4142" t="44566" r="4290" b="34618"/>
            <a:stretch/>
          </p:blipFill>
          <p:spPr>
            <a:xfrm>
              <a:off x="9573413" y="8089515"/>
              <a:ext cx="2557887" cy="644652"/>
            </a:xfrm>
            <a:prstGeom prst="rect">
              <a:avLst/>
            </a:prstGeom>
            <a:ln w="9525" cap="sq">
              <a:solidFill>
                <a:srgbClr val="000000"/>
              </a:solidFill>
              <a:prstDash val="solid"/>
              <a:miter lim="800000"/>
            </a:ln>
            <a:effectLst/>
          </p:spPr>
        </p:pic>
        <p:pic>
          <p:nvPicPr>
            <p:cNvPr id="101" name="图片 144">
              <a:extLst>
                <a:ext uri="{FF2B5EF4-FFF2-40B4-BE49-F238E27FC236}">
                  <a16:creationId xmlns:a16="http://schemas.microsoft.com/office/drawing/2014/main" id="{D27BD2AF-C124-D6B4-FECC-BD249DEACFC1}"/>
                </a:ext>
              </a:extLst>
            </p:cNvPr>
            <p:cNvPicPr>
              <a:picLocks noChangeAspect="1"/>
            </p:cNvPicPr>
            <p:nvPr/>
          </p:nvPicPr>
          <p:blipFill rotWithShape="1">
            <a:blip r:embed="rId29" cstate="print">
              <a:duotone>
                <a:prstClr val="black"/>
                <a:schemeClr val="bg1">
                  <a:lumMod val="85000"/>
                  <a:tint val="45000"/>
                  <a:satMod val="400000"/>
                </a:schemeClr>
              </a:duotone>
              <a:extLst>
                <a:ext uri="{BEBA8EAE-BF5A-486C-A8C5-ECC9F3942E4B}">
                  <a14:imgProps xmlns:a14="http://schemas.microsoft.com/office/drawing/2010/main">
                    <a14:imgLayer r:embed="rId30">
                      <a14:imgEffect>
                        <a14:brightnessContrast bright="30000" contrast="70000"/>
                      </a14:imgEffect>
                    </a14:imgLayer>
                  </a14:imgProps>
                </a:ext>
              </a:extLst>
            </a:blip>
            <a:srcRect t="25362" b="56659"/>
            <a:stretch/>
          </p:blipFill>
          <p:spPr>
            <a:xfrm>
              <a:off x="9573413" y="10569518"/>
              <a:ext cx="2557887" cy="653798"/>
            </a:xfrm>
            <a:prstGeom prst="rect">
              <a:avLst/>
            </a:prstGeom>
            <a:ln w="9525" cap="sq">
              <a:solidFill>
                <a:srgbClr val="000000"/>
              </a:solidFill>
              <a:prstDash val="solid"/>
              <a:miter lim="800000"/>
            </a:ln>
            <a:effectLst/>
          </p:spPr>
        </p:pic>
        <p:pic>
          <p:nvPicPr>
            <p:cNvPr id="102" name="图片 145">
              <a:extLst>
                <a:ext uri="{FF2B5EF4-FFF2-40B4-BE49-F238E27FC236}">
                  <a16:creationId xmlns:a16="http://schemas.microsoft.com/office/drawing/2014/main" id="{09D9D1B6-CFD2-78A9-E7FB-DAF99064AD10}"/>
                </a:ext>
              </a:extLst>
            </p:cNvPr>
            <p:cNvPicPr>
              <a:picLocks noChangeAspect="1"/>
            </p:cNvPicPr>
            <p:nvPr/>
          </p:nvPicPr>
          <p:blipFill rotWithShape="1">
            <a:blip r:embed="rId31" cstate="print">
              <a:duotone>
                <a:prstClr val="black"/>
                <a:schemeClr val="bg1">
                  <a:lumMod val="85000"/>
                  <a:tint val="45000"/>
                  <a:satMod val="400000"/>
                </a:schemeClr>
              </a:duotone>
              <a:extLst>
                <a:ext uri="{BEBA8EAE-BF5A-486C-A8C5-ECC9F3942E4B}">
                  <a14:imgProps xmlns:a14="http://schemas.microsoft.com/office/drawing/2010/main">
                    <a14:imgLayer r:embed="rId32">
                      <a14:imgEffect>
                        <a14:brightnessContrast bright="-10000" contrast="80000"/>
                      </a14:imgEffect>
                    </a14:imgLayer>
                  </a14:imgProps>
                </a:ext>
              </a:extLst>
            </a:blip>
            <a:srcRect l="5517" t="39850" r="5197" b="52626"/>
            <a:stretch/>
          </p:blipFill>
          <p:spPr>
            <a:xfrm>
              <a:off x="9573413" y="9754301"/>
              <a:ext cx="2557887" cy="644652"/>
            </a:xfrm>
            <a:prstGeom prst="rect">
              <a:avLst/>
            </a:prstGeom>
            <a:ln w="9525" cap="sq">
              <a:solidFill>
                <a:srgbClr val="000000"/>
              </a:solidFill>
              <a:prstDash val="solid"/>
              <a:miter lim="800000"/>
            </a:ln>
            <a:effectLst/>
          </p:spPr>
        </p:pic>
      </p:grpSp>
      <p:graphicFrame>
        <p:nvGraphicFramePr>
          <p:cNvPr id="103" name="图表 78">
            <a:extLst>
              <a:ext uri="{FF2B5EF4-FFF2-40B4-BE49-F238E27FC236}">
                <a16:creationId xmlns:a16="http://schemas.microsoft.com/office/drawing/2014/main" id="{F355861B-6FBF-DA22-168F-7F3690C5D4E0}"/>
              </a:ext>
            </a:extLst>
          </p:cNvPr>
          <p:cNvGraphicFramePr/>
          <p:nvPr>
            <p:extLst>
              <p:ext uri="{D42A27DB-BD31-4B8C-83A1-F6EECF244321}">
                <p14:modId xmlns:p14="http://schemas.microsoft.com/office/powerpoint/2010/main" val="3424126292"/>
              </p:ext>
            </p:extLst>
          </p:nvPr>
        </p:nvGraphicFramePr>
        <p:xfrm>
          <a:off x="1713054" y="1958662"/>
          <a:ext cx="1371600" cy="1280160"/>
        </p:xfrm>
        <a:graphic>
          <a:graphicData uri="http://schemas.openxmlformats.org/drawingml/2006/chart">
            <c:chart xmlns:c="http://schemas.openxmlformats.org/drawingml/2006/chart" xmlns:r="http://schemas.openxmlformats.org/officeDocument/2006/relationships" r:id="rId33"/>
          </a:graphicData>
        </a:graphic>
      </p:graphicFrame>
      <p:graphicFrame>
        <p:nvGraphicFramePr>
          <p:cNvPr id="104" name="图表 79">
            <a:extLst>
              <a:ext uri="{FF2B5EF4-FFF2-40B4-BE49-F238E27FC236}">
                <a16:creationId xmlns:a16="http://schemas.microsoft.com/office/drawing/2014/main" id="{257095BA-5B9C-11D6-BA6F-47D322AD4D55}"/>
              </a:ext>
            </a:extLst>
          </p:cNvPr>
          <p:cNvGraphicFramePr/>
          <p:nvPr>
            <p:extLst>
              <p:ext uri="{D42A27DB-BD31-4B8C-83A1-F6EECF244321}">
                <p14:modId xmlns:p14="http://schemas.microsoft.com/office/powerpoint/2010/main" val="3839130136"/>
              </p:ext>
            </p:extLst>
          </p:nvPr>
        </p:nvGraphicFramePr>
        <p:xfrm>
          <a:off x="5400502" y="1958662"/>
          <a:ext cx="1371600" cy="1280160"/>
        </p:xfrm>
        <a:graphic>
          <a:graphicData uri="http://schemas.openxmlformats.org/drawingml/2006/chart">
            <c:chart xmlns:c="http://schemas.openxmlformats.org/drawingml/2006/chart" xmlns:r="http://schemas.openxmlformats.org/officeDocument/2006/relationships" r:id="rId34"/>
          </a:graphicData>
        </a:graphic>
      </p:graphicFrame>
      <p:graphicFrame>
        <p:nvGraphicFramePr>
          <p:cNvPr id="105" name="图表 84">
            <a:extLst>
              <a:ext uri="{FF2B5EF4-FFF2-40B4-BE49-F238E27FC236}">
                <a16:creationId xmlns:a16="http://schemas.microsoft.com/office/drawing/2014/main" id="{842702CD-82C2-819E-94F7-B8F959652CC1}"/>
              </a:ext>
            </a:extLst>
          </p:cNvPr>
          <p:cNvGraphicFramePr/>
          <p:nvPr>
            <p:extLst>
              <p:ext uri="{D42A27DB-BD31-4B8C-83A1-F6EECF244321}">
                <p14:modId xmlns:p14="http://schemas.microsoft.com/office/powerpoint/2010/main" val="539400420"/>
              </p:ext>
            </p:extLst>
          </p:nvPr>
        </p:nvGraphicFramePr>
        <p:xfrm>
          <a:off x="3596912" y="1958662"/>
          <a:ext cx="1371600" cy="1280160"/>
        </p:xfrm>
        <a:graphic>
          <a:graphicData uri="http://schemas.openxmlformats.org/drawingml/2006/chart">
            <c:chart xmlns:c="http://schemas.openxmlformats.org/drawingml/2006/chart" xmlns:r="http://schemas.openxmlformats.org/officeDocument/2006/relationships" r:id="rId35"/>
          </a:graphicData>
        </a:graphic>
      </p:graphicFrame>
      <p:graphicFrame>
        <p:nvGraphicFramePr>
          <p:cNvPr id="109" name="图表 94">
            <a:extLst>
              <a:ext uri="{FF2B5EF4-FFF2-40B4-BE49-F238E27FC236}">
                <a16:creationId xmlns:a16="http://schemas.microsoft.com/office/drawing/2014/main" id="{192F1770-3361-42AC-8230-254BDEFEE2D7}"/>
              </a:ext>
            </a:extLst>
          </p:cNvPr>
          <p:cNvGraphicFramePr/>
          <p:nvPr>
            <p:extLst>
              <p:ext uri="{D42A27DB-BD31-4B8C-83A1-F6EECF244321}">
                <p14:modId xmlns:p14="http://schemas.microsoft.com/office/powerpoint/2010/main" val="252592618"/>
              </p:ext>
            </p:extLst>
          </p:nvPr>
        </p:nvGraphicFramePr>
        <p:xfrm>
          <a:off x="7041340" y="1958662"/>
          <a:ext cx="1371600" cy="1280160"/>
        </p:xfrm>
        <a:graphic>
          <a:graphicData uri="http://schemas.openxmlformats.org/drawingml/2006/chart">
            <c:chart xmlns:c="http://schemas.openxmlformats.org/drawingml/2006/chart" xmlns:r="http://schemas.openxmlformats.org/officeDocument/2006/relationships" r:id="rId36"/>
          </a:graphicData>
        </a:graphic>
      </p:graphicFrame>
      <p:sp>
        <p:nvSpPr>
          <p:cNvPr id="110" name="文本框 66">
            <a:extLst>
              <a:ext uri="{FF2B5EF4-FFF2-40B4-BE49-F238E27FC236}">
                <a16:creationId xmlns:a16="http://schemas.microsoft.com/office/drawing/2014/main" id="{7A5B1EB1-0F33-D92E-85D2-B05A21BBE5D6}"/>
              </a:ext>
            </a:extLst>
          </p:cNvPr>
          <p:cNvSpPr txBox="1"/>
          <p:nvPr/>
        </p:nvSpPr>
        <p:spPr>
          <a:xfrm rot="17871455">
            <a:off x="2003185" y="3221706"/>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Control</a:t>
            </a:r>
            <a:endParaRPr kumimoji="1" lang="zh-CN" altLang="en-US" sz="700" dirty="0">
              <a:latin typeface="Arial" panose="020B0604020202020204" pitchFamily="34" charset="0"/>
              <a:cs typeface="Arial" panose="020B0604020202020204" pitchFamily="34" charset="0"/>
            </a:endParaRPr>
          </a:p>
        </p:txBody>
      </p:sp>
      <p:sp>
        <p:nvSpPr>
          <p:cNvPr id="169" name="文本框 67">
            <a:extLst>
              <a:ext uri="{FF2B5EF4-FFF2-40B4-BE49-F238E27FC236}">
                <a16:creationId xmlns:a16="http://schemas.microsoft.com/office/drawing/2014/main" id="{359FD461-0F96-8660-0E1C-FFEEC50BFC42}"/>
              </a:ext>
            </a:extLst>
          </p:cNvPr>
          <p:cNvSpPr txBox="1"/>
          <p:nvPr/>
        </p:nvSpPr>
        <p:spPr>
          <a:xfrm rot="17871455">
            <a:off x="2382442" y="3172812"/>
            <a:ext cx="357791"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a:t>
            </a:r>
            <a:endParaRPr kumimoji="1" lang="zh-CN" altLang="en-US" sz="700" dirty="0">
              <a:latin typeface="Arial" panose="020B0604020202020204" pitchFamily="34" charset="0"/>
              <a:cs typeface="Arial" panose="020B0604020202020204" pitchFamily="34" charset="0"/>
            </a:endParaRPr>
          </a:p>
        </p:txBody>
      </p:sp>
      <p:sp>
        <p:nvSpPr>
          <p:cNvPr id="170" name="文本框 68">
            <a:extLst>
              <a:ext uri="{FF2B5EF4-FFF2-40B4-BE49-F238E27FC236}">
                <a16:creationId xmlns:a16="http://schemas.microsoft.com/office/drawing/2014/main" id="{B65DACF3-C950-646D-F77D-5ADCB2AEED6B}"/>
              </a:ext>
            </a:extLst>
          </p:cNvPr>
          <p:cNvSpPr txBox="1"/>
          <p:nvPr/>
        </p:nvSpPr>
        <p:spPr>
          <a:xfrm rot="17871455">
            <a:off x="2516618" y="3238713"/>
            <a:ext cx="513282"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a:t>
            </a:r>
            <a:r>
              <a:rPr kumimoji="1" lang="en-US" altLang="zh-CN" sz="700" dirty="0" err="1">
                <a:latin typeface="Arial" panose="020B0604020202020204" pitchFamily="34" charset="0"/>
                <a:cs typeface="Arial" panose="020B0604020202020204" pitchFamily="34" charset="0"/>
              </a:rPr>
              <a:t>Akt</a:t>
            </a:r>
            <a:endParaRPr kumimoji="1" lang="en-US" altLang="zh-CN" sz="700" dirty="0">
              <a:latin typeface="Arial" panose="020B0604020202020204" pitchFamily="34" charset="0"/>
              <a:cs typeface="Arial" panose="020B0604020202020204" pitchFamily="34" charset="0"/>
            </a:endParaRPr>
          </a:p>
        </p:txBody>
      </p:sp>
      <p:sp>
        <p:nvSpPr>
          <p:cNvPr id="171" name="文本框 66">
            <a:extLst>
              <a:ext uri="{FF2B5EF4-FFF2-40B4-BE49-F238E27FC236}">
                <a16:creationId xmlns:a16="http://schemas.microsoft.com/office/drawing/2014/main" id="{BE5C74B1-BDB8-ACBE-2AF9-46F2634EC519}"/>
              </a:ext>
            </a:extLst>
          </p:cNvPr>
          <p:cNvSpPr txBox="1"/>
          <p:nvPr/>
        </p:nvSpPr>
        <p:spPr>
          <a:xfrm rot="17871455">
            <a:off x="3899090" y="3223868"/>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Control</a:t>
            </a:r>
            <a:endParaRPr kumimoji="1" lang="zh-CN" altLang="en-US" sz="700" dirty="0">
              <a:latin typeface="Arial" panose="020B0604020202020204" pitchFamily="34" charset="0"/>
              <a:cs typeface="Arial" panose="020B0604020202020204" pitchFamily="34" charset="0"/>
            </a:endParaRPr>
          </a:p>
        </p:txBody>
      </p:sp>
      <p:sp>
        <p:nvSpPr>
          <p:cNvPr id="172" name="文本框 67">
            <a:extLst>
              <a:ext uri="{FF2B5EF4-FFF2-40B4-BE49-F238E27FC236}">
                <a16:creationId xmlns:a16="http://schemas.microsoft.com/office/drawing/2014/main" id="{98F07795-D885-BCD0-39EE-89EBB4F3EE2C}"/>
              </a:ext>
            </a:extLst>
          </p:cNvPr>
          <p:cNvSpPr txBox="1"/>
          <p:nvPr/>
        </p:nvSpPr>
        <p:spPr>
          <a:xfrm rot="17871455">
            <a:off x="4211242" y="3174974"/>
            <a:ext cx="357791"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a:t>
            </a:r>
            <a:endParaRPr kumimoji="1" lang="zh-CN" altLang="en-US" sz="700" dirty="0">
              <a:latin typeface="Arial" panose="020B0604020202020204" pitchFamily="34" charset="0"/>
              <a:cs typeface="Arial" panose="020B0604020202020204" pitchFamily="34" charset="0"/>
            </a:endParaRPr>
          </a:p>
        </p:txBody>
      </p:sp>
      <p:sp>
        <p:nvSpPr>
          <p:cNvPr id="173" name="文本框 68">
            <a:extLst>
              <a:ext uri="{FF2B5EF4-FFF2-40B4-BE49-F238E27FC236}">
                <a16:creationId xmlns:a16="http://schemas.microsoft.com/office/drawing/2014/main" id="{7DEC3F88-FA52-BCB9-261B-6FF32A8B4FF1}"/>
              </a:ext>
            </a:extLst>
          </p:cNvPr>
          <p:cNvSpPr txBox="1"/>
          <p:nvPr/>
        </p:nvSpPr>
        <p:spPr>
          <a:xfrm rot="17871455">
            <a:off x="4309225" y="3293313"/>
            <a:ext cx="646332"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B4si/P110𝛼</a:t>
            </a:r>
          </a:p>
        </p:txBody>
      </p:sp>
      <p:sp>
        <p:nvSpPr>
          <p:cNvPr id="174" name="文本框 66">
            <a:extLst>
              <a:ext uri="{FF2B5EF4-FFF2-40B4-BE49-F238E27FC236}">
                <a16:creationId xmlns:a16="http://schemas.microsoft.com/office/drawing/2014/main" id="{A05B82D6-C509-1B4B-6BCC-4C8F6B84C1CB}"/>
              </a:ext>
            </a:extLst>
          </p:cNvPr>
          <p:cNvSpPr txBox="1"/>
          <p:nvPr/>
        </p:nvSpPr>
        <p:spPr>
          <a:xfrm rot="17871455">
            <a:off x="5660785" y="3229351"/>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Control</a:t>
            </a:r>
            <a:endParaRPr kumimoji="1" lang="zh-CN" altLang="en-US" sz="700" dirty="0">
              <a:latin typeface="Arial" panose="020B0604020202020204" pitchFamily="34" charset="0"/>
              <a:cs typeface="Arial" panose="020B0604020202020204" pitchFamily="34" charset="0"/>
            </a:endParaRPr>
          </a:p>
        </p:txBody>
      </p:sp>
      <p:sp>
        <p:nvSpPr>
          <p:cNvPr id="175" name="文本框 67">
            <a:extLst>
              <a:ext uri="{FF2B5EF4-FFF2-40B4-BE49-F238E27FC236}">
                <a16:creationId xmlns:a16="http://schemas.microsoft.com/office/drawing/2014/main" id="{29F345D6-0008-91DB-820C-6B0AD53B1F45}"/>
              </a:ext>
            </a:extLst>
          </p:cNvPr>
          <p:cNvSpPr txBox="1"/>
          <p:nvPr/>
        </p:nvSpPr>
        <p:spPr>
          <a:xfrm rot="17871455">
            <a:off x="6031324" y="3203729"/>
            <a:ext cx="357791"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a:t>
            </a:r>
            <a:endParaRPr kumimoji="1" lang="zh-CN" altLang="en-US" sz="700" dirty="0">
              <a:latin typeface="Arial" panose="020B0604020202020204" pitchFamily="34" charset="0"/>
              <a:cs typeface="Arial" panose="020B0604020202020204" pitchFamily="34" charset="0"/>
            </a:endParaRPr>
          </a:p>
        </p:txBody>
      </p:sp>
      <p:sp>
        <p:nvSpPr>
          <p:cNvPr id="176" name="文本框 68">
            <a:extLst>
              <a:ext uri="{FF2B5EF4-FFF2-40B4-BE49-F238E27FC236}">
                <a16:creationId xmlns:a16="http://schemas.microsoft.com/office/drawing/2014/main" id="{273693A3-2C4A-48F9-BBF2-FE97EFBEF755}"/>
              </a:ext>
            </a:extLst>
          </p:cNvPr>
          <p:cNvSpPr txBox="1"/>
          <p:nvPr/>
        </p:nvSpPr>
        <p:spPr>
          <a:xfrm rot="17871455">
            <a:off x="6098351" y="3294021"/>
            <a:ext cx="646331"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B4si/P110𝛽</a:t>
            </a:r>
          </a:p>
        </p:txBody>
      </p:sp>
      <p:sp>
        <p:nvSpPr>
          <p:cNvPr id="177" name="文本框 66">
            <a:extLst>
              <a:ext uri="{FF2B5EF4-FFF2-40B4-BE49-F238E27FC236}">
                <a16:creationId xmlns:a16="http://schemas.microsoft.com/office/drawing/2014/main" id="{D5A1F13F-2483-EDFF-798D-992D584BE43D}"/>
              </a:ext>
            </a:extLst>
          </p:cNvPr>
          <p:cNvSpPr txBox="1"/>
          <p:nvPr/>
        </p:nvSpPr>
        <p:spPr>
          <a:xfrm rot="17871455">
            <a:off x="7333683" y="3223868"/>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Control</a:t>
            </a:r>
            <a:endParaRPr kumimoji="1" lang="zh-CN" altLang="en-US" sz="700" dirty="0">
              <a:latin typeface="Arial" panose="020B0604020202020204" pitchFamily="34" charset="0"/>
              <a:cs typeface="Arial" panose="020B0604020202020204" pitchFamily="34" charset="0"/>
            </a:endParaRPr>
          </a:p>
        </p:txBody>
      </p:sp>
      <p:sp>
        <p:nvSpPr>
          <p:cNvPr id="178" name="文本框 67">
            <a:extLst>
              <a:ext uri="{FF2B5EF4-FFF2-40B4-BE49-F238E27FC236}">
                <a16:creationId xmlns:a16="http://schemas.microsoft.com/office/drawing/2014/main" id="{68B398F3-7C2C-D150-1764-73D1D00E906B}"/>
              </a:ext>
            </a:extLst>
          </p:cNvPr>
          <p:cNvSpPr txBox="1"/>
          <p:nvPr/>
        </p:nvSpPr>
        <p:spPr>
          <a:xfrm rot="17871455">
            <a:off x="7665150" y="3179764"/>
            <a:ext cx="357791"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a:t>
            </a:r>
            <a:endParaRPr kumimoji="1" lang="zh-CN" altLang="en-US" sz="700" dirty="0">
              <a:latin typeface="Arial" panose="020B0604020202020204" pitchFamily="34" charset="0"/>
              <a:cs typeface="Arial" panose="020B0604020202020204" pitchFamily="34" charset="0"/>
            </a:endParaRPr>
          </a:p>
        </p:txBody>
      </p:sp>
      <p:sp>
        <p:nvSpPr>
          <p:cNvPr id="179" name="文本框 68">
            <a:extLst>
              <a:ext uri="{FF2B5EF4-FFF2-40B4-BE49-F238E27FC236}">
                <a16:creationId xmlns:a16="http://schemas.microsoft.com/office/drawing/2014/main" id="{9AAEBA92-DA1F-EABF-41D7-6055E762C2F7}"/>
              </a:ext>
            </a:extLst>
          </p:cNvPr>
          <p:cNvSpPr txBox="1"/>
          <p:nvPr/>
        </p:nvSpPr>
        <p:spPr>
          <a:xfrm rot="17871455">
            <a:off x="7743706" y="3290478"/>
            <a:ext cx="63831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B4si/P110𝛾</a:t>
            </a:r>
          </a:p>
        </p:txBody>
      </p:sp>
      <p:sp>
        <p:nvSpPr>
          <p:cNvPr id="180" name="文本框 85">
            <a:extLst>
              <a:ext uri="{FF2B5EF4-FFF2-40B4-BE49-F238E27FC236}">
                <a16:creationId xmlns:a16="http://schemas.microsoft.com/office/drawing/2014/main" id="{91E108CD-EE9E-FD4C-DEB4-D8F0C93F96EC}"/>
              </a:ext>
            </a:extLst>
          </p:cNvPr>
          <p:cNvSpPr txBox="1"/>
          <p:nvPr/>
        </p:nvSpPr>
        <p:spPr>
          <a:xfrm rot="16200000">
            <a:off x="1278484" y="2622933"/>
            <a:ext cx="864339" cy="200055"/>
          </a:xfrm>
          <a:prstGeom prst="rect">
            <a:avLst/>
          </a:prstGeom>
          <a:noFill/>
        </p:spPr>
        <p:txBody>
          <a:bodyPr wrap="none" rtlCol="0">
            <a:spAutoFit/>
          </a:bodyPr>
          <a:lstStyle/>
          <a:p>
            <a:r>
              <a:rPr kumimoji="1" lang="en-US" altLang="zh-CN" sz="700" dirty="0">
                <a:latin typeface="Arial" panose="020B0604020202020204" pitchFamily="34" charset="0"/>
                <a:cs typeface="Arial" panose="020B0604020202020204" pitchFamily="34" charset="0"/>
              </a:rPr>
              <a:t>Relative AR level</a:t>
            </a:r>
            <a:endParaRPr kumimoji="1" lang="zh-CN" altLang="en-US" sz="700" dirty="0">
              <a:latin typeface="Arial" panose="020B0604020202020204" pitchFamily="34" charset="0"/>
              <a:cs typeface="Arial" panose="020B0604020202020204" pitchFamily="34" charset="0"/>
            </a:endParaRPr>
          </a:p>
        </p:txBody>
      </p:sp>
      <p:sp>
        <p:nvSpPr>
          <p:cNvPr id="181" name="文本框 85">
            <a:extLst>
              <a:ext uri="{FF2B5EF4-FFF2-40B4-BE49-F238E27FC236}">
                <a16:creationId xmlns:a16="http://schemas.microsoft.com/office/drawing/2014/main" id="{7E3FF13C-07D1-25EC-49BE-24A44A5AB4DF}"/>
              </a:ext>
            </a:extLst>
          </p:cNvPr>
          <p:cNvSpPr txBox="1"/>
          <p:nvPr/>
        </p:nvSpPr>
        <p:spPr>
          <a:xfrm rot="16200000">
            <a:off x="3099334" y="2572669"/>
            <a:ext cx="864339" cy="200055"/>
          </a:xfrm>
          <a:prstGeom prst="rect">
            <a:avLst/>
          </a:prstGeom>
          <a:noFill/>
        </p:spPr>
        <p:txBody>
          <a:bodyPr wrap="none" rtlCol="0">
            <a:spAutoFit/>
          </a:bodyPr>
          <a:lstStyle/>
          <a:p>
            <a:r>
              <a:rPr kumimoji="1" lang="en-US" altLang="zh-CN" sz="700" dirty="0">
                <a:latin typeface="Arial" panose="020B0604020202020204" pitchFamily="34" charset="0"/>
                <a:cs typeface="Arial" panose="020B0604020202020204" pitchFamily="34" charset="0"/>
              </a:rPr>
              <a:t>Relative AR level</a:t>
            </a:r>
            <a:endParaRPr kumimoji="1" lang="zh-CN" altLang="en-US" sz="700" dirty="0">
              <a:latin typeface="Arial" panose="020B0604020202020204" pitchFamily="34" charset="0"/>
              <a:cs typeface="Arial" panose="020B0604020202020204" pitchFamily="34" charset="0"/>
            </a:endParaRPr>
          </a:p>
        </p:txBody>
      </p:sp>
      <p:sp>
        <p:nvSpPr>
          <p:cNvPr id="182" name="文本框 85">
            <a:extLst>
              <a:ext uri="{FF2B5EF4-FFF2-40B4-BE49-F238E27FC236}">
                <a16:creationId xmlns:a16="http://schemas.microsoft.com/office/drawing/2014/main" id="{7DE26F66-FE69-9DBB-EE42-969FA386D93E}"/>
              </a:ext>
            </a:extLst>
          </p:cNvPr>
          <p:cNvSpPr txBox="1"/>
          <p:nvPr/>
        </p:nvSpPr>
        <p:spPr>
          <a:xfrm rot="16200000">
            <a:off x="4924867" y="2608983"/>
            <a:ext cx="864339" cy="200055"/>
          </a:xfrm>
          <a:prstGeom prst="rect">
            <a:avLst/>
          </a:prstGeom>
          <a:noFill/>
        </p:spPr>
        <p:txBody>
          <a:bodyPr wrap="none" rtlCol="0">
            <a:spAutoFit/>
          </a:bodyPr>
          <a:lstStyle/>
          <a:p>
            <a:r>
              <a:rPr kumimoji="1" lang="en-US" altLang="zh-CN" sz="700" dirty="0">
                <a:latin typeface="Arial" panose="020B0604020202020204" pitchFamily="34" charset="0"/>
                <a:cs typeface="Arial" panose="020B0604020202020204" pitchFamily="34" charset="0"/>
              </a:rPr>
              <a:t>Relative AR level</a:t>
            </a:r>
            <a:endParaRPr kumimoji="1" lang="zh-CN" altLang="en-US" sz="700" dirty="0">
              <a:latin typeface="Arial" panose="020B0604020202020204" pitchFamily="34" charset="0"/>
              <a:cs typeface="Arial" panose="020B0604020202020204" pitchFamily="34" charset="0"/>
            </a:endParaRPr>
          </a:p>
        </p:txBody>
      </p:sp>
      <p:sp>
        <p:nvSpPr>
          <p:cNvPr id="183" name="文本框 85">
            <a:extLst>
              <a:ext uri="{FF2B5EF4-FFF2-40B4-BE49-F238E27FC236}">
                <a16:creationId xmlns:a16="http://schemas.microsoft.com/office/drawing/2014/main" id="{F8700889-3E74-8B5E-2388-5B30DFCA90EB}"/>
              </a:ext>
            </a:extLst>
          </p:cNvPr>
          <p:cNvSpPr txBox="1"/>
          <p:nvPr/>
        </p:nvSpPr>
        <p:spPr>
          <a:xfrm rot="16200000">
            <a:off x="6550722" y="2608983"/>
            <a:ext cx="864339" cy="200055"/>
          </a:xfrm>
          <a:prstGeom prst="rect">
            <a:avLst/>
          </a:prstGeom>
          <a:noFill/>
        </p:spPr>
        <p:txBody>
          <a:bodyPr wrap="none" rtlCol="0">
            <a:spAutoFit/>
          </a:bodyPr>
          <a:lstStyle/>
          <a:p>
            <a:r>
              <a:rPr kumimoji="1" lang="en-US" altLang="zh-CN" sz="700" dirty="0">
                <a:latin typeface="Arial" panose="020B0604020202020204" pitchFamily="34" charset="0"/>
                <a:cs typeface="Arial" panose="020B0604020202020204" pitchFamily="34" charset="0"/>
              </a:rPr>
              <a:t>Relative AR level</a:t>
            </a:r>
            <a:endParaRPr kumimoji="1" lang="zh-CN" altLang="en-US" sz="700" dirty="0">
              <a:latin typeface="Arial" panose="020B0604020202020204" pitchFamily="34" charset="0"/>
              <a:cs typeface="Arial" panose="020B0604020202020204" pitchFamily="34" charset="0"/>
            </a:endParaRPr>
          </a:p>
        </p:txBody>
      </p:sp>
      <p:sp>
        <p:nvSpPr>
          <p:cNvPr id="184" name="文本框 50">
            <a:extLst>
              <a:ext uri="{FF2B5EF4-FFF2-40B4-BE49-F238E27FC236}">
                <a16:creationId xmlns:a16="http://schemas.microsoft.com/office/drawing/2014/main" id="{18D8A4B3-01F8-913E-7B1D-F8561EC0BADE}"/>
              </a:ext>
            </a:extLst>
          </p:cNvPr>
          <p:cNvSpPr txBox="1"/>
          <p:nvPr/>
        </p:nvSpPr>
        <p:spPr>
          <a:xfrm>
            <a:off x="3616957" y="1650080"/>
            <a:ext cx="46358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b-Actin</a:t>
            </a:r>
            <a:endParaRPr kumimoji="1" lang="zh-CN" altLang="en-US" sz="700" dirty="0">
              <a:latin typeface="Arial" panose="020B0604020202020204" pitchFamily="34" charset="0"/>
              <a:cs typeface="Arial" panose="020B0604020202020204" pitchFamily="34" charset="0"/>
            </a:endParaRPr>
          </a:p>
        </p:txBody>
      </p:sp>
      <p:sp>
        <p:nvSpPr>
          <p:cNvPr id="185" name="文本框 50">
            <a:extLst>
              <a:ext uri="{FF2B5EF4-FFF2-40B4-BE49-F238E27FC236}">
                <a16:creationId xmlns:a16="http://schemas.microsoft.com/office/drawing/2014/main" id="{284B5117-650C-B335-6E69-9EB5ED334594}"/>
              </a:ext>
            </a:extLst>
          </p:cNvPr>
          <p:cNvSpPr txBox="1"/>
          <p:nvPr/>
        </p:nvSpPr>
        <p:spPr>
          <a:xfrm>
            <a:off x="7094163" y="1632971"/>
            <a:ext cx="46358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b-Actin</a:t>
            </a:r>
            <a:endParaRPr kumimoji="1" lang="zh-CN" altLang="en-US" sz="700" dirty="0">
              <a:latin typeface="Arial" panose="020B0604020202020204" pitchFamily="34" charset="0"/>
              <a:cs typeface="Arial" panose="020B0604020202020204" pitchFamily="34" charset="0"/>
            </a:endParaRPr>
          </a:p>
        </p:txBody>
      </p:sp>
      <p:sp>
        <p:nvSpPr>
          <p:cNvPr id="186" name="文本框 50">
            <a:extLst>
              <a:ext uri="{FF2B5EF4-FFF2-40B4-BE49-F238E27FC236}">
                <a16:creationId xmlns:a16="http://schemas.microsoft.com/office/drawing/2014/main" id="{008360CB-E583-3F98-DCE1-220456EFEEBD}"/>
              </a:ext>
            </a:extLst>
          </p:cNvPr>
          <p:cNvSpPr txBox="1"/>
          <p:nvPr/>
        </p:nvSpPr>
        <p:spPr>
          <a:xfrm>
            <a:off x="5422408" y="1645833"/>
            <a:ext cx="463588"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b-Actin</a:t>
            </a:r>
            <a:endParaRPr kumimoji="1" lang="zh-CN" altLang="en-US" sz="700" dirty="0">
              <a:latin typeface="Arial" panose="020B0604020202020204" pitchFamily="34" charset="0"/>
              <a:cs typeface="Arial" panose="020B0604020202020204" pitchFamily="34" charset="0"/>
            </a:endParaRPr>
          </a:p>
        </p:txBody>
      </p:sp>
      <p:sp>
        <p:nvSpPr>
          <p:cNvPr id="187" name="文本框 40">
            <a:extLst>
              <a:ext uri="{FF2B5EF4-FFF2-40B4-BE49-F238E27FC236}">
                <a16:creationId xmlns:a16="http://schemas.microsoft.com/office/drawing/2014/main" id="{35219714-B225-6BE3-E8B9-04BEE6C9C090}"/>
              </a:ext>
            </a:extLst>
          </p:cNvPr>
          <p:cNvSpPr txBox="1"/>
          <p:nvPr/>
        </p:nvSpPr>
        <p:spPr>
          <a:xfrm>
            <a:off x="5395534" y="1432271"/>
            <a:ext cx="473206" cy="200055"/>
          </a:xfrm>
          <a:prstGeom prst="rect">
            <a:avLst/>
          </a:prstGeom>
          <a:noFill/>
        </p:spPr>
        <p:txBody>
          <a:bodyPr wrap="none" rtlCol="0">
            <a:spAutoFit/>
          </a:bodyPr>
          <a:lstStyle/>
          <a:p>
            <a:pPr algn="r"/>
            <a:r>
              <a:rPr kumimoji="1" lang="en-US" altLang="zh-CN" sz="700" dirty="0">
                <a:latin typeface="Arial" panose="020B0604020202020204" pitchFamily="34" charset="0"/>
                <a:cs typeface="Arial" panose="020B0604020202020204" pitchFamily="34" charset="0"/>
              </a:rPr>
              <a:t>P110-b</a:t>
            </a:r>
            <a:endParaRPr kumimoji="1" lang="zh-CN" altLang="en-US" sz="7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1953F671-973E-6CD2-9F94-56552D3DDA1A}"/>
              </a:ext>
            </a:extLst>
          </p:cNvPr>
          <p:cNvSpPr/>
          <p:nvPr/>
        </p:nvSpPr>
        <p:spPr>
          <a:xfrm>
            <a:off x="3020888" y="990840"/>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3BD151BD-C2A9-6F2A-514A-E2ADD66AFB09}"/>
              </a:ext>
            </a:extLst>
          </p:cNvPr>
          <p:cNvSpPr/>
          <p:nvPr/>
        </p:nvSpPr>
        <p:spPr>
          <a:xfrm>
            <a:off x="3015994" y="1206233"/>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00CD1D1-DEE4-8D52-3E83-DF60DFDDE968}"/>
              </a:ext>
            </a:extLst>
          </p:cNvPr>
          <p:cNvSpPr/>
          <p:nvPr/>
        </p:nvSpPr>
        <p:spPr>
          <a:xfrm>
            <a:off x="3017225" y="1443553"/>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56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4ACBE28-ACFC-AA75-CCA4-2F74AE57C80A}"/>
              </a:ext>
            </a:extLst>
          </p:cNvPr>
          <p:cNvSpPr/>
          <p:nvPr/>
        </p:nvSpPr>
        <p:spPr>
          <a:xfrm>
            <a:off x="3020888" y="1683420"/>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A24D760-AB7A-88D8-83CC-30AC260BE685}"/>
              </a:ext>
            </a:extLst>
          </p:cNvPr>
          <p:cNvSpPr/>
          <p:nvPr/>
        </p:nvSpPr>
        <p:spPr>
          <a:xfrm>
            <a:off x="4863295" y="989474"/>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483A4D0B-DC38-2204-207A-841B948F8C08}"/>
              </a:ext>
            </a:extLst>
          </p:cNvPr>
          <p:cNvSpPr/>
          <p:nvPr/>
        </p:nvSpPr>
        <p:spPr>
          <a:xfrm>
            <a:off x="4858401" y="1204867"/>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AF7039DD-6FAC-9C20-68D0-E487E708233F}"/>
              </a:ext>
            </a:extLst>
          </p:cNvPr>
          <p:cNvSpPr/>
          <p:nvPr/>
        </p:nvSpPr>
        <p:spPr>
          <a:xfrm>
            <a:off x="4859632" y="1442187"/>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84AD59EF-5053-809E-BC6F-89C2FEB7517F}"/>
              </a:ext>
            </a:extLst>
          </p:cNvPr>
          <p:cNvSpPr/>
          <p:nvPr/>
        </p:nvSpPr>
        <p:spPr>
          <a:xfrm>
            <a:off x="4863295" y="1682054"/>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D86B0DFA-D079-3FF8-1B32-8B646B6BD0E6}"/>
              </a:ext>
            </a:extLst>
          </p:cNvPr>
          <p:cNvSpPr/>
          <p:nvPr/>
        </p:nvSpPr>
        <p:spPr>
          <a:xfrm>
            <a:off x="6674577" y="954501"/>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DB21682-EBDC-CA03-8256-9D1DD2F4B9E3}"/>
              </a:ext>
            </a:extLst>
          </p:cNvPr>
          <p:cNvSpPr/>
          <p:nvPr/>
        </p:nvSpPr>
        <p:spPr>
          <a:xfrm>
            <a:off x="6677498" y="1169894"/>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89C1641C-FAEE-30EE-06EF-E6C40C8E1806}"/>
              </a:ext>
            </a:extLst>
          </p:cNvPr>
          <p:cNvSpPr/>
          <p:nvPr/>
        </p:nvSpPr>
        <p:spPr>
          <a:xfrm>
            <a:off x="6678729" y="1407214"/>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31BEFF8-55ED-F169-8FC6-21992A5E2DF9}"/>
              </a:ext>
            </a:extLst>
          </p:cNvPr>
          <p:cNvSpPr/>
          <p:nvPr/>
        </p:nvSpPr>
        <p:spPr>
          <a:xfrm>
            <a:off x="6682392" y="1647081"/>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0EFD8DA6-3C2E-E020-4BFE-B5F1EB805D02}"/>
              </a:ext>
            </a:extLst>
          </p:cNvPr>
          <p:cNvSpPr/>
          <p:nvPr/>
        </p:nvSpPr>
        <p:spPr>
          <a:xfrm>
            <a:off x="8311906" y="989474"/>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960AC3B-A99F-B34B-88BA-70678BCC17A1}"/>
              </a:ext>
            </a:extLst>
          </p:cNvPr>
          <p:cNvSpPr/>
          <p:nvPr/>
        </p:nvSpPr>
        <p:spPr>
          <a:xfrm>
            <a:off x="8307012" y="1204867"/>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84B6FC8F-6FAD-2B87-20D0-09436B9D8E6B}"/>
              </a:ext>
            </a:extLst>
          </p:cNvPr>
          <p:cNvSpPr/>
          <p:nvPr/>
        </p:nvSpPr>
        <p:spPr>
          <a:xfrm>
            <a:off x="8308243" y="1442187"/>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F60FADB7-5A4C-81AD-D450-D022DBF9426C}"/>
              </a:ext>
            </a:extLst>
          </p:cNvPr>
          <p:cNvSpPr/>
          <p:nvPr/>
        </p:nvSpPr>
        <p:spPr>
          <a:xfrm>
            <a:off x="8311906" y="1682054"/>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4944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7E29DA1-78CE-1543-B7FD-984D056C82A4}"/>
              </a:ext>
            </a:extLst>
          </p:cNvPr>
          <p:cNvPicPr>
            <a:picLocks noChangeAspect="1"/>
          </p:cNvPicPr>
          <p:nvPr/>
        </p:nvPicPr>
        <p:blipFill rotWithShape="1">
          <a:blip r:embed="rId3" cstate="print"/>
          <a:srcRect l="1279" t="6210" r="2018" b="3685"/>
          <a:stretch/>
        </p:blipFill>
        <p:spPr>
          <a:xfrm>
            <a:off x="6286594" y="1143001"/>
            <a:ext cx="3581212" cy="1648169"/>
          </a:xfrm>
          <a:prstGeom prst="rect">
            <a:avLst/>
          </a:prstGeom>
        </p:spPr>
      </p:pic>
      <p:pic>
        <p:nvPicPr>
          <p:cNvPr id="31" name="Picture 30">
            <a:extLst>
              <a:ext uri="{FF2B5EF4-FFF2-40B4-BE49-F238E27FC236}">
                <a16:creationId xmlns:a16="http://schemas.microsoft.com/office/drawing/2014/main" id="{CA2A3002-2650-474B-B96E-D4B7C0B6199F}"/>
              </a:ext>
            </a:extLst>
          </p:cNvPr>
          <p:cNvPicPr>
            <a:picLocks noChangeAspect="1"/>
          </p:cNvPicPr>
          <p:nvPr/>
        </p:nvPicPr>
        <p:blipFill rotWithShape="1">
          <a:blip r:embed="rId4" cstate="print"/>
          <a:srcRect l="1639" t="5366" r="1867" b="1226"/>
          <a:stretch/>
        </p:blipFill>
        <p:spPr>
          <a:xfrm>
            <a:off x="2004849" y="1114769"/>
            <a:ext cx="3573478" cy="1715591"/>
          </a:xfrm>
          <a:prstGeom prst="rect">
            <a:avLst/>
          </a:prstGeom>
        </p:spPr>
      </p:pic>
      <p:sp>
        <p:nvSpPr>
          <p:cNvPr id="26" name="TextBox 25">
            <a:extLst>
              <a:ext uri="{FF2B5EF4-FFF2-40B4-BE49-F238E27FC236}">
                <a16:creationId xmlns:a16="http://schemas.microsoft.com/office/drawing/2014/main" id="{5C0D79DA-0CEC-7E44-BDE8-5666F79464B0}"/>
              </a:ext>
            </a:extLst>
          </p:cNvPr>
          <p:cNvSpPr txBox="1"/>
          <p:nvPr/>
        </p:nvSpPr>
        <p:spPr>
          <a:xfrm rot="5400000">
            <a:off x="2483341" y="3594688"/>
            <a:ext cx="1819729" cy="230832"/>
          </a:xfrm>
          <a:prstGeom prst="rect">
            <a:avLst/>
          </a:prstGeom>
          <a:noFill/>
        </p:spPr>
        <p:txBody>
          <a:bodyPr wrap="none" rtlCol="0">
            <a:spAutoFit/>
          </a:bodyPr>
          <a:lstStyle/>
          <a:p>
            <a:r>
              <a:rPr lang="en-US" sz="900" dirty="0">
                <a:solidFill>
                  <a:srgbClr val="0432FF"/>
                </a:solidFill>
                <a:latin typeface="Arial" panose="020B0604020202020204" pitchFamily="34" charset="0"/>
                <a:cs typeface="Arial" panose="020B0604020202020204" pitchFamily="34" charset="0"/>
              </a:rPr>
              <a:t>GAPDH in Mock/</a:t>
            </a:r>
            <a:r>
              <a:rPr lang="en-US" sz="900" dirty="0" err="1">
                <a:solidFill>
                  <a:srgbClr val="0432FF"/>
                </a:solidFill>
                <a:latin typeface="Arial" panose="020B0604020202020204" pitchFamily="34" charset="0"/>
                <a:cs typeface="Arial" panose="020B0604020202020204" pitchFamily="34" charset="0"/>
              </a:rPr>
              <a:t>SiCtrl</a:t>
            </a:r>
            <a:r>
              <a:rPr lang="en-US" sz="900" dirty="0">
                <a:solidFill>
                  <a:srgbClr val="0432FF"/>
                </a:solidFill>
                <a:latin typeface="Arial" panose="020B0604020202020204" pitchFamily="34" charset="0"/>
                <a:cs typeface="Arial" panose="020B0604020202020204" pitchFamily="34" charset="0"/>
              </a:rPr>
              <a:t>/SiEphB4</a:t>
            </a:r>
          </a:p>
        </p:txBody>
      </p:sp>
      <p:cxnSp>
        <p:nvCxnSpPr>
          <p:cNvPr id="27" name="Straight Connector 26">
            <a:extLst>
              <a:ext uri="{FF2B5EF4-FFF2-40B4-BE49-F238E27FC236}">
                <a16:creationId xmlns:a16="http://schemas.microsoft.com/office/drawing/2014/main" id="{F5BEA9D2-8584-244A-A3F3-46F8A425DDCE}"/>
              </a:ext>
            </a:extLst>
          </p:cNvPr>
          <p:cNvCxnSpPr>
            <a:cxnSpLocks/>
          </p:cNvCxnSpPr>
          <p:nvPr/>
        </p:nvCxnSpPr>
        <p:spPr>
          <a:xfrm rot="5400000">
            <a:off x="3219305" y="2722071"/>
            <a:ext cx="342900" cy="0"/>
          </a:xfrm>
          <a:prstGeom prst="line">
            <a:avLst/>
          </a:prstGeom>
          <a:ln w="1270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C165937-3C57-D94A-AC81-255AE78BD69C}"/>
              </a:ext>
            </a:extLst>
          </p:cNvPr>
          <p:cNvCxnSpPr>
            <a:cxnSpLocks/>
          </p:cNvCxnSpPr>
          <p:nvPr/>
        </p:nvCxnSpPr>
        <p:spPr>
          <a:xfrm flipH="1">
            <a:off x="3668647" y="2550622"/>
            <a:ext cx="88080" cy="294191"/>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CB4FCD-046B-524F-8239-CBEB1BF338AE}"/>
              </a:ext>
            </a:extLst>
          </p:cNvPr>
          <p:cNvSpPr txBox="1"/>
          <p:nvPr/>
        </p:nvSpPr>
        <p:spPr>
          <a:xfrm rot="5400000">
            <a:off x="3161052" y="3165083"/>
            <a:ext cx="960519" cy="230832"/>
          </a:xfrm>
          <a:prstGeom prst="rect">
            <a:avLst/>
          </a:prstGeom>
          <a:noFill/>
        </p:spPr>
        <p:txBody>
          <a:bodyPr wrap="none" rtlCol="0">
            <a:spAutoFit/>
          </a:bodyPr>
          <a:lstStyle/>
          <a:p>
            <a:r>
              <a:rPr lang="en-US" sz="900" dirty="0">
                <a:solidFill>
                  <a:srgbClr val="92D050"/>
                </a:solidFill>
                <a:latin typeface="Arial" panose="020B0604020202020204" pitchFamily="34" charset="0"/>
                <a:cs typeface="Arial" panose="020B0604020202020204" pitchFamily="34" charset="0"/>
              </a:rPr>
              <a:t>EphB4 in Mock</a:t>
            </a:r>
          </a:p>
        </p:txBody>
      </p:sp>
      <p:cxnSp>
        <p:nvCxnSpPr>
          <p:cNvPr id="29" name="Straight Connector 28">
            <a:extLst>
              <a:ext uri="{FF2B5EF4-FFF2-40B4-BE49-F238E27FC236}">
                <a16:creationId xmlns:a16="http://schemas.microsoft.com/office/drawing/2014/main" id="{BFD3F06E-CC7B-644A-BF92-8A4896B14F23}"/>
              </a:ext>
            </a:extLst>
          </p:cNvPr>
          <p:cNvCxnSpPr>
            <a:cxnSpLocks/>
          </p:cNvCxnSpPr>
          <p:nvPr/>
        </p:nvCxnSpPr>
        <p:spPr>
          <a:xfrm rot="5400000">
            <a:off x="3588760" y="2722071"/>
            <a:ext cx="34290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FB91F53-7A60-3146-9BC1-BFEBDE47B684}"/>
              </a:ext>
            </a:extLst>
          </p:cNvPr>
          <p:cNvSpPr txBox="1"/>
          <p:nvPr/>
        </p:nvSpPr>
        <p:spPr>
          <a:xfrm rot="5400000">
            <a:off x="3300599" y="3168289"/>
            <a:ext cx="966931" cy="230832"/>
          </a:xfrm>
          <a:prstGeom prst="rect">
            <a:avLst/>
          </a:prstGeom>
          <a:noFill/>
        </p:spPr>
        <p:txBody>
          <a:bodyPr wrap="none" rtlCol="0">
            <a:spAutoFit/>
          </a:bodyPr>
          <a:lstStyle/>
          <a:p>
            <a:r>
              <a:rPr lang="en-US" sz="900" dirty="0">
                <a:solidFill>
                  <a:srgbClr val="00B050"/>
                </a:solidFill>
                <a:latin typeface="Arial" panose="020B0604020202020204" pitchFamily="34" charset="0"/>
                <a:cs typeface="Arial" panose="020B0604020202020204" pitchFamily="34" charset="0"/>
              </a:rPr>
              <a:t>EphB4 in </a:t>
            </a:r>
            <a:r>
              <a:rPr lang="en-US" sz="900" dirty="0" err="1">
                <a:solidFill>
                  <a:srgbClr val="00B050"/>
                </a:solidFill>
                <a:latin typeface="Arial" panose="020B0604020202020204" pitchFamily="34" charset="0"/>
                <a:cs typeface="Arial" panose="020B0604020202020204" pitchFamily="34" charset="0"/>
              </a:rPr>
              <a:t>SiCtrl</a:t>
            </a:r>
            <a:endParaRPr lang="en-US" sz="900" dirty="0">
              <a:solidFill>
                <a:srgbClr val="00B050"/>
              </a:solidFill>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3FCE5916-7AB4-3A4F-B4C1-15E36DECFDB7}"/>
              </a:ext>
            </a:extLst>
          </p:cNvPr>
          <p:cNvCxnSpPr>
            <a:cxnSpLocks/>
          </p:cNvCxnSpPr>
          <p:nvPr/>
        </p:nvCxnSpPr>
        <p:spPr>
          <a:xfrm rot="5400000">
            <a:off x="3803568" y="2722071"/>
            <a:ext cx="342900" cy="0"/>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B9E6E7CB-5F1D-674D-A7D1-510F434281D4}"/>
              </a:ext>
            </a:extLst>
          </p:cNvPr>
          <p:cNvSpPr txBox="1"/>
          <p:nvPr/>
        </p:nvSpPr>
        <p:spPr>
          <a:xfrm rot="5400000">
            <a:off x="3394368" y="3251645"/>
            <a:ext cx="1133644" cy="230832"/>
          </a:xfrm>
          <a:prstGeom prst="rect">
            <a:avLst/>
          </a:prstGeom>
          <a:noFill/>
        </p:spPr>
        <p:txBody>
          <a:bodyPr wrap="none" rtlCol="0">
            <a:spAutoFit/>
          </a:bodyPr>
          <a:lstStyle/>
          <a:p>
            <a:r>
              <a:rPr lang="en-US" sz="900" dirty="0">
                <a:solidFill>
                  <a:schemeClr val="accent6">
                    <a:lumMod val="50000"/>
                  </a:schemeClr>
                </a:solidFill>
                <a:latin typeface="Arial" panose="020B0604020202020204" pitchFamily="34" charset="0"/>
                <a:cs typeface="Arial" panose="020B0604020202020204" pitchFamily="34" charset="0"/>
              </a:rPr>
              <a:t>EphB4 in SiEphB4</a:t>
            </a:r>
          </a:p>
        </p:txBody>
      </p:sp>
      <p:cxnSp>
        <p:nvCxnSpPr>
          <p:cNvPr id="33" name="Straight Connector 32">
            <a:extLst>
              <a:ext uri="{FF2B5EF4-FFF2-40B4-BE49-F238E27FC236}">
                <a16:creationId xmlns:a16="http://schemas.microsoft.com/office/drawing/2014/main" id="{17947ABF-81B7-8E4D-9565-CC32C54E5458}"/>
              </a:ext>
            </a:extLst>
          </p:cNvPr>
          <p:cNvCxnSpPr>
            <a:cxnSpLocks/>
            <a:endCxn id="39" idx="1"/>
          </p:cNvCxnSpPr>
          <p:nvPr/>
        </p:nvCxnSpPr>
        <p:spPr>
          <a:xfrm>
            <a:off x="4014696" y="2538050"/>
            <a:ext cx="98894" cy="262191"/>
          </a:xfrm>
          <a:prstGeom prst="line">
            <a:avLst/>
          </a:prstGeom>
          <a:ln w="12700">
            <a:solidFill>
              <a:srgbClr val="FF40FF"/>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328E95E-5435-9B4C-B244-BF07B2EC0D32}"/>
              </a:ext>
            </a:extLst>
          </p:cNvPr>
          <p:cNvSpPr txBox="1"/>
          <p:nvPr/>
        </p:nvSpPr>
        <p:spPr>
          <a:xfrm rot="5400000">
            <a:off x="3726305" y="3072109"/>
            <a:ext cx="774571" cy="230832"/>
          </a:xfrm>
          <a:prstGeom prst="rect">
            <a:avLst/>
          </a:prstGeom>
          <a:noFill/>
        </p:spPr>
        <p:txBody>
          <a:bodyPr wrap="none" rtlCol="0">
            <a:spAutoFit/>
          </a:bodyPr>
          <a:lstStyle/>
          <a:p>
            <a:r>
              <a:rPr lang="en-US" sz="900" dirty="0">
                <a:solidFill>
                  <a:srgbClr val="FF40FF"/>
                </a:solidFill>
                <a:latin typeface="Arial" panose="020B0604020202020204" pitchFamily="34" charset="0"/>
                <a:cs typeface="Arial" panose="020B0604020202020204" pitchFamily="34" charset="0"/>
              </a:rPr>
              <a:t>AR in Mock</a:t>
            </a:r>
          </a:p>
        </p:txBody>
      </p:sp>
      <p:cxnSp>
        <p:nvCxnSpPr>
          <p:cNvPr id="34" name="Straight Connector 33">
            <a:extLst>
              <a:ext uri="{FF2B5EF4-FFF2-40B4-BE49-F238E27FC236}">
                <a16:creationId xmlns:a16="http://schemas.microsoft.com/office/drawing/2014/main" id="{CDE9911C-1061-B74C-A6F2-A5CCD50212D4}"/>
              </a:ext>
            </a:extLst>
          </p:cNvPr>
          <p:cNvCxnSpPr>
            <a:cxnSpLocks/>
            <a:endCxn id="40" idx="1"/>
          </p:cNvCxnSpPr>
          <p:nvPr/>
        </p:nvCxnSpPr>
        <p:spPr>
          <a:xfrm>
            <a:off x="4050880" y="2550622"/>
            <a:ext cx="215110" cy="249619"/>
          </a:xfrm>
          <a:prstGeom prst="line">
            <a:avLst/>
          </a:prstGeom>
          <a:ln w="12700">
            <a:solidFill>
              <a:srgbClr val="FF558B"/>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C6E4C76F-8E41-C044-A7AB-B9B7E49ED2E8}"/>
              </a:ext>
            </a:extLst>
          </p:cNvPr>
          <p:cNvSpPr txBox="1"/>
          <p:nvPr/>
        </p:nvSpPr>
        <p:spPr>
          <a:xfrm rot="5400000">
            <a:off x="3875499" y="3075315"/>
            <a:ext cx="780983" cy="230832"/>
          </a:xfrm>
          <a:prstGeom prst="rect">
            <a:avLst/>
          </a:prstGeom>
          <a:noFill/>
        </p:spPr>
        <p:txBody>
          <a:bodyPr wrap="none" rtlCol="0">
            <a:spAutoFit/>
          </a:bodyPr>
          <a:lstStyle/>
          <a:p>
            <a:r>
              <a:rPr lang="en-US" sz="900" dirty="0">
                <a:solidFill>
                  <a:srgbClr val="FF2F92"/>
                </a:solidFill>
                <a:latin typeface="Arial" panose="020B0604020202020204" pitchFamily="34" charset="0"/>
                <a:cs typeface="Arial" panose="020B0604020202020204" pitchFamily="34" charset="0"/>
              </a:rPr>
              <a:t>AR in </a:t>
            </a:r>
            <a:r>
              <a:rPr lang="en-US" sz="900" dirty="0" err="1">
                <a:solidFill>
                  <a:srgbClr val="FF2F92"/>
                </a:solidFill>
                <a:latin typeface="Arial" panose="020B0604020202020204" pitchFamily="34" charset="0"/>
                <a:cs typeface="Arial" panose="020B0604020202020204" pitchFamily="34" charset="0"/>
              </a:rPr>
              <a:t>SiCtrl</a:t>
            </a:r>
            <a:endParaRPr lang="en-US" sz="900" dirty="0">
              <a:solidFill>
                <a:srgbClr val="FF2F92"/>
              </a:solidFill>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a16="http://schemas.microsoft.com/office/drawing/2014/main" id="{F1B503A4-A02C-574A-A99C-247820BB2E34}"/>
              </a:ext>
            </a:extLst>
          </p:cNvPr>
          <p:cNvCxnSpPr>
            <a:cxnSpLocks/>
          </p:cNvCxnSpPr>
          <p:nvPr/>
        </p:nvCxnSpPr>
        <p:spPr>
          <a:xfrm>
            <a:off x="4268876" y="2550621"/>
            <a:ext cx="112530" cy="3429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983F969-CD7C-CC45-9CC0-0760B0FB055A}"/>
              </a:ext>
            </a:extLst>
          </p:cNvPr>
          <p:cNvSpPr txBox="1"/>
          <p:nvPr/>
        </p:nvSpPr>
        <p:spPr>
          <a:xfrm rot="5400000">
            <a:off x="3944543" y="3158671"/>
            <a:ext cx="947695" cy="230832"/>
          </a:xfrm>
          <a:prstGeom prst="rect">
            <a:avLst/>
          </a:prstGeom>
          <a:noFill/>
        </p:spPr>
        <p:txBody>
          <a:bodyPr wrap="none" rtlCol="0">
            <a:spAutoFit/>
          </a:bodyPr>
          <a:lstStyle/>
          <a:p>
            <a:r>
              <a:rPr lang="en-US" sz="900" dirty="0">
                <a:solidFill>
                  <a:srgbClr val="C00000"/>
                </a:solidFill>
                <a:latin typeface="Arial" panose="020B0604020202020204" pitchFamily="34" charset="0"/>
                <a:cs typeface="Arial" panose="020B0604020202020204" pitchFamily="34" charset="0"/>
              </a:rPr>
              <a:t>AR in SiEphB4</a:t>
            </a:r>
          </a:p>
        </p:txBody>
      </p:sp>
      <p:sp>
        <p:nvSpPr>
          <p:cNvPr id="48" name="TextBox 47">
            <a:extLst>
              <a:ext uri="{FF2B5EF4-FFF2-40B4-BE49-F238E27FC236}">
                <a16:creationId xmlns:a16="http://schemas.microsoft.com/office/drawing/2014/main" id="{9657CA48-2E68-7946-823A-3E21FE496ECF}"/>
              </a:ext>
            </a:extLst>
          </p:cNvPr>
          <p:cNvSpPr txBox="1"/>
          <p:nvPr/>
        </p:nvSpPr>
        <p:spPr>
          <a:xfrm rot="5400000">
            <a:off x="6706479" y="3594688"/>
            <a:ext cx="1819729" cy="230832"/>
          </a:xfrm>
          <a:prstGeom prst="rect">
            <a:avLst/>
          </a:prstGeom>
          <a:noFill/>
        </p:spPr>
        <p:txBody>
          <a:bodyPr wrap="none" rtlCol="0">
            <a:spAutoFit/>
          </a:bodyPr>
          <a:lstStyle/>
          <a:p>
            <a:r>
              <a:rPr lang="en-US" sz="900" dirty="0">
                <a:solidFill>
                  <a:srgbClr val="0432FF"/>
                </a:solidFill>
                <a:latin typeface="Arial" panose="020B0604020202020204" pitchFamily="34" charset="0"/>
                <a:cs typeface="Arial" panose="020B0604020202020204" pitchFamily="34" charset="0"/>
              </a:rPr>
              <a:t>GAPDH in Mock/</a:t>
            </a:r>
            <a:r>
              <a:rPr lang="en-US" sz="900" dirty="0" err="1">
                <a:solidFill>
                  <a:srgbClr val="0432FF"/>
                </a:solidFill>
                <a:latin typeface="Arial" panose="020B0604020202020204" pitchFamily="34" charset="0"/>
                <a:cs typeface="Arial" panose="020B0604020202020204" pitchFamily="34" charset="0"/>
              </a:rPr>
              <a:t>SiCtrl</a:t>
            </a:r>
            <a:r>
              <a:rPr lang="en-US" sz="900" dirty="0">
                <a:solidFill>
                  <a:srgbClr val="0432FF"/>
                </a:solidFill>
                <a:latin typeface="Arial" panose="020B0604020202020204" pitchFamily="34" charset="0"/>
                <a:cs typeface="Arial" panose="020B0604020202020204" pitchFamily="34" charset="0"/>
              </a:rPr>
              <a:t>/SiEphB4</a:t>
            </a:r>
          </a:p>
        </p:txBody>
      </p:sp>
      <p:cxnSp>
        <p:nvCxnSpPr>
          <p:cNvPr id="49" name="Straight Connector 48">
            <a:extLst>
              <a:ext uri="{FF2B5EF4-FFF2-40B4-BE49-F238E27FC236}">
                <a16:creationId xmlns:a16="http://schemas.microsoft.com/office/drawing/2014/main" id="{672ADAA6-DE27-B745-8563-C5C1459BFF29}"/>
              </a:ext>
            </a:extLst>
          </p:cNvPr>
          <p:cNvCxnSpPr>
            <a:cxnSpLocks/>
          </p:cNvCxnSpPr>
          <p:nvPr/>
        </p:nvCxnSpPr>
        <p:spPr>
          <a:xfrm rot="5400000">
            <a:off x="7442443" y="2657819"/>
            <a:ext cx="342900" cy="0"/>
          </a:xfrm>
          <a:prstGeom prst="line">
            <a:avLst/>
          </a:prstGeom>
          <a:ln w="1270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327192E-E4C1-934C-98DE-813C756CACF8}"/>
              </a:ext>
            </a:extLst>
          </p:cNvPr>
          <p:cNvCxnSpPr>
            <a:cxnSpLocks/>
            <a:endCxn id="51" idx="1"/>
          </p:cNvCxnSpPr>
          <p:nvPr/>
        </p:nvCxnSpPr>
        <p:spPr>
          <a:xfrm flipH="1">
            <a:off x="7773423" y="2486370"/>
            <a:ext cx="101060" cy="313871"/>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9828F58-CFE9-3340-A904-6D96432734D7}"/>
              </a:ext>
            </a:extLst>
          </p:cNvPr>
          <p:cNvSpPr txBox="1"/>
          <p:nvPr/>
        </p:nvSpPr>
        <p:spPr>
          <a:xfrm rot="5400000">
            <a:off x="7293164" y="3165083"/>
            <a:ext cx="960519" cy="230832"/>
          </a:xfrm>
          <a:prstGeom prst="rect">
            <a:avLst/>
          </a:prstGeom>
          <a:noFill/>
          <a:ln>
            <a:solidFill>
              <a:schemeClr val="bg1"/>
            </a:solidFill>
          </a:ln>
        </p:spPr>
        <p:txBody>
          <a:bodyPr wrap="none" rtlCol="0">
            <a:spAutoFit/>
          </a:bodyPr>
          <a:lstStyle/>
          <a:p>
            <a:r>
              <a:rPr lang="en-US" sz="900" dirty="0">
                <a:solidFill>
                  <a:srgbClr val="92D050"/>
                </a:solidFill>
                <a:latin typeface="Arial" panose="020B0604020202020204" pitchFamily="34" charset="0"/>
                <a:cs typeface="Arial" panose="020B0604020202020204" pitchFamily="34" charset="0"/>
              </a:rPr>
              <a:t>EphB4 in Mock</a:t>
            </a:r>
          </a:p>
        </p:txBody>
      </p:sp>
      <p:cxnSp>
        <p:nvCxnSpPr>
          <p:cNvPr id="52" name="Straight Connector 51">
            <a:extLst>
              <a:ext uri="{FF2B5EF4-FFF2-40B4-BE49-F238E27FC236}">
                <a16:creationId xmlns:a16="http://schemas.microsoft.com/office/drawing/2014/main" id="{60277233-2EAA-E347-8A14-D5D8920A0230}"/>
              </a:ext>
            </a:extLst>
          </p:cNvPr>
          <p:cNvCxnSpPr>
            <a:cxnSpLocks/>
          </p:cNvCxnSpPr>
          <p:nvPr/>
        </p:nvCxnSpPr>
        <p:spPr>
          <a:xfrm rot="5400000">
            <a:off x="7746302" y="2657819"/>
            <a:ext cx="34290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B3904908-2005-B44D-BDA9-22052675DD46}"/>
              </a:ext>
            </a:extLst>
          </p:cNvPr>
          <p:cNvSpPr txBox="1"/>
          <p:nvPr/>
        </p:nvSpPr>
        <p:spPr>
          <a:xfrm rot="5400000">
            <a:off x="7457437" y="3168289"/>
            <a:ext cx="966931" cy="230832"/>
          </a:xfrm>
          <a:prstGeom prst="rect">
            <a:avLst/>
          </a:prstGeom>
          <a:noFill/>
        </p:spPr>
        <p:txBody>
          <a:bodyPr wrap="none" rtlCol="0">
            <a:spAutoFit/>
          </a:bodyPr>
          <a:lstStyle/>
          <a:p>
            <a:r>
              <a:rPr lang="en-US" sz="900" dirty="0">
                <a:solidFill>
                  <a:srgbClr val="00B050"/>
                </a:solidFill>
                <a:latin typeface="Arial" panose="020B0604020202020204" pitchFamily="34" charset="0"/>
                <a:cs typeface="Arial" panose="020B0604020202020204" pitchFamily="34" charset="0"/>
              </a:rPr>
              <a:t>EphB4 in </a:t>
            </a:r>
            <a:r>
              <a:rPr lang="en-US" sz="900" dirty="0" err="1">
                <a:solidFill>
                  <a:srgbClr val="00B050"/>
                </a:solidFill>
                <a:latin typeface="Arial" panose="020B0604020202020204" pitchFamily="34" charset="0"/>
                <a:cs typeface="Arial" panose="020B0604020202020204" pitchFamily="34" charset="0"/>
              </a:rPr>
              <a:t>SiCtrl</a:t>
            </a:r>
            <a:endParaRPr lang="en-US" sz="900" dirty="0">
              <a:solidFill>
                <a:srgbClr val="00B050"/>
              </a:solidFill>
              <a:latin typeface="Arial" panose="020B0604020202020204" pitchFamily="34" charset="0"/>
              <a:cs typeface="Arial" panose="020B0604020202020204" pitchFamily="34" charset="0"/>
            </a:endParaRPr>
          </a:p>
        </p:txBody>
      </p:sp>
      <p:cxnSp>
        <p:nvCxnSpPr>
          <p:cNvPr id="54" name="Straight Connector 53">
            <a:extLst>
              <a:ext uri="{FF2B5EF4-FFF2-40B4-BE49-F238E27FC236}">
                <a16:creationId xmlns:a16="http://schemas.microsoft.com/office/drawing/2014/main" id="{2A10F6FA-3423-8D40-B933-A00594BFDC65}"/>
              </a:ext>
            </a:extLst>
          </p:cNvPr>
          <p:cNvCxnSpPr>
            <a:cxnSpLocks/>
          </p:cNvCxnSpPr>
          <p:nvPr/>
        </p:nvCxnSpPr>
        <p:spPr>
          <a:xfrm rot="5400000">
            <a:off x="7913404" y="2657819"/>
            <a:ext cx="342900" cy="0"/>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73CA667-55B0-B14B-BB97-8E13B7FF3EB6}"/>
              </a:ext>
            </a:extLst>
          </p:cNvPr>
          <p:cNvSpPr txBox="1"/>
          <p:nvPr/>
        </p:nvSpPr>
        <p:spPr>
          <a:xfrm rot="5400000">
            <a:off x="7532765" y="3251645"/>
            <a:ext cx="1133644" cy="230832"/>
          </a:xfrm>
          <a:prstGeom prst="rect">
            <a:avLst/>
          </a:prstGeom>
          <a:noFill/>
        </p:spPr>
        <p:txBody>
          <a:bodyPr wrap="none" rtlCol="0">
            <a:spAutoFit/>
          </a:bodyPr>
          <a:lstStyle/>
          <a:p>
            <a:r>
              <a:rPr lang="en-US" sz="900" dirty="0">
                <a:solidFill>
                  <a:schemeClr val="accent6">
                    <a:lumMod val="50000"/>
                  </a:schemeClr>
                </a:solidFill>
                <a:latin typeface="Arial" panose="020B0604020202020204" pitchFamily="34" charset="0"/>
                <a:cs typeface="Arial" panose="020B0604020202020204" pitchFamily="34" charset="0"/>
              </a:rPr>
              <a:t>EphB4 in SiEphB4</a:t>
            </a:r>
          </a:p>
        </p:txBody>
      </p:sp>
      <p:cxnSp>
        <p:nvCxnSpPr>
          <p:cNvPr id="56" name="Straight Connector 55">
            <a:extLst>
              <a:ext uri="{FF2B5EF4-FFF2-40B4-BE49-F238E27FC236}">
                <a16:creationId xmlns:a16="http://schemas.microsoft.com/office/drawing/2014/main" id="{D082E781-43CF-6E48-87DC-2B5E2B8FEADB}"/>
              </a:ext>
            </a:extLst>
          </p:cNvPr>
          <p:cNvCxnSpPr>
            <a:cxnSpLocks/>
            <a:endCxn id="57" idx="1"/>
          </p:cNvCxnSpPr>
          <p:nvPr/>
        </p:nvCxnSpPr>
        <p:spPr>
          <a:xfrm>
            <a:off x="8124533" y="2486370"/>
            <a:ext cx="134803" cy="313871"/>
          </a:xfrm>
          <a:prstGeom prst="line">
            <a:avLst/>
          </a:prstGeom>
          <a:ln w="12700">
            <a:solidFill>
              <a:srgbClr val="FF40FF"/>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C93CEF45-9AE2-A44D-886B-96C619DFC2F0}"/>
              </a:ext>
            </a:extLst>
          </p:cNvPr>
          <p:cNvSpPr txBox="1"/>
          <p:nvPr/>
        </p:nvSpPr>
        <p:spPr>
          <a:xfrm rot="5400000">
            <a:off x="7872050" y="3072109"/>
            <a:ext cx="774571" cy="230832"/>
          </a:xfrm>
          <a:prstGeom prst="rect">
            <a:avLst/>
          </a:prstGeom>
          <a:noFill/>
        </p:spPr>
        <p:txBody>
          <a:bodyPr wrap="none" rtlCol="0">
            <a:spAutoFit/>
          </a:bodyPr>
          <a:lstStyle/>
          <a:p>
            <a:r>
              <a:rPr lang="en-US" sz="900" dirty="0">
                <a:solidFill>
                  <a:srgbClr val="FF40FF"/>
                </a:solidFill>
                <a:latin typeface="Arial" panose="020B0604020202020204" pitchFamily="34" charset="0"/>
                <a:cs typeface="Arial" panose="020B0604020202020204" pitchFamily="34" charset="0"/>
              </a:rPr>
              <a:t>AR in Mock</a:t>
            </a:r>
          </a:p>
        </p:txBody>
      </p:sp>
      <p:cxnSp>
        <p:nvCxnSpPr>
          <p:cNvPr id="58" name="Straight Connector 57">
            <a:extLst>
              <a:ext uri="{FF2B5EF4-FFF2-40B4-BE49-F238E27FC236}">
                <a16:creationId xmlns:a16="http://schemas.microsoft.com/office/drawing/2014/main" id="{7E7D1F5E-0ED2-1445-805C-5137DA552E6D}"/>
              </a:ext>
            </a:extLst>
          </p:cNvPr>
          <p:cNvCxnSpPr>
            <a:cxnSpLocks/>
          </p:cNvCxnSpPr>
          <p:nvPr/>
        </p:nvCxnSpPr>
        <p:spPr>
          <a:xfrm>
            <a:off x="8160715" y="2486369"/>
            <a:ext cx="273780" cy="407152"/>
          </a:xfrm>
          <a:prstGeom prst="line">
            <a:avLst/>
          </a:prstGeom>
          <a:ln w="12700">
            <a:solidFill>
              <a:srgbClr val="FF558B"/>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BF37014-86D7-494F-BC9B-4F9AC98C18A5}"/>
              </a:ext>
            </a:extLst>
          </p:cNvPr>
          <p:cNvSpPr txBox="1"/>
          <p:nvPr/>
        </p:nvSpPr>
        <p:spPr>
          <a:xfrm rot="5400000">
            <a:off x="8044005" y="3075315"/>
            <a:ext cx="780983" cy="230832"/>
          </a:xfrm>
          <a:prstGeom prst="rect">
            <a:avLst/>
          </a:prstGeom>
          <a:noFill/>
        </p:spPr>
        <p:txBody>
          <a:bodyPr wrap="none" rtlCol="0">
            <a:spAutoFit/>
          </a:bodyPr>
          <a:lstStyle/>
          <a:p>
            <a:r>
              <a:rPr lang="en-US" sz="900" dirty="0">
                <a:solidFill>
                  <a:srgbClr val="FF2F92"/>
                </a:solidFill>
                <a:latin typeface="Arial" panose="020B0604020202020204" pitchFamily="34" charset="0"/>
                <a:cs typeface="Arial" panose="020B0604020202020204" pitchFamily="34" charset="0"/>
              </a:rPr>
              <a:t>AR in </a:t>
            </a:r>
            <a:r>
              <a:rPr lang="en-US" sz="900" dirty="0" err="1">
                <a:solidFill>
                  <a:srgbClr val="FF2F92"/>
                </a:solidFill>
                <a:latin typeface="Arial" panose="020B0604020202020204" pitchFamily="34" charset="0"/>
                <a:cs typeface="Arial" panose="020B0604020202020204" pitchFamily="34" charset="0"/>
              </a:rPr>
              <a:t>SiCtrl</a:t>
            </a:r>
            <a:endParaRPr lang="en-US" sz="900" dirty="0">
              <a:solidFill>
                <a:srgbClr val="FF2F92"/>
              </a:solidFill>
              <a:latin typeface="Arial" panose="020B0604020202020204" pitchFamily="34" charset="0"/>
              <a:cs typeface="Arial" panose="020B0604020202020204" pitchFamily="34" charset="0"/>
            </a:endParaRPr>
          </a:p>
        </p:txBody>
      </p:sp>
      <p:cxnSp>
        <p:nvCxnSpPr>
          <p:cNvPr id="60" name="Straight Connector 59">
            <a:extLst>
              <a:ext uri="{FF2B5EF4-FFF2-40B4-BE49-F238E27FC236}">
                <a16:creationId xmlns:a16="http://schemas.microsoft.com/office/drawing/2014/main" id="{1B251196-2A25-E046-A9C0-502C28959661}"/>
              </a:ext>
            </a:extLst>
          </p:cNvPr>
          <p:cNvCxnSpPr>
            <a:cxnSpLocks/>
          </p:cNvCxnSpPr>
          <p:nvPr/>
        </p:nvCxnSpPr>
        <p:spPr>
          <a:xfrm>
            <a:off x="8267607" y="2553499"/>
            <a:ext cx="296541" cy="31387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C422104A-5E4A-0F49-B162-0030EDC87EC9}"/>
              </a:ext>
            </a:extLst>
          </p:cNvPr>
          <p:cNvSpPr txBox="1"/>
          <p:nvPr/>
        </p:nvSpPr>
        <p:spPr>
          <a:xfrm rot="5400000">
            <a:off x="8135809" y="3158671"/>
            <a:ext cx="947695" cy="230832"/>
          </a:xfrm>
          <a:prstGeom prst="rect">
            <a:avLst/>
          </a:prstGeom>
          <a:noFill/>
        </p:spPr>
        <p:txBody>
          <a:bodyPr wrap="none" rtlCol="0">
            <a:spAutoFit/>
          </a:bodyPr>
          <a:lstStyle/>
          <a:p>
            <a:r>
              <a:rPr lang="en-US" sz="900" dirty="0">
                <a:solidFill>
                  <a:srgbClr val="C00000"/>
                </a:solidFill>
                <a:latin typeface="Arial" panose="020B0604020202020204" pitchFamily="34" charset="0"/>
                <a:cs typeface="Arial" panose="020B0604020202020204" pitchFamily="34" charset="0"/>
              </a:rPr>
              <a:t>AR in SiEphB4</a:t>
            </a:r>
          </a:p>
        </p:txBody>
      </p:sp>
      <p:sp>
        <p:nvSpPr>
          <p:cNvPr id="2" name="TextBox 1">
            <a:extLst>
              <a:ext uri="{FF2B5EF4-FFF2-40B4-BE49-F238E27FC236}">
                <a16:creationId xmlns:a16="http://schemas.microsoft.com/office/drawing/2014/main" id="{A6111EFD-4398-D149-99E7-CB66EE56AC32}"/>
              </a:ext>
            </a:extLst>
          </p:cNvPr>
          <p:cNvSpPr txBox="1"/>
          <p:nvPr/>
        </p:nvSpPr>
        <p:spPr>
          <a:xfrm>
            <a:off x="3544075" y="870645"/>
            <a:ext cx="601447" cy="300082"/>
          </a:xfrm>
          <a:prstGeom prst="rect">
            <a:avLst/>
          </a:prstGeom>
          <a:solidFill>
            <a:schemeClr val="bg1"/>
          </a:solidFill>
        </p:spPr>
        <p:txBody>
          <a:bodyPr wrap="none" rtlCol="0">
            <a:spAutoFit/>
          </a:bodyPr>
          <a:lstStyle/>
          <a:p>
            <a:r>
              <a:rPr lang="en-US" sz="1350" dirty="0"/>
              <a:t>C4-2B</a:t>
            </a:r>
          </a:p>
        </p:txBody>
      </p:sp>
      <p:sp>
        <p:nvSpPr>
          <p:cNvPr id="3" name="TextBox 2">
            <a:extLst>
              <a:ext uri="{FF2B5EF4-FFF2-40B4-BE49-F238E27FC236}">
                <a16:creationId xmlns:a16="http://schemas.microsoft.com/office/drawing/2014/main" id="{9CEA6E4F-416A-8A46-8DC9-A4FA30D160AE}"/>
              </a:ext>
            </a:extLst>
          </p:cNvPr>
          <p:cNvSpPr txBox="1"/>
          <p:nvPr/>
        </p:nvSpPr>
        <p:spPr>
          <a:xfrm>
            <a:off x="7709550" y="890887"/>
            <a:ext cx="620106" cy="300082"/>
          </a:xfrm>
          <a:prstGeom prst="rect">
            <a:avLst/>
          </a:prstGeom>
          <a:solidFill>
            <a:schemeClr val="bg1"/>
          </a:solidFill>
        </p:spPr>
        <p:txBody>
          <a:bodyPr wrap="none" rtlCol="0">
            <a:spAutoFit/>
          </a:bodyPr>
          <a:lstStyle/>
          <a:p>
            <a:r>
              <a:rPr lang="en-US" sz="1350" dirty="0"/>
              <a:t>22Rv1</a:t>
            </a:r>
          </a:p>
        </p:txBody>
      </p:sp>
      <p:sp>
        <p:nvSpPr>
          <p:cNvPr id="4" name="Rectangle 3">
            <a:extLst>
              <a:ext uri="{FF2B5EF4-FFF2-40B4-BE49-F238E27FC236}">
                <a16:creationId xmlns:a16="http://schemas.microsoft.com/office/drawing/2014/main" id="{0BF60B69-5ED0-1146-8D31-BADF8F416A25}"/>
              </a:ext>
            </a:extLst>
          </p:cNvPr>
          <p:cNvSpPr/>
          <p:nvPr/>
        </p:nvSpPr>
        <p:spPr>
          <a:xfrm>
            <a:off x="1197735" y="4786231"/>
            <a:ext cx="9143999" cy="523220"/>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Figure 10. </a:t>
            </a:r>
            <a:r>
              <a:rPr lang="en-US" sz="1400" b="1"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 knock down lowers AR in prostate cancer cell lines.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QT-PCT curves indicate the gene level changes of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AR, EPHB4, GADPH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with</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 EPHB4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siRNA versus control siRNA in C4-2B and 22Rv1 cell lines.</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79150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14EFCB-E9A9-7443-8DBA-5831BF4F8395}"/>
              </a:ext>
            </a:extLst>
          </p:cNvPr>
          <p:cNvPicPr>
            <a:picLocks/>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10000"/>
                    </a14:imgEffect>
                    <a14:imgEffect>
                      <a14:colorTemperature colorTemp="5833"/>
                    </a14:imgEffect>
                    <a14:imgEffect>
                      <a14:saturation sat="0"/>
                    </a14:imgEffect>
                    <a14:imgEffect>
                      <a14:brightnessContrast bright="38000" contrast="72000"/>
                    </a14:imgEffect>
                  </a14:imgLayer>
                </a14:imgProps>
              </a:ext>
              <a:ext uri="{28A0092B-C50C-407E-A947-70E740481C1C}">
                <a14:useLocalDpi xmlns:a14="http://schemas.microsoft.com/office/drawing/2010/main"/>
              </a:ext>
            </a:extLst>
          </a:blip>
          <a:srcRect/>
          <a:stretch/>
        </p:blipFill>
        <p:spPr>
          <a:xfrm>
            <a:off x="2249259" y="931156"/>
            <a:ext cx="1230899" cy="259271"/>
          </a:xfrm>
          <a:prstGeom prst="rect">
            <a:avLst/>
          </a:prstGeom>
          <a:ln w="3175">
            <a:solidFill>
              <a:schemeClr val="tx1"/>
            </a:solidFill>
          </a:ln>
        </p:spPr>
      </p:pic>
      <p:pic>
        <p:nvPicPr>
          <p:cNvPr id="6" name="Picture 5">
            <a:extLst>
              <a:ext uri="{FF2B5EF4-FFF2-40B4-BE49-F238E27FC236}">
                <a16:creationId xmlns:a16="http://schemas.microsoft.com/office/drawing/2014/main" id="{F2F18CB1-3E92-B244-8FF6-AB7D0C5F5A63}"/>
              </a:ext>
            </a:extLst>
          </p:cNvPr>
          <p:cNvPicPr>
            <a:picLocks/>
          </p:cNvPicPr>
          <p:nvPr/>
        </p:nvPicPr>
        <p:blipFill rotWithShape="1">
          <a:blip r:embed="rId5">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a:ext>
            </a:extLst>
          </a:blip>
          <a:srcRect l="3503" t="22274" r="6008" b="19405"/>
          <a:stretch/>
        </p:blipFill>
        <p:spPr>
          <a:xfrm>
            <a:off x="2249259" y="1253452"/>
            <a:ext cx="1230899" cy="259271"/>
          </a:xfrm>
          <a:prstGeom prst="rect">
            <a:avLst/>
          </a:prstGeom>
          <a:ln w="3175">
            <a:solidFill>
              <a:schemeClr val="tx1"/>
            </a:solidFill>
          </a:ln>
        </p:spPr>
      </p:pic>
      <p:pic>
        <p:nvPicPr>
          <p:cNvPr id="7" name="Picture 6">
            <a:extLst>
              <a:ext uri="{FF2B5EF4-FFF2-40B4-BE49-F238E27FC236}">
                <a16:creationId xmlns:a16="http://schemas.microsoft.com/office/drawing/2014/main" id="{7FD93CAE-97B3-894D-980A-9B1F36174710}"/>
              </a:ext>
            </a:extLst>
          </p:cNvPr>
          <p:cNvPicPr>
            <a:picLocks/>
          </p:cNvPicPr>
          <p:nvPr/>
        </p:nvPicPr>
        <p:blipFill rotWithShape="1">
          <a:blip r:embed="rId7">
            <a:duotone>
              <a:prstClr val="black"/>
              <a:schemeClr val="accent3">
                <a:tint val="45000"/>
                <a:satMod val="400000"/>
              </a:schemeClr>
            </a:duotone>
            <a:extLst>
              <a:ext uri="{BEBA8EAE-BF5A-486C-A8C5-ECC9F3942E4B}">
                <a14:imgProps xmlns:a14="http://schemas.microsoft.com/office/drawing/2010/main">
                  <a14:imgLayer r:embed="rId8">
                    <a14:imgEffect>
                      <a14:brightnessContrast bright="13000" contrast="66000"/>
                    </a14:imgEffect>
                  </a14:imgLayer>
                </a14:imgProps>
              </a:ext>
              <a:ext uri="{28A0092B-C50C-407E-A947-70E740481C1C}">
                <a14:useLocalDpi xmlns:a14="http://schemas.microsoft.com/office/drawing/2010/main"/>
              </a:ext>
            </a:extLst>
          </a:blip>
          <a:srcRect l="4867" t="29520" r="1352" b="38026"/>
          <a:stretch/>
        </p:blipFill>
        <p:spPr>
          <a:xfrm>
            <a:off x="2249259" y="1575748"/>
            <a:ext cx="1230899" cy="259271"/>
          </a:xfrm>
          <a:prstGeom prst="rect">
            <a:avLst/>
          </a:prstGeom>
          <a:ln w="3175">
            <a:solidFill>
              <a:schemeClr val="tx1"/>
            </a:solidFill>
          </a:ln>
        </p:spPr>
      </p:pic>
      <p:sp>
        <p:nvSpPr>
          <p:cNvPr id="9" name="TextBox 8">
            <a:extLst>
              <a:ext uri="{FF2B5EF4-FFF2-40B4-BE49-F238E27FC236}">
                <a16:creationId xmlns:a16="http://schemas.microsoft.com/office/drawing/2014/main" id="{4BA00750-495B-CB46-B70F-547CDF0D27C8}"/>
              </a:ext>
            </a:extLst>
          </p:cNvPr>
          <p:cNvSpPr txBox="1"/>
          <p:nvPr/>
        </p:nvSpPr>
        <p:spPr>
          <a:xfrm>
            <a:off x="1768672" y="972980"/>
            <a:ext cx="45236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EphB4</a:t>
            </a:r>
          </a:p>
        </p:txBody>
      </p:sp>
      <p:sp>
        <p:nvSpPr>
          <p:cNvPr id="10" name="TextBox 9">
            <a:extLst>
              <a:ext uri="{FF2B5EF4-FFF2-40B4-BE49-F238E27FC236}">
                <a16:creationId xmlns:a16="http://schemas.microsoft.com/office/drawing/2014/main" id="{C3F7783F-D342-3A46-8506-5B1C8B61724C}"/>
              </a:ext>
            </a:extLst>
          </p:cNvPr>
          <p:cNvSpPr txBox="1"/>
          <p:nvPr/>
        </p:nvSpPr>
        <p:spPr>
          <a:xfrm>
            <a:off x="1912942" y="1277780"/>
            <a:ext cx="30809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AR</a:t>
            </a:r>
          </a:p>
        </p:txBody>
      </p:sp>
      <p:sp>
        <p:nvSpPr>
          <p:cNvPr id="11" name="TextBox 10">
            <a:extLst>
              <a:ext uri="{FF2B5EF4-FFF2-40B4-BE49-F238E27FC236}">
                <a16:creationId xmlns:a16="http://schemas.microsoft.com/office/drawing/2014/main" id="{5387D674-FC87-CB40-88B9-9C4492E90F42}"/>
              </a:ext>
            </a:extLst>
          </p:cNvPr>
          <p:cNvSpPr txBox="1"/>
          <p:nvPr/>
        </p:nvSpPr>
        <p:spPr>
          <a:xfrm>
            <a:off x="1759054" y="1600201"/>
            <a:ext cx="461986"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STAT3</a:t>
            </a:r>
          </a:p>
        </p:txBody>
      </p:sp>
      <p:sp>
        <p:nvSpPr>
          <p:cNvPr id="13" name="TextBox 12">
            <a:extLst>
              <a:ext uri="{FF2B5EF4-FFF2-40B4-BE49-F238E27FC236}">
                <a16:creationId xmlns:a16="http://schemas.microsoft.com/office/drawing/2014/main" id="{2DBE9C58-4A98-D048-B468-9BD8C75CADE6}"/>
              </a:ext>
            </a:extLst>
          </p:cNvPr>
          <p:cNvSpPr txBox="1"/>
          <p:nvPr/>
        </p:nvSpPr>
        <p:spPr>
          <a:xfrm>
            <a:off x="1871264" y="1911045"/>
            <a:ext cx="349776"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Myc</a:t>
            </a:r>
          </a:p>
        </p:txBody>
      </p:sp>
      <p:sp>
        <p:nvSpPr>
          <p:cNvPr id="16" name="TextBox 15">
            <a:extLst>
              <a:ext uri="{FF2B5EF4-FFF2-40B4-BE49-F238E27FC236}">
                <a16:creationId xmlns:a16="http://schemas.microsoft.com/office/drawing/2014/main" id="{C7EF99C9-E14B-1446-8D43-A792A5FD1098}"/>
              </a:ext>
            </a:extLst>
          </p:cNvPr>
          <p:cNvSpPr txBox="1"/>
          <p:nvPr/>
        </p:nvSpPr>
        <p:spPr>
          <a:xfrm>
            <a:off x="1749436" y="2240058"/>
            <a:ext cx="471604"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ARL4C</a:t>
            </a:r>
          </a:p>
        </p:txBody>
      </p:sp>
      <p:sp>
        <p:nvSpPr>
          <p:cNvPr id="17" name="TextBox 16">
            <a:extLst>
              <a:ext uri="{FF2B5EF4-FFF2-40B4-BE49-F238E27FC236}">
                <a16:creationId xmlns:a16="http://schemas.microsoft.com/office/drawing/2014/main" id="{8A29F55E-CDAD-4448-8B17-FC6CA6E06EFD}"/>
              </a:ext>
            </a:extLst>
          </p:cNvPr>
          <p:cNvSpPr txBox="1"/>
          <p:nvPr/>
        </p:nvSpPr>
        <p:spPr>
          <a:xfrm>
            <a:off x="1797526" y="2573594"/>
            <a:ext cx="423514"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SGK1</a:t>
            </a:r>
          </a:p>
        </p:txBody>
      </p:sp>
      <p:pic>
        <p:nvPicPr>
          <p:cNvPr id="18" name="Picture 17">
            <a:extLst>
              <a:ext uri="{FF2B5EF4-FFF2-40B4-BE49-F238E27FC236}">
                <a16:creationId xmlns:a16="http://schemas.microsoft.com/office/drawing/2014/main" id="{DA137E86-DD3B-EC43-B13A-433CC7FBB3FE}"/>
              </a:ext>
            </a:extLst>
          </p:cNvPr>
          <p:cNvPicPr>
            <a:picLocks/>
          </p:cNvPicPr>
          <p:nvPr/>
        </p:nvPicPr>
        <p:blipFill rotWithShape="1">
          <a:blip r:embed="rId9">
            <a:extLst>
              <a:ext uri="{BEBA8EAE-BF5A-486C-A8C5-ECC9F3942E4B}">
                <a14:imgProps xmlns:a14="http://schemas.microsoft.com/office/drawing/2010/main">
                  <a14:imgLayer r:embed="rId10">
                    <a14:imgEffect>
                      <a14:brightnessContrast bright="27000" contrast="41000"/>
                    </a14:imgEffect>
                  </a14:imgLayer>
                </a14:imgProps>
              </a:ext>
              <a:ext uri="{28A0092B-C50C-407E-A947-70E740481C1C}">
                <a14:useLocalDpi xmlns:a14="http://schemas.microsoft.com/office/drawing/2010/main"/>
              </a:ext>
            </a:extLst>
          </a:blip>
          <a:srcRect l="2883" t="22789" r="7089" b="32935"/>
          <a:stretch/>
        </p:blipFill>
        <p:spPr>
          <a:xfrm>
            <a:off x="2249259" y="2864931"/>
            <a:ext cx="1230899" cy="259271"/>
          </a:xfrm>
          <a:prstGeom prst="rect">
            <a:avLst/>
          </a:prstGeom>
          <a:ln w="3175">
            <a:solidFill>
              <a:schemeClr val="tx1"/>
            </a:solidFill>
          </a:ln>
        </p:spPr>
      </p:pic>
      <p:sp>
        <p:nvSpPr>
          <p:cNvPr id="19" name="TextBox 18">
            <a:extLst>
              <a:ext uri="{FF2B5EF4-FFF2-40B4-BE49-F238E27FC236}">
                <a16:creationId xmlns:a16="http://schemas.microsoft.com/office/drawing/2014/main" id="{5261A623-8B24-AC45-AFAB-7326C6DC2665}"/>
              </a:ext>
            </a:extLst>
          </p:cNvPr>
          <p:cNvSpPr txBox="1"/>
          <p:nvPr/>
        </p:nvSpPr>
        <p:spPr>
          <a:xfrm>
            <a:off x="1837602" y="2901011"/>
            <a:ext cx="38343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Actin</a:t>
            </a:r>
          </a:p>
        </p:txBody>
      </p:sp>
      <p:sp>
        <p:nvSpPr>
          <p:cNvPr id="20" name="TextBox 19">
            <a:extLst>
              <a:ext uri="{FF2B5EF4-FFF2-40B4-BE49-F238E27FC236}">
                <a16:creationId xmlns:a16="http://schemas.microsoft.com/office/drawing/2014/main" id="{5F091741-0DDC-2442-A8B8-B655035B9C4F}"/>
              </a:ext>
            </a:extLst>
          </p:cNvPr>
          <p:cNvSpPr txBox="1"/>
          <p:nvPr/>
        </p:nvSpPr>
        <p:spPr>
          <a:xfrm rot="16200000">
            <a:off x="2294176" y="638994"/>
            <a:ext cx="39946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Mock</a:t>
            </a:r>
          </a:p>
        </p:txBody>
      </p:sp>
      <p:sp>
        <p:nvSpPr>
          <p:cNvPr id="21" name="TextBox 20">
            <a:extLst>
              <a:ext uri="{FF2B5EF4-FFF2-40B4-BE49-F238E27FC236}">
                <a16:creationId xmlns:a16="http://schemas.microsoft.com/office/drawing/2014/main" id="{88FDCA90-EF47-144D-8C4D-3ECAF1EBC8EF}"/>
              </a:ext>
            </a:extLst>
          </p:cNvPr>
          <p:cNvSpPr txBox="1"/>
          <p:nvPr/>
        </p:nvSpPr>
        <p:spPr>
          <a:xfrm rot="16200000">
            <a:off x="2610070" y="570064"/>
            <a:ext cx="537327" cy="200055"/>
          </a:xfrm>
          <a:prstGeom prst="rect">
            <a:avLst/>
          </a:prstGeom>
          <a:noFill/>
        </p:spPr>
        <p:txBody>
          <a:bodyPr wrap="none" rtlCol="0">
            <a:spAutoFit/>
          </a:bodyPr>
          <a:lstStyle/>
          <a:p>
            <a:pPr defTabSz="685800"/>
            <a:r>
              <a:rPr lang="en-US" sz="700" dirty="0" err="1">
                <a:solidFill>
                  <a:prstClr val="black"/>
                </a:solidFill>
                <a:latin typeface="Arial" panose="020B0604020202020204" pitchFamily="34" charset="0"/>
                <a:cs typeface="Arial" panose="020B0604020202020204" pitchFamily="34" charset="0"/>
              </a:rPr>
              <a:t>siControl</a:t>
            </a:r>
            <a:endParaRPr lang="en-US" sz="700" dirty="0">
              <a:solidFill>
                <a:prstClr val="black"/>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07516498-8EEC-414C-AF57-EA3F1AEEB48A}"/>
              </a:ext>
            </a:extLst>
          </p:cNvPr>
          <p:cNvSpPr txBox="1"/>
          <p:nvPr/>
        </p:nvSpPr>
        <p:spPr>
          <a:xfrm rot="16200000">
            <a:off x="3018227" y="580484"/>
            <a:ext cx="51648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siEphB4</a:t>
            </a:r>
          </a:p>
        </p:txBody>
      </p:sp>
      <p:cxnSp>
        <p:nvCxnSpPr>
          <p:cNvPr id="24" name="Straight Connector 23">
            <a:extLst>
              <a:ext uri="{FF2B5EF4-FFF2-40B4-BE49-F238E27FC236}">
                <a16:creationId xmlns:a16="http://schemas.microsoft.com/office/drawing/2014/main" id="{8817BA58-AB07-984A-9148-0DEFB8A7C4E7}"/>
              </a:ext>
            </a:extLst>
          </p:cNvPr>
          <p:cNvCxnSpPr/>
          <p:nvPr/>
        </p:nvCxnSpPr>
        <p:spPr>
          <a:xfrm>
            <a:off x="2327929" y="414232"/>
            <a:ext cx="117199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A656B0D-3457-0546-8221-0563084D2D6C}"/>
              </a:ext>
            </a:extLst>
          </p:cNvPr>
          <p:cNvSpPr txBox="1"/>
          <p:nvPr/>
        </p:nvSpPr>
        <p:spPr>
          <a:xfrm>
            <a:off x="2679581" y="233678"/>
            <a:ext cx="505500" cy="246221"/>
          </a:xfrm>
          <a:prstGeom prst="rect">
            <a:avLst/>
          </a:prstGeom>
          <a:noFill/>
        </p:spPr>
        <p:txBody>
          <a:bodyPr wrap="none" rtlCol="0">
            <a:spAutoFit/>
          </a:bodyPr>
          <a:lstStyle/>
          <a:p>
            <a:pPr defTabSz="685800"/>
            <a:r>
              <a:rPr lang="en-US" sz="1000" dirty="0">
                <a:solidFill>
                  <a:prstClr val="black"/>
                </a:solidFill>
                <a:latin typeface="Calibri" panose="020F0502020204030204"/>
              </a:rPr>
              <a:t>C4-2B</a:t>
            </a:r>
          </a:p>
        </p:txBody>
      </p:sp>
      <p:pic>
        <p:nvPicPr>
          <p:cNvPr id="49" name="Picture 48">
            <a:extLst>
              <a:ext uri="{FF2B5EF4-FFF2-40B4-BE49-F238E27FC236}">
                <a16:creationId xmlns:a16="http://schemas.microsoft.com/office/drawing/2014/main" id="{EF0EAE3D-6952-2F4D-A34C-E4296EFFBB09}"/>
              </a:ext>
            </a:extLst>
          </p:cNvPr>
          <p:cNvPicPr>
            <a:picLocks/>
          </p:cNvPicPr>
          <p:nvPr/>
        </p:nvPicPr>
        <p:blipFill rotWithShape="1">
          <a:blip r:embed="rId11">
            <a:duotone>
              <a:prstClr val="black"/>
              <a:schemeClr val="accent3">
                <a:tint val="45000"/>
                <a:satMod val="400000"/>
              </a:schemeClr>
            </a:duotone>
            <a:extLst>
              <a:ext uri="{BEBA8EAE-BF5A-486C-A8C5-ECC9F3942E4B}">
                <a14:imgProps xmlns:a14="http://schemas.microsoft.com/office/drawing/2010/main">
                  <a14:imgLayer r:embed="rId12">
                    <a14:imgEffect>
                      <a14:brightnessContrast bright="38000" contrast="67000"/>
                    </a14:imgEffect>
                  </a14:imgLayer>
                </a14:imgProps>
              </a:ext>
              <a:ext uri="{28A0092B-C50C-407E-A947-70E740481C1C}">
                <a14:useLocalDpi xmlns:a14="http://schemas.microsoft.com/office/drawing/2010/main"/>
              </a:ext>
            </a:extLst>
          </a:blip>
          <a:srcRect l="2148" t="1416" r="4232" b="15725"/>
          <a:stretch/>
        </p:blipFill>
        <p:spPr>
          <a:xfrm>
            <a:off x="2249259" y="2220339"/>
            <a:ext cx="1230899" cy="259271"/>
          </a:xfrm>
          <a:prstGeom prst="rect">
            <a:avLst/>
          </a:prstGeom>
          <a:ln w="3175">
            <a:solidFill>
              <a:schemeClr val="tx1"/>
            </a:solidFill>
          </a:ln>
        </p:spPr>
      </p:pic>
      <p:sp>
        <p:nvSpPr>
          <p:cNvPr id="62" name="TextBox 61">
            <a:extLst>
              <a:ext uri="{FF2B5EF4-FFF2-40B4-BE49-F238E27FC236}">
                <a16:creationId xmlns:a16="http://schemas.microsoft.com/office/drawing/2014/main" id="{F3E363E4-A879-DE45-BFF1-EF0FECC0D92F}"/>
              </a:ext>
            </a:extLst>
          </p:cNvPr>
          <p:cNvSpPr txBox="1"/>
          <p:nvPr/>
        </p:nvSpPr>
        <p:spPr>
          <a:xfrm rot="16200000">
            <a:off x="3713457" y="638994"/>
            <a:ext cx="39946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Mock</a:t>
            </a:r>
          </a:p>
        </p:txBody>
      </p:sp>
      <p:sp>
        <p:nvSpPr>
          <p:cNvPr id="63" name="TextBox 62">
            <a:extLst>
              <a:ext uri="{FF2B5EF4-FFF2-40B4-BE49-F238E27FC236}">
                <a16:creationId xmlns:a16="http://schemas.microsoft.com/office/drawing/2014/main" id="{B7C0B967-D351-4F49-92D1-D0FFD03DFF89}"/>
              </a:ext>
            </a:extLst>
          </p:cNvPr>
          <p:cNvSpPr txBox="1"/>
          <p:nvPr/>
        </p:nvSpPr>
        <p:spPr>
          <a:xfrm rot="16200000">
            <a:off x="4029351" y="570065"/>
            <a:ext cx="537327" cy="200055"/>
          </a:xfrm>
          <a:prstGeom prst="rect">
            <a:avLst/>
          </a:prstGeom>
          <a:noFill/>
        </p:spPr>
        <p:txBody>
          <a:bodyPr wrap="none" rtlCol="0">
            <a:spAutoFit/>
          </a:bodyPr>
          <a:lstStyle/>
          <a:p>
            <a:pPr defTabSz="685800"/>
            <a:r>
              <a:rPr lang="en-US" sz="700" dirty="0" err="1">
                <a:solidFill>
                  <a:prstClr val="black"/>
                </a:solidFill>
                <a:latin typeface="Arial" panose="020B0604020202020204" pitchFamily="34" charset="0"/>
                <a:cs typeface="Arial" panose="020B0604020202020204" pitchFamily="34" charset="0"/>
              </a:rPr>
              <a:t>siControl</a:t>
            </a:r>
            <a:endParaRPr lang="en-US" sz="700" dirty="0">
              <a:solidFill>
                <a:prstClr val="black"/>
              </a:solidFill>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53BECA2A-9D22-144B-889F-AEF2D915637D}"/>
              </a:ext>
            </a:extLst>
          </p:cNvPr>
          <p:cNvSpPr txBox="1"/>
          <p:nvPr/>
        </p:nvSpPr>
        <p:spPr>
          <a:xfrm rot="16200000">
            <a:off x="4437508" y="580484"/>
            <a:ext cx="51648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siEphB4</a:t>
            </a:r>
          </a:p>
        </p:txBody>
      </p:sp>
      <p:cxnSp>
        <p:nvCxnSpPr>
          <p:cNvPr id="65" name="Straight Connector 64">
            <a:extLst>
              <a:ext uri="{FF2B5EF4-FFF2-40B4-BE49-F238E27FC236}">
                <a16:creationId xmlns:a16="http://schemas.microsoft.com/office/drawing/2014/main" id="{46504B66-9420-A946-BE49-8001C93EE82D}"/>
              </a:ext>
            </a:extLst>
          </p:cNvPr>
          <p:cNvCxnSpPr>
            <a:cxnSpLocks/>
          </p:cNvCxnSpPr>
          <p:nvPr/>
        </p:nvCxnSpPr>
        <p:spPr>
          <a:xfrm>
            <a:off x="3747210" y="413040"/>
            <a:ext cx="1171998"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C294C8F9-FA9B-CE4C-94B4-F689550C2D23}"/>
              </a:ext>
            </a:extLst>
          </p:cNvPr>
          <p:cNvSpPr txBox="1"/>
          <p:nvPr/>
        </p:nvSpPr>
        <p:spPr>
          <a:xfrm>
            <a:off x="4112631" y="228601"/>
            <a:ext cx="449162" cy="246221"/>
          </a:xfrm>
          <a:prstGeom prst="rect">
            <a:avLst/>
          </a:prstGeom>
          <a:noFill/>
        </p:spPr>
        <p:txBody>
          <a:bodyPr wrap="none" rtlCol="0">
            <a:spAutoFit/>
          </a:bodyPr>
          <a:lstStyle/>
          <a:p>
            <a:pPr defTabSz="685800"/>
            <a:r>
              <a:rPr lang="en-US" sz="1000" dirty="0">
                <a:solidFill>
                  <a:prstClr val="black"/>
                </a:solidFill>
                <a:latin typeface="Calibri" panose="020F0502020204030204"/>
              </a:rPr>
              <a:t>K562</a:t>
            </a:r>
          </a:p>
        </p:txBody>
      </p:sp>
      <p:pic>
        <p:nvPicPr>
          <p:cNvPr id="73" name="Picture 72">
            <a:extLst>
              <a:ext uri="{FF2B5EF4-FFF2-40B4-BE49-F238E27FC236}">
                <a16:creationId xmlns:a16="http://schemas.microsoft.com/office/drawing/2014/main" id="{7E1CAB4F-9FD2-514A-B14E-27598A6B1BAC}"/>
              </a:ext>
            </a:extLst>
          </p:cNvPr>
          <p:cNvPicPr>
            <a:picLocks/>
          </p:cNvPicPr>
          <p:nvPr/>
        </p:nvPicPr>
        <p:blipFill rotWithShape="1">
          <a:blip r:embed="rId13">
            <a:duotone>
              <a:prstClr val="black"/>
              <a:schemeClr val="accent3">
                <a:tint val="45000"/>
                <a:satMod val="400000"/>
              </a:schemeClr>
            </a:duotone>
            <a:extLst>
              <a:ext uri="{BEBA8EAE-BF5A-486C-A8C5-ECC9F3942E4B}">
                <a14:imgProps xmlns:a14="http://schemas.microsoft.com/office/drawing/2010/main">
                  <a14:imgLayer r:embed="rId14">
                    <a14:imgEffect>
                      <a14:sharpenSoften amount="-100000"/>
                    </a14:imgEffect>
                    <a14:imgEffect>
                      <a14:colorTemperature colorTemp="8349"/>
                    </a14:imgEffect>
                    <a14:imgEffect>
                      <a14:saturation sat="0"/>
                    </a14:imgEffect>
                    <a14:imgEffect>
                      <a14:brightnessContrast bright="40000" contrast="75000"/>
                    </a14:imgEffect>
                  </a14:imgLayer>
                </a14:imgProps>
              </a:ext>
              <a:ext uri="{28A0092B-C50C-407E-A947-70E740481C1C}">
                <a14:useLocalDpi xmlns:a14="http://schemas.microsoft.com/office/drawing/2010/main"/>
              </a:ext>
            </a:extLst>
          </a:blip>
          <a:srcRect t="29066" b="32073"/>
          <a:stretch/>
        </p:blipFill>
        <p:spPr>
          <a:xfrm>
            <a:off x="3647896" y="931156"/>
            <a:ext cx="1230899" cy="259271"/>
          </a:xfrm>
          <a:prstGeom prst="rect">
            <a:avLst/>
          </a:prstGeom>
          <a:ln w="3175">
            <a:solidFill>
              <a:schemeClr val="tx1"/>
            </a:solidFill>
          </a:ln>
        </p:spPr>
      </p:pic>
      <p:pic>
        <p:nvPicPr>
          <p:cNvPr id="76" name="Picture 75">
            <a:extLst>
              <a:ext uri="{FF2B5EF4-FFF2-40B4-BE49-F238E27FC236}">
                <a16:creationId xmlns:a16="http://schemas.microsoft.com/office/drawing/2014/main" id="{1BECE5CF-EA0C-614A-A7FD-10FEC1BE9BF7}"/>
              </a:ext>
            </a:extLst>
          </p:cNvPr>
          <p:cNvPicPr>
            <a:picLocks/>
          </p:cNvPicPr>
          <p:nvPr/>
        </p:nvPicPr>
        <p:blipFill rotWithShape="1">
          <a:blip r:embed="rId15">
            <a:duotone>
              <a:prstClr val="black"/>
              <a:schemeClr val="accent3">
                <a:tint val="45000"/>
                <a:satMod val="400000"/>
              </a:schemeClr>
            </a:duotone>
            <a:extLst>
              <a:ext uri="{BEBA8EAE-BF5A-486C-A8C5-ECC9F3942E4B}">
                <a14:imgProps xmlns:a14="http://schemas.microsoft.com/office/drawing/2010/main">
                  <a14:imgLayer r:embed="rId16">
                    <a14:imgEffect>
                      <a14:sharpenSoften amount="-100000"/>
                    </a14:imgEffect>
                    <a14:imgEffect>
                      <a14:saturation sat="0"/>
                    </a14:imgEffect>
                    <a14:imgEffect>
                      <a14:brightnessContrast contrast="82000"/>
                    </a14:imgEffect>
                  </a14:imgLayer>
                </a14:imgProps>
              </a:ext>
              <a:ext uri="{28A0092B-C50C-407E-A947-70E740481C1C}">
                <a14:useLocalDpi xmlns:a14="http://schemas.microsoft.com/office/drawing/2010/main"/>
              </a:ext>
            </a:extLst>
          </a:blip>
          <a:srcRect/>
          <a:stretch/>
        </p:blipFill>
        <p:spPr>
          <a:xfrm>
            <a:off x="3647896" y="1898043"/>
            <a:ext cx="1230899" cy="259271"/>
          </a:xfrm>
          <a:prstGeom prst="rect">
            <a:avLst/>
          </a:prstGeom>
          <a:ln w="3175">
            <a:solidFill>
              <a:schemeClr val="tx1"/>
            </a:solidFill>
          </a:ln>
        </p:spPr>
      </p:pic>
      <p:sp>
        <p:nvSpPr>
          <p:cNvPr id="80" name="TextBox 79">
            <a:extLst>
              <a:ext uri="{FF2B5EF4-FFF2-40B4-BE49-F238E27FC236}">
                <a16:creationId xmlns:a16="http://schemas.microsoft.com/office/drawing/2014/main" id="{C05B598D-BD41-F64B-AAB7-E5B6398792E6}"/>
              </a:ext>
            </a:extLst>
          </p:cNvPr>
          <p:cNvSpPr txBox="1"/>
          <p:nvPr/>
        </p:nvSpPr>
        <p:spPr>
          <a:xfrm rot="16200000">
            <a:off x="5164782" y="638994"/>
            <a:ext cx="39946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Mock</a:t>
            </a:r>
          </a:p>
        </p:txBody>
      </p:sp>
      <p:sp>
        <p:nvSpPr>
          <p:cNvPr id="81" name="TextBox 80">
            <a:extLst>
              <a:ext uri="{FF2B5EF4-FFF2-40B4-BE49-F238E27FC236}">
                <a16:creationId xmlns:a16="http://schemas.microsoft.com/office/drawing/2014/main" id="{0A4C7639-70D6-7543-87B2-12DF66AF1DB8}"/>
              </a:ext>
            </a:extLst>
          </p:cNvPr>
          <p:cNvSpPr txBox="1"/>
          <p:nvPr/>
        </p:nvSpPr>
        <p:spPr>
          <a:xfrm rot="16200000">
            <a:off x="5480676" y="570065"/>
            <a:ext cx="537327" cy="200055"/>
          </a:xfrm>
          <a:prstGeom prst="rect">
            <a:avLst/>
          </a:prstGeom>
          <a:noFill/>
        </p:spPr>
        <p:txBody>
          <a:bodyPr wrap="none" rtlCol="0">
            <a:spAutoFit/>
          </a:bodyPr>
          <a:lstStyle/>
          <a:p>
            <a:pPr defTabSz="685800"/>
            <a:r>
              <a:rPr lang="en-US" sz="700" dirty="0" err="1">
                <a:solidFill>
                  <a:prstClr val="black"/>
                </a:solidFill>
                <a:latin typeface="Arial" panose="020B0604020202020204" pitchFamily="34" charset="0"/>
                <a:cs typeface="Arial" panose="020B0604020202020204" pitchFamily="34" charset="0"/>
              </a:rPr>
              <a:t>siControl</a:t>
            </a:r>
            <a:endParaRPr lang="en-US" sz="700" dirty="0">
              <a:solidFill>
                <a:prstClr val="black"/>
              </a:solidFill>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AD7197CD-1C14-244D-854E-D494E17FF4DD}"/>
              </a:ext>
            </a:extLst>
          </p:cNvPr>
          <p:cNvSpPr txBox="1"/>
          <p:nvPr/>
        </p:nvSpPr>
        <p:spPr>
          <a:xfrm rot="16200000">
            <a:off x="5888833" y="580484"/>
            <a:ext cx="516488"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siEphB4</a:t>
            </a:r>
          </a:p>
        </p:txBody>
      </p:sp>
      <p:cxnSp>
        <p:nvCxnSpPr>
          <p:cNvPr id="83" name="Straight Connector 82">
            <a:extLst>
              <a:ext uri="{FF2B5EF4-FFF2-40B4-BE49-F238E27FC236}">
                <a16:creationId xmlns:a16="http://schemas.microsoft.com/office/drawing/2014/main" id="{95203977-9D2D-0748-986E-EF58E194D4E0}"/>
              </a:ext>
            </a:extLst>
          </p:cNvPr>
          <p:cNvCxnSpPr>
            <a:cxnSpLocks/>
          </p:cNvCxnSpPr>
          <p:nvPr/>
        </p:nvCxnSpPr>
        <p:spPr>
          <a:xfrm>
            <a:off x="5198535" y="413040"/>
            <a:ext cx="1171998" cy="0"/>
          </a:xfrm>
          <a:prstGeom prst="line">
            <a:avLst/>
          </a:prstGeom>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2EEEF8E-5A46-2549-ABE2-74C6C27FC1EF}"/>
              </a:ext>
            </a:extLst>
          </p:cNvPr>
          <p:cNvSpPr txBox="1"/>
          <p:nvPr/>
        </p:nvSpPr>
        <p:spPr>
          <a:xfrm>
            <a:off x="5607606" y="228601"/>
            <a:ext cx="385042" cy="246221"/>
          </a:xfrm>
          <a:prstGeom prst="rect">
            <a:avLst/>
          </a:prstGeom>
          <a:noFill/>
        </p:spPr>
        <p:txBody>
          <a:bodyPr wrap="none" rtlCol="0">
            <a:spAutoFit/>
          </a:bodyPr>
          <a:lstStyle/>
          <a:p>
            <a:pPr defTabSz="685800"/>
            <a:r>
              <a:rPr lang="en-US" sz="1000" dirty="0" err="1">
                <a:solidFill>
                  <a:prstClr val="black"/>
                </a:solidFill>
                <a:latin typeface="Calibri" panose="020F0502020204030204"/>
              </a:rPr>
              <a:t>Reh</a:t>
            </a:r>
            <a:endParaRPr lang="en-US" sz="1000" dirty="0">
              <a:solidFill>
                <a:prstClr val="black"/>
              </a:solidFill>
              <a:latin typeface="Calibri" panose="020F0502020204030204"/>
            </a:endParaRPr>
          </a:p>
        </p:txBody>
      </p:sp>
      <p:pic>
        <p:nvPicPr>
          <p:cNvPr id="94" name="Picture 93">
            <a:extLst>
              <a:ext uri="{FF2B5EF4-FFF2-40B4-BE49-F238E27FC236}">
                <a16:creationId xmlns:a16="http://schemas.microsoft.com/office/drawing/2014/main" id="{9F5D3F1D-97B1-E44C-ADFF-A56DB62BBE41}"/>
              </a:ext>
            </a:extLst>
          </p:cNvPr>
          <p:cNvPicPr>
            <a:picLocks/>
          </p:cNvPicPr>
          <p:nvPr/>
        </p:nvPicPr>
        <p:blipFill rotWithShape="1">
          <a:blip r:embed="rId17">
            <a:duotone>
              <a:prstClr val="black"/>
              <a:schemeClr val="accent3">
                <a:tint val="45000"/>
                <a:satMod val="400000"/>
              </a:schemeClr>
            </a:duotone>
            <a:extLst>
              <a:ext uri="{BEBA8EAE-BF5A-486C-A8C5-ECC9F3942E4B}">
                <a14:imgProps xmlns:a14="http://schemas.microsoft.com/office/drawing/2010/main">
                  <a14:imgLayer r:embed="rId18">
                    <a14:imgEffect>
                      <a14:sharpenSoften amount="-65000"/>
                    </a14:imgEffect>
                    <a14:imgEffect>
                      <a14:colorTemperature colorTemp="9296"/>
                    </a14:imgEffect>
                    <a14:imgEffect>
                      <a14:saturation sat="0"/>
                    </a14:imgEffect>
                    <a14:imgEffect>
                      <a14:brightnessContrast bright="50000" contrast="-10000"/>
                    </a14:imgEffect>
                  </a14:imgLayer>
                </a14:imgProps>
              </a:ext>
              <a:ext uri="{28A0092B-C50C-407E-A947-70E740481C1C}">
                <a14:useLocalDpi xmlns:a14="http://schemas.microsoft.com/office/drawing/2010/main"/>
              </a:ext>
            </a:extLst>
          </a:blip>
          <a:srcRect/>
          <a:stretch/>
        </p:blipFill>
        <p:spPr>
          <a:xfrm>
            <a:off x="5109215" y="1899051"/>
            <a:ext cx="1230899" cy="259271"/>
          </a:xfrm>
          <a:prstGeom prst="rect">
            <a:avLst/>
          </a:prstGeom>
          <a:ln w="3175">
            <a:solidFill>
              <a:schemeClr val="tx1"/>
            </a:solidFill>
          </a:ln>
        </p:spPr>
      </p:pic>
      <p:pic>
        <p:nvPicPr>
          <p:cNvPr id="95" name="Picture 94">
            <a:extLst>
              <a:ext uri="{FF2B5EF4-FFF2-40B4-BE49-F238E27FC236}">
                <a16:creationId xmlns:a16="http://schemas.microsoft.com/office/drawing/2014/main" id="{13299869-2CF4-534F-8AED-B75536178A64}"/>
              </a:ext>
            </a:extLst>
          </p:cNvPr>
          <p:cNvPicPr>
            <a:picLocks/>
          </p:cNvPicPr>
          <p:nvPr/>
        </p:nvPicPr>
        <p:blipFill rotWithShape="1">
          <a:blip r:embed="rId19">
            <a:duotone>
              <a:prstClr val="black"/>
              <a:schemeClr val="accent3">
                <a:tint val="45000"/>
                <a:satMod val="400000"/>
              </a:schemeClr>
            </a:duotone>
            <a:extLst>
              <a:ext uri="{BEBA8EAE-BF5A-486C-A8C5-ECC9F3942E4B}">
                <a14:imgProps xmlns:a14="http://schemas.microsoft.com/office/drawing/2010/main">
                  <a14:imgLayer r:embed="rId20">
                    <a14:imgEffect>
                      <a14:sharpenSoften amount="-100000"/>
                    </a14:imgEffect>
                    <a14:imgEffect>
                      <a14:brightnessContrast bright="58000" contrast="51000"/>
                    </a14:imgEffect>
                  </a14:imgLayer>
                </a14:imgProps>
              </a:ext>
              <a:ext uri="{28A0092B-C50C-407E-A947-70E740481C1C}">
                <a14:useLocalDpi xmlns:a14="http://schemas.microsoft.com/office/drawing/2010/main"/>
              </a:ext>
            </a:extLst>
          </a:blip>
          <a:srcRect r="-301"/>
          <a:stretch/>
        </p:blipFill>
        <p:spPr>
          <a:xfrm>
            <a:off x="5109215" y="2221684"/>
            <a:ext cx="1230899" cy="257253"/>
          </a:xfrm>
          <a:prstGeom prst="rect">
            <a:avLst/>
          </a:prstGeom>
          <a:ln w="3175">
            <a:solidFill>
              <a:schemeClr val="tx1"/>
            </a:solidFill>
          </a:ln>
        </p:spPr>
      </p:pic>
      <p:pic>
        <p:nvPicPr>
          <p:cNvPr id="98" name="Picture 97">
            <a:extLst>
              <a:ext uri="{FF2B5EF4-FFF2-40B4-BE49-F238E27FC236}">
                <a16:creationId xmlns:a16="http://schemas.microsoft.com/office/drawing/2014/main" id="{735E0953-259D-634D-A887-BB3F2ED1F851}"/>
              </a:ext>
            </a:extLst>
          </p:cNvPr>
          <p:cNvPicPr>
            <a:picLocks/>
          </p:cNvPicPr>
          <p:nvPr/>
        </p:nvPicPr>
        <p:blipFill rotWithShape="1">
          <a:blip r:embed="rId21">
            <a:duotone>
              <a:prstClr val="black"/>
              <a:schemeClr val="accent3">
                <a:tint val="45000"/>
                <a:satMod val="400000"/>
              </a:schemeClr>
            </a:duotone>
            <a:extLst>
              <a:ext uri="{BEBA8EAE-BF5A-486C-A8C5-ECC9F3942E4B}">
                <a14:imgProps xmlns:a14="http://schemas.microsoft.com/office/drawing/2010/main">
                  <a14:imgLayer r:embed="rId22">
                    <a14:imgEffect>
                      <a14:saturation sat="0"/>
                    </a14:imgEffect>
                    <a14:imgEffect>
                      <a14:brightnessContrast bright="49000" contrast="64000"/>
                    </a14:imgEffect>
                  </a14:imgLayer>
                </a14:imgProps>
              </a:ext>
              <a:ext uri="{28A0092B-C50C-407E-A947-70E740481C1C}">
                <a14:useLocalDpi xmlns:a14="http://schemas.microsoft.com/office/drawing/2010/main"/>
              </a:ext>
            </a:extLst>
          </a:blip>
          <a:srcRect/>
          <a:stretch/>
        </p:blipFill>
        <p:spPr>
          <a:xfrm>
            <a:off x="5109215" y="1576419"/>
            <a:ext cx="1230899" cy="259271"/>
          </a:xfrm>
          <a:prstGeom prst="rect">
            <a:avLst/>
          </a:prstGeom>
          <a:ln w="3175">
            <a:solidFill>
              <a:schemeClr val="tx1"/>
            </a:solidFill>
          </a:ln>
        </p:spPr>
      </p:pic>
      <p:pic>
        <p:nvPicPr>
          <p:cNvPr id="2" name="Picture 1">
            <a:extLst>
              <a:ext uri="{FF2B5EF4-FFF2-40B4-BE49-F238E27FC236}">
                <a16:creationId xmlns:a16="http://schemas.microsoft.com/office/drawing/2014/main" id="{AB3FFEFA-D4C0-5948-8AD6-FB8E11B0E83D}"/>
              </a:ext>
            </a:extLst>
          </p:cNvPr>
          <p:cNvPicPr>
            <a:picLocks/>
          </p:cNvPicPr>
          <p:nvPr/>
        </p:nvPicPr>
        <p:blipFill rotWithShape="1">
          <a:blip r:embed="rId23">
            <a:duotone>
              <a:prstClr val="black"/>
              <a:schemeClr val="accent3">
                <a:tint val="45000"/>
                <a:satMod val="400000"/>
              </a:schemeClr>
            </a:duotone>
            <a:extLst>
              <a:ext uri="{BEBA8EAE-BF5A-486C-A8C5-ECC9F3942E4B}">
                <a14:imgProps xmlns:a14="http://schemas.microsoft.com/office/drawing/2010/main">
                  <a14:imgLayer r:embed="rId24">
                    <a14:imgEffect>
                      <a14:brightnessContrast bright="36000" contrast="-13000"/>
                    </a14:imgEffect>
                  </a14:imgLayer>
                </a14:imgProps>
              </a:ext>
              <a:ext uri="{28A0092B-C50C-407E-A947-70E740481C1C}">
                <a14:useLocalDpi xmlns:a14="http://schemas.microsoft.com/office/drawing/2010/main"/>
              </a:ext>
            </a:extLst>
          </a:blip>
          <a:srcRect l="6940" t="10366" r="9145" b="53181"/>
          <a:stretch/>
        </p:blipFill>
        <p:spPr>
          <a:xfrm>
            <a:off x="2249259" y="1898043"/>
            <a:ext cx="1230899" cy="259271"/>
          </a:xfrm>
          <a:prstGeom prst="rect">
            <a:avLst/>
          </a:prstGeom>
          <a:ln w="3175">
            <a:solidFill>
              <a:schemeClr val="tx1"/>
            </a:solidFill>
          </a:ln>
        </p:spPr>
      </p:pic>
      <p:pic>
        <p:nvPicPr>
          <p:cNvPr id="4" name="Picture 3">
            <a:extLst>
              <a:ext uri="{FF2B5EF4-FFF2-40B4-BE49-F238E27FC236}">
                <a16:creationId xmlns:a16="http://schemas.microsoft.com/office/drawing/2014/main" id="{942C3376-E978-774C-A20B-20DA69AF99F0}"/>
              </a:ext>
            </a:extLst>
          </p:cNvPr>
          <p:cNvPicPr>
            <a:picLocks/>
          </p:cNvPicPr>
          <p:nvPr/>
        </p:nvPicPr>
        <p:blipFill rotWithShape="1">
          <a:blip r:embed="rId25">
            <a:duotone>
              <a:prstClr val="black"/>
              <a:schemeClr val="accent3">
                <a:tint val="45000"/>
                <a:satMod val="400000"/>
              </a:schemeClr>
            </a:duotone>
            <a:extLst>
              <a:ext uri="{BEBA8EAE-BF5A-486C-A8C5-ECC9F3942E4B}">
                <a14:imgProps xmlns:a14="http://schemas.microsoft.com/office/drawing/2010/main">
                  <a14:imgLayer r:embed="rId26">
                    <a14:imgEffect>
                      <a14:brightnessContrast bright="38000" contrast="29000"/>
                    </a14:imgEffect>
                  </a14:imgLayer>
                </a14:imgProps>
              </a:ext>
              <a:ext uri="{28A0092B-C50C-407E-A947-70E740481C1C}">
                <a14:useLocalDpi xmlns:a14="http://schemas.microsoft.com/office/drawing/2010/main"/>
              </a:ext>
            </a:extLst>
          </a:blip>
          <a:srcRect/>
          <a:stretch/>
        </p:blipFill>
        <p:spPr>
          <a:xfrm>
            <a:off x="3647896" y="1575748"/>
            <a:ext cx="1230899" cy="259271"/>
          </a:xfrm>
          <a:prstGeom prst="rect">
            <a:avLst/>
          </a:prstGeom>
          <a:ln w="3175">
            <a:solidFill>
              <a:schemeClr val="tx1"/>
            </a:solidFill>
          </a:ln>
        </p:spPr>
      </p:pic>
      <p:pic>
        <p:nvPicPr>
          <p:cNvPr id="14" name="Picture 13">
            <a:extLst>
              <a:ext uri="{FF2B5EF4-FFF2-40B4-BE49-F238E27FC236}">
                <a16:creationId xmlns:a16="http://schemas.microsoft.com/office/drawing/2014/main" id="{DCADF2E1-471B-3046-B3AA-A811C6E5402F}"/>
              </a:ext>
            </a:extLst>
          </p:cNvPr>
          <p:cNvPicPr>
            <a:picLocks/>
          </p:cNvPicPr>
          <p:nvPr/>
        </p:nvPicPr>
        <p:blipFill rotWithShape="1">
          <a:blip r:embed="rId27">
            <a:duotone>
              <a:prstClr val="black"/>
              <a:schemeClr val="accent3">
                <a:tint val="45000"/>
                <a:satMod val="400000"/>
              </a:schemeClr>
            </a:duotone>
            <a:extLst>
              <a:ext uri="{BEBA8EAE-BF5A-486C-A8C5-ECC9F3942E4B}">
                <a14:imgProps xmlns:a14="http://schemas.microsoft.com/office/drawing/2010/main">
                  <a14:imgLayer r:embed="rId28">
                    <a14:imgEffect>
                      <a14:colorTemperature colorTemp="3385"/>
                    </a14:imgEffect>
                    <a14:imgEffect>
                      <a14:saturation sat="0"/>
                    </a14:imgEffect>
                    <a14:imgEffect>
                      <a14:brightnessContrast bright="70000" contrast="50000"/>
                    </a14:imgEffect>
                  </a14:imgLayer>
                </a14:imgProps>
              </a:ext>
              <a:ext uri="{28A0092B-C50C-407E-A947-70E740481C1C}">
                <a14:useLocalDpi xmlns:a14="http://schemas.microsoft.com/office/drawing/2010/main"/>
              </a:ext>
            </a:extLst>
          </a:blip>
          <a:srcRect/>
          <a:stretch/>
        </p:blipFill>
        <p:spPr>
          <a:xfrm>
            <a:off x="2249259" y="2542635"/>
            <a:ext cx="1230899" cy="259271"/>
          </a:xfrm>
          <a:prstGeom prst="rect">
            <a:avLst/>
          </a:prstGeom>
          <a:ln w="3175">
            <a:solidFill>
              <a:schemeClr val="tx1"/>
            </a:solidFill>
          </a:ln>
        </p:spPr>
      </p:pic>
      <p:pic>
        <p:nvPicPr>
          <p:cNvPr id="68" name="Picture 67">
            <a:extLst>
              <a:ext uri="{FF2B5EF4-FFF2-40B4-BE49-F238E27FC236}">
                <a16:creationId xmlns:a16="http://schemas.microsoft.com/office/drawing/2014/main" id="{8D8BA436-989B-4E4A-8A70-5F91CBD509EE}"/>
              </a:ext>
            </a:extLst>
          </p:cNvPr>
          <p:cNvPicPr>
            <a:picLocks/>
          </p:cNvPicPr>
          <p:nvPr/>
        </p:nvPicPr>
        <p:blipFill rotWithShape="1">
          <a:blip r:embed="rId29">
            <a:duotone>
              <a:prstClr val="black"/>
              <a:schemeClr val="accent3">
                <a:tint val="45000"/>
                <a:satMod val="400000"/>
              </a:schemeClr>
            </a:duotone>
            <a:extLst>
              <a:ext uri="{BEBA8EAE-BF5A-486C-A8C5-ECC9F3942E4B}">
                <a14:imgProps xmlns:a14="http://schemas.microsoft.com/office/drawing/2010/main">
                  <a14:imgLayer r:embed="rId30">
                    <a14:imgEffect>
                      <a14:colorTemperature colorTemp="2473"/>
                    </a14:imgEffect>
                    <a14:imgEffect>
                      <a14:saturation sat="0"/>
                    </a14:imgEffect>
                    <a14:imgEffect>
                      <a14:brightnessContrast bright="25000" contrast="67000"/>
                    </a14:imgEffect>
                  </a14:imgLayer>
                </a14:imgProps>
              </a:ext>
              <a:ext uri="{28A0092B-C50C-407E-A947-70E740481C1C}">
                <a14:useLocalDpi xmlns:a14="http://schemas.microsoft.com/office/drawing/2010/main"/>
              </a:ext>
            </a:extLst>
          </a:blip>
          <a:srcRect l="33477" t="14026" r="36907" b="21693"/>
          <a:stretch/>
        </p:blipFill>
        <p:spPr>
          <a:xfrm>
            <a:off x="3647896" y="2542635"/>
            <a:ext cx="1230899" cy="259271"/>
          </a:xfrm>
          <a:prstGeom prst="rect">
            <a:avLst/>
          </a:prstGeom>
          <a:ln w="3175">
            <a:solidFill>
              <a:schemeClr val="tx1"/>
            </a:solidFill>
          </a:ln>
        </p:spPr>
      </p:pic>
      <p:pic>
        <p:nvPicPr>
          <p:cNvPr id="23" name="Picture 22">
            <a:extLst>
              <a:ext uri="{FF2B5EF4-FFF2-40B4-BE49-F238E27FC236}">
                <a16:creationId xmlns:a16="http://schemas.microsoft.com/office/drawing/2014/main" id="{2337CD58-8FE2-0B4E-AF7D-340E67BE36FB}"/>
              </a:ext>
            </a:extLst>
          </p:cNvPr>
          <p:cNvPicPr>
            <a:picLocks/>
          </p:cNvPicPr>
          <p:nvPr/>
        </p:nvPicPr>
        <p:blipFill>
          <a:blip r:embed="rId31">
            <a:extLst>
              <a:ext uri="{BEBA8EAE-BF5A-486C-A8C5-ECC9F3942E4B}">
                <a14:imgProps xmlns:a14="http://schemas.microsoft.com/office/drawing/2010/main">
                  <a14:imgLayer r:embed="rId32">
                    <a14:imgEffect>
                      <a14:saturation sat="0"/>
                    </a14:imgEffect>
                    <a14:imgEffect>
                      <a14:brightnessContrast bright="73000" contrast="48000"/>
                    </a14:imgEffect>
                  </a14:imgLayer>
                </a14:imgProps>
              </a:ext>
            </a:extLst>
          </a:blip>
          <a:stretch>
            <a:fillRect/>
          </a:stretch>
        </p:blipFill>
        <p:spPr>
          <a:xfrm>
            <a:off x="3647896" y="2220339"/>
            <a:ext cx="1230899" cy="259271"/>
          </a:xfrm>
          <a:prstGeom prst="rect">
            <a:avLst/>
          </a:prstGeom>
          <a:ln w="3175">
            <a:solidFill>
              <a:schemeClr val="tx1"/>
            </a:solidFill>
          </a:ln>
        </p:spPr>
      </p:pic>
      <p:pic>
        <p:nvPicPr>
          <p:cNvPr id="26" name="Picture 25">
            <a:extLst>
              <a:ext uri="{FF2B5EF4-FFF2-40B4-BE49-F238E27FC236}">
                <a16:creationId xmlns:a16="http://schemas.microsoft.com/office/drawing/2014/main" id="{C60F8CBD-74FE-DE48-BC70-62371CE7A778}"/>
              </a:ext>
            </a:extLst>
          </p:cNvPr>
          <p:cNvPicPr>
            <a:picLocks/>
          </p:cNvPicPr>
          <p:nvPr/>
        </p:nvPicPr>
        <p:blipFill>
          <a:blip r:embed="rId33">
            <a:duotone>
              <a:prstClr val="black"/>
              <a:schemeClr val="accent3">
                <a:tint val="45000"/>
                <a:satMod val="400000"/>
              </a:schemeClr>
            </a:duotone>
            <a:extLst>
              <a:ext uri="{BEBA8EAE-BF5A-486C-A8C5-ECC9F3942E4B}">
                <a14:imgProps xmlns:a14="http://schemas.microsoft.com/office/drawing/2010/main">
                  <a14:imgLayer r:embed="rId34">
                    <a14:imgEffect>
                      <a14:saturation sat="0"/>
                    </a14:imgEffect>
                    <a14:imgEffect>
                      <a14:brightnessContrast bright="65000"/>
                    </a14:imgEffect>
                  </a14:imgLayer>
                </a14:imgProps>
              </a:ext>
            </a:extLst>
          </a:blip>
          <a:stretch>
            <a:fillRect/>
          </a:stretch>
        </p:blipFill>
        <p:spPr>
          <a:xfrm>
            <a:off x="3647896" y="1253452"/>
            <a:ext cx="1230899" cy="259271"/>
          </a:xfrm>
          <a:prstGeom prst="rect">
            <a:avLst/>
          </a:prstGeom>
          <a:ln w="3175">
            <a:solidFill>
              <a:schemeClr val="tx1"/>
            </a:solidFill>
          </a:ln>
        </p:spPr>
      </p:pic>
      <p:pic>
        <p:nvPicPr>
          <p:cNvPr id="69" name="Picture 68">
            <a:extLst>
              <a:ext uri="{FF2B5EF4-FFF2-40B4-BE49-F238E27FC236}">
                <a16:creationId xmlns:a16="http://schemas.microsoft.com/office/drawing/2014/main" id="{EC548403-018E-B34F-96F5-B740599502A5}"/>
              </a:ext>
            </a:extLst>
          </p:cNvPr>
          <p:cNvPicPr>
            <a:picLocks/>
          </p:cNvPicPr>
          <p:nvPr/>
        </p:nvPicPr>
        <p:blipFill>
          <a:blip r:embed="rId35">
            <a:duotone>
              <a:prstClr val="black"/>
              <a:schemeClr val="accent3">
                <a:tint val="45000"/>
                <a:satMod val="400000"/>
              </a:schemeClr>
            </a:duotone>
            <a:extLst>
              <a:ext uri="{BEBA8EAE-BF5A-486C-A8C5-ECC9F3942E4B}">
                <a14:imgProps xmlns:a14="http://schemas.microsoft.com/office/drawing/2010/main">
                  <a14:imgLayer r:embed="rId36">
                    <a14:imgEffect>
                      <a14:saturation sat="0"/>
                    </a14:imgEffect>
                    <a14:imgEffect>
                      <a14:brightnessContrast bright="55000"/>
                    </a14:imgEffect>
                  </a14:imgLayer>
                </a14:imgProps>
              </a:ext>
            </a:extLst>
          </a:blip>
          <a:stretch>
            <a:fillRect/>
          </a:stretch>
        </p:blipFill>
        <p:spPr>
          <a:xfrm>
            <a:off x="5109215" y="1253788"/>
            <a:ext cx="1230899" cy="259271"/>
          </a:xfrm>
          <a:prstGeom prst="rect">
            <a:avLst/>
          </a:prstGeom>
          <a:ln w="3175">
            <a:solidFill>
              <a:schemeClr val="tx1"/>
            </a:solidFill>
          </a:ln>
        </p:spPr>
      </p:pic>
      <p:pic>
        <p:nvPicPr>
          <p:cNvPr id="27" name="Picture 26">
            <a:extLst>
              <a:ext uri="{FF2B5EF4-FFF2-40B4-BE49-F238E27FC236}">
                <a16:creationId xmlns:a16="http://schemas.microsoft.com/office/drawing/2014/main" id="{01771A7C-5F2B-0440-96C1-2FCA06AD28D2}"/>
              </a:ext>
            </a:extLst>
          </p:cNvPr>
          <p:cNvPicPr>
            <a:picLocks/>
          </p:cNvPicPr>
          <p:nvPr/>
        </p:nvPicPr>
        <p:blipFill>
          <a:blip r:embed="rId37">
            <a:duotone>
              <a:prstClr val="black"/>
              <a:schemeClr val="accent3">
                <a:tint val="45000"/>
                <a:satMod val="400000"/>
              </a:schemeClr>
            </a:duotone>
            <a:extLst>
              <a:ext uri="{BEBA8EAE-BF5A-486C-A8C5-ECC9F3942E4B}">
                <a14:imgProps xmlns:a14="http://schemas.microsoft.com/office/drawing/2010/main">
                  <a14:imgLayer r:embed="rId38">
                    <a14:imgEffect>
                      <a14:saturation sat="0"/>
                    </a14:imgEffect>
                    <a14:imgEffect>
                      <a14:brightnessContrast bright="58000"/>
                    </a14:imgEffect>
                  </a14:imgLayer>
                </a14:imgProps>
              </a:ext>
            </a:extLst>
          </a:blip>
          <a:stretch>
            <a:fillRect/>
          </a:stretch>
        </p:blipFill>
        <p:spPr>
          <a:xfrm>
            <a:off x="5109215" y="931156"/>
            <a:ext cx="1230899" cy="259271"/>
          </a:xfrm>
          <a:prstGeom prst="rect">
            <a:avLst/>
          </a:prstGeom>
          <a:ln w="3175">
            <a:solidFill>
              <a:schemeClr val="tx1"/>
            </a:solidFill>
          </a:ln>
        </p:spPr>
      </p:pic>
      <p:pic>
        <p:nvPicPr>
          <p:cNvPr id="12" name="Picture 11">
            <a:extLst>
              <a:ext uri="{FF2B5EF4-FFF2-40B4-BE49-F238E27FC236}">
                <a16:creationId xmlns:a16="http://schemas.microsoft.com/office/drawing/2014/main" id="{EC501F71-ACC6-0D4F-8006-930D5627A99F}"/>
              </a:ext>
            </a:extLst>
          </p:cNvPr>
          <p:cNvPicPr>
            <a:picLocks/>
          </p:cNvPicPr>
          <p:nvPr/>
        </p:nvPicPr>
        <p:blipFill rotWithShape="1">
          <a:blip r:embed="rId39">
            <a:duotone>
              <a:prstClr val="black"/>
              <a:schemeClr val="accent3">
                <a:tint val="45000"/>
                <a:satMod val="400000"/>
              </a:schemeClr>
            </a:duotone>
            <a:extLst>
              <a:ext uri="{BEBA8EAE-BF5A-486C-A8C5-ECC9F3942E4B}">
                <a14:imgProps xmlns:a14="http://schemas.microsoft.com/office/drawing/2010/main">
                  <a14:imgLayer r:embed="rId40">
                    <a14:imgEffect>
                      <a14:sharpenSoften amount="-60000"/>
                    </a14:imgEffect>
                    <a14:imgEffect>
                      <a14:saturation sat="0"/>
                    </a14:imgEffect>
                    <a14:imgEffect>
                      <a14:brightnessContrast bright="40000" contrast="80000"/>
                    </a14:imgEffect>
                  </a14:imgLayer>
                </a14:imgProps>
              </a:ext>
              <a:ext uri="{28A0092B-C50C-407E-A947-70E740481C1C}">
                <a14:useLocalDpi xmlns:a14="http://schemas.microsoft.com/office/drawing/2010/main"/>
              </a:ext>
            </a:extLst>
          </a:blip>
          <a:srcRect/>
          <a:stretch/>
        </p:blipFill>
        <p:spPr>
          <a:xfrm>
            <a:off x="5109215" y="2864931"/>
            <a:ext cx="1230899" cy="259271"/>
          </a:xfrm>
          <a:prstGeom prst="rect">
            <a:avLst/>
          </a:prstGeom>
          <a:ln w="3175">
            <a:solidFill>
              <a:schemeClr val="tx1"/>
            </a:solidFill>
          </a:ln>
        </p:spPr>
      </p:pic>
      <p:pic>
        <p:nvPicPr>
          <p:cNvPr id="58" name="Picture 57">
            <a:extLst>
              <a:ext uri="{FF2B5EF4-FFF2-40B4-BE49-F238E27FC236}">
                <a16:creationId xmlns:a16="http://schemas.microsoft.com/office/drawing/2014/main" id="{50C4FF74-EDD7-BD4B-A973-18F8C58DE455}"/>
              </a:ext>
            </a:extLst>
          </p:cNvPr>
          <p:cNvPicPr>
            <a:picLocks/>
          </p:cNvPicPr>
          <p:nvPr/>
        </p:nvPicPr>
        <p:blipFill rotWithShape="1">
          <a:blip r:embed="rId41">
            <a:duotone>
              <a:prstClr val="black"/>
              <a:schemeClr val="accent3">
                <a:tint val="45000"/>
                <a:satMod val="400000"/>
              </a:schemeClr>
            </a:duotone>
            <a:extLst>
              <a:ext uri="{BEBA8EAE-BF5A-486C-A8C5-ECC9F3942E4B}">
                <a14:imgProps xmlns:a14="http://schemas.microsoft.com/office/drawing/2010/main">
                  <a14:imgLayer r:embed="rId42">
                    <a14:imgEffect>
                      <a14:sharpenSoften amount="-60000"/>
                    </a14:imgEffect>
                    <a14:imgEffect>
                      <a14:saturation sat="0"/>
                    </a14:imgEffect>
                    <a14:imgEffect>
                      <a14:brightnessContrast bright="40000" contrast="80000"/>
                    </a14:imgEffect>
                  </a14:imgLayer>
                </a14:imgProps>
              </a:ext>
              <a:ext uri="{28A0092B-C50C-407E-A947-70E740481C1C}">
                <a14:useLocalDpi xmlns:a14="http://schemas.microsoft.com/office/drawing/2010/main"/>
              </a:ext>
            </a:extLst>
          </a:blip>
          <a:srcRect/>
          <a:stretch/>
        </p:blipFill>
        <p:spPr>
          <a:xfrm>
            <a:off x="3647896" y="2864931"/>
            <a:ext cx="1230899" cy="259271"/>
          </a:xfrm>
          <a:prstGeom prst="rect">
            <a:avLst/>
          </a:prstGeom>
          <a:ln w="3175">
            <a:solidFill>
              <a:schemeClr val="tx1"/>
            </a:solidFill>
          </a:ln>
        </p:spPr>
      </p:pic>
      <p:pic>
        <p:nvPicPr>
          <p:cNvPr id="57" name="Picture 56">
            <a:extLst>
              <a:ext uri="{FF2B5EF4-FFF2-40B4-BE49-F238E27FC236}">
                <a16:creationId xmlns:a16="http://schemas.microsoft.com/office/drawing/2014/main" id="{53535DE9-498D-8641-9CED-EC36A55A6F15}"/>
              </a:ext>
            </a:extLst>
          </p:cNvPr>
          <p:cNvPicPr>
            <a:picLocks/>
          </p:cNvPicPr>
          <p:nvPr/>
        </p:nvPicPr>
        <p:blipFill rotWithShape="1">
          <a:blip r:embed="rId43">
            <a:duotone>
              <a:prstClr val="black"/>
              <a:schemeClr val="accent3">
                <a:tint val="45000"/>
                <a:satMod val="400000"/>
              </a:schemeClr>
            </a:duotone>
            <a:extLst>
              <a:ext uri="{BEBA8EAE-BF5A-486C-A8C5-ECC9F3942E4B}">
                <a14:imgProps xmlns:a14="http://schemas.microsoft.com/office/drawing/2010/main">
                  <a14:imgLayer r:embed="rId30">
                    <a14:imgEffect>
                      <a14:colorTemperature colorTemp="3509"/>
                    </a14:imgEffect>
                    <a14:imgEffect>
                      <a14:saturation sat="0"/>
                    </a14:imgEffect>
                    <a14:imgEffect>
                      <a14:brightnessContrast bright="55000" contrast="35000"/>
                    </a14:imgEffect>
                  </a14:imgLayer>
                </a14:imgProps>
              </a:ext>
            </a:extLst>
          </a:blip>
          <a:srcRect l="70493" t="13969" b="29282"/>
          <a:stretch/>
        </p:blipFill>
        <p:spPr>
          <a:xfrm>
            <a:off x="5109215" y="2542635"/>
            <a:ext cx="1230899" cy="259271"/>
          </a:xfrm>
          <a:prstGeom prst="rect">
            <a:avLst/>
          </a:prstGeom>
          <a:ln w="3175">
            <a:solidFill>
              <a:schemeClr val="tx1"/>
            </a:solidFill>
          </a:ln>
        </p:spPr>
      </p:pic>
      <p:sp>
        <p:nvSpPr>
          <p:cNvPr id="59" name="TextBox 58">
            <a:extLst>
              <a:ext uri="{FF2B5EF4-FFF2-40B4-BE49-F238E27FC236}">
                <a16:creationId xmlns:a16="http://schemas.microsoft.com/office/drawing/2014/main" id="{3B8990A1-2F6C-0745-B0A2-7F9D4B83173A}"/>
              </a:ext>
            </a:extLst>
          </p:cNvPr>
          <p:cNvSpPr txBox="1"/>
          <p:nvPr/>
        </p:nvSpPr>
        <p:spPr>
          <a:xfrm>
            <a:off x="1858380" y="479899"/>
            <a:ext cx="374394" cy="276999"/>
          </a:xfrm>
          <a:prstGeom prst="rect">
            <a:avLst/>
          </a:prstGeom>
          <a:noFill/>
        </p:spPr>
        <p:txBody>
          <a:bodyPr wrap="square" rtlCol="0">
            <a:spAutoFit/>
          </a:bodyPr>
          <a:lstStyle/>
          <a:p>
            <a:r>
              <a:rPr lang="en-US" sz="1200" b="1" dirty="0">
                <a:latin typeface="Arial" charset="0"/>
                <a:ea typeface="Arial" charset="0"/>
                <a:cs typeface="Arial" charset="0"/>
              </a:rPr>
              <a:t>A</a:t>
            </a:r>
          </a:p>
        </p:txBody>
      </p:sp>
      <p:graphicFrame>
        <p:nvGraphicFramePr>
          <p:cNvPr id="91" name="Chart 90">
            <a:extLst>
              <a:ext uri="{FF2B5EF4-FFF2-40B4-BE49-F238E27FC236}">
                <a16:creationId xmlns:a16="http://schemas.microsoft.com/office/drawing/2014/main" id="{A75283CB-2E27-4945-9094-CCD5F286773A}"/>
              </a:ext>
            </a:extLst>
          </p:cNvPr>
          <p:cNvGraphicFramePr>
            <a:graphicFrameLocks/>
          </p:cNvGraphicFramePr>
          <p:nvPr/>
        </p:nvGraphicFramePr>
        <p:xfrm>
          <a:off x="1976664" y="3357780"/>
          <a:ext cx="1466686" cy="1770319"/>
        </p:xfrm>
        <a:graphic>
          <a:graphicData uri="http://schemas.openxmlformats.org/drawingml/2006/chart">
            <c:chart xmlns:c="http://schemas.openxmlformats.org/drawingml/2006/chart" xmlns:r="http://schemas.openxmlformats.org/officeDocument/2006/relationships" r:id="rId44"/>
          </a:graphicData>
        </a:graphic>
      </p:graphicFrame>
      <p:graphicFrame>
        <p:nvGraphicFramePr>
          <p:cNvPr id="93" name="Chart 92">
            <a:extLst>
              <a:ext uri="{FF2B5EF4-FFF2-40B4-BE49-F238E27FC236}">
                <a16:creationId xmlns:a16="http://schemas.microsoft.com/office/drawing/2014/main" id="{4501001C-265B-3249-8C75-8A724087866F}"/>
              </a:ext>
            </a:extLst>
          </p:cNvPr>
          <p:cNvGraphicFramePr>
            <a:graphicFrameLocks/>
          </p:cNvGraphicFramePr>
          <p:nvPr/>
        </p:nvGraphicFramePr>
        <p:xfrm>
          <a:off x="3429001" y="3349037"/>
          <a:ext cx="1489599" cy="1819008"/>
        </p:xfrm>
        <a:graphic>
          <a:graphicData uri="http://schemas.openxmlformats.org/drawingml/2006/chart">
            <c:chart xmlns:c="http://schemas.openxmlformats.org/drawingml/2006/chart" xmlns:r="http://schemas.openxmlformats.org/officeDocument/2006/relationships" r:id="rId45"/>
          </a:graphicData>
        </a:graphic>
      </p:graphicFrame>
      <p:graphicFrame>
        <p:nvGraphicFramePr>
          <p:cNvPr id="96" name="Chart 95">
            <a:extLst>
              <a:ext uri="{FF2B5EF4-FFF2-40B4-BE49-F238E27FC236}">
                <a16:creationId xmlns:a16="http://schemas.microsoft.com/office/drawing/2014/main" id="{D0F57A85-43A5-A34F-B153-D9C82E98B836}"/>
              </a:ext>
            </a:extLst>
          </p:cNvPr>
          <p:cNvGraphicFramePr>
            <a:graphicFrameLocks/>
          </p:cNvGraphicFramePr>
          <p:nvPr/>
        </p:nvGraphicFramePr>
        <p:xfrm>
          <a:off x="4893042" y="3328899"/>
          <a:ext cx="1507759" cy="1839146"/>
        </p:xfrm>
        <a:graphic>
          <a:graphicData uri="http://schemas.openxmlformats.org/drawingml/2006/chart">
            <c:chart xmlns:c="http://schemas.openxmlformats.org/drawingml/2006/chart" xmlns:r="http://schemas.openxmlformats.org/officeDocument/2006/relationships" r:id="rId46"/>
          </a:graphicData>
        </a:graphic>
      </p:graphicFrame>
      <p:sp>
        <p:nvSpPr>
          <p:cNvPr id="99" name="TextBox 98">
            <a:extLst>
              <a:ext uri="{FF2B5EF4-FFF2-40B4-BE49-F238E27FC236}">
                <a16:creationId xmlns:a16="http://schemas.microsoft.com/office/drawing/2014/main" id="{6B6AF2ED-9768-804A-B8A9-E4A933A0AB25}"/>
              </a:ext>
            </a:extLst>
          </p:cNvPr>
          <p:cNvSpPr txBox="1"/>
          <p:nvPr/>
        </p:nvSpPr>
        <p:spPr>
          <a:xfrm rot="16200000">
            <a:off x="1195454" y="4044271"/>
            <a:ext cx="1366080" cy="200055"/>
          </a:xfrm>
          <a:prstGeom prst="rect">
            <a:avLst/>
          </a:prstGeom>
          <a:noFill/>
        </p:spPr>
        <p:txBody>
          <a:bodyPr wrap="none" rtlCol="0">
            <a:spAutoFit/>
          </a:bodyPr>
          <a:lstStyle/>
          <a:p>
            <a:pPr defTabSz="685800"/>
            <a:r>
              <a:rPr lang="en-US" sz="700" dirty="0">
                <a:solidFill>
                  <a:prstClr val="black"/>
                </a:solidFill>
                <a:latin typeface="Arial" panose="020B0604020202020204" pitchFamily="34" charset="0"/>
                <a:cs typeface="Arial" panose="020B0604020202020204" pitchFamily="34" charset="0"/>
              </a:rPr>
              <a:t>Relative Expression (% Actin)</a:t>
            </a:r>
          </a:p>
        </p:txBody>
      </p:sp>
      <p:sp>
        <p:nvSpPr>
          <p:cNvPr id="15" name="Rectangle 14">
            <a:extLst>
              <a:ext uri="{FF2B5EF4-FFF2-40B4-BE49-F238E27FC236}">
                <a16:creationId xmlns:a16="http://schemas.microsoft.com/office/drawing/2014/main" id="{4661AD57-0BD3-CB4A-ACDD-640F8FFD2349}"/>
              </a:ext>
            </a:extLst>
          </p:cNvPr>
          <p:cNvSpPr/>
          <p:nvPr/>
        </p:nvSpPr>
        <p:spPr>
          <a:xfrm>
            <a:off x="1764779" y="3175033"/>
            <a:ext cx="338554" cy="276999"/>
          </a:xfrm>
          <a:prstGeom prst="rect">
            <a:avLst/>
          </a:prstGeom>
        </p:spPr>
        <p:txBody>
          <a:bodyPr wrap="square">
            <a:spAutoFit/>
          </a:bodyPr>
          <a:lstStyle/>
          <a:p>
            <a:r>
              <a:rPr lang="en-US" sz="1200" b="1" dirty="0">
                <a:latin typeface="Arial" charset="0"/>
                <a:ea typeface="Arial" charset="0"/>
                <a:cs typeface="Arial" charset="0"/>
              </a:rPr>
              <a:t>B</a:t>
            </a:r>
          </a:p>
        </p:txBody>
      </p:sp>
      <p:pic>
        <p:nvPicPr>
          <p:cNvPr id="54" name="Picture 53" descr="440_48hrcmycinhibitor_1.0 Sec_marker.jpg">
            <a:extLst>
              <a:ext uri="{FF2B5EF4-FFF2-40B4-BE49-F238E27FC236}">
                <a16:creationId xmlns:a16="http://schemas.microsoft.com/office/drawing/2014/main" id="{3EBDC970-C132-4E1A-A763-6B83E73A2A8E}"/>
              </a:ext>
            </a:extLst>
          </p:cNvPr>
          <p:cNvPicPr>
            <a:picLocks/>
          </p:cNvPicPr>
          <p:nvPr/>
        </p:nvPicPr>
        <p:blipFill rotWithShape="1">
          <a:blip r:embed="rId47" cstate="print">
            <a:alphaModFix/>
            <a:extLst>
              <a:ext uri="{BEBA8EAE-BF5A-486C-A8C5-ECC9F3942E4B}">
                <a14:imgProps xmlns:a14="http://schemas.microsoft.com/office/drawing/2010/main">
                  <a14:imgLayer r:embed="rId48">
                    <a14:imgEffect>
                      <a14:sharpenSoften amount="25000"/>
                    </a14:imgEffect>
                    <a14:imgEffect>
                      <a14:brightnessContrast bright="3000" contrast="47000"/>
                    </a14:imgEffect>
                  </a14:imgLayer>
                </a14:imgProps>
              </a:ext>
            </a:extLst>
          </a:blip>
          <a:srcRect l="33171" t="43083" r="46163" b="49837"/>
          <a:stretch/>
        </p:blipFill>
        <p:spPr>
          <a:xfrm>
            <a:off x="4193158" y="6158322"/>
            <a:ext cx="1217042" cy="265176"/>
          </a:xfrm>
          <a:prstGeom prst="rect">
            <a:avLst/>
          </a:prstGeom>
          <a:ln>
            <a:solidFill>
              <a:schemeClr val="tx1"/>
            </a:solidFill>
          </a:ln>
        </p:spPr>
      </p:pic>
      <p:pic>
        <p:nvPicPr>
          <p:cNvPr id="55" name="Picture 54" descr="4sec cmyc Summary.tif">
            <a:extLst>
              <a:ext uri="{FF2B5EF4-FFF2-40B4-BE49-F238E27FC236}">
                <a16:creationId xmlns:a16="http://schemas.microsoft.com/office/drawing/2014/main" id="{42DDA922-7775-4FA2-85CC-56F9F75A9CDF}"/>
              </a:ext>
            </a:extLst>
          </p:cNvPr>
          <p:cNvPicPr>
            <a:picLocks/>
          </p:cNvPicPr>
          <p:nvPr/>
        </p:nvPicPr>
        <p:blipFill rotWithShape="1">
          <a:blip r:embed="rId49" cstate="print">
            <a:extLst>
              <a:ext uri="{BEBA8EAE-BF5A-486C-A8C5-ECC9F3942E4B}">
                <a14:imgProps xmlns:a14="http://schemas.microsoft.com/office/drawing/2010/main">
                  <a14:imgLayer r:embed="rId50">
                    <a14:imgEffect>
                      <a14:brightnessContrast contrast="40000"/>
                    </a14:imgEffect>
                  </a14:imgLayer>
                </a14:imgProps>
              </a:ext>
            </a:extLst>
          </a:blip>
          <a:srcRect l="40618" t="76049" r="8606" b="10587"/>
          <a:stretch/>
        </p:blipFill>
        <p:spPr>
          <a:xfrm>
            <a:off x="2920735" y="5853522"/>
            <a:ext cx="1216152" cy="265176"/>
          </a:xfrm>
          <a:prstGeom prst="rect">
            <a:avLst/>
          </a:prstGeom>
          <a:ln>
            <a:solidFill>
              <a:schemeClr val="tx1"/>
            </a:solidFill>
          </a:ln>
        </p:spPr>
      </p:pic>
      <p:sp>
        <p:nvSpPr>
          <p:cNvPr id="60" name="TextBox 59">
            <a:extLst>
              <a:ext uri="{FF2B5EF4-FFF2-40B4-BE49-F238E27FC236}">
                <a16:creationId xmlns:a16="http://schemas.microsoft.com/office/drawing/2014/main" id="{9B356E27-5AAE-4D5B-A445-02F0A71B7789}"/>
              </a:ext>
            </a:extLst>
          </p:cNvPr>
          <p:cNvSpPr txBox="1"/>
          <p:nvPr/>
        </p:nvSpPr>
        <p:spPr>
          <a:xfrm>
            <a:off x="2951810" y="5602918"/>
            <a:ext cx="1794820" cy="176972"/>
          </a:xfrm>
          <a:prstGeom prst="rect">
            <a:avLst/>
          </a:prstGeom>
          <a:noFill/>
        </p:spPr>
        <p:txBody>
          <a:bodyPr wrap="square" lIns="68580" tIns="34290" rIns="68580" bIns="34290" rtlCol="0">
            <a:spAutoFit/>
          </a:bodyPr>
          <a:lstStyle/>
          <a:p>
            <a:r>
              <a:rPr lang="en-US" sz="700" dirty="0">
                <a:latin typeface="Arial" panose="020B0604020202020204" pitchFamily="34" charset="0"/>
                <a:cs typeface="Arial" panose="020B0604020202020204" pitchFamily="34" charset="0"/>
              </a:rPr>
              <a:t>0         0         20         50</a:t>
            </a:r>
          </a:p>
        </p:txBody>
      </p:sp>
      <p:pic>
        <p:nvPicPr>
          <p:cNvPr id="61" name="Picture 60" descr="509_Repeat24hrWB_29.898 Sec VK.jpg">
            <a:extLst>
              <a:ext uri="{FF2B5EF4-FFF2-40B4-BE49-F238E27FC236}">
                <a16:creationId xmlns:a16="http://schemas.microsoft.com/office/drawing/2014/main" id="{0AF7AE27-9276-4F60-B92E-083390B2428D}"/>
              </a:ext>
            </a:extLst>
          </p:cNvPr>
          <p:cNvPicPr>
            <a:picLocks noChangeAspect="1"/>
          </p:cNvPicPr>
          <p:nvPr/>
        </p:nvPicPr>
        <p:blipFill rotWithShape="1">
          <a:blip r:embed="rId51" cstate="print">
            <a:extLst>
              <a:ext uri="{BEBA8EAE-BF5A-486C-A8C5-ECC9F3942E4B}">
                <a14:imgProps xmlns:a14="http://schemas.microsoft.com/office/drawing/2010/main">
                  <a14:imgLayer r:embed="rId52">
                    <a14:imgEffect>
                      <a14:brightnessContrast contrast="-40000"/>
                    </a14:imgEffect>
                  </a14:imgLayer>
                </a14:imgProps>
              </a:ext>
            </a:extLst>
          </a:blip>
          <a:srcRect l="62322" t="11816" r="15472" b="25902"/>
          <a:stretch/>
        </p:blipFill>
        <p:spPr>
          <a:xfrm flipH="1">
            <a:off x="2919845" y="6463122"/>
            <a:ext cx="1217042" cy="260452"/>
          </a:xfrm>
          <a:prstGeom prst="rect">
            <a:avLst/>
          </a:prstGeom>
          <a:ln>
            <a:solidFill>
              <a:schemeClr val="tx1"/>
            </a:solidFill>
          </a:ln>
        </p:spPr>
      </p:pic>
      <p:sp>
        <p:nvSpPr>
          <p:cNvPr id="67" name="TextBox 66">
            <a:extLst>
              <a:ext uri="{FF2B5EF4-FFF2-40B4-BE49-F238E27FC236}">
                <a16:creationId xmlns:a16="http://schemas.microsoft.com/office/drawing/2014/main" id="{AE13BB63-C32B-403A-A6DE-4BB7D4948703}"/>
              </a:ext>
            </a:extLst>
          </p:cNvPr>
          <p:cNvSpPr txBox="1"/>
          <p:nvPr/>
        </p:nvSpPr>
        <p:spPr>
          <a:xfrm>
            <a:off x="2260638" y="6433146"/>
            <a:ext cx="635137" cy="176972"/>
          </a:xfrm>
          <a:prstGeom prst="rect">
            <a:avLst/>
          </a:prstGeom>
          <a:noFill/>
        </p:spPr>
        <p:txBody>
          <a:bodyPr wrap="square" lIns="68580" tIns="34290" rIns="68580" bIns="34290" rtlCol="0">
            <a:spAutoFit/>
          </a:bodyPr>
          <a:lstStyle/>
          <a:p>
            <a:pPr algn="r"/>
            <a:r>
              <a:rPr lang="el-GR" sz="700" dirty="0">
                <a:latin typeface="Arial" panose="020B0604020202020204" pitchFamily="34" charset="0"/>
                <a:cs typeface="Arial" panose="020B0604020202020204" pitchFamily="34" charset="0"/>
              </a:rPr>
              <a:t>β</a:t>
            </a:r>
            <a:r>
              <a:rPr lang="en-US" sz="700" dirty="0">
                <a:latin typeface="Arial" panose="020B0604020202020204" pitchFamily="34" charset="0"/>
                <a:cs typeface="Arial" panose="020B0604020202020204" pitchFamily="34" charset="0"/>
              </a:rPr>
              <a:t>-Actin</a:t>
            </a:r>
          </a:p>
        </p:txBody>
      </p:sp>
      <p:sp>
        <p:nvSpPr>
          <p:cNvPr id="70" name="TextBox 69">
            <a:extLst>
              <a:ext uri="{FF2B5EF4-FFF2-40B4-BE49-F238E27FC236}">
                <a16:creationId xmlns:a16="http://schemas.microsoft.com/office/drawing/2014/main" id="{1117D914-881E-44F2-A102-C062FFA067AC}"/>
              </a:ext>
            </a:extLst>
          </p:cNvPr>
          <p:cNvSpPr txBox="1"/>
          <p:nvPr/>
        </p:nvSpPr>
        <p:spPr>
          <a:xfrm>
            <a:off x="2316760" y="5862728"/>
            <a:ext cx="579014" cy="176972"/>
          </a:xfrm>
          <a:prstGeom prst="rect">
            <a:avLst/>
          </a:prstGeom>
          <a:noFill/>
        </p:spPr>
        <p:txBody>
          <a:bodyPr wrap="square" lIns="68580" tIns="34290" rIns="68580" bIns="34290" rtlCol="0">
            <a:spAutoFit/>
          </a:bodyPr>
          <a:lstStyle/>
          <a:p>
            <a:pPr algn="r"/>
            <a:r>
              <a:rPr lang="en-US" sz="700" dirty="0">
                <a:latin typeface="Arial" panose="020B0604020202020204" pitchFamily="34" charset="0"/>
                <a:cs typeface="Arial" panose="020B0604020202020204" pitchFamily="34" charset="0"/>
              </a:rPr>
              <a:t>c-</a:t>
            </a:r>
            <a:r>
              <a:rPr lang="en-US" sz="700" dirty="0" err="1">
                <a:latin typeface="Arial" panose="020B0604020202020204" pitchFamily="34" charset="0"/>
                <a:cs typeface="Arial" panose="020B0604020202020204" pitchFamily="34" charset="0"/>
              </a:rPr>
              <a:t>Myc</a:t>
            </a:r>
            <a:endParaRPr lang="en-US" sz="7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27770953-60B3-4FEA-97DB-BD6F97D7E689}"/>
              </a:ext>
            </a:extLst>
          </p:cNvPr>
          <p:cNvSpPr txBox="1"/>
          <p:nvPr/>
        </p:nvSpPr>
        <p:spPr>
          <a:xfrm>
            <a:off x="2462272" y="6172200"/>
            <a:ext cx="433502" cy="176972"/>
          </a:xfrm>
          <a:prstGeom prst="rect">
            <a:avLst/>
          </a:prstGeom>
          <a:noFill/>
        </p:spPr>
        <p:txBody>
          <a:bodyPr wrap="square" lIns="68580" tIns="34290" rIns="68580" bIns="34290" rtlCol="0">
            <a:spAutoFit/>
          </a:bodyPr>
          <a:lstStyle/>
          <a:p>
            <a:pPr algn="r"/>
            <a:r>
              <a:rPr lang="en-US" sz="700" dirty="0">
                <a:latin typeface="Arial" panose="020B0604020202020204" pitchFamily="34" charset="0"/>
                <a:cs typeface="Arial" panose="020B0604020202020204" pitchFamily="34" charset="0"/>
              </a:rPr>
              <a:t>AR</a:t>
            </a:r>
          </a:p>
        </p:txBody>
      </p:sp>
      <p:sp>
        <p:nvSpPr>
          <p:cNvPr id="72" name="TextBox 71">
            <a:extLst>
              <a:ext uri="{FF2B5EF4-FFF2-40B4-BE49-F238E27FC236}">
                <a16:creationId xmlns:a16="http://schemas.microsoft.com/office/drawing/2014/main" id="{0135039B-32DA-49EA-932F-5ADE073CFDFC}"/>
              </a:ext>
            </a:extLst>
          </p:cNvPr>
          <p:cNvSpPr txBox="1"/>
          <p:nvPr/>
        </p:nvSpPr>
        <p:spPr>
          <a:xfrm>
            <a:off x="2187314" y="5585298"/>
            <a:ext cx="1013086" cy="176972"/>
          </a:xfrm>
          <a:prstGeom prst="rect">
            <a:avLst/>
          </a:prstGeom>
          <a:noFill/>
        </p:spPr>
        <p:txBody>
          <a:bodyPr wrap="square" lIns="68580" tIns="34290" rIns="68580" bIns="34290" rtlCol="0">
            <a:spAutoFit/>
          </a:bodyPr>
          <a:lstStyle/>
          <a:p>
            <a:r>
              <a:rPr lang="en-US" sz="700" dirty="0">
                <a:latin typeface="Arial" panose="020B0604020202020204" pitchFamily="34" charset="0"/>
                <a:cs typeface="Arial" panose="020B0604020202020204" pitchFamily="34" charset="0"/>
              </a:rPr>
              <a:t>10058-F4(µM)</a:t>
            </a:r>
          </a:p>
        </p:txBody>
      </p:sp>
      <p:sp>
        <p:nvSpPr>
          <p:cNvPr id="74" name="TextBox 73">
            <a:extLst>
              <a:ext uri="{FF2B5EF4-FFF2-40B4-BE49-F238E27FC236}">
                <a16:creationId xmlns:a16="http://schemas.microsoft.com/office/drawing/2014/main" id="{F71C216C-452D-494F-8D87-A41E730D551C}"/>
              </a:ext>
            </a:extLst>
          </p:cNvPr>
          <p:cNvSpPr txBox="1"/>
          <p:nvPr/>
        </p:nvSpPr>
        <p:spPr>
          <a:xfrm>
            <a:off x="4213962" y="5587654"/>
            <a:ext cx="1306383" cy="176972"/>
          </a:xfrm>
          <a:prstGeom prst="rect">
            <a:avLst/>
          </a:prstGeom>
          <a:noFill/>
        </p:spPr>
        <p:txBody>
          <a:bodyPr wrap="square" lIns="68580" tIns="34290" rIns="68580" bIns="34290" rtlCol="0">
            <a:spAutoFit/>
          </a:bodyPr>
          <a:lstStyle/>
          <a:p>
            <a:r>
              <a:rPr lang="en-US" sz="700" dirty="0">
                <a:latin typeface="Arial" panose="020B0604020202020204" pitchFamily="34" charset="0"/>
                <a:cs typeface="Arial" panose="020B0604020202020204" pitchFamily="34" charset="0"/>
              </a:rPr>
              <a:t>0         0         20       50</a:t>
            </a:r>
          </a:p>
        </p:txBody>
      </p:sp>
      <p:sp>
        <p:nvSpPr>
          <p:cNvPr id="79" name="TextBox 78">
            <a:extLst>
              <a:ext uri="{FF2B5EF4-FFF2-40B4-BE49-F238E27FC236}">
                <a16:creationId xmlns:a16="http://schemas.microsoft.com/office/drawing/2014/main" id="{1FE9CBE1-2814-47CF-A5C5-D5002E542FD7}"/>
              </a:ext>
            </a:extLst>
          </p:cNvPr>
          <p:cNvSpPr txBox="1"/>
          <p:nvPr/>
        </p:nvSpPr>
        <p:spPr>
          <a:xfrm>
            <a:off x="2903234" y="5356699"/>
            <a:ext cx="1146560" cy="200055"/>
          </a:xfrm>
          <a:prstGeom prst="rect">
            <a:avLst/>
          </a:prstGeom>
          <a:noFill/>
        </p:spPr>
        <p:txBody>
          <a:bodyPr wrap="square" rtlCol="0">
            <a:spAutoFit/>
          </a:bodyPr>
          <a:lstStyle/>
          <a:p>
            <a:pPr algn="ctr"/>
            <a:r>
              <a:rPr lang="en-US" sz="700" b="1" dirty="0">
                <a:latin typeface="Arial" panose="020B0604020202020204" pitchFamily="34" charset="0"/>
                <a:cs typeface="Arial" panose="020B0604020202020204" pitchFamily="34" charset="0"/>
              </a:rPr>
              <a:t>C4-2B</a:t>
            </a:r>
          </a:p>
        </p:txBody>
      </p:sp>
      <p:sp>
        <p:nvSpPr>
          <p:cNvPr id="84" name="TextBox 83">
            <a:extLst>
              <a:ext uri="{FF2B5EF4-FFF2-40B4-BE49-F238E27FC236}">
                <a16:creationId xmlns:a16="http://schemas.microsoft.com/office/drawing/2014/main" id="{664510B1-CE9D-4FCE-B680-F0180B48B9BB}"/>
              </a:ext>
            </a:extLst>
          </p:cNvPr>
          <p:cNvSpPr txBox="1"/>
          <p:nvPr/>
        </p:nvSpPr>
        <p:spPr>
          <a:xfrm>
            <a:off x="4174383" y="5356699"/>
            <a:ext cx="1159028" cy="200055"/>
          </a:xfrm>
          <a:prstGeom prst="rect">
            <a:avLst/>
          </a:prstGeom>
          <a:noFill/>
        </p:spPr>
        <p:txBody>
          <a:bodyPr wrap="square" rtlCol="0">
            <a:spAutoFit/>
          </a:bodyPr>
          <a:lstStyle/>
          <a:p>
            <a:pPr algn="ctr"/>
            <a:r>
              <a:rPr lang="en-US" sz="700" b="1" dirty="0">
                <a:latin typeface="Arial" panose="020B0604020202020204" pitchFamily="34" charset="0"/>
                <a:cs typeface="Arial" panose="020B0604020202020204" pitchFamily="34" charset="0"/>
              </a:rPr>
              <a:t>HT29</a:t>
            </a:r>
          </a:p>
        </p:txBody>
      </p:sp>
      <p:sp>
        <p:nvSpPr>
          <p:cNvPr id="28" name="TextBox 27"/>
          <p:cNvSpPr txBox="1"/>
          <p:nvPr/>
        </p:nvSpPr>
        <p:spPr>
          <a:xfrm>
            <a:off x="1803200" y="5212544"/>
            <a:ext cx="391977"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t>
            </a:r>
          </a:p>
        </p:txBody>
      </p:sp>
      <p:cxnSp>
        <p:nvCxnSpPr>
          <p:cNvPr id="85" name="Straight Connector 84">
            <a:extLst>
              <a:ext uri="{FF2B5EF4-FFF2-40B4-BE49-F238E27FC236}">
                <a16:creationId xmlns:a16="http://schemas.microsoft.com/office/drawing/2014/main" id="{09DE9A23-5EE4-B445-849A-500C883037DC}"/>
              </a:ext>
            </a:extLst>
          </p:cNvPr>
          <p:cNvCxnSpPr/>
          <p:nvPr/>
        </p:nvCxnSpPr>
        <p:spPr>
          <a:xfrm>
            <a:off x="2903233" y="5581623"/>
            <a:ext cx="11719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BBEB056-F2F5-6548-A092-2E9894B6D46D}"/>
              </a:ext>
            </a:extLst>
          </p:cNvPr>
          <p:cNvCxnSpPr/>
          <p:nvPr/>
        </p:nvCxnSpPr>
        <p:spPr>
          <a:xfrm>
            <a:off x="4161412" y="5581623"/>
            <a:ext cx="1171998" cy="0"/>
          </a:xfrm>
          <a:prstGeom prst="line">
            <a:avLst/>
          </a:prstGeom>
        </p:spPr>
        <p:style>
          <a:lnRef idx="1">
            <a:schemeClr val="accent1"/>
          </a:lnRef>
          <a:fillRef idx="0">
            <a:schemeClr val="accent1"/>
          </a:fillRef>
          <a:effectRef idx="0">
            <a:schemeClr val="accent1"/>
          </a:effectRef>
          <a:fontRef idx="minor">
            <a:schemeClr val="tx1"/>
          </a:fontRef>
        </p:style>
      </p:cxnSp>
      <p:pic>
        <p:nvPicPr>
          <p:cNvPr id="87" name="Picture 86" descr="440_48hrcmycinhibitor_1.0 Sec_marker.jpg">
            <a:extLst>
              <a:ext uri="{FF2B5EF4-FFF2-40B4-BE49-F238E27FC236}">
                <a16:creationId xmlns:a16="http://schemas.microsoft.com/office/drawing/2014/main" id="{43CB485D-3660-D24E-B2EA-B27B9B5F3B48}"/>
              </a:ext>
            </a:extLst>
          </p:cNvPr>
          <p:cNvPicPr>
            <a:picLocks/>
          </p:cNvPicPr>
          <p:nvPr/>
        </p:nvPicPr>
        <p:blipFill rotWithShape="1">
          <a:blip r:embed="rId47" cstate="print">
            <a:alphaModFix/>
            <a:extLst>
              <a:ext uri="{BEBA8EAE-BF5A-486C-A8C5-ECC9F3942E4B}">
                <a14:imgProps xmlns:a14="http://schemas.microsoft.com/office/drawing/2010/main">
                  <a14:imgLayer r:embed="rId53">
                    <a14:imgEffect>
                      <a14:sharpenSoften amount="25000"/>
                    </a14:imgEffect>
                    <a14:imgEffect>
                      <a14:brightnessContrast bright="3000" contrast="47000"/>
                    </a14:imgEffect>
                  </a14:imgLayer>
                </a14:imgProps>
              </a:ext>
            </a:extLst>
          </a:blip>
          <a:srcRect l="33171" t="50827" r="46163" b="41609"/>
          <a:stretch/>
        </p:blipFill>
        <p:spPr>
          <a:xfrm>
            <a:off x="4193158" y="5853522"/>
            <a:ext cx="1217042" cy="265176"/>
          </a:xfrm>
          <a:prstGeom prst="rect">
            <a:avLst/>
          </a:prstGeom>
          <a:ln>
            <a:solidFill>
              <a:schemeClr val="tx1"/>
            </a:solidFill>
          </a:ln>
        </p:spPr>
      </p:pic>
      <p:pic>
        <p:nvPicPr>
          <p:cNvPr id="88" name="Picture 87" descr="440_48hrcmycinhibitor_1.0 Sec_marker.jpg">
            <a:extLst>
              <a:ext uri="{FF2B5EF4-FFF2-40B4-BE49-F238E27FC236}">
                <a16:creationId xmlns:a16="http://schemas.microsoft.com/office/drawing/2014/main" id="{ED22D4EA-86DD-B545-86F1-641F514F6956}"/>
              </a:ext>
            </a:extLst>
          </p:cNvPr>
          <p:cNvPicPr>
            <a:picLocks/>
          </p:cNvPicPr>
          <p:nvPr/>
        </p:nvPicPr>
        <p:blipFill rotWithShape="1">
          <a:blip r:embed="rId47" cstate="print">
            <a:alphaModFix/>
            <a:extLst>
              <a:ext uri="{BEBA8EAE-BF5A-486C-A8C5-ECC9F3942E4B}">
                <a14:imgProps xmlns:a14="http://schemas.microsoft.com/office/drawing/2010/main">
                  <a14:imgLayer r:embed="rId54">
                    <a14:imgEffect>
                      <a14:sharpenSoften amount="25000"/>
                    </a14:imgEffect>
                    <a14:imgEffect>
                      <a14:brightnessContrast bright="3000" contrast="47000"/>
                    </a14:imgEffect>
                  </a14:imgLayer>
                </a14:imgProps>
              </a:ext>
            </a:extLst>
          </a:blip>
          <a:srcRect l="33171" t="58781" r="46163" b="33655"/>
          <a:stretch/>
        </p:blipFill>
        <p:spPr>
          <a:xfrm>
            <a:off x="4193158" y="6463122"/>
            <a:ext cx="1217042" cy="265176"/>
          </a:xfrm>
          <a:prstGeom prst="rect">
            <a:avLst/>
          </a:prstGeom>
          <a:ln>
            <a:solidFill>
              <a:schemeClr val="tx1"/>
            </a:solidFill>
          </a:ln>
        </p:spPr>
      </p:pic>
      <p:pic>
        <p:nvPicPr>
          <p:cNvPr id="31" name="Picture 30" descr="A close up of a mans face&#10;&#10;Description automatically generated">
            <a:extLst>
              <a:ext uri="{FF2B5EF4-FFF2-40B4-BE49-F238E27FC236}">
                <a16:creationId xmlns:a16="http://schemas.microsoft.com/office/drawing/2014/main" id="{70FDB3E7-D70D-A342-BF49-9CDF6A0B6A71}"/>
              </a:ext>
            </a:extLst>
          </p:cNvPr>
          <p:cNvPicPr>
            <a:picLocks/>
          </p:cNvPicPr>
          <p:nvPr/>
        </p:nvPicPr>
        <p:blipFill rotWithShape="1">
          <a:blip r:embed="rId55">
            <a:extLst>
              <a:ext uri="{28A0092B-C50C-407E-A947-70E740481C1C}">
                <a14:useLocalDpi xmlns:a14="http://schemas.microsoft.com/office/drawing/2010/main" val="0"/>
              </a:ext>
            </a:extLst>
          </a:blip>
          <a:srcRect b="19486"/>
          <a:stretch/>
        </p:blipFill>
        <p:spPr>
          <a:xfrm>
            <a:off x="2917687" y="6158322"/>
            <a:ext cx="1219200" cy="265176"/>
          </a:xfrm>
          <a:prstGeom prst="rect">
            <a:avLst/>
          </a:prstGeom>
          <a:ln>
            <a:solidFill>
              <a:schemeClr val="tx1"/>
            </a:solidFill>
          </a:ln>
        </p:spPr>
      </p:pic>
      <p:sp>
        <p:nvSpPr>
          <p:cNvPr id="8" name="Rectangle 7">
            <a:extLst>
              <a:ext uri="{FF2B5EF4-FFF2-40B4-BE49-F238E27FC236}">
                <a16:creationId xmlns:a16="http://schemas.microsoft.com/office/drawing/2014/main" id="{F5D6D9BF-2E01-414F-884D-F7FBF3DA518E}"/>
              </a:ext>
            </a:extLst>
          </p:cNvPr>
          <p:cNvSpPr/>
          <p:nvPr/>
        </p:nvSpPr>
        <p:spPr>
          <a:xfrm>
            <a:off x="7049068" y="1889295"/>
            <a:ext cx="4531057" cy="3323987"/>
          </a:xfrm>
          <a:prstGeom prst="rect">
            <a:avLst/>
          </a:prstGeom>
        </p:spPr>
        <p:txBody>
          <a:bodyPr wrap="square">
            <a:spAutoFit/>
          </a:bodyPr>
          <a:lstStyle/>
          <a:p>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a:t>
            </a:r>
            <a:r>
              <a:rPr lang="en-US" sz="1400" b="1" dirty="0"/>
              <a:t>Figure 11. EphB4 regulates c-</a:t>
            </a:r>
            <a:r>
              <a:rPr lang="en-US" sz="1400" b="1" dirty="0" err="1"/>
              <a:t>Myc</a:t>
            </a:r>
            <a:r>
              <a:rPr lang="en-US" sz="1400" b="1" dirty="0"/>
              <a:t> and AR expression </a:t>
            </a:r>
            <a:r>
              <a:rPr lang="en-US" sz="1400" b="1" i="1" dirty="0"/>
              <a:t>in vitro</a:t>
            </a:r>
            <a:r>
              <a:rPr lang="en-US" sz="1400" b="1" dirty="0"/>
              <a:t>.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 Western blot of EphB4, AR, Myc, Stat3, ARL4C, SGK1 and Actin in the C4-2B cell line (prostate cancer), K562 cell line (chronic myelogenous leukemia), Reh cell line (</a:t>
            </a:r>
            <a:r>
              <a:rPr lang="en-US" sz="1400" dirty="0"/>
              <a:t>acute lymphoblastic leukemia)</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after treating with control siRNA (</a:t>
            </a:r>
            <a:r>
              <a:rPr lang="en-US" sz="1400" dirty="0" err="1">
                <a:solidFill>
                  <a:srgbClr val="000000"/>
                </a:solidFill>
                <a:latin typeface="Calibri" panose="020F0502020204030204" pitchFamily="34" charset="0"/>
                <a:ea typeface="DengXian" panose="02010600030101010101" pitchFamily="2" charset="-122"/>
                <a:cs typeface="Calibri" panose="020F0502020204030204" pitchFamily="34" charset="0"/>
              </a:rPr>
              <a:t>siControl</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a:t>
            </a:r>
            <a:r>
              <a:rPr lang="en-US" sz="1400" i="1" dirty="0">
                <a:solidFill>
                  <a:srgbClr val="000000"/>
                </a:solidFill>
                <a:latin typeface="Calibri" panose="020F0502020204030204" pitchFamily="34" charset="0"/>
                <a:ea typeface="DengXian" panose="02010600030101010101" pitchFamily="2" charset="-122"/>
                <a:cs typeface="Calibri" panose="020F0502020204030204" pitchFamily="34" charset="0"/>
              </a:rPr>
              <a:t>EPHB4</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 siRNA (siEphB4) and PBS.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sym typeface="Symbol" pitchFamily="2" charset="2"/>
              </a:rPr>
              <a:t></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-actin was probed to ensure equal loading. (B) The quantitative analysis of EphB4, AR, Myc, Stat3, ARL4C and SGK1 protein level based on Panel A western blot was made using ImageJ (NIH). Experiment was performed in triplicate. (C) </a:t>
            </a:r>
            <a:r>
              <a:rPr lang="en-US" sz="1400" dirty="0"/>
              <a:t>C4-2B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prostate cancer) </a:t>
            </a:r>
            <a:r>
              <a:rPr lang="en-US" sz="1400" dirty="0"/>
              <a:t>and HT29 (human colorectal adenocarcinoma) cell lines were treated with different concentrations of Myc inhibitor 10058-F4 for 24 </a:t>
            </a:r>
            <a:r>
              <a:rPr lang="en-US" sz="1400" dirty="0" err="1"/>
              <a:t>hrs</a:t>
            </a:r>
            <a:r>
              <a:rPr lang="en-US" sz="1400" dirty="0"/>
              <a:t> and western blot performed for c-Myc, AR and </a:t>
            </a:r>
            <a:r>
              <a:rPr lang="el-GR" sz="1400" dirty="0"/>
              <a:t>β</a:t>
            </a:r>
            <a:r>
              <a:rPr lang="en-US" sz="1400" dirty="0"/>
              <a:t>-Actin.</a:t>
            </a:r>
          </a:p>
          <a:p>
            <a:endParaRPr lang="en-US" sz="1400" dirty="0"/>
          </a:p>
        </p:txBody>
      </p:sp>
      <p:sp>
        <p:nvSpPr>
          <p:cNvPr id="5" name="Rectangle 4">
            <a:extLst>
              <a:ext uri="{FF2B5EF4-FFF2-40B4-BE49-F238E27FC236}">
                <a16:creationId xmlns:a16="http://schemas.microsoft.com/office/drawing/2014/main" id="{47218B4A-FEF3-46A8-AE22-34F62DCCC25B}"/>
              </a:ext>
            </a:extLst>
          </p:cNvPr>
          <p:cNvSpPr/>
          <p:nvPr/>
        </p:nvSpPr>
        <p:spPr>
          <a:xfrm>
            <a:off x="5387875" y="5912615"/>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62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D19978EA-9F7E-0A89-AB9F-640E809D5968}"/>
              </a:ext>
            </a:extLst>
          </p:cNvPr>
          <p:cNvSpPr/>
          <p:nvPr/>
        </p:nvSpPr>
        <p:spPr>
          <a:xfrm>
            <a:off x="5387875" y="6185740"/>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642BC265-91F1-55B6-39C4-E2F1CFC6828B}"/>
              </a:ext>
            </a:extLst>
          </p:cNvPr>
          <p:cNvSpPr/>
          <p:nvPr/>
        </p:nvSpPr>
        <p:spPr>
          <a:xfrm>
            <a:off x="5387875" y="6472470"/>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5BD383F1-1050-950F-F9EE-5C8BDD75C44A}"/>
              </a:ext>
            </a:extLst>
          </p:cNvPr>
          <p:cNvSpPr/>
          <p:nvPr/>
        </p:nvSpPr>
        <p:spPr>
          <a:xfrm>
            <a:off x="6287611" y="1916582"/>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62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1F3D9498-F99E-69C9-C2C1-1C509B90837B}"/>
              </a:ext>
            </a:extLst>
          </p:cNvPr>
          <p:cNvSpPr/>
          <p:nvPr/>
        </p:nvSpPr>
        <p:spPr>
          <a:xfrm>
            <a:off x="6287611" y="958251"/>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108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F4813BB9-8D2B-DED7-50D2-789367579AE7}"/>
              </a:ext>
            </a:extLst>
          </p:cNvPr>
          <p:cNvSpPr/>
          <p:nvPr/>
        </p:nvSpPr>
        <p:spPr>
          <a:xfrm>
            <a:off x="6287611" y="1274855"/>
            <a:ext cx="518091"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110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BA01BCF8-CF17-B966-9F77-236C74A7798D}"/>
              </a:ext>
            </a:extLst>
          </p:cNvPr>
          <p:cNvSpPr/>
          <p:nvPr/>
        </p:nvSpPr>
        <p:spPr>
          <a:xfrm>
            <a:off x="6287611" y="2900423"/>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42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6FF3452E-8AA0-A152-9CF6-0F64242039C3}"/>
              </a:ext>
            </a:extLst>
          </p:cNvPr>
          <p:cNvSpPr/>
          <p:nvPr/>
        </p:nvSpPr>
        <p:spPr>
          <a:xfrm>
            <a:off x="6287611" y="1630639"/>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87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4DAADEB0-B86F-00DB-675F-FBCB199B6C41}"/>
              </a:ext>
            </a:extLst>
          </p:cNvPr>
          <p:cNvSpPr/>
          <p:nvPr/>
        </p:nvSpPr>
        <p:spPr>
          <a:xfrm>
            <a:off x="6287611" y="2218395"/>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21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BB0B4E89-148B-5CA5-D330-84E6665E0F38}"/>
              </a:ext>
            </a:extLst>
          </p:cNvPr>
          <p:cNvSpPr/>
          <p:nvPr/>
        </p:nvSpPr>
        <p:spPr>
          <a:xfrm>
            <a:off x="6287611" y="2573594"/>
            <a:ext cx="468398" cy="200055"/>
          </a:xfrm>
          <a:prstGeom prst="rect">
            <a:avLst/>
          </a:prstGeom>
        </p:spPr>
        <p:txBody>
          <a:bodyPr wrap="none">
            <a:spAutoFit/>
          </a:bodyPr>
          <a:lstStyle/>
          <a:p>
            <a:r>
              <a:rPr lang="en-US" sz="700" dirty="0">
                <a:latin typeface="Arial" panose="020B0604020202020204" pitchFamily="34" charset="0"/>
                <a:cs typeface="Arial" panose="020B0604020202020204" pitchFamily="34" charset="0"/>
              </a:rPr>
              <a:t>49 </a:t>
            </a:r>
            <a:r>
              <a:rPr lang="en-US" sz="700" dirty="0" err="1">
                <a:latin typeface="Arial" panose="020B0604020202020204" pitchFamily="34" charset="0"/>
                <a:cs typeface="Arial" panose="020B0604020202020204" pitchFamily="34" charset="0"/>
              </a:rPr>
              <a:t>kDa</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2920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3810000" y="232908"/>
            <a:ext cx="4572000" cy="461665"/>
          </a:xfrm>
          <a:prstGeom prst="rect">
            <a:avLst/>
          </a:prstGeom>
        </p:spPr>
        <p:txBody>
          <a:bodyPr>
            <a:spAutoFit/>
          </a:bodyPr>
          <a:lstStyle/>
          <a:p>
            <a:r>
              <a:rPr lang="en-US" sz="12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a:t>
            </a:r>
            <a:r>
              <a:rPr lang="en-US" sz="1200" b="1" dirty="0"/>
              <a:t>Figure 12. EphB4 functions in prostate cancer mechanism.</a:t>
            </a:r>
          </a:p>
        </p:txBody>
      </p:sp>
      <p:sp>
        <p:nvSpPr>
          <p:cNvPr id="38" name="Oval 37">
            <a:extLst>
              <a:ext uri="{FF2B5EF4-FFF2-40B4-BE49-F238E27FC236}">
                <a16:creationId xmlns:a16="http://schemas.microsoft.com/office/drawing/2014/main" id="{52C6C52A-B319-384C-8A1A-F159BF4FD7C5}"/>
              </a:ext>
            </a:extLst>
          </p:cNvPr>
          <p:cNvSpPr/>
          <p:nvPr/>
        </p:nvSpPr>
        <p:spPr>
          <a:xfrm>
            <a:off x="5446449" y="1669286"/>
            <a:ext cx="845753" cy="378249"/>
          </a:xfrm>
          <a:prstGeom prst="ellipse">
            <a:avLst/>
          </a:prstGeom>
          <a:solidFill>
            <a:srgbClr val="8BC167"/>
          </a:solidFill>
          <a:ln>
            <a:solidFill>
              <a:srgbClr val="8BC1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EphB4</a:t>
            </a:r>
          </a:p>
        </p:txBody>
      </p:sp>
      <p:sp>
        <p:nvSpPr>
          <p:cNvPr id="43" name="Oval 42">
            <a:extLst>
              <a:ext uri="{FF2B5EF4-FFF2-40B4-BE49-F238E27FC236}">
                <a16:creationId xmlns:a16="http://schemas.microsoft.com/office/drawing/2014/main" id="{D6A2D702-BFD2-F642-A89D-16B772CC4AFC}"/>
              </a:ext>
            </a:extLst>
          </p:cNvPr>
          <p:cNvSpPr/>
          <p:nvPr/>
        </p:nvSpPr>
        <p:spPr>
          <a:xfrm>
            <a:off x="5446449" y="2588644"/>
            <a:ext cx="845753" cy="378249"/>
          </a:xfrm>
          <a:prstGeom prst="ellipse">
            <a:avLst/>
          </a:prstGeom>
          <a:solidFill>
            <a:srgbClr val="2E75B6"/>
          </a:solidFill>
          <a:ln>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PI3K p110</a:t>
            </a:r>
            <a:r>
              <a:rPr lang="el-GR" sz="1000" b="1" dirty="0">
                <a:latin typeface="Arial" panose="020B0604020202020204" pitchFamily="34" charset="0"/>
                <a:ea typeface="Verdana" panose="020B0604030504040204" pitchFamily="34" charset="0"/>
                <a:cs typeface="Arial" panose="020B0604020202020204" pitchFamily="34" charset="0"/>
              </a:rPr>
              <a:t>β</a:t>
            </a:r>
            <a:endParaRPr lang="en-US" sz="1000" b="1" dirty="0">
              <a:latin typeface="Arial" panose="020B0604020202020204" pitchFamily="34" charset="0"/>
              <a:ea typeface="Verdana" panose="020B0604030504040204" pitchFamily="34" charset="0"/>
              <a:cs typeface="Arial" panose="020B0604020202020204" pitchFamily="34" charset="0"/>
            </a:endParaRPr>
          </a:p>
        </p:txBody>
      </p:sp>
      <p:sp>
        <p:nvSpPr>
          <p:cNvPr id="44" name="Oval 43">
            <a:extLst>
              <a:ext uri="{FF2B5EF4-FFF2-40B4-BE49-F238E27FC236}">
                <a16:creationId xmlns:a16="http://schemas.microsoft.com/office/drawing/2014/main" id="{EECA65B3-7360-9148-9AD6-26EF28F6E85A}"/>
              </a:ext>
            </a:extLst>
          </p:cNvPr>
          <p:cNvSpPr/>
          <p:nvPr/>
        </p:nvSpPr>
        <p:spPr>
          <a:xfrm>
            <a:off x="3972004" y="1669285"/>
            <a:ext cx="845753" cy="378249"/>
          </a:xfrm>
          <a:prstGeom prst="ellipse">
            <a:avLst/>
          </a:prstGeom>
          <a:solidFill>
            <a:srgbClr val="70A8DA"/>
          </a:solidFill>
          <a:ln>
            <a:solidFill>
              <a:srgbClr val="70A8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PI3K</a:t>
            </a:r>
          </a:p>
        </p:txBody>
      </p:sp>
      <p:sp>
        <p:nvSpPr>
          <p:cNvPr id="46" name="Rectangle: Rounded Corners 8">
            <a:extLst>
              <a:ext uri="{FF2B5EF4-FFF2-40B4-BE49-F238E27FC236}">
                <a16:creationId xmlns:a16="http://schemas.microsoft.com/office/drawing/2014/main" id="{034DE6DF-5640-5648-AAC8-2908FC331AE5}"/>
              </a:ext>
            </a:extLst>
          </p:cNvPr>
          <p:cNvSpPr/>
          <p:nvPr/>
        </p:nvSpPr>
        <p:spPr>
          <a:xfrm>
            <a:off x="5323252" y="3508000"/>
            <a:ext cx="1108767" cy="530600"/>
          </a:xfrm>
          <a:prstGeom prst="roundRect">
            <a:avLst/>
          </a:prstGeom>
          <a:solidFill>
            <a:srgbClr val="52647E"/>
          </a:solidFill>
          <a:ln>
            <a:solidFill>
              <a:srgbClr val="5264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PC Development</a:t>
            </a:r>
          </a:p>
        </p:txBody>
      </p:sp>
      <p:cxnSp>
        <p:nvCxnSpPr>
          <p:cNvPr id="48" name="Straight Arrow Connector 47">
            <a:extLst>
              <a:ext uri="{FF2B5EF4-FFF2-40B4-BE49-F238E27FC236}">
                <a16:creationId xmlns:a16="http://schemas.microsoft.com/office/drawing/2014/main" id="{E4DEAA15-2F81-8540-B8D5-457E1A590896}"/>
              </a:ext>
            </a:extLst>
          </p:cNvPr>
          <p:cNvCxnSpPr>
            <a:cxnSpLocks/>
          </p:cNvCxnSpPr>
          <p:nvPr/>
        </p:nvCxnSpPr>
        <p:spPr>
          <a:xfrm>
            <a:off x="4890108" y="1858410"/>
            <a:ext cx="492786" cy="0"/>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0FC16E1-E3BC-DF45-95C8-6687D0967F27}"/>
              </a:ext>
            </a:extLst>
          </p:cNvPr>
          <p:cNvCxnSpPr>
            <a:cxnSpLocks/>
          </p:cNvCxnSpPr>
          <p:nvPr/>
        </p:nvCxnSpPr>
        <p:spPr>
          <a:xfrm>
            <a:off x="7492538" y="2106900"/>
            <a:ext cx="0" cy="459679"/>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5C2865D-7363-4B41-9A54-9768FDB49C95}"/>
              </a:ext>
            </a:extLst>
          </p:cNvPr>
          <p:cNvCxnSpPr>
            <a:cxnSpLocks/>
          </p:cNvCxnSpPr>
          <p:nvPr/>
        </p:nvCxnSpPr>
        <p:spPr>
          <a:xfrm flipH="1">
            <a:off x="5869325" y="2106900"/>
            <a:ext cx="8310" cy="440503"/>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767C3A6F-DBBD-3A4E-8EE8-3A8DEA03CEF0}"/>
              </a:ext>
            </a:extLst>
          </p:cNvPr>
          <p:cNvCxnSpPr>
            <a:cxnSpLocks/>
          </p:cNvCxnSpPr>
          <p:nvPr/>
        </p:nvCxnSpPr>
        <p:spPr>
          <a:xfrm flipH="1">
            <a:off x="5861015" y="3017196"/>
            <a:ext cx="8310" cy="440503"/>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5ACF673-2D25-DC47-8283-5187DBDCBA7E}"/>
              </a:ext>
            </a:extLst>
          </p:cNvPr>
          <p:cNvCxnSpPr>
            <a:cxnSpLocks/>
          </p:cNvCxnSpPr>
          <p:nvPr/>
        </p:nvCxnSpPr>
        <p:spPr>
          <a:xfrm>
            <a:off x="4394880" y="2106900"/>
            <a:ext cx="894958" cy="1401101"/>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F645C860-D76C-B94C-8559-10FB9AF26E0B}"/>
              </a:ext>
            </a:extLst>
          </p:cNvPr>
          <p:cNvSpPr/>
          <p:nvPr/>
        </p:nvSpPr>
        <p:spPr>
          <a:xfrm>
            <a:off x="5442294" y="749928"/>
            <a:ext cx="845753" cy="378249"/>
          </a:xfrm>
          <a:prstGeom prst="ellipse">
            <a:avLst/>
          </a:prstGeom>
          <a:solidFill>
            <a:srgbClr val="8587D5"/>
          </a:solidFill>
          <a:ln>
            <a:solidFill>
              <a:srgbClr val="8587D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ephrin-B2</a:t>
            </a:r>
          </a:p>
        </p:txBody>
      </p:sp>
      <p:cxnSp>
        <p:nvCxnSpPr>
          <p:cNvPr id="62" name="Straight Arrow Connector 61">
            <a:extLst>
              <a:ext uri="{FF2B5EF4-FFF2-40B4-BE49-F238E27FC236}">
                <a16:creationId xmlns:a16="http://schemas.microsoft.com/office/drawing/2014/main" id="{C588F82C-CC18-C648-A0B9-F2211645BD7F}"/>
              </a:ext>
            </a:extLst>
          </p:cNvPr>
          <p:cNvCxnSpPr>
            <a:cxnSpLocks/>
          </p:cNvCxnSpPr>
          <p:nvPr/>
        </p:nvCxnSpPr>
        <p:spPr>
          <a:xfrm flipH="1">
            <a:off x="5783137" y="1178480"/>
            <a:ext cx="8310" cy="440503"/>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3CBC4EA-1A30-2F42-8F0B-0BE9C7433B1A}"/>
              </a:ext>
            </a:extLst>
          </p:cNvPr>
          <p:cNvCxnSpPr>
            <a:cxnSpLocks/>
          </p:cNvCxnSpPr>
          <p:nvPr/>
        </p:nvCxnSpPr>
        <p:spPr>
          <a:xfrm flipV="1">
            <a:off x="5955617" y="1167184"/>
            <a:ext cx="1905" cy="449566"/>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DA76C016-5CA5-AC4F-9822-D3B188396478}"/>
              </a:ext>
            </a:extLst>
          </p:cNvPr>
          <p:cNvSpPr/>
          <p:nvPr/>
        </p:nvSpPr>
        <p:spPr>
          <a:xfrm>
            <a:off x="7026534" y="2590801"/>
            <a:ext cx="845753" cy="378249"/>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AR</a:t>
            </a:r>
          </a:p>
        </p:txBody>
      </p:sp>
      <p:sp>
        <p:nvSpPr>
          <p:cNvPr id="34" name="Oval 33">
            <a:extLst>
              <a:ext uri="{FF2B5EF4-FFF2-40B4-BE49-F238E27FC236}">
                <a16:creationId xmlns:a16="http://schemas.microsoft.com/office/drawing/2014/main" id="{5586B8F1-493A-7F46-BA50-049A38C6A4E7}"/>
              </a:ext>
            </a:extLst>
          </p:cNvPr>
          <p:cNvSpPr/>
          <p:nvPr/>
        </p:nvSpPr>
        <p:spPr>
          <a:xfrm>
            <a:off x="7075819" y="1674592"/>
            <a:ext cx="845753" cy="37824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0" b="1" dirty="0">
                <a:latin typeface="Arial" panose="020B0604020202020204" pitchFamily="34" charset="0"/>
                <a:ea typeface="Verdana" panose="020B0604030504040204" pitchFamily="34" charset="0"/>
                <a:cs typeface="Arial" panose="020B0604020202020204" pitchFamily="34" charset="0"/>
              </a:rPr>
              <a:t>Myc</a:t>
            </a:r>
          </a:p>
        </p:txBody>
      </p:sp>
      <p:cxnSp>
        <p:nvCxnSpPr>
          <p:cNvPr id="35" name="Straight Arrow Connector 34">
            <a:extLst>
              <a:ext uri="{FF2B5EF4-FFF2-40B4-BE49-F238E27FC236}">
                <a16:creationId xmlns:a16="http://schemas.microsoft.com/office/drawing/2014/main" id="{50DF78D0-537E-2342-B231-9606772D4F6C}"/>
              </a:ext>
            </a:extLst>
          </p:cNvPr>
          <p:cNvCxnSpPr>
            <a:cxnSpLocks/>
          </p:cNvCxnSpPr>
          <p:nvPr/>
        </p:nvCxnSpPr>
        <p:spPr>
          <a:xfrm flipV="1">
            <a:off x="6324601" y="2819400"/>
            <a:ext cx="614253" cy="1"/>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0CDDFE57-C325-A64D-B0E7-BE78B2BDDCF3}"/>
              </a:ext>
            </a:extLst>
          </p:cNvPr>
          <p:cNvCxnSpPr>
            <a:cxnSpLocks/>
          </p:cNvCxnSpPr>
          <p:nvPr/>
        </p:nvCxnSpPr>
        <p:spPr>
          <a:xfrm flipH="1">
            <a:off x="6449707" y="3017195"/>
            <a:ext cx="999703" cy="517564"/>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CC4B1D4D-FEDA-5A4E-AA18-1013120C2B90}"/>
              </a:ext>
            </a:extLst>
          </p:cNvPr>
          <p:cNvCxnSpPr>
            <a:cxnSpLocks/>
          </p:cNvCxnSpPr>
          <p:nvPr/>
        </p:nvCxnSpPr>
        <p:spPr>
          <a:xfrm flipV="1">
            <a:off x="6396148" y="1905000"/>
            <a:ext cx="614253" cy="1"/>
          </a:xfrm>
          <a:prstGeom prst="straightConnector1">
            <a:avLst/>
          </a:prstGeom>
          <a:ln w="60325">
            <a:solidFill>
              <a:srgbClr val="52647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457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8F47A9E-07D7-224C-BF23-A57A1A3F4E92}"/>
              </a:ext>
            </a:extLst>
          </p:cNvPr>
          <p:cNvGraphicFramePr>
            <a:graphicFrameLocks noGrp="1"/>
          </p:cNvGraphicFramePr>
          <p:nvPr>
            <p:extLst>
              <p:ext uri="{D42A27DB-BD31-4B8C-83A1-F6EECF244321}">
                <p14:modId xmlns:p14="http://schemas.microsoft.com/office/powerpoint/2010/main" val="3673285079"/>
              </p:ext>
            </p:extLst>
          </p:nvPr>
        </p:nvGraphicFramePr>
        <p:xfrm>
          <a:off x="2138173" y="797868"/>
          <a:ext cx="4724401" cy="2089161"/>
        </p:xfrm>
        <a:graphic>
          <a:graphicData uri="http://schemas.openxmlformats.org/drawingml/2006/table">
            <a:tbl>
              <a:tblPr firstRow="1" firstCol="1" bandRow="1">
                <a:tableStyleId>{5C22544A-7EE6-4342-B048-85BDC9FD1C3A}</a:tableStyleId>
              </a:tblPr>
              <a:tblGrid>
                <a:gridCol w="1101095">
                  <a:extLst>
                    <a:ext uri="{9D8B030D-6E8A-4147-A177-3AD203B41FA5}">
                      <a16:colId xmlns:a16="http://schemas.microsoft.com/office/drawing/2014/main" val="4114010786"/>
                    </a:ext>
                  </a:extLst>
                </a:gridCol>
                <a:gridCol w="1908806">
                  <a:extLst>
                    <a:ext uri="{9D8B030D-6E8A-4147-A177-3AD203B41FA5}">
                      <a16:colId xmlns:a16="http://schemas.microsoft.com/office/drawing/2014/main" val="3566186500"/>
                    </a:ext>
                  </a:extLst>
                </a:gridCol>
                <a:gridCol w="1714500">
                  <a:extLst>
                    <a:ext uri="{9D8B030D-6E8A-4147-A177-3AD203B41FA5}">
                      <a16:colId xmlns:a16="http://schemas.microsoft.com/office/drawing/2014/main" val="3509644813"/>
                    </a:ext>
                  </a:extLst>
                </a:gridCol>
              </a:tblGrid>
              <a:tr h="232129">
                <a:tc>
                  <a:txBody>
                    <a:bodyPr/>
                    <a:lstStyle/>
                    <a:p>
                      <a:pPr marL="0" marR="0">
                        <a:lnSpc>
                          <a:spcPct val="150000"/>
                        </a:lnSpc>
                        <a:spcBef>
                          <a:spcPts val="0"/>
                        </a:spcBef>
                        <a:spcAft>
                          <a:spcPts val="0"/>
                        </a:spcAft>
                      </a:pPr>
                      <a:r>
                        <a:rPr lang="en-US" sz="900" dirty="0">
                          <a:solidFill>
                            <a:schemeClr val="tx1"/>
                          </a:solidFill>
                          <a:effectLst/>
                          <a:latin typeface="+mn-lt"/>
                        </a:rPr>
                        <a:t>Gene</a:t>
                      </a:r>
                      <a:endParaRPr lang="en-US" sz="900"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nSpc>
                          <a:spcPct val="150000"/>
                        </a:lnSpc>
                        <a:spcBef>
                          <a:spcPts val="0"/>
                        </a:spcBef>
                        <a:spcAft>
                          <a:spcPts val="0"/>
                        </a:spcAft>
                      </a:pPr>
                      <a:r>
                        <a:rPr lang="en-US" sz="900">
                          <a:solidFill>
                            <a:schemeClr val="tx1"/>
                          </a:solidFill>
                          <a:effectLst/>
                          <a:latin typeface="+mn-lt"/>
                        </a:rPr>
                        <a:t>Forward Primer (5’-3’)</a:t>
                      </a:r>
                      <a:endParaRPr lang="en-US" sz="90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nSpc>
                          <a:spcPct val="150000"/>
                        </a:lnSpc>
                        <a:spcBef>
                          <a:spcPts val="0"/>
                        </a:spcBef>
                        <a:spcAft>
                          <a:spcPts val="0"/>
                        </a:spcAft>
                      </a:pPr>
                      <a:r>
                        <a:rPr lang="en-US" sz="900" dirty="0">
                          <a:solidFill>
                            <a:schemeClr val="tx1"/>
                          </a:solidFill>
                          <a:effectLst/>
                          <a:latin typeface="+mn-lt"/>
                        </a:rPr>
                        <a:t>Reverse Primer (5’-3’)</a:t>
                      </a:r>
                      <a:endParaRPr lang="en-US" sz="900"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6451219"/>
                  </a:ext>
                </a:extLst>
              </a:tr>
              <a:tr h="232129">
                <a:tc>
                  <a:txBody>
                    <a:bodyPr/>
                    <a:lstStyle/>
                    <a:p>
                      <a:pPr marL="0" marR="0">
                        <a:lnSpc>
                          <a:spcPct val="150000"/>
                        </a:lnSpc>
                        <a:spcBef>
                          <a:spcPts val="0"/>
                        </a:spcBef>
                        <a:spcAft>
                          <a:spcPts val="0"/>
                        </a:spcAft>
                      </a:pPr>
                      <a:r>
                        <a:rPr lang="en-US" sz="900" dirty="0">
                          <a:solidFill>
                            <a:schemeClr val="tx1"/>
                          </a:solidFill>
                          <a:effectLst/>
                          <a:latin typeface="+mn-lt"/>
                        </a:rPr>
                        <a:t>m</a:t>
                      </a:r>
                      <a:r>
                        <a:rPr lang="en-US" sz="900" i="1" dirty="0">
                          <a:solidFill>
                            <a:schemeClr val="tx1"/>
                          </a:solidFill>
                          <a:effectLst/>
                          <a:latin typeface="+mn-lt"/>
                        </a:rPr>
                        <a:t>EPHB4</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GCATTCAGCCAAAGTGAGG     </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GCCGTTTCCAGTTTTGTGTT</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5564938"/>
                  </a:ext>
                </a:extLst>
              </a:tr>
              <a:tr h="232129">
                <a:tc>
                  <a:txBody>
                    <a:bodyPr/>
                    <a:lstStyle/>
                    <a:p>
                      <a:pPr marL="0" marR="0">
                        <a:lnSpc>
                          <a:spcPct val="150000"/>
                        </a:lnSpc>
                        <a:spcBef>
                          <a:spcPts val="0"/>
                        </a:spcBef>
                        <a:spcAft>
                          <a:spcPts val="0"/>
                        </a:spcAft>
                      </a:pPr>
                      <a:r>
                        <a:rPr lang="en-US" sz="900" dirty="0">
                          <a:solidFill>
                            <a:schemeClr val="tx1"/>
                          </a:solidFill>
                          <a:effectLst/>
                          <a:latin typeface="+mn-lt"/>
                        </a:rPr>
                        <a:t>m</a:t>
                      </a:r>
                      <a:r>
                        <a:rPr lang="en-US" sz="900" i="1" dirty="0">
                          <a:solidFill>
                            <a:schemeClr val="tx1"/>
                          </a:solidFill>
                          <a:effectLst/>
                          <a:latin typeface="+mn-lt"/>
                        </a:rPr>
                        <a:t>EPHB2</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GGATGTGCCCATCAAACTCT    </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CCTTGAAGGTTCCTGATGGA    </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833959"/>
                  </a:ext>
                </a:extLst>
              </a:tr>
              <a:tr h="232129">
                <a:tc>
                  <a:txBody>
                    <a:bodyPr/>
                    <a:lstStyle/>
                    <a:p>
                      <a:pPr marL="0" marR="0">
                        <a:lnSpc>
                          <a:spcPct val="150000"/>
                        </a:lnSpc>
                        <a:spcBef>
                          <a:spcPts val="0"/>
                        </a:spcBef>
                        <a:spcAft>
                          <a:spcPts val="0"/>
                        </a:spcAft>
                      </a:pPr>
                      <a:r>
                        <a:rPr lang="en-US" sz="900" dirty="0">
                          <a:solidFill>
                            <a:schemeClr val="tx1"/>
                          </a:solidFill>
                          <a:effectLst/>
                          <a:latin typeface="+mn-lt"/>
                        </a:rPr>
                        <a:t>m</a:t>
                      </a:r>
                      <a:r>
                        <a:rPr lang="en-US" sz="900" i="1" dirty="0">
                          <a:solidFill>
                            <a:schemeClr val="tx1"/>
                          </a:solidFill>
                          <a:effectLst/>
                          <a:latin typeface="+mn-lt"/>
                        </a:rPr>
                        <a:t>EPHB3</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AGCTCTACTGCAATGGCGAC  </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TGCTTTGCTTTGTAACTCCCA   </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6723348"/>
                  </a:ext>
                </a:extLst>
              </a:tr>
              <a:tr h="232129">
                <a:tc>
                  <a:txBody>
                    <a:bodyPr/>
                    <a:lstStyle/>
                    <a:p>
                      <a:pPr marL="0" marR="0">
                        <a:lnSpc>
                          <a:spcPct val="150000"/>
                        </a:lnSpc>
                        <a:spcBef>
                          <a:spcPts val="0"/>
                        </a:spcBef>
                        <a:spcAft>
                          <a:spcPts val="0"/>
                        </a:spcAft>
                      </a:pPr>
                      <a:r>
                        <a:rPr lang="en-US" sz="900" dirty="0">
                          <a:solidFill>
                            <a:schemeClr val="tx1"/>
                          </a:solidFill>
                          <a:effectLst/>
                          <a:latin typeface="+mn-lt"/>
                        </a:rPr>
                        <a:t>m</a:t>
                      </a:r>
                      <a:r>
                        <a:rPr lang="en-US" sz="900" i="1" dirty="0">
                          <a:solidFill>
                            <a:schemeClr val="tx1"/>
                          </a:solidFill>
                          <a:effectLst/>
                          <a:latin typeface="+mn-lt"/>
                        </a:rPr>
                        <a:t>EFNB2</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CTGTTGGGGACTTTTGATGG    </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TTGTCCGGGTAGAAATTTGG</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4455454"/>
                  </a:ext>
                </a:extLst>
              </a:tr>
              <a:tr h="232129">
                <a:tc>
                  <a:txBody>
                    <a:bodyPr/>
                    <a:lstStyle/>
                    <a:p>
                      <a:pPr marL="0" marR="0">
                        <a:lnSpc>
                          <a:spcPct val="150000"/>
                        </a:lnSpc>
                        <a:spcBef>
                          <a:spcPts val="0"/>
                        </a:spcBef>
                        <a:spcAft>
                          <a:spcPts val="0"/>
                        </a:spcAft>
                      </a:pPr>
                      <a:r>
                        <a:rPr lang="en-US" sz="900" dirty="0" err="1">
                          <a:solidFill>
                            <a:schemeClr val="tx1"/>
                          </a:solidFill>
                          <a:effectLst/>
                          <a:latin typeface="+mn-lt"/>
                        </a:rPr>
                        <a:t>m</a:t>
                      </a:r>
                      <a:r>
                        <a:rPr lang="en-US" sz="900" i="1" dirty="0" err="1">
                          <a:solidFill>
                            <a:schemeClr val="tx1"/>
                          </a:solidFill>
                          <a:effectLst/>
                          <a:latin typeface="+mn-lt"/>
                        </a:rPr>
                        <a:t>ACTb</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GGCTGTATTCCCCTCCATCG</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CCAGTTGGTAACAATGCCATGT</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7473779"/>
                  </a:ext>
                </a:extLst>
              </a:tr>
              <a:tr h="232129">
                <a:tc>
                  <a:txBody>
                    <a:bodyPr/>
                    <a:lstStyle/>
                    <a:p>
                      <a:pPr marL="0" marR="0">
                        <a:lnSpc>
                          <a:spcPct val="150000"/>
                        </a:lnSpc>
                        <a:spcBef>
                          <a:spcPts val="0"/>
                        </a:spcBef>
                        <a:spcAft>
                          <a:spcPts val="0"/>
                        </a:spcAft>
                      </a:pPr>
                      <a:r>
                        <a:rPr lang="en-US" sz="900" dirty="0">
                          <a:solidFill>
                            <a:schemeClr val="tx1"/>
                          </a:solidFill>
                          <a:effectLst/>
                          <a:latin typeface="+mn-lt"/>
                        </a:rPr>
                        <a:t>h</a:t>
                      </a:r>
                      <a:r>
                        <a:rPr lang="en-US" sz="900" i="1" dirty="0">
                          <a:solidFill>
                            <a:schemeClr val="tx1"/>
                          </a:solidFill>
                          <a:effectLst/>
                          <a:latin typeface="+mn-lt"/>
                        </a:rPr>
                        <a:t>EPHB4</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CAGTTCGAGCACCCCAATAT</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ACGAGCTGGATGACTGTGAA</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8914683"/>
                  </a:ext>
                </a:extLst>
              </a:tr>
              <a:tr h="232129">
                <a:tc>
                  <a:txBody>
                    <a:bodyPr/>
                    <a:lstStyle/>
                    <a:p>
                      <a:pPr marL="0" marR="0">
                        <a:lnSpc>
                          <a:spcPct val="150000"/>
                        </a:lnSpc>
                        <a:spcBef>
                          <a:spcPts val="0"/>
                        </a:spcBef>
                        <a:spcAft>
                          <a:spcPts val="0"/>
                        </a:spcAft>
                      </a:pPr>
                      <a:r>
                        <a:rPr lang="en-US" sz="900" dirty="0" err="1">
                          <a:solidFill>
                            <a:schemeClr val="tx1"/>
                          </a:solidFill>
                          <a:effectLst/>
                          <a:latin typeface="+mn-lt"/>
                        </a:rPr>
                        <a:t>h</a:t>
                      </a:r>
                      <a:r>
                        <a:rPr lang="en-US" sz="900" i="1" dirty="0" err="1">
                          <a:solidFill>
                            <a:schemeClr val="tx1"/>
                          </a:solidFill>
                          <a:effectLst/>
                          <a:latin typeface="+mn-lt"/>
                        </a:rPr>
                        <a:t>AR</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GCTAGAAGGCGAGAGCCTA</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TTGTAGTAGTCGCGACTCTG</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3005907"/>
                  </a:ext>
                </a:extLst>
              </a:tr>
              <a:tr h="232129">
                <a:tc>
                  <a:txBody>
                    <a:bodyPr/>
                    <a:lstStyle/>
                    <a:p>
                      <a:pPr marL="0" marR="0">
                        <a:lnSpc>
                          <a:spcPct val="150000"/>
                        </a:lnSpc>
                        <a:spcBef>
                          <a:spcPts val="0"/>
                        </a:spcBef>
                        <a:spcAft>
                          <a:spcPts val="0"/>
                        </a:spcAft>
                      </a:pPr>
                      <a:r>
                        <a:rPr lang="en-US" sz="900" dirty="0" err="1">
                          <a:solidFill>
                            <a:schemeClr val="tx1"/>
                          </a:solidFill>
                          <a:effectLst/>
                          <a:latin typeface="+mn-lt"/>
                        </a:rPr>
                        <a:t>h</a:t>
                      </a:r>
                      <a:r>
                        <a:rPr lang="en-US" sz="900" i="1" dirty="0" err="1">
                          <a:solidFill>
                            <a:schemeClr val="tx1"/>
                          </a:solidFill>
                          <a:effectLst/>
                          <a:latin typeface="+mn-lt"/>
                        </a:rPr>
                        <a:t>GAPDH</a:t>
                      </a:r>
                      <a:endParaRPr lang="en-US" sz="900" i="1" dirty="0">
                        <a:solidFill>
                          <a:schemeClr val="tx1"/>
                        </a:solidFill>
                        <a:effectLst/>
                        <a:latin typeface="+mn-lt"/>
                        <a:ea typeface="SimSun" panose="02010600030101010101" pitchFamily="2" charset="-122"/>
                        <a:cs typeface="Times New Roman" panose="02020603050405020304" pitchFamily="18" charset="0"/>
                      </a:endParaRPr>
                    </a:p>
                  </a:txBody>
                  <a:tcPr marL="34290" marR="3429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a:solidFill>
                            <a:schemeClr val="tx1"/>
                          </a:solidFill>
                          <a:effectLst/>
                          <a:latin typeface="Courier New" panose="02070309020205020404" pitchFamily="49" charset="0"/>
                          <a:cs typeface="Courier New" panose="02070309020205020404" pitchFamily="49" charset="0"/>
                        </a:rPr>
                        <a:t>AAGGTGAAGGTCGGAGTCAA</a:t>
                      </a:r>
                      <a:endParaRPr lang="en-US" sz="90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50000"/>
                        </a:lnSpc>
                        <a:spcBef>
                          <a:spcPts val="0"/>
                        </a:spcBef>
                        <a:spcAft>
                          <a:spcPts val="0"/>
                        </a:spcAft>
                      </a:pPr>
                      <a:r>
                        <a:rPr lang="en-US" sz="900" dirty="0">
                          <a:solidFill>
                            <a:schemeClr val="tx1"/>
                          </a:solidFill>
                          <a:effectLst/>
                          <a:latin typeface="Courier New" panose="02070309020205020404" pitchFamily="49" charset="0"/>
                          <a:cs typeface="Courier New" panose="02070309020205020404" pitchFamily="49" charset="0"/>
                        </a:rPr>
                        <a:t>AATGAAGGGGTCATTGATGG</a:t>
                      </a:r>
                      <a:endParaRPr lang="en-US" sz="900" dirty="0">
                        <a:solidFill>
                          <a:schemeClr val="tx1"/>
                        </a:solidFill>
                        <a:effectLst/>
                        <a:latin typeface="Courier New" panose="02070309020205020404" pitchFamily="49" charset="0"/>
                        <a:ea typeface="SimSun" panose="02010600030101010101" pitchFamily="2" charset="-122"/>
                        <a:cs typeface="Courier New" panose="02070309020205020404" pitchFamily="49" charset="0"/>
                      </a:endParaRPr>
                    </a:p>
                  </a:txBody>
                  <a:tcPr marL="34290" marR="3429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3065068"/>
                  </a:ext>
                </a:extLst>
              </a:tr>
            </a:tbl>
          </a:graphicData>
        </a:graphic>
      </p:graphicFrame>
      <p:sp>
        <p:nvSpPr>
          <p:cNvPr id="5" name="Rectangle 1">
            <a:extLst>
              <a:ext uri="{FF2B5EF4-FFF2-40B4-BE49-F238E27FC236}">
                <a16:creationId xmlns:a16="http://schemas.microsoft.com/office/drawing/2014/main" id="{B641FC70-52DE-3B47-BBF9-8B0DCE84010D}"/>
              </a:ext>
            </a:extLst>
          </p:cNvPr>
          <p:cNvSpPr>
            <a:spLocks noChangeArrowheads="1"/>
          </p:cNvSpPr>
          <p:nvPr/>
        </p:nvSpPr>
        <p:spPr bwMode="auto">
          <a:xfrm>
            <a:off x="2133600" y="533400"/>
            <a:ext cx="46482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2860" rIns="45720" bIns="22860" numCol="1" anchor="ctr" anchorCtr="0" compatLnSpc="1">
            <a:prstTxWarp prst="textNoShape">
              <a:avLst/>
            </a:prstTxWarp>
            <a:spAutoFit/>
          </a:bodyPr>
          <a:lstStyle/>
          <a:p>
            <a:pPr defTabSz="457200" eaLnBrk="0" fontAlgn="base" hangingPunct="0">
              <a:spcBef>
                <a:spcPct val="0"/>
              </a:spcBef>
              <a:spcAft>
                <a:spcPct val="0"/>
              </a:spcAft>
            </a:pPr>
            <a:r>
              <a:rPr lang="en-US" altLang="en-US" sz="1200" b="1" dirty="0">
                <a:ea typeface="Times New Roman" panose="02020603050405020304" pitchFamily="18" charset="0"/>
                <a:cs typeface="Times New Roman" panose="02020603050405020304" pitchFamily="18" charset="0"/>
              </a:rPr>
              <a:t>Supplementary Table 1:  Real-time RT-PCR primer sequences</a:t>
            </a:r>
            <a:endParaRPr lang="en-US" altLang="en-US" sz="1200" b="1" dirty="0"/>
          </a:p>
        </p:txBody>
      </p:sp>
    </p:spTree>
    <p:extLst>
      <p:ext uri="{BB962C8B-B14F-4D97-AF65-F5344CB8AC3E}">
        <p14:creationId xmlns:p14="http://schemas.microsoft.com/office/powerpoint/2010/main" val="179588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F3892E5-FD29-E844-9FDB-6F35EC68CD09}"/>
              </a:ext>
            </a:extLst>
          </p:cNvPr>
          <p:cNvGraphicFramePr>
            <a:graphicFrameLocks noGrp="1"/>
          </p:cNvGraphicFramePr>
          <p:nvPr>
            <p:extLst>
              <p:ext uri="{D42A27DB-BD31-4B8C-83A1-F6EECF244321}">
                <p14:modId xmlns:p14="http://schemas.microsoft.com/office/powerpoint/2010/main" val="904413417"/>
              </p:ext>
            </p:extLst>
          </p:nvPr>
        </p:nvGraphicFramePr>
        <p:xfrm>
          <a:off x="2063645" y="367553"/>
          <a:ext cx="4378559" cy="2432705"/>
        </p:xfrm>
        <a:graphic>
          <a:graphicData uri="http://schemas.openxmlformats.org/drawingml/2006/table">
            <a:tbl>
              <a:tblPr firstRow="1">
                <a:tableStyleId>{793D81CF-94F2-401A-BA57-92F5A7B2D0C5}</a:tableStyleId>
              </a:tblPr>
              <a:tblGrid>
                <a:gridCol w="1447098">
                  <a:extLst>
                    <a:ext uri="{9D8B030D-6E8A-4147-A177-3AD203B41FA5}">
                      <a16:colId xmlns:a16="http://schemas.microsoft.com/office/drawing/2014/main" val="1778760993"/>
                    </a:ext>
                  </a:extLst>
                </a:gridCol>
                <a:gridCol w="936439">
                  <a:extLst>
                    <a:ext uri="{9D8B030D-6E8A-4147-A177-3AD203B41FA5}">
                      <a16:colId xmlns:a16="http://schemas.microsoft.com/office/drawing/2014/main" val="1161397338"/>
                    </a:ext>
                  </a:extLst>
                </a:gridCol>
                <a:gridCol w="978534">
                  <a:extLst>
                    <a:ext uri="{9D8B030D-6E8A-4147-A177-3AD203B41FA5}">
                      <a16:colId xmlns:a16="http://schemas.microsoft.com/office/drawing/2014/main" val="4102190347"/>
                    </a:ext>
                  </a:extLst>
                </a:gridCol>
                <a:gridCol w="1016488">
                  <a:extLst>
                    <a:ext uri="{9D8B030D-6E8A-4147-A177-3AD203B41FA5}">
                      <a16:colId xmlns:a16="http://schemas.microsoft.com/office/drawing/2014/main" val="1817868791"/>
                    </a:ext>
                  </a:extLst>
                </a:gridCol>
              </a:tblGrid>
              <a:tr h="584457">
                <a:tc>
                  <a:txBody>
                    <a:bodyPr/>
                    <a:lstStyle/>
                    <a:p>
                      <a:pPr marL="38100" marR="38100" algn="ctr">
                        <a:lnSpc>
                          <a:spcPct val="150000"/>
                        </a:lnSpc>
                        <a:spcBef>
                          <a:spcPts val="0"/>
                        </a:spcBef>
                        <a:spcAft>
                          <a:spcPts val="0"/>
                        </a:spcAft>
                      </a:pPr>
                      <a:r>
                        <a:rPr lang="en-IN" sz="900" dirty="0">
                          <a:effectLst/>
                        </a:rPr>
                        <a:t> </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38100" marR="38100" algn="ctr">
                        <a:lnSpc>
                          <a:spcPct val="150000"/>
                        </a:lnSpc>
                        <a:spcBef>
                          <a:spcPts val="0"/>
                        </a:spcBef>
                        <a:spcAft>
                          <a:spcPts val="0"/>
                        </a:spcAft>
                      </a:pPr>
                      <a:r>
                        <a:rPr lang="en-IN" sz="900" dirty="0">
                          <a:solidFill>
                            <a:schemeClr val="tx1"/>
                          </a:solidFill>
                          <a:effectLst/>
                        </a:rPr>
                        <a:t>Total Cases</a:t>
                      </a:r>
                      <a:endParaRPr lang="en-US" sz="9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38100" marR="38100" algn="ctr">
                        <a:lnSpc>
                          <a:spcPct val="150000"/>
                        </a:lnSpc>
                        <a:spcBef>
                          <a:spcPts val="0"/>
                        </a:spcBef>
                        <a:spcAft>
                          <a:spcPts val="0"/>
                        </a:spcAft>
                      </a:pPr>
                      <a:r>
                        <a:rPr lang="en-IN" sz="900" dirty="0">
                          <a:solidFill>
                            <a:schemeClr val="tx1"/>
                          </a:solidFill>
                          <a:effectLst/>
                        </a:rPr>
                        <a:t>Positive Cases (No)</a:t>
                      </a:r>
                      <a:endParaRPr lang="en-US" sz="9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38100" marR="38100" algn="ctr">
                        <a:lnSpc>
                          <a:spcPct val="150000"/>
                        </a:lnSpc>
                        <a:spcBef>
                          <a:spcPts val="0"/>
                        </a:spcBef>
                        <a:spcAft>
                          <a:spcPts val="0"/>
                        </a:spcAft>
                      </a:pPr>
                      <a:r>
                        <a:rPr lang="en-IN" sz="900" dirty="0">
                          <a:solidFill>
                            <a:schemeClr val="tx1"/>
                          </a:solidFill>
                          <a:effectLst/>
                        </a:rPr>
                        <a:t>Positive Cases (%)</a:t>
                      </a:r>
                      <a:endParaRPr lang="en-US" sz="9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16514462"/>
                  </a:ext>
                </a:extLst>
              </a:tr>
              <a:tr h="304374">
                <a:tc>
                  <a:txBody>
                    <a:bodyPr/>
                    <a:lstStyle/>
                    <a:p>
                      <a:pPr marL="38100" marR="38100" algn="ctr">
                        <a:lnSpc>
                          <a:spcPct val="150000"/>
                        </a:lnSpc>
                        <a:spcBef>
                          <a:spcPts val="0"/>
                        </a:spcBef>
                        <a:spcAft>
                          <a:spcPts val="0"/>
                        </a:spcAft>
                      </a:pPr>
                      <a:r>
                        <a:rPr lang="en-IN" sz="900" dirty="0">
                          <a:effectLst/>
                        </a:rPr>
                        <a:t>Stage I</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3</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latin typeface="Calibri" panose="020F0502020204030204" pitchFamily="34" charset="0"/>
                          <a:ea typeface="Calibri" panose="020F0502020204030204" pitchFamily="34" charset="0"/>
                          <a:cs typeface="Mangal" panose="02040503050203030202" pitchFamily="18" charset="0"/>
                        </a:rPr>
                        <a:t>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0.0%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4695290"/>
                  </a:ext>
                </a:extLst>
              </a:tr>
              <a:tr h="304374">
                <a:tc>
                  <a:txBody>
                    <a:bodyPr/>
                    <a:lstStyle/>
                    <a:p>
                      <a:pPr marL="38100" marR="38100" algn="ctr">
                        <a:lnSpc>
                          <a:spcPct val="150000"/>
                        </a:lnSpc>
                        <a:spcBef>
                          <a:spcPts val="0"/>
                        </a:spcBef>
                        <a:spcAft>
                          <a:spcPts val="0"/>
                        </a:spcAft>
                      </a:pPr>
                      <a:r>
                        <a:rPr lang="en-IN" sz="900" dirty="0">
                          <a:effectLst/>
                        </a:rPr>
                        <a:t>Stage IIA</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10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7</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70.0%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96414367"/>
                  </a:ext>
                </a:extLst>
              </a:tr>
              <a:tr h="304374">
                <a:tc>
                  <a:txBody>
                    <a:bodyPr/>
                    <a:lstStyle/>
                    <a:p>
                      <a:pPr marL="38100" marR="38100" algn="ctr">
                        <a:lnSpc>
                          <a:spcPct val="150000"/>
                        </a:lnSpc>
                        <a:spcBef>
                          <a:spcPts val="0"/>
                        </a:spcBef>
                        <a:spcAft>
                          <a:spcPts val="0"/>
                        </a:spcAft>
                      </a:pPr>
                      <a:r>
                        <a:rPr lang="en-IN" sz="900">
                          <a:effectLst/>
                        </a:rPr>
                        <a:t>Stage IIB</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20</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11</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55.0%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3276900"/>
                  </a:ext>
                </a:extLst>
              </a:tr>
              <a:tr h="304374">
                <a:tc>
                  <a:txBody>
                    <a:bodyPr/>
                    <a:lstStyle/>
                    <a:p>
                      <a:pPr marL="38100" marR="38100" algn="ctr">
                        <a:lnSpc>
                          <a:spcPct val="150000"/>
                        </a:lnSpc>
                        <a:spcBef>
                          <a:spcPts val="0"/>
                        </a:spcBef>
                        <a:spcAft>
                          <a:spcPts val="0"/>
                        </a:spcAft>
                      </a:pPr>
                      <a:r>
                        <a:rPr lang="en-IN" sz="900">
                          <a:effectLst/>
                        </a:rPr>
                        <a:t>Stage III</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17</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11</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64.7%</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00671170"/>
                  </a:ext>
                </a:extLst>
              </a:tr>
              <a:tr h="315376">
                <a:tc>
                  <a:txBody>
                    <a:bodyPr/>
                    <a:lstStyle/>
                    <a:p>
                      <a:pPr marL="38100" marR="38100" algn="ctr">
                        <a:lnSpc>
                          <a:spcPct val="150000"/>
                        </a:lnSpc>
                        <a:spcBef>
                          <a:spcPts val="0"/>
                        </a:spcBef>
                        <a:spcAft>
                          <a:spcPts val="0"/>
                        </a:spcAft>
                      </a:pPr>
                      <a:r>
                        <a:rPr lang="en-IN" sz="900">
                          <a:effectLst/>
                        </a:rPr>
                        <a:t>Stage IV</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5</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4</a:t>
                      </a:r>
                      <a:endParaRPr lang="en-US" sz="9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80.0%</a:t>
                      </a:r>
                      <a:endParaRPr lang="en-US" sz="9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40953658"/>
                  </a:ext>
                </a:extLst>
              </a:tr>
              <a:tr h="315376">
                <a:tc>
                  <a:txBody>
                    <a:bodyPr/>
                    <a:lstStyle/>
                    <a:p>
                      <a:pPr marL="38100" marR="38100" algn="ctr">
                        <a:lnSpc>
                          <a:spcPct val="150000"/>
                        </a:lnSpc>
                        <a:spcBef>
                          <a:spcPts val="0"/>
                        </a:spcBef>
                        <a:spcAft>
                          <a:spcPts val="0"/>
                        </a:spcAft>
                      </a:pPr>
                      <a:r>
                        <a:rPr lang="en-IN" sz="900" b="1" dirty="0">
                          <a:effectLst/>
                        </a:rPr>
                        <a:t>Total</a:t>
                      </a:r>
                      <a:endParaRPr lang="en-US" sz="9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55</a:t>
                      </a:r>
                      <a:endParaRPr lang="en-US" sz="9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33</a:t>
                      </a:r>
                      <a:endParaRPr lang="en-US" sz="9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60.0%</a:t>
                      </a:r>
                      <a:endParaRPr lang="en-US" sz="9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36606410"/>
                  </a:ext>
                </a:extLst>
              </a:tr>
            </a:tbl>
          </a:graphicData>
        </a:graphic>
      </p:graphicFrame>
      <p:graphicFrame>
        <p:nvGraphicFramePr>
          <p:cNvPr id="5" name="Table 4">
            <a:extLst>
              <a:ext uri="{FF2B5EF4-FFF2-40B4-BE49-F238E27FC236}">
                <a16:creationId xmlns:a16="http://schemas.microsoft.com/office/drawing/2014/main" id="{E1E14EE2-8691-C84C-8F26-AB90A90FC9C6}"/>
              </a:ext>
            </a:extLst>
          </p:cNvPr>
          <p:cNvGraphicFramePr>
            <a:graphicFrameLocks noGrp="1"/>
          </p:cNvGraphicFramePr>
          <p:nvPr>
            <p:extLst>
              <p:ext uri="{D42A27DB-BD31-4B8C-83A1-F6EECF244321}">
                <p14:modId xmlns:p14="http://schemas.microsoft.com/office/powerpoint/2010/main" val="3750712402"/>
              </p:ext>
            </p:extLst>
          </p:nvPr>
        </p:nvGraphicFramePr>
        <p:xfrm>
          <a:off x="2063645" y="2895601"/>
          <a:ext cx="4378560" cy="2232214"/>
        </p:xfrm>
        <a:graphic>
          <a:graphicData uri="http://schemas.openxmlformats.org/drawingml/2006/table">
            <a:tbl>
              <a:tblPr firstRow="1">
                <a:tableStyleId>{793D81CF-94F2-401A-BA57-92F5A7B2D0C5}</a:tableStyleId>
              </a:tblPr>
              <a:tblGrid>
                <a:gridCol w="1680584">
                  <a:extLst>
                    <a:ext uri="{9D8B030D-6E8A-4147-A177-3AD203B41FA5}">
                      <a16:colId xmlns:a16="http://schemas.microsoft.com/office/drawing/2014/main" val="2258846671"/>
                    </a:ext>
                  </a:extLst>
                </a:gridCol>
                <a:gridCol w="674494">
                  <a:extLst>
                    <a:ext uri="{9D8B030D-6E8A-4147-A177-3AD203B41FA5}">
                      <a16:colId xmlns:a16="http://schemas.microsoft.com/office/drawing/2014/main" val="3391227271"/>
                    </a:ext>
                  </a:extLst>
                </a:gridCol>
                <a:gridCol w="770850">
                  <a:extLst>
                    <a:ext uri="{9D8B030D-6E8A-4147-A177-3AD203B41FA5}">
                      <a16:colId xmlns:a16="http://schemas.microsoft.com/office/drawing/2014/main" val="2561612208"/>
                    </a:ext>
                  </a:extLst>
                </a:gridCol>
                <a:gridCol w="1252632">
                  <a:extLst>
                    <a:ext uri="{9D8B030D-6E8A-4147-A177-3AD203B41FA5}">
                      <a16:colId xmlns:a16="http://schemas.microsoft.com/office/drawing/2014/main" val="397286982"/>
                    </a:ext>
                  </a:extLst>
                </a:gridCol>
              </a:tblGrid>
              <a:tr h="341545">
                <a:tc>
                  <a:txBody>
                    <a:bodyPr/>
                    <a:lstStyle/>
                    <a:p>
                      <a:pPr marL="38100" marR="38100" algn="ctr">
                        <a:lnSpc>
                          <a:spcPct val="100000"/>
                        </a:lnSpc>
                        <a:spcBef>
                          <a:spcPts val="0"/>
                        </a:spcBef>
                        <a:spcAft>
                          <a:spcPts val="0"/>
                        </a:spcAft>
                      </a:pPr>
                      <a:r>
                        <a:rPr lang="en-IN" sz="900" dirty="0">
                          <a:solidFill>
                            <a:schemeClr val="tx1"/>
                          </a:solidFill>
                          <a:effectLst/>
                        </a:rPr>
                        <a:t> </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Total Cases</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Positive cases</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marL="38100" marR="38100" algn="ctr">
                        <a:lnSpc>
                          <a:spcPct val="100000"/>
                        </a:lnSpc>
                        <a:spcBef>
                          <a:spcPts val="0"/>
                        </a:spcBef>
                        <a:spcAft>
                          <a:spcPts val="0"/>
                        </a:spcAft>
                      </a:pPr>
                      <a:r>
                        <a:rPr lang="en-IN" sz="900" dirty="0">
                          <a:solidFill>
                            <a:schemeClr val="tx1"/>
                          </a:solidFill>
                          <a:effectLst/>
                        </a:rPr>
                        <a:t>Positive percentage (%)</a:t>
                      </a:r>
                      <a:endParaRPr lang="en-US" sz="1100" dirty="0">
                        <a:solidFill>
                          <a:schemeClr val="tx1"/>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75000"/>
                      </a:schemeClr>
                    </a:solidFill>
                  </a:tcPr>
                </a:tc>
                <a:extLst>
                  <a:ext uri="{0D108BD9-81ED-4DB2-BD59-A6C34878D82A}">
                    <a16:rowId xmlns:a16="http://schemas.microsoft.com/office/drawing/2014/main" val="1093422025"/>
                  </a:ext>
                </a:extLst>
              </a:tr>
              <a:tr h="328812">
                <a:tc>
                  <a:txBody>
                    <a:bodyPr/>
                    <a:lstStyle/>
                    <a:p>
                      <a:pPr marL="38100" marR="38100" algn="l">
                        <a:lnSpc>
                          <a:spcPct val="100000"/>
                        </a:lnSpc>
                        <a:spcBef>
                          <a:spcPts val="0"/>
                        </a:spcBef>
                        <a:spcAft>
                          <a:spcPts val="0"/>
                        </a:spcAft>
                      </a:pPr>
                      <a:r>
                        <a:rPr lang="en-IN" sz="900" dirty="0">
                          <a:effectLst/>
                        </a:rPr>
                        <a:t>Grade Group 1</a:t>
                      </a:r>
                    </a:p>
                    <a:p>
                      <a:pPr marL="38100" marR="38100" algn="l">
                        <a:lnSpc>
                          <a:spcPct val="100000"/>
                        </a:lnSpc>
                        <a:spcBef>
                          <a:spcPts val="0"/>
                        </a:spcBef>
                        <a:spcAft>
                          <a:spcPts val="0"/>
                        </a:spcAft>
                      </a:pPr>
                      <a:r>
                        <a:rPr lang="en-IN" sz="900" dirty="0">
                          <a:effectLst/>
                        </a:rPr>
                        <a:t>(Gleason Score 3+3=6)</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6</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3</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50.0</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44457275"/>
                  </a:ext>
                </a:extLst>
              </a:tr>
              <a:tr h="328812">
                <a:tc>
                  <a:txBody>
                    <a:bodyPr/>
                    <a:lstStyle/>
                    <a:p>
                      <a:pPr marL="38100" marR="38100" algn="l">
                        <a:lnSpc>
                          <a:spcPct val="100000"/>
                        </a:lnSpc>
                        <a:spcBef>
                          <a:spcPts val="0"/>
                        </a:spcBef>
                        <a:spcAft>
                          <a:spcPts val="0"/>
                        </a:spcAft>
                      </a:pPr>
                      <a:r>
                        <a:rPr lang="en-IN" sz="900" dirty="0">
                          <a:effectLst/>
                        </a:rPr>
                        <a:t>Grade Group 2 </a:t>
                      </a:r>
                    </a:p>
                    <a:p>
                      <a:pPr marL="38100" marR="38100" algn="l">
                        <a:lnSpc>
                          <a:spcPct val="100000"/>
                        </a:lnSpc>
                        <a:spcBef>
                          <a:spcPts val="0"/>
                        </a:spcBef>
                        <a:spcAft>
                          <a:spcPts val="0"/>
                        </a:spcAft>
                      </a:pPr>
                      <a:r>
                        <a:rPr lang="en-IN" sz="900" dirty="0">
                          <a:effectLst/>
                        </a:rPr>
                        <a:t>(Gleason Score 3+4=7)</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14</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8</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57.1</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82829235"/>
                  </a:ext>
                </a:extLst>
              </a:tr>
              <a:tr h="328812">
                <a:tc>
                  <a:txBody>
                    <a:bodyPr/>
                    <a:lstStyle/>
                    <a:p>
                      <a:pPr marL="38100" marR="38100" algn="l">
                        <a:lnSpc>
                          <a:spcPct val="100000"/>
                        </a:lnSpc>
                        <a:spcBef>
                          <a:spcPts val="0"/>
                        </a:spcBef>
                        <a:spcAft>
                          <a:spcPts val="0"/>
                        </a:spcAft>
                      </a:pPr>
                      <a:r>
                        <a:rPr lang="en-IN" sz="900" dirty="0">
                          <a:effectLst/>
                        </a:rPr>
                        <a:t>Grade Group 3 </a:t>
                      </a:r>
                    </a:p>
                    <a:p>
                      <a:pPr marL="38100" marR="38100" algn="l">
                        <a:lnSpc>
                          <a:spcPct val="100000"/>
                        </a:lnSpc>
                        <a:spcBef>
                          <a:spcPts val="0"/>
                        </a:spcBef>
                        <a:spcAft>
                          <a:spcPts val="0"/>
                        </a:spcAft>
                      </a:pPr>
                      <a:r>
                        <a:rPr lang="en-IN" sz="900" dirty="0">
                          <a:effectLst/>
                        </a:rPr>
                        <a:t>(Gleason Score 4+3=7)</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5</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4</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80.0</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35348771"/>
                  </a:ext>
                </a:extLst>
              </a:tr>
              <a:tr h="328812">
                <a:tc>
                  <a:txBody>
                    <a:bodyPr/>
                    <a:lstStyle/>
                    <a:p>
                      <a:pPr marL="38100" marR="38100" algn="l">
                        <a:lnSpc>
                          <a:spcPct val="100000"/>
                        </a:lnSpc>
                        <a:spcBef>
                          <a:spcPts val="0"/>
                        </a:spcBef>
                        <a:spcAft>
                          <a:spcPts val="0"/>
                        </a:spcAft>
                      </a:pPr>
                      <a:r>
                        <a:rPr lang="en-IN" sz="900" dirty="0">
                          <a:effectLst/>
                        </a:rPr>
                        <a:t>Grade Group 4 </a:t>
                      </a:r>
                    </a:p>
                    <a:p>
                      <a:pPr marL="38100" marR="38100" algn="l">
                        <a:lnSpc>
                          <a:spcPct val="100000"/>
                        </a:lnSpc>
                        <a:spcBef>
                          <a:spcPts val="0"/>
                        </a:spcBef>
                        <a:spcAft>
                          <a:spcPts val="0"/>
                        </a:spcAft>
                      </a:pPr>
                      <a:r>
                        <a:rPr lang="en-IN" sz="900" dirty="0">
                          <a:effectLst/>
                        </a:rPr>
                        <a:t>(Gleason Score 8)</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23</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11</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47.8</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93490411"/>
                  </a:ext>
                </a:extLst>
              </a:tr>
              <a:tr h="328812">
                <a:tc>
                  <a:txBody>
                    <a:bodyPr/>
                    <a:lstStyle/>
                    <a:p>
                      <a:pPr marL="38100" marR="38100" algn="l">
                        <a:lnSpc>
                          <a:spcPct val="100000"/>
                        </a:lnSpc>
                        <a:spcBef>
                          <a:spcPts val="0"/>
                        </a:spcBef>
                        <a:spcAft>
                          <a:spcPts val="0"/>
                        </a:spcAft>
                      </a:pPr>
                      <a:r>
                        <a:rPr lang="en-IN" sz="900" dirty="0">
                          <a:effectLst/>
                        </a:rPr>
                        <a:t>Grade Group 5 </a:t>
                      </a:r>
                    </a:p>
                    <a:p>
                      <a:pPr marL="38100" marR="38100" algn="l">
                        <a:lnSpc>
                          <a:spcPct val="100000"/>
                        </a:lnSpc>
                        <a:spcBef>
                          <a:spcPts val="0"/>
                        </a:spcBef>
                        <a:spcAft>
                          <a:spcPts val="0"/>
                        </a:spcAft>
                      </a:pPr>
                      <a:r>
                        <a:rPr lang="en-IN" sz="900" dirty="0">
                          <a:effectLst/>
                        </a:rPr>
                        <a:t>(Gleason Score 9-10)</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26</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a:effectLst/>
                        </a:rPr>
                        <a:t>17</a:t>
                      </a:r>
                      <a:endParaRPr lang="en-US" sz="11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dirty="0">
                          <a:effectLst/>
                        </a:rPr>
                        <a:t>65.4</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98767463"/>
                  </a:ext>
                </a:extLst>
              </a:tr>
              <a:tr h="246609">
                <a:tc>
                  <a:txBody>
                    <a:bodyPr/>
                    <a:lstStyle/>
                    <a:p>
                      <a:pPr marL="38100" marR="38100" algn="ctr">
                        <a:lnSpc>
                          <a:spcPct val="100000"/>
                        </a:lnSpc>
                        <a:spcBef>
                          <a:spcPts val="0"/>
                        </a:spcBef>
                        <a:spcAft>
                          <a:spcPts val="0"/>
                        </a:spcAft>
                      </a:pPr>
                      <a:r>
                        <a:rPr lang="en-IN" sz="900" b="1" dirty="0">
                          <a:effectLst/>
                        </a:rPr>
                        <a:t>Total</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74</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43</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8100" marR="38100" algn="ctr">
                        <a:lnSpc>
                          <a:spcPct val="150000"/>
                        </a:lnSpc>
                        <a:spcBef>
                          <a:spcPts val="0"/>
                        </a:spcBef>
                        <a:spcAft>
                          <a:spcPts val="0"/>
                        </a:spcAft>
                      </a:pPr>
                      <a:r>
                        <a:rPr lang="en-IN" sz="900" b="1" dirty="0">
                          <a:effectLst/>
                        </a:rPr>
                        <a:t>58.1</a:t>
                      </a:r>
                      <a:endParaRPr lang="en-US" sz="1100" b="1"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24955325"/>
                  </a:ext>
                </a:extLst>
              </a:tr>
            </a:tbl>
          </a:graphicData>
        </a:graphic>
      </p:graphicFrame>
      <p:sp>
        <p:nvSpPr>
          <p:cNvPr id="2" name="Rectangle 1">
            <a:extLst>
              <a:ext uri="{FF2B5EF4-FFF2-40B4-BE49-F238E27FC236}">
                <a16:creationId xmlns:a16="http://schemas.microsoft.com/office/drawing/2014/main" id="{C1262085-10D6-0F4D-AA57-1222DCEF5620}"/>
              </a:ext>
            </a:extLst>
          </p:cNvPr>
          <p:cNvSpPr/>
          <p:nvPr/>
        </p:nvSpPr>
        <p:spPr>
          <a:xfrm>
            <a:off x="940158" y="5223158"/>
            <a:ext cx="9491729" cy="738664"/>
          </a:xfrm>
          <a:prstGeom prst="rect">
            <a:avLst/>
          </a:prstGeom>
        </p:spPr>
        <p:txBody>
          <a:bodyPr wrap="square">
            <a:spAutoFit/>
          </a:bodyPr>
          <a:lstStyle/>
          <a:p>
            <a:pPr algn="just"/>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Supplementary Table 2. </a:t>
            </a:r>
            <a:r>
              <a:rPr lang="en-US" sz="1400" b="1">
                <a:solidFill>
                  <a:srgbClr val="000000"/>
                </a:solidFill>
                <a:latin typeface="Calibri" panose="020F0502020204030204" pitchFamily="34" charset="0"/>
                <a:ea typeface="DengXian" panose="02010600030101010101" pitchFamily="2" charset="-122"/>
                <a:cs typeface="Calibri" panose="020F0502020204030204" pitchFamily="34" charset="0"/>
              </a:rPr>
              <a:t>ephrin-B2 </a:t>
            </a:r>
            <a:r>
              <a:rPr lang="en-US" sz="1400" b="1" dirty="0">
                <a:solidFill>
                  <a:srgbClr val="000000"/>
                </a:solidFill>
                <a:latin typeface="Calibri" panose="020F0502020204030204" pitchFamily="34" charset="0"/>
                <a:ea typeface="DengXian" panose="02010600030101010101" pitchFamily="2" charset="-122"/>
                <a:cs typeface="Calibri" panose="020F0502020204030204" pitchFamily="34" charset="0"/>
              </a:rPr>
              <a:t>and EphB4 expression in human Prostate cancer: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Subgroup analysis </a:t>
            </a:r>
            <a:r>
              <a:rPr lang="en-US" sz="1400">
                <a:solidFill>
                  <a:srgbClr val="000000"/>
                </a:solidFill>
                <a:latin typeface="Calibri" panose="020F0502020204030204" pitchFamily="34" charset="0"/>
                <a:ea typeface="DengXian" panose="02010600030101010101" pitchFamily="2" charset="-122"/>
                <a:cs typeface="Calibri" panose="020F0502020204030204" pitchFamily="34" charset="0"/>
              </a:rPr>
              <a:t>of ephrin-B2 </a:t>
            </a:r>
            <a:r>
              <a:rPr lang="en-US" sz="1400" dirty="0">
                <a:solidFill>
                  <a:srgbClr val="000000"/>
                </a:solidFill>
                <a:latin typeface="Calibri" panose="020F0502020204030204" pitchFamily="34" charset="0"/>
                <a:ea typeface="DengXian" panose="02010600030101010101" pitchFamily="2" charset="-122"/>
                <a:cs typeface="Calibri" panose="020F0502020204030204" pitchFamily="34" charset="0"/>
              </a:rPr>
              <a:t>and ephB4 expression in prostate cancer by stage and Gleason score. There was no significant difference between stage I-IV, p=0.19 (chi-square) and Gleason scores, p=0.6 (chi-square).</a:t>
            </a:r>
            <a:endParaRPr lang="en-US" sz="14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160541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24855</TotalTime>
  <Words>4472</Words>
  <Application>Microsoft Office PowerPoint</Application>
  <PresentationFormat>Widescreen</PresentationFormat>
  <Paragraphs>1234</Paragraphs>
  <Slides>22</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DengXian</vt:lpstr>
      <vt:lpstr>Arial</vt:lpstr>
      <vt:lpstr>Calibri</vt:lpstr>
      <vt:lpstr>Calibri Light</vt:lpstr>
      <vt:lpstr>Courier New</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Grace Li</cp:lastModifiedBy>
  <cp:revision>36</cp:revision>
  <dcterms:created xsi:type="dcterms:W3CDTF">2019-04-23T04:03:22Z</dcterms:created>
  <dcterms:modified xsi:type="dcterms:W3CDTF">2024-07-18T05:09:25Z</dcterms:modified>
</cp:coreProperties>
</file>