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28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DFA3-3218-44FF-9DFC-2FB463F9404C}" type="datetimeFigureOut">
              <a:rPr lang="sv-SE" smtClean="0"/>
              <a:t>2025-06-18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EDB84-A67C-409B-B9B3-310EA1B1D0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3174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DFA3-3218-44FF-9DFC-2FB463F9404C}" type="datetimeFigureOut">
              <a:rPr lang="sv-SE" smtClean="0"/>
              <a:t>2025-06-18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EDB84-A67C-409B-B9B3-310EA1B1D0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17948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DFA3-3218-44FF-9DFC-2FB463F9404C}" type="datetimeFigureOut">
              <a:rPr lang="sv-SE" smtClean="0"/>
              <a:t>2025-06-18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EDB84-A67C-409B-B9B3-310EA1B1D0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5390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DFA3-3218-44FF-9DFC-2FB463F9404C}" type="datetimeFigureOut">
              <a:rPr lang="sv-SE" smtClean="0"/>
              <a:t>2025-06-18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EDB84-A67C-409B-B9B3-310EA1B1D0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6297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DFA3-3218-44FF-9DFC-2FB463F9404C}" type="datetimeFigureOut">
              <a:rPr lang="sv-SE" smtClean="0"/>
              <a:t>2025-06-18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EDB84-A67C-409B-B9B3-310EA1B1D0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1317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DFA3-3218-44FF-9DFC-2FB463F9404C}" type="datetimeFigureOut">
              <a:rPr lang="sv-SE" smtClean="0"/>
              <a:t>2025-06-18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EDB84-A67C-409B-B9B3-310EA1B1D0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6842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DFA3-3218-44FF-9DFC-2FB463F9404C}" type="datetimeFigureOut">
              <a:rPr lang="sv-SE" smtClean="0"/>
              <a:t>2025-06-18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EDB84-A67C-409B-B9B3-310EA1B1D0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2893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DFA3-3218-44FF-9DFC-2FB463F9404C}" type="datetimeFigureOut">
              <a:rPr lang="sv-SE" smtClean="0"/>
              <a:t>2025-06-18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EDB84-A67C-409B-B9B3-310EA1B1D0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2055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DFA3-3218-44FF-9DFC-2FB463F9404C}" type="datetimeFigureOut">
              <a:rPr lang="sv-SE" smtClean="0"/>
              <a:t>2025-06-18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EDB84-A67C-409B-B9B3-310EA1B1D0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839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DFA3-3218-44FF-9DFC-2FB463F9404C}" type="datetimeFigureOut">
              <a:rPr lang="sv-SE" smtClean="0"/>
              <a:t>2025-06-18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EDB84-A67C-409B-B9B3-310EA1B1D0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784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DFA3-3218-44FF-9DFC-2FB463F9404C}" type="datetimeFigureOut">
              <a:rPr lang="sv-SE" smtClean="0"/>
              <a:t>2025-06-18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EDB84-A67C-409B-B9B3-310EA1B1D0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5096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DDFA3-3218-44FF-9DFC-2FB463F9404C}" type="datetimeFigureOut">
              <a:rPr lang="sv-SE" smtClean="0"/>
              <a:t>2025-06-18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EDB84-A67C-409B-B9B3-310EA1B1D0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6946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3" Type="http://schemas.microsoft.com/office/2007/relationships/hdphoto" Target="../media/hdphoto1.wdp"/><Relationship Id="rId21" Type="http://schemas.microsoft.com/office/2007/relationships/hdphoto" Target="../media/hdphoto10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13.wdp"/><Relationship Id="rId18" Type="http://schemas.openxmlformats.org/officeDocument/2006/relationships/image" Target="../media/image19.png"/><Relationship Id="rId26" Type="http://schemas.microsoft.com/office/2007/relationships/hdphoto" Target="../media/hdphoto19.wdp"/><Relationship Id="rId3" Type="http://schemas.microsoft.com/office/2007/relationships/hdphoto" Target="../media/hdphoto6.wdp"/><Relationship Id="rId21" Type="http://schemas.openxmlformats.org/officeDocument/2006/relationships/image" Target="../media/image21.png"/><Relationship Id="rId7" Type="http://schemas.microsoft.com/office/2007/relationships/hdphoto" Target="../media/hdphoto3.wdp"/><Relationship Id="rId12" Type="http://schemas.openxmlformats.org/officeDocument/2006/relationships/image" Target="../media/image16.png"/><Relationship Id="rId17" Type="http://schemas.microsoft.com/office/2007/relationships/hdphoto" Target="../media/hdphoto15.wdp"/><Relationship Id="rId25" Type="http://schemas.openxmlformats.org/officeDocument/2006/relationships/image" Target="../media/image23.png"/><Relationship Id="rId2" Type="http://schemas.openxmlformats.org/officeDocument/2006/relationships/image" Target="../media/image11.png"/><Relationship Id="rId16" Type="http://schemas.openxmlformats.org/officeDocument/2006/relationships/image" Target="../media/image18.png"/><Relationship Id="rId20" Type="http://schemas.openxmlformats.org/officeDocument/2006/relationships/image" Target="../media/image20.jpg"/><Relationship Id="rId29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microsoft.com/office/2007/relationships/hdphoto" Target="../media/hdphoto12.wdp"/><Relationship Id="rId24" Type="http://schemas.microsoft.com/office/2007/relationships/hdphoto" Target="../media/hdphoto18.wdp"/><Relationship Id="rId32" Type="http://schemas.microsoft.com/office/2007/relationships/hdphoto" Target="../media/hdphoto22.wdp"/><Relationship Id="rId5" Type="http://schemas.microsoft.com/office/2007/relationships/hdphoto" Target="../media/hdphoto5.wdp"/><Relationship Id="rId15" Type="http://schemas.microsoft.com/office/2007/relationships/hdphoto" Target="../media/hdphoto14.wdp"/><Relationship Id="rId23" Type="http://schemas.openxmlformats.org/officeDocument/2006/relationships/image" Target="../media/image22.png"/><Relationship Id="rId28" Type="http://schemas.microsoft.com/office/2007/relationships/hdphoto" Target="../media/hdphoto20.wdp"/><Relationship Id="rId10" Type="http://schemas.openxmlformats.org/officeDocument/2006/relationships/image" Target="../media/image15.png"/><Relationship Id="rId19" Type="http://schemas.microsoft.com/office/2007/relationships/hdphoto" Target="../media/hdphoto16.wdp"/><Relationship Id="rId31" Type="http://schemas.openxmlformats.org/officeDocument/2006/relationships/image" Target="../media/image26.png"/><Relationship Id="rId4" Type="http://schemas.openxmlformats.org/officeDocument/2006/relationships/image" Target="../media/image12.png"/><Relationship Id="rId9" Type="http://schemas.microsoft.com/office/2007/relationships/hdphoto" Target="../media/hdphoto11.wdp"/><Relationship Id="rId14" Type="http://schemas.openxmlformats.org/officeDocument/2006/relationships/image" Target="../media/image17.png"/><Relationship Id="rId22" Type="http://schemas.microsoft.com/office/2007/relationships/hdphoto" Target="../media/hdphoto17.wdp"/><Relationship Id="rId27" Type="http://schemas.openxmlformats.org/officeDocument/2006/relationships/image" Target="../media/image24.png"/><Relationship Id="rId30" Type="http://schemas.microsoft.com/office/2007/relationships/hdphoto" Target="../media/hdphoto2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4CCAB11A-887C-43AC-88E6-42344A5305FE}"/>
              </a:ext>
            </a:extLst>
          </p:cNvPr>
          <p:cNvGrpSpPr/>
          <p:nvPr/>
        </p:nvGrpSpPr>
        <p:grpSpPr>
          <a:xfrm>
            <a:off x="3248996" y="431263"/>
            <a:ext cx="2175417" cy="4271917"/>
            <a:chOff x="1177838" y="716480"/>
            <a:chExt cx="2175417" cy="427191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29194BE-418E-46C5-AFE1-14A82330D50A}"/>
                </a:ext>
              </a:extLst>
            </p:cNvPr>
            <p:cNvSpPr txBox="1"/>
            <p:nvPr/>
          </p:nvSpPr>
          <p:spPr>
            <a:xfrm rot="18238877">
              <a:off x="1517519" y="1251826"/>
              <a:ext cx="132028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050" b="1" dirty="0">
                  <a:solidFill>
                    <a:schemeClr val="accent2">
                      <a:lumMod val="75000"/>
                    </a:schemeClr>
                  </a:solidFill>
                  <a:cs typeface="Times New Roman" panose="02020603050405020304" pitchFamily="18" charset="0"/>
                </a:rPr>
                <a:t>CASM203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E7CCC26-0D7B-4DE2-8AC7-9BBF78433AF5}"/>
                </a:ext>
              </a:extLst>
            </p:cNvPr>
            <p:cNvSpPr txBox="1"/>
            <p:nvPr/>
          </p:nvSpPr>
          <p:spPr>
            <a:xfrm rot="18238877">
              <a:off x="2205612" y="1249665"/>
              <a:ext cx="132028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050" b="1" dirty="0">
                  <a:solidFill>
                    <a:schemeClr val="accent2">
                      <a:lumMod val="75000"/>
                    </a:schemeClr>
                  </a:solidFill>
                  <a:cs typeface="Times New Roman" panose="02020603050405020304" pitchFamily="18" charset="0"/>
                </a:rPr>
                <a:t>CASM203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FA63A95-E28C-474B-8C13-63199ED46031}"/>
                </a:ext>
              </a:extLst>
            </p:cNvPr>
            <p:cNvGrpSpPr/>
            <p:nvPr/>
          </p:nvGrpSpPr>
          <p:grpSpPr>
            <a:xfrm>
              <a:off x="1177838" y="1102239"/>
              <a:ext cx="2175417" cy="3886158"/>
              <a:chOff x="1041811" y="293638"/>
              <a:chExt cx="2175417" cy="3886158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BA6548E7-27E2-4478-81CA-C4460F36918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7000" contrast="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9531" t="13804" r="33101" b="44209"/>
              <a:stretch/>
            </p:blipFill>
            <p:spPr>
              <a:xfrm>
                <a:off x="1150513" y="1088212"/>
                <a:ext cx="1494854" cy="1345150"/>
              </a:xfrm>
              <a:prstGeom prst="rect">
                <a:avLst/>
              </a:prstGeom>
              <a:ln w="9525">
                <a:solidFill>
                  <a:schemeClr val="tx1"/>
                </a:solidFill>
              </a:ln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E044ACB9-F83D-45F9-A00D-48D519F2A7B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-25000"/>
                        </a14:imgEffect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7847" t="15387" r="34814" b="6582"/>
              <a:stretch/>
            </p:blipFill>
            <p:spPr>
              <a:xfrm>
                <a:off x="1150513" y="2508932"/>
                <a:ext cx="1494854" cy="1416943"/>
              </a:xfrm>
              <a:prstGeom prst="rect">
                <a:avLst/>
              </a:prstGeom>
              <a:ln w="9525">
                <a:solidFill>
                  <a:schemeClr val="tx1"/>
                </a:solidFill>
              </a:ln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B7973CC-2DDD-4A31-9634-8C204F7994CC}"/>
                  </a:ext>
                </a:extLst>
              </p:cNvPr>
              <p:cNvSpPr txBox="1"/>
              <p:nvPr/>
            </p:nvSpPr>
            <p:spPr>
              <a:xfrm>
                <a:off x="2607537" y="1590685"/>
                <a:ext cx="44620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100" dirty="0"/>
                  <a:t>p53</a:t>
                </a:r>
              </a:p>
              <a:p>
                <a:endParaRPr lang="sv-SE" sz="1100" dirty="0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B1DB5F9-9BF2-4305-A48B-56A3734DA138}"/>
                  </a:ext>
                </a:extLst>
              </p:cNvPr>
              <p:cNvSpPr txBox="1"/>
              <p:nvPr/>
            </p:nvSpPr>
            <p:spPr>
              <a:xfrm>
                <a:off x="2577309" y="2998113"/>
                <a:ext cx="63991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100" dirty="0" err="1"/>
                  <a:t>Actin</a:t>
                </a:r>
                <a:endParaRPr lang="sv-SE" sz="1100" dirty="0"/>
              </a:p>
              <a:p>
                <a:endParaRPr lang="sv-SE" sz="1100" dirty="0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7CA5799-C3B2-4A46-A05C-73FF0635E15A}"/>
                  </a:ext>
                </a:extLst>
              </p:cNvPr>
              <p:cNvSpPr txBox="1"/>
              <p:nvPr/>
            </p:nvSpPr>
            <p:spPr>
              <a:xfrm>
                <a:off x="2607537" y="1760786"/>
                <a:ext cx="44620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100" dirty="0"/>
                  <a:t>p47</a:t>
                </a:r>
              </a:p>
              <a:p>
                <a:endParaRPr lang="sv-SE" sz="1100" dirty="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768794D-6847-4DBB-B5FC-2092F43CEEFE}"/>
                  </a:ext>
                </a:extLst>
              </p:cNvPr>
              <p:cNvSpPr txBox="1"/>
              <p:nvPr/>
            </p:nvSpPr>
            <p:spPr>
              <a:xfrm rot="18147254">
                <a:off x="1107555" y="738167"/>
                <a:ext cx="585600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050" b="1" dirty="0">
                    <a:cs typeface="Times New Roman" panose="02020603050405020304" pitchFamily="18" charset="0"/>
                  </a:rPr>
                  <a:t>NT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988C45A-B0EF-4B4B-AEED-9B833412D2B0}"/>
                  </a:ext>
                </a:extLst>
              </p:cNvPr>
              <p:cNvSpPr txBox="1"/>
              <p:nvPr/>
            </p:nvSpPr>
            <p:spPr>
              <a:xfrm rot="18291209">
                <a:off x="1249277" y="609947"/>
                <a:ext cx="8865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050" b="1" dirty="0">
                    <a:cs typeface="Times New Roman" panose="02020603050405020304" pitchFamily="18" charset="0"/>
                  </a:rPr>
                  <a:t>p53-WT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D24490B-4669-4DFE-9840-44CB7D459B19}"/>
                  </a:ext>
                </a:extLst>
              </p:cNvPr>
              <p:cNvSpPr txBox="1"/>
              <p:nvPr/>
            </p:nvSpPr>
            <p:spPr>
              <a:xfrm rot="18147254">
                <a:off x="1795136" y="743318"/>
                <a:ext cx="585600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050" b="1" dirty="0">
                    <a:cs typeface="Times New Roman" panose="02020603050405020304" pitchFamily="18" charset="0"/>
                  </a:rPr>
                  <a:t>NT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47D2144-004A-4665-8DD1-1E83712F7593}"/>
                  </a:ext>
                </a:extLst>
              </p:cNvPr>
              <p:cNvSpPr txBox="1"/>
              <p:nvPr/>
            </p:nvSpPr>
            <p:spPr>
              <a:xfrm rot="18291209">
                <a:off x="1944362" y="622820"/>
                <a:ext cx="8865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050" b="1" dirty="0">
                    <a:cs typeface="Times New Roman" panose="02020603050405020304" pitchFamily="18" charset="0"/>
                  </a:rPr>
                  <a:t>p53-WT</a:t>
                </a: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7C774AC2-1708-4D19-9CD1-E154B5766552}"/>
                  </a:ext>
                </a:extLst>
              </p:cNvPr>
              <p:cNvCxnSpPr/>
              <p:nvPr/>
            </p:nvCxnSpPr>
            <p:spPr>
              <a:xfrm>
                <a:off x="1236657" y="3972945"/>
                <a:ext cx="649377" cy="0"/>
              </a:xfrm>
              <a:prstGeom prst="line">
                <a:avLst/>
              </a:prstGeom>
              <a:ln w="952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FAC9749E-A2CF-497E-AC11-48A848A15655}"/>
                  </a:ext>
                </a:extLst>
              </p:cNvPr>
              <p:cNvCxnSpPr/>
              <p:nvPr/>
            </p:nvCxnSpPr>
            <p:spPr>
              <a:xfrm>
                <a:off x="1956992" y="3972945"/>
                <a:ext cx="649377" cy="0"/>
              </a:xfrm>
              <a:prstGeom prst="line">
                <a:avLst/>
              </a:prstGeom>
              <a:ln w="952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3E0FCA9-5827-4897-98A2-240BB9A44D0D}"/>
                  </a:ext>
                </a:extLst>
              </p:cNvPr>
              <p:cNvSpPr txBox="1"/>
              <p:nvPr/>
            </p:nvSpPr>
            <p:spPr>
              <a:xfrm>
                <a:off x="1302401" y="3918186"/>
                <a:ext cx="54854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100" dirty="0"/>
                  <a:t>DMSO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C85B7F6-65B5-4DBE-80AF-E547CFBA7C4F}"/>
                  </a:ext>
                </a:extLst>
              </p:cNvPr>
              <p:cNvSpPr txBox="1"/>
              <p:nvPr/>
            </p:nvSpPr>
            <p:spPr>
              <a:xfrm>
                <a:off x="2047481" y="3914403"/>
                <a:ext cx="46839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100" dirty="0" err="1"/>
                  <a:t>Thap</a:t>
                </a:r>
                <a:endParaRPr lang="sv-SE" sz="1100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CEC59A0-6A36-465A-9AB0-9AC85AEC2912}"/>
                  </a:ext>
                </a:extLst>
              </p:cNvPr>
              <p:cNvSpPr/>
              <p:nvPr/>
            </p:nvSpPr>
            <p:spPr>
              <a:xfrm>
                <a:off x="1074703" y="1590685"/>
                <a:ext cx="1917467" cy="40430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4BD1CDF-19E5-44BB-995D-C8CD9781360C}"/>
                  </a:ext>
                </a:extLst>
              </p:cNvPr>
              <p:cNvSpPr/>
              <p:nvPr/>
            </p:nvSpPr>
            <p:spPr>
              <a:xfrm>
                <a:off x="1041811" y="2966498"/>
                <a:ext cx="1950359" cy="40430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C09CA77D-3D5B-4FCE-B426-9036A6486A6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" contras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3135" t="24383" r="50022" b="37578"/>
          <a:stretch/>
        </p:blipFill>
        <p:spPr>
          <a:xfrm>
            <a:off x="71765" y="1517374"/>
            <a:ext cx="1230358" cy="1541633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CF59E56-34E4-4714-AB49-50D64FBABA0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5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4184" t="32698" r="48197" b="17537"/>
          <a:stretch/>
        </p:blipFill>
        <p:spPr>
          <a:xfrm>
            <a:off x="77183" y="3113738"/>
            <a:ext cx="1230358" cy="1692749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B9B881A-03B3-4529-AC8D-B59DEC5D2CAD}"/>
              </a:ext>
            </a:extLst>
          </p:cNvPr>
          <p:cNvSpPr txBox="1"/>
          <p:nvPr/>
        </p:nvSpPr>
        <p:spPr>
          <a:xfrm>
            <a:off x="1231238" y="2048726"/>
            <a:ext cx="4462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/>
              <a:t>p53</a:t>
            </a:r>
          </a:p>
          <a:p>
            <a:endParaRPr lang="sv-SE" sz="11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2A69A26-0107-4197-8AD8-672EA9C30D70}"/>
              </a:ext>
            </a:extLst>
          </p:cNvPr>
          <p:cNvSpPr txBox="1"/>
          <p:nvPr/>
        </p:nvSpPr>
        <p:spPr>
          <a:xfrm>
            <a:off x="1261466" y="3886799"/>
            <a:ext cx="6399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 err="1"/>
              <a:t>Actin</a:t>
            </a:r>
            <a:endParaRPr lang="sv-SE" sz="1100" dirty="0"/>
          </a:p>
          <a:p>
            <a:endParaRPr lang="sv-SE" sz="11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D805E58-C0ED-4B7A-8453-836224395414}"/>
              </a:ext>
            </a:extLst>
          </p:cNvPr>
          <p:cNvSpPr txBox="1"/>
          <p:nvPr/>
        </p:nvSpPr>
        <p:spPr>
          <a:xfrm>
            <a:off x="1231238" y="2218827"/>
            <a:ext cx="4462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/>
              <a:t>p47</a:t>
            </a:r>
          </a:p>
          <a:p>
            <a:endParaRPr lang="sv-SE" sz="11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89C52D3-84FB-42F1-8BE8-9967A7871026}"/>
              </a:ext>
            </a:extLst>
          </p:cNvPr>
          <p:cNvSpPr txBox="1"/>
          <p:nvPr/>
        </p:nvSpPr>
        <p:spPr>
          <a:xfrm rot="18147254">
            <a:off x="212132" y="1133222"/>
            <a:ext cx="585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50" b="1" dirty="0">
                <a:cs typeface="Times New Roman" panose="02020603050405020304" pitchFamily="18" charset="0"/>
              </a:rPr>
              <a:t>NT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07C7524-B861-409F-AEEE-A93F27DD7FE3}"/>
              </a:ext>
            </a:extLst>
          </p:cNvPr>
          <p:cNvSpPr txBox="1"/>
          <p:nvPr/>
        </p:nvSpPr>
        <p:spPr>
          <a:xfrm rot="18291209">
            <a:off x="418874" y="1024196"/>
            <a:ext cx="8865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50" b="1" dirty="0">
                <a:cs typeface="Times New Roman" panose="02020603050405020304" pitchFamily="18" charset="0"/>
              </a:rPr>
              <a:t>p53-WT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7131BE-6AF0-4F2D-9EFC-2E97EBC2A775}"/>
              </a:ext>
            </a:extLst>
          </p:cNvPr>
          <p:cNvSpPr txBox="1"/>
          <p:nvPr/>
        </p:nvSpPr>
        <p:spPr>
          <a:xfrm rot="18238877">
            <a:off x="669336" y="839382"/>
            <a:ext cx="13202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50" b="1" dirty="0">
                <a:solidFill>
                  <a:schemeClr val="accent2">
                    <a:lumMod val="75000"/>
                  </a:schemeClr>
                </a:solidFill>
                <a:cs typeface="Times New Roman" panose="02020603050405020304" pitchFamily="18" charset="0"/>
              </a:rPr>
              <a:t>CASM203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F95EC8D-08D0-401F-BFC0-73139475F4A7}"/>
              </a:ext>
            </a:extLst>
          </p:cNvPr>
          <p:cNvSpPr txBox="1"/>
          <p:nvPr/>
        </p:nvSpPr>
        <p:spPr>
          <a:xfrm rot="18551828">
            <a:off x="928455" y="1137262"/>
            <a:ext cx="7457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/>
              <a:t>(c.G609T)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3A01124-3818-4AF9-887A-0C7F31111A40}"/>
              </a:ext>
            </a:extLst>
          </p:cNvPr>
          <p:cNvSpPr/>
          <p:nvPr/>
        </p:nvSpPr>
        <p:spPr>
          <a:xfrm>
            <a:off x="-5243" y="2074308"/>
            <a:ext cx="1590488" cy="404302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38292DA-2E8E-48B9-84F0-68B612848CD5}"/>
              </a:ext>
            </a:extLst>
          </p:cNvPr>
          <p:cNvSpPr/>
          <p:nvPr/>
        </p:nvSpPr>
        <p:spPr>
          <a:xfrm>
            <a:off x="-5244" y="3953021"/>
            <a:ext cx="1682683" cy="217058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04960D8-FAC4-46CC-880A-E37369FD181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20000" contrast="6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3244" t="38579" r="33832" b="14435"/>
          <a:stretch/>
        </p:blipFill>
        <p:spPr>
          <a:xfrm flipH="1">
            <a:off x="1772205" y="1488754"/>
            <a:ext cx="1011267" cy="1570257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5036B5B-25E0-4B37-98A0-D80D15B0E9CA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5000"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8994" t="27594" r="27371" b="14654"/>
          <a:stretch/>
        </p:blipFill>
        <p:spPr>
          <a:xfrm flipH="1">
            <a:off x="1776239" y="3114968"/>
            <a:ext cx="1007232" cy="1691519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BC64EB0-CC46-4B3A-9B18-DB39FDC357EA}"/>
              </a:ext>
            </a:extLst>
          </p:cNvPr>
          <p:cNvSpPr txBox="1"/>
          <p:nvPr/>
        </p:nvSpPr>
        <p:spPr>
          <a:xfrm>
            <a:off x="2717646" y="3796119"/>
            <a:ext cx="6399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 err="1"/>
              <a:t>Actin</a:t>
            </a:r>
            <a:endParaRPr lang="sv-SE" sz="1100" dirty="0"/>
          </a:p>
          <a:p>
            <a:endParaRPr lang="sv-SE" sz="11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607F2EF-6CE1-446C-8E88-CB7BECA6941C}"/>
              </a:ext>
            </a:extLst>
          </p:cNvPr>
          <p:cNvSpPr/>
          <p:nvPr/>
        </p:nvSpPr>
        <p:spPr>
          <a:xfrm>
            <a:off x="1738650" y="3836475"/>
            <a:ext cx="1435186" cy="217058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21028C5-6B72-43DD-A23D-087D599C8BF8}"/>
              </a:ext>
            </a:extLst>
          </p:cNvPr>
          <p:cNvSpPr txBox="1"/>
          <p:nvPr/>
        </p:nvSpPr>
        <p:spPr>
          <a:xfrm>
            <a:off x="2725203" y="2058438"/>
            <a:ext cx="4462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/>
              <a:t>p53</a:t>
            </a:r>
          </a:p>
          <a:p>
            <a:endParaRPr lang="sv-SE" sz="110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0F28B86-2E7F-4C43-AFFC-52B4694B18B6}"/>
              </a:ext>
            </a:extLst>
          </p:cNvPr>
          <p:cNvSpPr/>
          <p:nvPr/>
        </p:nvSpPr>
        <p:spPr>
          <a:xfrm>
            <a:off x="1735778" y="2074313"/>
            <a:ext cx="1354155" cy="404302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A1D8D26-63A8-4254-A902-43BE08F83389}"/>
              </a:ext>
            </a:extLst>
          </p:cNvPr>
          <p:cNvSpPr txBox="1"/>
          <p:nvPr/>
        </p:nvSpPr>
        <p:spPr>
          <a:xfrm>
            <a:off x="2717267" y="2231726"/>
            <a:ext cx="4462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/>
              <a:t>p47</a:t>
            </a:r>
          </a:p>
          <a:p>
            <a:endParaRPr lang="sv-SE" sz="11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B5BA510-FBA8-477A-9B7B-E6137D1790C6}"/>
              </a:ext>
            </a:extLst>
          </p:cNvPr>
          <p:cNvSpPr txBox="1"/>
          <p:nvPr/>
        </p:nvSpPr>
        <p:spPr>
          <a:xfrm>
            <a:off x="37734" y="85378"/>
            <a:ext cx="58280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Original Western blots: cropped regions used in the Figs are marked with dashed boxes.</a:t>
            </a:r>
            <a:endParaRPr lang="sv-SE" sz="12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1FBD39E-D2DF-4A4C-AE0E-0000BA15E067}"/>
              </a:ext>
            </a:extLst>
          </p:cNvPr>
          <p:cNvSpPr txBox="1"/>
          <p:nvPr/>
        </p:nvSpPr>
        <p:spPr>
          <a:xfrm>
            <a:off x="334475" y="730385"/>
            <a:ext cx="606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b="1" dirty="0"/>
              <a:t>Fig. 1d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49DF87E-3657-492A-B381-F02C61BAEEA4}"/>
              </a:ext>
            </a:extLst>
          </p:cNvPr>
          <p:cNvSpPr txBox="1"/>
          <p:nvPr/>
        </p:nvSpPr>
        <p:spPr>
          <a:xfrm>
            <a:off x="1899005" y="742344"/>
            <a:ext cx="5998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b="1" dirty="0"/>
              <a:t>Fig. 1e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DB44000-4481-4994-A533-EEDA66C85186}"/>
              </a:ext>
            </a:extLst>
          </p:cNvPr>
          <p:cNvSpPr txBox="1"/>
          <p:nvPr/>
        </p:nvSpPr>
        <p:spPr>
          <a:xfrm>
            <a:off x="3776873" y="820912"/>
            <a:ext cx="5613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b="1" dirty="0"/>
              <a:t>Fig. 3i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03B293E-03BC-4387-9D33-123F434A3564}"/>
              </a:ext>
            </a:extLst>
          </p:cNvPr>
          <p:cNvSpPr txBox="1"/>
          <p:nvPr/>
        </p:nvSpPr>
        <p:spPr>
          <a:xfrm rot="18551828">
            <a:off x="1962298" y="1097444"/>
            <a:ext cx="6735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/>
              <a:t>c.G609A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304D50C-5D85-4691-891C-2F94A543BD90}"/>
              </a:ext>
            </a:extLst>
          </p:cNvPr>
          <p:cNvSpPr txBox="1"/>
          <p:nvPr/>
        </p:nvSpPr>
        <p:spPr>
          <a:xfrm rot="18551828">
            <a:off x="2221855" y="1113494"/>
            <a:ext cx="6639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/>
              <a:t>c.G609C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08B1067-119D-498F-B4D4-1B9ECD0BBD88}"/>
              </a:ext>
            </a:extLst>
          </p:cNvPr>
          <p:cNvSpPr txBox="1"/>
          <p:nvPr/>
        </p:nvSpPr>
        <p:spPr>
          <a:xfrm rot="18551828">
            <a:off x="1798216" y="1224550"/>
            <a:ext cx="3449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/>
              <a:t>NT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5BD9A9E7-0FBD-4B2D-9450-EC9A507D6599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21000" contras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4722" t="34338" r="32906" b="18867"/>
          <a:stretch/>
        </p:blipFill>
        <p:spPr>
          <a:xfrm>
            <a:off x="5300042" y="1625184"/>
            <a:ext cx="1537798" cy="13513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3CF7A4C8-37AC-42EB-8CFD-3BD0A408DC42}"/>
              </a:ext>
            </a:extLst>
          </p:cNvPr>
          <p:cNvSpPr txBox="1"/>
          <p:nvPr/>
        </p:nvSpPr>
        <p:spPr>
          <a:xfrm rot="18147254">
            <a:off x="5417491" y="1249817"/>
            <a:ext cx="585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50" b="1" dirty="0">
                <a:cs typeface="Times New Roman" panose="02020603050405020304" pitchFamily="18" charset="0"/>
              </a:rPr>
              <a:t>NT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2A07A8C-EA30-4749-B5AC-82F06394FA3B}"/>
              </a:ext>
            </a:extLst>
          </p:cNvPr>
          <p:cNvSpPr txBox="1"/>
          <p:nvPr/>
        </p:nvSpPr>
        <p:spPr>
          <a:xfrm rot="18291209">
            <a:off x="5559213" y="1121597"/>
            <a:ext cx="8865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50" b="1" dirty="0">
                <a:cs typeface="Times New Roman" panose="02020603050405020304" pitchFamily="18" charset="0"/>
              </a:rPr>
              <a:t>p53-WT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EF23379-C580-42A9-B757-3DDDBA285709}"/>
              </a:ext>
            </a:extLst>
          </p:cNvPr>
          <p:cNvSpPr txBox="1"/>
          <p:nvPr/>
        </p:nvSpPr>
        <p:spPr>
          <a:xfrm rot="18551828">
            <a:off x="6125475" y="1237454"/>
            <a:ext cx="6735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/>
              <a:t>c.G609A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5954B43-C7E7-4822-A295-2E2D36D3F57C}"/>
              </a:ext>
            </a:extLst>
          </p:cNvPr>
          <p:cNvSpPr txBox="1"/>
          <p:nvPr/>
        </p:nvSpPr>
        <p:spPr>
          <a:xfrm rot="18551828">
            <a:off x="6385032" y="1253504"/>
            <a:ext cx="6639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/>
              <a:t>c.G609C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E7CE8A7-AE06-45D6-9BC1-E1690AD849D1}"/>
              </a:ext>
            </a:extLst>
          </p:cNvPr>
          <p:cNvSpPr txBox="1"/>
          <p:nvPr/>
        </p:nvSpPr>
        <p:spPr>
          <a:xfrm>
            <a:off x="6750118" y="2084542"/>
            <a:ext cx="4462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/>
              <a:t>p53</a:t>
            </a:r>
          </a:p>
          <a:p>
            <a:endParaRPr lang="sv-SE" sz="11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9157841-4F26-49EC-891F-F4DD906BF2F2}"/>
              </a:ext>
            </a:extLst>
          </p:cNvPr>
          <p:cNvSpPr txBox="1"/>
          <p:nvPr/>
        </p:nvSpPr>
        <p:spPr>
          <a:xfrm>
            <a:off x="6754478" y="2220328"/>
            <a:ext cx="4462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/>
              <a:t>p47</a:t>
            </a:r>
          </a:p>
          <a:p>
            <a:endParaRPr lang="sv-SE" sz="1100" dirty="0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6333DAF9-7DD0-41B4-BB57-6A4E944BA6D3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1000"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6578" t="24941" r="36246" b="33501"/>
          <a:stretch/>
        </p:blipFill>
        <p:spPr>
          <a:xfrm>
            <a:off x="5275436" y="3037204"/>
            <a:ext cx="1562404" cy="13280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58B97282-40DE-444A-A8FD-7559FA20F658}"/>
              </a:ext>
            </a:extLst>
          </p:cNvPr>
          <p:cNvSpPr txBox="1"/>
          <p:nvPr/>
        </p:nvSpPr>
        <p:spPr>
          <a:xfrm>
            <a:off x="6786974" y="3592938"/>
            <a:ext cx="6399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 err="1"/>
              <a:t>Actin</a:t>
            </a:r>
            <a:endParaRPr lang="sv-SE" sz="1100" dirty="0"/>
          </a:p>
          <a:p>
            <a:endParaRPr lang="sv-SE" sz="1100" dirty="0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7AD4D4EF-FBCD-4161-82D2-F7B7619C988D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-27000" contrast="6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8138" t="28438" r="32972" b="27593"/>
          <a:stretch/>
        </p:blipFill>
        <p:spPr>
          <a:xfrm>
            <a:off x="7256045" y="1595023"/>
            <a:ext cx="1526286" cy="13815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E6257E3B-0B02-4A42-B8A5-389E956B26F3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3445" t="26555" r="38213" b="33034"/>
          <a:stretch/>
        </p:blipFill>
        <p:spPr>
          <a:xfrm>
            <a:off x="7248054" y="3032316"/>
            <a:ext cx="1526286" cy="12878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67635083-0153-4446-B87E-BC747AA45D87}"/>
              </a:ext>
            </a:extLst>
          </p:cNvPr>
          <p:cNvSpPr txBox="1"/>
          <p:nvPr/>
        </p:nvSpPr>
        <p:spPr>
          <a:xfrm rot="18238877">
            <a:off x="5684865" y="979646"/>
            <a:ext cx="13202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50" b="1" dirty="0">
                <a:solidFill>
                  <a:schemeClr val="accent2">
                    <a:lumMod val="75000"/>
                  </a:schemeClr>
                </a:solidFill>
                <a:cs typeface="Times New Roman" panose="02020603050405020304" pitchFamily="18" charset="0"/>
              </a:rPr>
              <a:t>CASM203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15DD6A3-FD25-4B33-9E7A-C3ED7BBB5FE1}"/>
              </a:ext>
            </a:extLst>
          </p:cNvPr>
          <p:cNvSpPr txBox="1"/>
          <p:nvPr/>
        </p:nvSpPr>
        <p:spPr>
          <a:xfrm rot="18147254">
            <a:off x="7340193" y="1248657"/>
            <a:ext cx="585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50" b="1" dirty="0">
                <a:cs typeface="Times New Roman" panose="02020603050405020304" pitchFamily="18" charset="0"/>
              </a:rPr>
              <a:t>NT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7B27982-CAD4-4DF7-B869-3DEDD6A29767}"/>
              </a:ext>
            </a:extLst>
          </p:cNvPr>
          <p:cNvSpPr txBox="1"/>
          <p:nvPr/>
        </p:nvSpPr>
        <p:spPr>
          <a:xfrm rot="18291209">
            <a:off x="7481915" y="1120437"/>
            <a:ext cx="8865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50" b="1" dirty="0">
                <a:cs typeface="Times New Roman" panose="02020603050405020304" pitchFamily="18" charset="0"/>
              </a:rPr>
              <a:t>p53-WT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424C24C-F104-4F0C-A16A-E1B40F6A6EF6}"/>
              </a:ext>
            </a:extLst>
          </p:cNvPr>
          <p:cNvSpPr txBox="1"/>
          <p:nvPr/>
        </p:nvSpPr>
        <p:spPr>
          <a:xfrm rot="18551828">
            <a:off x="8017949" y="1236294"/>
            <a:ext cx="6735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/>
              <a:t>c.G609A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34CB54B-C004-40A2-A056-4347F1B2B78B}"/>
              </a:ext>
            </a:extLst>
          </p:cNvPr>
          <p:cNvSpPr txBox="1"/>
          <p:nvPr/>
        </p:nvSpPr>
        <p:spPr>
          <a:xfrm rot="18551828">
            <a:off x="8254835" y="1252344"/>
            <a:ext cx="6639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/>
              <a:t>c.G609C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4681FEB-142F-4EF9-9FB8-97A4AB215D61}"/>
              </a:ext>
            </a:extLst>
          </p:cNvPr>
          <p:cNvSpPr txBox="1"/>
          <p:nvPr/>
        </p:nvSpPr>
        <p:spPr>
          <a:xfrm rot="18238877">
            <a:off x="7622541" y="958388"/>
            <a:ext cx="13202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50" b="1" dirty="0">
                <a:solidFill>
                  <a:schemeClr val="accent2">
                    <a:lumMod val="75000"/>
                  </a:schemeClr>
                </a:solidFill>
                <a:cs typeface="Times New Roman" panose="02020603050405020304" pitchFamily="18" charset="0"/>
              </a:rPr>
              <a:t>CASM203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396A4AB-24E0-4D6D-80CB-C0CBDAADA474}"/>
              </a:ext>
            </a:extLst>
          </p:cNvPr>
          <p:cNvSpPr txBox="1"/>
          <p:nvPr/>
        </p:nvSpPr>
        <p:spPr>
          <a:xfrm>
            <a:off x="8713108" y="2079248"/>
            <a:ext cx="4462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/>
              <a:t>p53</a:t>
            </a:r>
          </a:p>
          <a:p>
            <a:endParaRPr lang="sv-SE" sz="11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0E080B2-D45B-40FF-AA5E-BC016C66BAF5}"/>
              </a:ext>
            </a:extLst>
          </p:cNvPr>
          <p:cNvSpPr txBox="1"/>
          <p:nvPr/>
        </p:nvSpPr>
        <p:spPr>
          <a:xfrm>
            <a:off x="8717468" y="2215034"/>
            <a:ext cx="4462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/>
              <a:t>p47</a:t>
            </a:r>
          </a:p>
          <a:p>
            <a:endParaRPr lang="sv-SE" sz="11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6F835C9-30F3-42B3-A8EB-7BE7355031CF}"/>
              </a:ext>
            </a:extLst>
          </p:cNvPr>
          <p:cNvSpPr txBox="1"/>
          <p:nvPr/>
        </p:nvSpPr>
        <p:spPr>
          <a:xfrm>
            <a:off x="8699188" y="3638220"/>
            <a:ext cx="6399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 err="1"/>
              <a:t>Actin</a:t>
            </a:r>
            <a:endParaRPr lang="sv-SE" sz="1100" dirty="0"/>
          </a:p>
          <a:p>
            <a:endParaRPr lang="sv-SE" sz="1100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3588F04-13DF-436F-8B1F-338609EF5932}"/>
              </a:ext>
            </a:extLst>
          </p:cNvPr>
          <p:cNvSpPr/>
          <p:nvPr/>
        </p:nvSpPr>
        <p:spPr>
          <a:xfrm>
            <a:off x="5274515" y="3577136"/>
            <a:ext cx="1950359" cy="317048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0DBE0D0-2346-4675-9388-272B82751EB2}"/>
              </a:ext>
            </a:extLst>
          </p:cNvPr>
          <p:cNvSpPr/>
          <p:nvPr/>
        </p:nvSpPr>
        <p:spPr>
          <a:xfrm>
            <a:off x="7300034" y="3615482"/>
            <a:ext cx="1804569" cy="317048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A9B0533-9001-4B08-B4FD-F1077D0313BD}"/>
              </a:ext>
            </a:extLst>
          </p:cNvPr>
          <p:cNvSpPr/>
          <p:nvPr/>
        </p:nvSpPr>
        <p:spPr>
          <a:xfrm>
            <a:off x="5316289" y="2093347"/>
            <a:ext cx="1749401" cy="404302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F58117F-CAA2-42F8-B7C1-910C0BA673FF}"/>
              </a:ext>
            </a:extLst>
          </p:cNvPr>
          <p:cNvSpPr/>
          <p:nvPr/>
        </p:nvSpPr>
        <p:spPr>
          <a:xfrm>
            <a:off x="7285049" y="2093347"/>
            <a:ext cx="1749401" cy="404302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B8D3D4-9C6B-4045-A7DD-54948C358819}"/>
              </a:ext>
            </a:extLst>
          </p:cNvPr>
          <p:cNvSpPr/>
          <p:nvPr/>
        </p:nvSpPr>
        <p:spPr>
          <a:xfrm>
            <a:off x="6112028" y="743184"/>
            <a:ext cx="15690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/>
              <a:t>Supplementary Fig. 1 </a:t>
            </a:r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4178149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1B215E7-7361-469F-B243-F0DE1CE95338}"/>
              </a:ext>
            </a:extLst>
          </p:cNvPr>
          <p:cNvGrpSpPr/>
          <p:nvPr/>
        </p:nvGrpSpPr>
        <p:grpSpPr>
          <a:xfrm>
            <a:off x="1766495" y="569832"/>
            <a:ext cx="1234761" cy="2443042"/>
            <a:chOff x="3662919" y="2359400"/>
            <a:chExt cx="1234761" cy="244304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0AA3511-ACC7-4837-9A99-388F51E747FA}"/>
                </a:ext>
              </a:extLst>
            </p:cNvPr>
            <p:cNvSpPr txBox="1"/>
            <p:nvPr/>
          </p:nvSpPr>
          <p:spPr>
            <a:xfrm>
              <a:off x="4262091" y="3329704"/>
              <a:ext cx="4462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000" dirty="0"/>
                <a:t>p53</a:t>
              </a:r>
            </a:p>
            <a:p>
              <a:endParaRPr lang="sv-SE" sz="10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13864EA-6E8E-4A15-9CF1-75070F05C072}"/>
                </a:ext>
              </a:extLst>
            </p:cNvPr>
            <p:cNvSpPr txBox="1"/>
            <p:nvPr/>
          </p:nvSpPr>
          <p:spPr>
            <a:xfrm rot="18551828">
              <a:off x="3774596" y="2514892"/>
              <a:ext cx="57259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100" dirty="0"/>
                <a:t>G609A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5923DB0-F522-4849-BF4B-943F265B9C92}"/>
                </a:ext>
              </a:extLst>
            </p:cNvPr>
            <p:cNvSpPr txBox="1"/>
            <p:nvPr/>
          </p:nvSpPr>
          <p:spPr>
            <a:xfrm rot="18551828">
              <a:off x="4000114" y="2523012"/>
              <a:ext cx="57259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100" dirty="0"/>
                <a:t>G609C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6F8B725-4CA9-4529-8213-67E9374E6C9C}"/>
                </a:ext>
              </a:extLst>
            </p:cNvPr>
            <p:cNvSpPr txBox="1"/>
            <p:nvPr/>
          </p:nvSpPr>
          <p:spPr>
            <a:xfrm>
              <a:off x="4257761" y="4402332"/>
              <a:ext cx="6399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000" dirty="0" err="1"/>
                <a:t>Actin</a:t>
              </a:r>
              <a:endParaRPr lang="sv-SE" sz="1000" dirty="0"/>
            </a:p>
            <a:p>
              <a:endParaRPr lang="sv-SE" sz="10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80CA967-F754-493A-9498-431E1CAE6469}"/>
                </a:ext>
              </a:extLst>
            </p:cNvPr>
            <p:cNvSpPr txBox="1"/>
            <p:nvPr/>
          </p:nvSpPr>
          <p:spPr>
            <a:xfrm rot="18551828">
              <a:off x="3621241" y="2582554"/>
              <a:ext cx="34496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100" dirty="0"/>
                <a:t>NT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89FA699C-8124-4E37-9BA3-6E715B7133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"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1574" t="26546" r="47099" b="21100"/>
          <a:stretch/>
        </p:blipFill>
        <p:spPr>
          <a:xfrm flipH="1">
            <a:off x="1732743" y="2149498"/>
            <a:ext cx="699560" cy="1075482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F0A3E89-D313-4282-8145-0AA6C1BBF8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5000"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994" t="38003" r="52688" b="21058"/>
          <a:stretch/>
        </p:blipFill>
        <p:spPr>
          <a:xfrm flipH="1">
            <a:off x="1732743" y="1037885"/>
            <a:ext cx="699560" cy="1075482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D76719B-F29B-4684-BC29-1DF2C591D594}"/>
              </a:ext>
            </a:extLst>
          </p:cNvPr>
          <p:cNvSpPr txBox="1"/>
          <p:nvPr/>
        </p:nvSpPr>
        <p:spPr>
          <a:xfrm>
            <a:off x="-75008" y="-35239"/>
            <a:ext cx="22028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Original Western blots </a:t>
            </a:r>
            <a:r>
              <a:rPr lang="sv-SE" sz="1100" dirty="0"/>
              <a:t>of replicates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6EA7B09-1F3D-4D38-AC70-4CE219D13843}"/>
              </a:ext>
            </a:extLst>
          </p:cNvPr>
          <p:cNvGrpSpPr/>
          <p:nvPr/>
        </p:nvGrpSpPr>
        <p:grpSpPr>
          <a:xfrm>
            <a:off x="193541" y="-140527"/>
            <a:ext cx="1525599" cy="3593803"/>
            <a:chOff x="3308307" y="1995539"/>
            <a:chExt cx="1525599" cy="35938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6417F6B-5150-412D-A533-9395E113B1E5}"/>
                </a:ext>
              </a:extLst>
            </p:cNvPr>
            <p:cNvSpPr txBox="1"/>
            <p:nvPr/>
          </p:nvSpPr>
          <p:spPr>
            <a:xfrm>
              <a:off x="4211723" y="3526901"/>
              <a:ext cx="4462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000" dirty="0"/>
                <a:t>p53</a:t>
              </a:r>
            </a:p>
            <a:p>
              <a:endParaRPr lang="sv-SE" sz="10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2EA1081-07E9-4BCA-88E9-F7204DEB2009}"/>
                </a:ext>
              </a:extLst>
            </p:cNvPr>
            <p:cNvSpPr txBox="1"/>
            <p:nvPr/>
          </p:nvSpPr>
          <p:spPr>
            <a:xfrm>
              <a:off x="4211723" y="3662730"/>
              <a:ext cx="4462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000" dirty="0"/>
                <a:t>p47</a:t>
              </a:r>
            </a:p>
            <a:p>
              <a:endParaRPr lang="sv-SE" sz="10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E1EA2C6-D946-4F36-8D93-1E9004D4644C}"/>
                </a:ext>
              </a:extLst>
            </p:cNvPr>
            <p:cNvSpPr txBox="1"/>
            <p:nvPr/>
          </p:nvSpPr>
          <p:spPr>
            <a:xfrm rot="18147254">
              <a:off x="3322964" y="2824954"/>
              <a:ext cx="5856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dirty="0">
                  <a:cs typeface="Times New Roman" panose="02020603050405020304" pitchFamily="18" charset="0"/>
                </a:rPr>
                <a:t>NT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8807442-8AFE-4EF1-8EC0-02E57F1F8AF1}"/>
                </a:ext>
              </a:extLst>
            </p:cNvPr>
            <p:cNvSpPr txBox="1"/>
            <p:nvPr/>
          </p:nvSpPr>
          <p:spPr>
            <a:xfrm rot="18291209">
              <a:off x="3524537" y="2703848"/>
              <a:ext cx="88653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dirty="0">
                  <a:cs typeface="Times New Roman" panose="02020603050405020304" pitchFamily="18" charset="0"/>
                </a:rPr>
                <a:t>p53-WT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9209498-7FB0-478A-AE6F-7ACE9AE3418F}"/>
                </a:ext>
              </a:extLst>
            </p:cNvPr>
            <p:cNvSpPr txBox="1"/>
            <p:nvPr/>
          </p:nvSpPr>
          <p:spPr>
            <a:xfrm rot="18238877">
              <a:off x="3653649" y="2524877"/>
              <a:ext cx="132028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dirty="0">
                  <a:cs typeface="Times New Roman" panose="02020603050405020304" pitchFamily="18" charset="0"/>
                </a:rPr>
                <a:t>CASM203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6DF527F-F60C-489D-8C54-D4EB809A98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48528" t="24360" r="29100" b="32843"/>
            <a:stretch/>
          </p:blipFill>
          <p:spPr>
            <a:xfrm>
              <a:off x="3317311" y="3173951"/>
              <a:ext cx="952220" cy="1053600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C439534-BA18-4C18-BB87-C34A215558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5000" contrast="3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52403" t="26045" r="24577" b="29965"/>
            <a:stretch/>
          </p:blipFill>
          <p:spPr>
            <a:xfrm>
              <a:off x="3308307" y="4264763"/>
              <a:ext cx="963016" cy="1324579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F5B7642-A1D3-4268-B238-C22292F01FF5}"/>
                </a:ext>
              </a:extLst>
            </p:cNvPr>
            <p:cNvSpPr txBox="1"/>
            <p:nvPr/>
          </p:nvSpPr>
          <p:spPr>
            <a:xfrm>
              <a:off x="4193987" y="4990512"/>
              <a:ext cx="6399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000" dirty="0" err="1"/>
                <a:t>Actin</a:t>
              </a:r>
              <a:endParaRPr lang="sv-SE" sz="1000" dirty="0"/>
            </a:p>
            <a:p>
              <a:endParaRPr lang="sv-SE" sz="1000" dirty="0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F637CDD8-EF71-4245-925F-E40FDAF705E7}"/>
              </a:ext>
            </a:extLst>
          </p:cNvPr>
          <p:cNvSpPr txBox="1"/>
          <p:nvPr/>
        </p:nvSpPr>
        <p:spPr>
          <a:xfrm rot="18147254">
            <a:off x="1009427" y="3891493"/>
            <a:ext cx="58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cs typeface="Times New Roman" panose="02020603050405020304" pitchFamily="18" charset="0"/>
              </a:rPr>
              <a:t>NT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4D714FC-6EAE-417E-8221-37555A1A8071}"/>
              </a:ext>
            </a:extLst>
          </p:cNvPr>
          <p:cNvSpPr txBox="1"/>
          <p:nvPr/>
        </p:nvSpPr>
        <p:spPr>
          <a:xfrm rot="18291209">
            <a:off x="1211000" y="3770387"/>
            <a:ext cx="8865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cs typeface="Times New Roman" panose="02020603050405020304" pitchFamily="18" charset="0"/>
              </a:rPr>
              <a:t>p53-WT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AE0371E-68CE-40AC-A408-120579F85505}"/>
              </a:ext>
            </a:extLst>
          </p:cNvPr>
          <p:cNvSpPr txBox="1"/>
          <p:nvPr/>
        </p:nvSpPr>
        <p:spPr>
          <a:xfrm rot="18238877">
            <a:off x="1351039" y="3615941"/>
            <a:ext cx="13202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cs typeface="Times New Roman" panose="02020603050405020304" pitchFamily="18" charset="0"/>
              </a:rPr>
              <a:t>CASM203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9977DF8-F220-422B-A425-655DBF8C25DC}"/>
              </a:ext>
            </a:extLst>
          </p:cNvPr>
          <p:cNvSpPr txBox="1"/>
          <p:nvPr/>
        </p:nvSpPr>
        <p:spPr>
          <a:xfrm>
            <a:off x="2215348" y="4511872"/>
            <a:ext cx="446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p53</a:t>
            </a:r>
          </a:p>
          <a:p>
            <a:endParaRPr lang="sv-SE" sz="1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D82E3BC-13E4-4300-A9B3-EAF665A1CC4E}"/>
              </a:ext>
            </a:extLst>
          </p:cNvPr>
          <p:cNvSpPr txBox="1"/>
          <p:nvPr/>
        </p:nvSpPr>
        <p:spPr>
          <a:xfrm>
            <a:off x="2215348" y="4628929"/>
            <a:ext cx="446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p47</a:t>
            </a:r>
          </a:p>
          <a:p>
            <a:endParaRPr lang="sv-SE" sz="1000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AC118A3-087E-489A-A8C0-0A9686AB2CF1}"/>
              </a:ext>
            </a:extLst>
          </p:cNvPr>
          <p:cNvGrpSpPr/>
          <p:nvPr/>
        </p:nvGrpSpPr>
        <p:grpSpPr>
          <a:xfrm>
            <a:off x="2912090" y="-140527"/>
            <a:ext cx="1789840" cy="3506397"/>
            <a:chOff x="5304349" y="483151"/>
            <a:chExt cx="1789840" cy="350639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E546ED5-E31B-49F2-853C-448EA08AB5F2}"/>
                </a:ext>
              </a:extLst>
            </p:cNvPr>
            <p:cNvSpPr txBox="1"/>
            <p:nvPr/>
          </p:nvSpPr>
          <p:spPr>
            <a:xfrm rot="18238877">
              <a:off x="5466129" y="1012489"/>
              <a:ext cx="132028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dirty="0">
                  <a:cs typeface="Times New Roman" panose="02020603050405020304" pitchFamily="18" charset="0"/>
                </a:rPr>
                <a:t>CASM203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9914CCE-F51B-4202-9B3D-275E8904CBAF}"/>
                </a:ext>
              </a:extLst>
            </p:cNvPr>
            <p:cNvSpPr txBox="1"/>
            <p:nvPr/>
          </p:nvSpPr>
          <p:spPr>
            <a:xfrm rot="18238877">
              <a:off x="5989390" y="1025503"/>
              <a:ext cx="132028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dirty="0">
                  <a:cs typeface="Times New Roman" panose="02020603050405020304" pitchFamily="18" charset="0"/>
                </a:rPr>
                <a:t>CASM203</a:t>
              </a: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B11FF228-ADAB-4F22-8986-CC75C56E6A58}"/>
                </a:ext>
              </a:extLst>
            </p:cNvPr>
            <p:cNvGrpSpPr/>
            <p:nvPr/>
          </p:nvGrpSpPr>
          <p:grpSpPr>
            <a:xfrm>
              <a:off x="5304349" y="867851"/>
              <a:ext cx="1789840" cy="3121697"/>
              <a:chOff x="5304349" y="867851"/>
              <a:chExt cx="1789840" cy="3121697"/>
            </a:xfrm>
          </p:grpSpPr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13E63A78-98B9-4636-A56F-108950CB67E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bright="-15000" contrast="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8705" t="27317" r="30101" b="22381"/>
              <a:stretch/>
            </p:blipFill>
            <p:spPr>
              <a:xfrm>
                <a:off x="5304349" y="1642226"/>
                <a:ext cx="1227058" cy="1094819"/>
              </a:xfrm>
              <a:prstGeom prst="rect">
                <a:avLst/>
              </a:prstGeom>
              <a:ln w="9525">
                <a:solidFill>
                  <a:schemeClr val="tx1"/>
                </a:solidFill>
              </a:ln>
            </p:spPr>
          </p:pic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E4E22516-4A97-4135-A6DC-F4B2F31E970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rightnessContrast bright="10000" contrast="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8258" t="19244" r="27602" b="33740"/>
              <a:stretch/>
            </p:blipFill>
            <p:spPr>
              <a:xfrm>
                <a:off x="5305262" y="2772183"/>
                <a:ext cx="1227058" cy="934229"/>
              </a:xfrm>
              <a:prstGeom prst="rect">
                <a:avLst/>
              </a:prstGeom>
              <a:ln w="9525">
                <a:solidFill>
                  <a:schemeClr val="tx1"/>
                </a:solidFill>
              </a:ln>
            </p:spPr>
          </p:pic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715B81D-08C8-41B4-91C8-76ECBD363C20}"/>
                  </a:ext>
                </a:extLst>
              </p:cNvPr>
              <p:cNvSpPr txBox="1"/>
              <p:nvPr/>
            </p:nvSpPr>
            <p:spPr>
              <a:xfrm flipH="1">
                <a:off x="6455879" y="1984032"/>
                <a:ext cx="4164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000" dirty="0"/>
                  <a:t>p53</a:t>
                </a:r>
              </a:p>
              <a:p>
                <a:endParaRPr lang="sv-SE" sz="1000" dirty="0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B3639107-E95E-4CE6-8DED-00B8DA9286C2}"/>
                  </a:ext>
                </a:extLst>
              </p:cNvPr>
              <p:cNvSpPr txBox="1"/>
              <p:nvPr/>
            </p:nvSpPr>
            <p:spPr>
              <a:xfrm flipH="1">
                <a:off x="6455879" y="2111344"/>
                <a:ext cx="4164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000" dirty="0"/>
                  <a:t>p47</a:t>
                </a:r>
              </a:p>
              <a:p>
                <a:endParaRPr lang="sv-SE" sz="1000" dirty="0"/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192E4C67-D09D-4687-8384-2F655B20BA48}"/>
                  </a:ext>
                </a:extLst>
              </p:cNvPr>
              <p:cNvSpPr txBox="1"/>
              <p:nvPr/>
            </p:nvSpPr>
            <p:spPr>
              <a:xfrm>
                <a:off x="6454270" y="3193516"/>
                <a:ext cx="6399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000" dirty="0" err="1"/>
                  <a:t>Actin</a:t>
                </a:r>
                <a:endParaRPr lang="sv-SE" sz="1000" dirty="0"/>
              </a:p>
              <a:p>
                <a:endParaRPr lang="sv-SE" sz="1000" dirty="0"/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0757C419-2B34-4BA4-AADB-847B9442435F}"/>
                  </a:ext>
                </a:extLst>
              </p:cNvPr>
              <p:cNvSpPr txBox="1"/>
              <p:nvPr/>
            </p:nvSpPr>
            <p:spPr>
              <a:xfrm rot="18147254">
                <a:off x="5272404" y="1290536"/>
                <a:ext cx="5856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dirty="0">
                    <a:cs typeface="Times New Roman" panose="02020603050405020304" pitchFamily="18" charset="0"/>
                  </a:rPr>
                  <a:t>NT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5276359-C378-4CB1-8786-7AE8A95A66F1}"/>
                  </a:ext>
                </a:extLst>
              </p:cNvPr>
              <p:cNvSpPr txBox="1"/>
              <p:nvPr/>
            </p:nvSpPr>
            <p:spPr>
              <a:xfrm rot="18291209">
                <a:off x="5377200" y="1180313"/>
                <a:ext cx="88653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dirty="0">
                    <a:cs typeface="Times New Roman" panose="02020603050405020304" pitchFamily="18" charset="0"/>
                  </a:rPr>
                  <a:t>p53-WT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7799ADD-BD43-441D-8959-F3F2832B96B3}"/>
                  </a:ext>
                </a:extLst>
              </p:cNvPr>
              <p:cNvSpPr txBox="1"/>
              <p:nvPr/>
            </p:nvSpPr>
            <p:spPr>
              <a:xfrm rot="18147254">
                <a:off x="5795168" y="1296287"/>
                <a:ext cx="5856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dirty="0">
                    <a:cs typeface="Times New Roman" panose="02020603050405020304" pitchFamily="18" charset="0"/>
                  </a:rPr>
                  <a:t>NT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F614EBF-3B65-42AC-8152-86A11458E2F1}"/>
                  </a:ext>
                </a:extLst>
              </p:cNvPr>
              <p:cNvSpPr txBox="1"/>
              <p:nvPr/>
            </p:nvSpPr>
            <p:spPr>
              <a:xfrm rot="18291209">
                <a:off x="5886845" y="1207511"/>
                <a:ext cx="88653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dirty="0">
                    <a:cs typeface="Times New Roman" panose="02020603050405020304" pitchFamily="18" charset="0"/>
                  </a:rPr>
                  <a:t>p53-WT</a:t>
                </a:r>
              </a:p>
            </p:txBody>
          </p: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907C2DBA-61E9-4925-B0A7-8206C489F9A7}"/>
                  </a:ext>
                </a:extLst>
              </p:cNvPr>
              <p:cNvCxnSpPr/>
              <p:nvPr/>
            </p:nvCxnSpPr>
            <p:spPr>
              <a:xfrm>
                <a:off x="5962031" y="3756541"/>
                <a:ext cx="487886" cy="0"/>
              </a:xfrm>
              <a:prstGeom prst="line">
                <a:avLst/>
              </a:prstGeom>
              <a:ln w="952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92970C5-6CBE-4715-9FDF-4B9DC0F1B0AF}"/>
                  </a:ext>
                </a:extLst>
              </p:cNvPr>
              <p:cNvSpPr txBox="1"/>
              <p:nvPr/>
            </p:nvSpPr>
            <p:spPr>
              <a:xfrm>
                <a:off x="5409684" y="3727938"/>
                <a:ext cx="55976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100" dirty="0"/>
                  <a:t>DMSO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C7F2786-8618-475F-A547-1C0889F6FAD3}"/>
                  </a:ext>
                </a:extLst>
              </p:cNvPr>
              <p:cNvSpPr txBox="1"/>
              <p:nvPr/>
            </p:nvSpPr>
            <p:spPr>
              <a:xfrm>
                <a:off x="5945590" y="3714713"/>
                <a:ext cx="75987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100" dirty="0" err="1"/>
                  <a:t>Thap</a:t>
                </a:r>
                <a:endParaRPr lang="sv-SE" sz="1100" dirty="0"/>
              </a:p>
            </p:txBody>
          </p:sp>
        </p:grpSp>
      </p:grp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A73CE0F-FFF6-47D9-BD4F-9382FF1A3301}"/>
              </a:ext>
            </a:extLst>
          </p:cNvPr>
          <p:cNvCxnSpPr/>
          <p:nvPr/>
        </p:nvCxnSpPr>
        <p:spPr>
          <a:xfrm>
            <a:off x="3037733" y="3125966"/>
            <a:ext cx="487886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30FD5F7-C4B3-4856-9E90-B8841154015B}"/>
              </a:ext>
            </a:extLst>
          </p:cNvPr>
          <p:cNvGrpSpPr/>
          <p:nvPr/>
        </p:nvGrpSpPr>
        <p:grpSpPr>
          <a:xfrm>
            <a:off x="2965019" y="4273112"/>
            <a:ext cx="2092085" cy="2182565"/>
            <a:chOff x="1003527" y="3485191"/>
            <a:chExt cx="2092085" cy="2182565"/>
          </a:xfrm>
        </p:grpSpPr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676DFC7D-A210-4B3A-80E3-03F22E3277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-15000" contrast="4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29694" t="30577" r="30769" b="29150"/>
            <a:stretch/>
          </p:blipFill>
          <p:spPr>
            <a:xfrm>
              <a:off x="1003527" y="3485191"/>
              <a:ext cx="1521830" cy="124102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E212850E-96EC-47AA-BFB0-1297826E8F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23778" t="50000" r="36670" b="20840"/>
            <a:stretch/>
          </p:blipFill>
          <p:spPr>
            <a:xfrm>
              <a:off x="1003527" y="4755936"/>
              <a:ext cx="1521830" cy="91182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597DFB0-CC43-47C0-AC16-521810C7125F}"/>
                </a:ext>
              </a:extLst>
            </p:cNvPr>
            <p:cNvSpPr txBox="1"/>
            <p:nvPr/>
          </p:nvSpPr>
          <p:spPr>
            <a:xfrm>
              <a:off x="2455693" y="4696477"/>
              <a:ext cx="63991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100" dirty="0" err="1"/>
                <a:t>Actin</a:t>
              </a:r>
              <a:endParaRPr lang="sv-SE" sz="1100" dirty="0"/>
            </a:p>
            <a:p>
              <a:endParaRPr lang="sv-SE" sz="1100" dirty="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8F2BDCE-12E1-4AC9-A232-568C6A118AB7}"/>
                </a:ext>
              </a:extLst>
            </p:cNvPr>
            <p:cNvSpPr txBox="1"/>
            <p:nvPr/>
          </p:nvSpPr>
          <p:spPr>
            <a:xfrm>
              <a:off x="2455693" y="3864121"/>
              <a:ext cx="44620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100" dirty="0"/>
                <a:t>p53</a:t>
              </a:r>
            </a:p>
            <a:p>
              <a:endParaRPr lang="sv-SE" sz="1100" dirty="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468EE0C-62BB-484E-90CC-6D5F7783D8FE}"/>
                </a:ext>
              </a:extLst>
            </p:cNvPr>
            <p:cNvSpPr txBox="1"/>
            <p:nvPr/>
          </p:nvSpPr>
          <p:spPr>
            <a:xfrm>
              <a:off x="2460053" y="3999907"/>
              <a:ext cx="44620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100" dirty="0"/>
                <a:t>p47</a:t>
              </a:r>
            </a:p>
            <a:p>
              <a:endParaRPr lang="sv-SE" sz="1100" dirty="0"/>
            </a:p>
          </p:txBody>
        </p:sp>
      </p:grpSp>
      <p:pic>
        <p:nvPicPr>
          <p:cNvPr id="71" name="Picture 70">
            <a:extLst>
              <a:ext uri="{FF2B5EF4-FFF2-40B4-BE49-F238E27FC236}">
                <a16:creationId xmlns:a16="http://schemas.microsoft.com/office/drawing/2014/main" id="{0D94A189-5882-4E1D-80D7-6CD091E86DD7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-1000"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0552" t="27158" r="49409" b="18689"/>
          <a:stretch/>
        </p:blipFill>
        <p:spPr>
          <a:xfrm>
            <a:off x="6179246" y="887387"/>
            <a:ext cx="857075" cy="12410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568E5136-DE20-4171-A32F-D0E924865D6E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52" t="30749" r="47176" b="16553"/>
          <a:stretch/>
        </p:blipFill>
        <p:spPr>
          <a:xfrm>
            <a:off x="6179246" y="2166821"/>
            <a:ext cx="869367" cy="11512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4DAFD6D4-09EA-4D23-A6E6-2844E7BC5916}"/>
              </a:ext>
            </a:extLst>
          </p:cNvPr>
          <p:cNvSpPr txBox="1"/>
          <p:nvPr/>
        </p:nvSpPr>
        <p:spPr>
          <a:xfrm>
            <a:off x="6957466" y="1252898"/>
            <a:ext cx="446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p53</a:t>
            </a:r>
          </a:p>
          <a:p>
            <a:endParaRPr lang="sv-SE" sz="10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4BA9012-04C9-444F-A8C6-528C7A595D72}"/>
              </a:ext>
            </a:extLst>
          </p:cNvPr>
          <p:cNvSpPr txBox="1"/>
          <p:nvPr/>
        </p:nvSpPr>
        <p:spPr>
          <a:xfrm>
            <a:off x="6995512" y="2522393"/>
            <a:ext cx="639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err="1"/>
              <a:t>Actin</a:t>
            </a:r>
            <a:endParaRPr lang="sv-SE" sz="1000" dirty="0"/>
          </a:p>
          <a:p>
            <a:endParaRPr lang="sv-SE" sz="1000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0577ECF-D4C1-4592-A5BA-4FF37FAEE703}"/>
              </a:ext>
            </a:extLst>
          </p:cNvPr>
          <p:cNvSpPr txBox="1"/>
          <p:nvPr/>
        </p:nvSpPr>
        <p:spPr>
          <a:xfrm>
            <a:off x="6957466" y="1349029"/>
            <a:ext cx="446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p47</a:t>
            </a:r>
          </a:p>
          <a:p>
            <a:endParaRPr lang="sv-SE" sz="1000" dirty="0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65F30A45-D5FD-44D5-A49B-618702918205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-1000"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8492" t="27372" r="22648" b="12761"/>
          <a:stretch/>
        </p:blipFill>
        <p:spPr>
          <a:xfrm>
            <a:off x="7585165" y="898708"/>
            <a:ext cx="889776" cy="11991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E02679CC-7E83-4FF6-867C-21410517B40E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977" t="30749" r="20667" b="16553"/>
          <a:stretch/>
        </p:blipFill>
        <p:spPr>
          <a:xfrm>
            <a:off x="7592722" y="2141931"/>
            <a:ext cx="887149" cy="11632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FF443788-2A3C-4F18-88EB-9CFDFD0D8CDD}"/>
              </a:ext>
            </a:extLst>
          </p:cNvPr>
          <p:cNvSpPr txBox="1"/>
          <p:nvPr/>
        </p:nvSpPr>
        <p:spPr>
          <a:xfrm>
            <a:off x="8417791" y="1271948"/>
            <a:ext cx="446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p53</a:t>
            </a:r>
          </a:p>
          <a:p>
            <a:endParaRPr lang="sv-SE" sz="100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B06D0B4-F5E5-4B55-B817-B70C6E574220}"/>
              </a:ext>
            </a:extLst>
          </p:cNvPr>
          <p:cNvSpPr txBox="1"/>
          <p:nvPr/>
        </p:nvSpPr>
        <p:spPr>
          <a:xfrm>
            <a:off x="8403253" y="2577258"/>
            <a:ext cx="639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err="1"/>
              <a:t>Actin</a:t>
            </a:r>
            <a:endParaRPr lang="sv-SE" sz="1000" dirty="0"/>
          </a:p>
          <a:p>
            <a:endParaRPr lang="sv-SE" sz="10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394C451-5EC7-4B89-900F-614D9FC6F359}"/>
              </a:ext>
            </a:extLst>
          </p:cNvPr>
          <p:cNvSpPr txBox="1"/>
          <p:nvPr/>
        </p:nvSpPr>
        <p:spPr>
          <a:xfrm>
            <a:off x="8417791" y="1368079"/>
            <a:ext cx="446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p47</a:t>
            </a:r>
          </a:p>
          <a:p>
            <a:endParaRPr lang="sv-SE" sz="1000" dirty="0"/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BF5A02F5-0E39-4186-A13A-3169A4BCBC27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bright="-29000" contrast="6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6722" t="27792" r="38860" b="24785"/>
          <a:stretch/>
        </p:blipFill>
        <p:spPr>
          <a:xfrm>
            <a:off x="5037660" y="4216742"/>
            <a:ext cx="798183" cy="12410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83FE7376-1C1B-46F6-A605-C23DE37422C5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2445" t="28139" r="41379" b="21428"/>
          <a:stretch/>
        </p:blipFill>
        <p:spPr>
          <a:xfrm>
            <a:off x="5037660" y="5489053"/>
            <a:ext cx="798183" cy="11193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05042222-14B9-417E-A9CB-A2AEDC9400CE}"/>
              </a:ext>
            </a:extLst>
          </p:cNvPr>
          <p:cNvSpPr txBox="1"/>
          <p:nvPr/>
        </p:nvSpPr>
        <p:spPr>
          <a:xfrm>
            <a:off x="5764916" y="4607016"/>
            <a:ext cx="446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p53</a:t>
            </a:r>
          </a:p>
          <a:p>
            <a:endParaRPr lang="sv-SE" sz="10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7FEB89A-DCDD-4A99-9725-2ED60D87513B}"/>
              </a:ext>
            </a:extLst>
          </p:cNvPr>
          <p:cNvSpPr txBox="1"/>
          <p:nvPr/>
        </p:nvSpPr>
        <p:spPr>
          <a:xfrm>
            <a:off x="5764916" y="5898754"/>
            <a:ext cx="639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err="1"/>
              <a:t>Actin</a:t>
            </a:r>
            <a:endParaRPr lang="sv-SE" sz="1000" dirty="0"/>
          </a:p>
          <a:p>
            <a:endParaRPr lang="sv-SE" sz="1000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046D415-782D-42E9-8952-96A59F1A11FE}"/>
              </a:ext>
            </a:extLst>
          </p:cNvPr>
          <p:cNvSpPr txBox="1"/>
          <p:nvPr/>
        </p:nvSpPr>
        <p:spPr>
          <a:xfrm>
            <a:off x="5764916" y="4718261"/>
            <a:ext cx="446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p47</a:t>
            </a:r>
          </a:p>
          <a:p>
            <a:endParaRPr lang="sv-SE" sz="1000" dirty="0"/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75BFFC25-E745-4DBD-A804-A5287E26126F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bright="-29000" contrast="6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8139" t="26288" r="17443" b="26288"/>
          <a:stretch/>
        </p:blipFill>
        <p:spPr>
          <a:xfrm>
            <a:off x="6364563" y="4168941"/>
            <a:ext cx="818554" cy="12727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2FC8FE27-7138-4FFB-8B17-9D342D553A13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7077" t="28728" r="19502" b="20839"/>
          <a:stretch/>
        </p:blipFill>
        <p:spPr>
          <a:xfrm>
            <a:off x="6372120" y="5469284"/>
            <a:ext cx="816910" cy="11193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062FA277-80E2-4B4D-8B20-AC5022F2F985}"/>
              </a:ext>
            </a:extLst>
          </p:cNvPr>
          <p:cNvSpPr txBox="1"/>
          <p:nvPr/>
        </p:nvSpPr>
        <p:spPr>
          <a:xfrm>
            <a:off x="7140955" y="4607016"/>
            <a:ext cx="446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p53</a:t>
            </a:r>
          </a:p>
          <a:p>
            <a:endParaRPr lang="sv-SE" sz="10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638BAE9-42AE-4DE7-9488-CB4990564520}"/>
              </a:ext>
            </a:extLst>
          </p:cNvPr>
          <p:cNvSpPr txBox="1"/>
          <p:nvPr/>
        </p:nvSpPr>
        <p:spPr>
          <a:xfrm>
            <a:off x="7122446" y="5898754"/>
            <a:ext cx="639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err="1"/>
              <a:t>Actin</a:t>
            </a:r>
            <a:endParaRPr lang="sv-SE" sz="1000" dirty="0"/>
          </a:p>
          <a:p>
            <a:endParaRPr lang="sv-SE" sz="10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F560A7D-C273-4DDE-8CFD-E32AD13A3FF1}"/>
              </a:ext>
            </a:extLst>
          </p:cNvPr>
          <p:cNvSpPr txBox="1"/>
          <p:nvPr/>
        </p:nvSpPr>
        <p:spPr>
          <a:xfrm>
            <a:off x="7140955" y="4740932"/>
            <a:ext cx="446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p47</a:t>
            </a:r>
          </a:p>
          <a:p>
            <a:endParaRPr lang="sv-SE" sz="10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64A049E-D515-44CE-913B-49F109B1CC93}"/>
              </a:ext>
            </a:extLst>
          </p:cNvPr>
          <p:cNvSpPr txBox="1"/>
          <p:nvPr/>
        </p:nvSpPr>
        <p:spPr>
          <a:xfrm rot="18147254">
            <a:off x="2979803" y="3926329"/>
            <a:ext cx="58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cs typeface="Times New Roman" panose="02020603050405020304" pitchFamily="18" charset="0"/>
              </a:rPr>
              <a:t>NT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95FF156-FD8A-47F0-A4EF-933B3942CA06}"/>
              </a:ext>
            </a:extLst>
          </p:cNvPr>
          <p:cNvSpPr txBox="1"/>
          <p:nvPr/>
        </p:nvSpPr>
        <p:spPr>
          <a:xfrm rot="18291209">
            <a:off x="3181376" y="3805223"/>
            <a:ext cx="8865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cs typeface="Times New Roman" panose="02020603050405020304" pitchFamily="18" charset="0"/>
              </a:rPr>
              <a:t>p53-WT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F81492D-FA0E-4295-8F5F-45BE3C727F9E}"/>
              </a:ext>
            </a:extLst>
          </p:cNvPr>
          <p:cNvSpPr txBox="1"/>
          <p:nvPr/>
        </p:nvSpPr>
        <p:spPr>
          <a:xfrm rot="18238877">
            <a:off x="3313510" y="3606060"/>
            <a:ext cx="13202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cs typeface="Times New Roman" panose="02020603050405020304" pitchFamily="18" charset="0"/>
              </a:rPr>
              <a:t>CASM203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47D8D4C-2A1C-4BB8-ABD2-A10CC89C8D9C}"/>
              </a:ext>
            </a:extLst>
          </p:cNvPr>
          <p:cNvSpPr txBox="1"/>
          <p:nvPr/>
        </p:nvSpPr>
        <p:spPr>
          <a:xfrm rot="18291209">
            <a:off x="3625643" y="3774986"/>
            <a:ext cx="8865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cs typeface="Times New Roman" panose="02020603050405020304" pitchFamily="18" charset="0"/>
              </a:rPr>
              <a:t>p53-WT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DE23547-D903-42B8-BF04-DB8C305917E0}"/>
              </a:ext>
            </a:extLst>
          </p:cNvPr>
          <p:cNvSpPr txBox="1"/>
          <p:nvPr/>
        </p:nvSpPr>
        <p:spPr>
          <a:xfrm rot="18238877">
            <a:off x="3721829" y="3614637"/>
            <a:ext cx="13202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cs typeface="Times New Roman" panose="02020603050405020304" pitchFamily="18" charset="0"/>
              </a:rPr>
              <a:t>CASM203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91BC7878-0B16-4C36-ACB1-0EF35FD09715}"/>
              </a:ext>
            </a:extLst>
          </p:cNvPr>
          <p:cNvSpPr txBox="1"/>
          <p:nvPr/>
        </p:nvSpPr>
        <p:spPr>
          <a:xfrm rot="18147254">
            <a:off x="5007462" y="3847460"/>
            <a:ext cx="58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cs typeface="Times New Roman" panose="02020603050405020304" pitchFamily="18" charset="0"/>
              </a:rPr>
              <a:t>NT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89094404-B184-4398-8B03-CD07567AD2D9}"/>
              </a:ext>
            </a:extLst>
          </p:cNvPr>
          <p:cNvSpPr txBox="1"/>
          <p:nvPr/>
        </p:nvSpPr>
        <p:spPr>
          <a:xfrm rot="18291209">
            <a:off x="5149725" y="3735626"/>
            <a:ext cx="8865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cs typeface="Times New Roman" panose="02020603050405020304" pitchFamily="18" charset="0"/>
              </a:rPr>
              <a:t>p53-WT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855A2AB-30F1-4E5F-AE83-20D32FD8FB40}"/>
              </a:ext>
            </a:extLst>
          </p:cNvPr>
          <p:cNvSpPr txBox="1"/>
          <p:nvPr/>
        </p:nvSpPr>
        <p:spPr>
          <a:xfrm rot="18238877">
            <a:off x="5251769" y="3580542"/>
            <a:ext cx="13202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cs typeface="Times New Roman" panose="02020603050405020304" pitchFamily="18" charset="0"/>
              </a:rPr>
              <a:t>CASM203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093245D-EA01-48F2-9F0F-67D58BB1ADF7}"/>
              </a:ext>
            </a:extLst>
          </p:cNvPr>
          <p:cNvSpPr txBox="1"/>
          <p:nvPr/>
        </p:nvSpPr>
        <p:spPr>
          <a:xfrm rot="18147254">
            <a:off x="6265497" y="3811128"/>
            <a:ext cx="58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cs typeface="Times New Roman" panose="02020603050405020304" pitchFamily="18" charset="0"/>
              </a:rPr>
              <a:t>NT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3FF35AFF-D606-499B-98CA-FDE2FC9A7A1A}"/>
              </a:ext>
            </a:extLst>
          </p:cNvPr>
          <p:cNvSpPr txBox="1"/>
          <p:nvPr/>
        </p:nvSpPr>
        <p:spPr>
          <a:xfrm rot="18291209">
            <a:off x="6407760" y="3699294"/>
            <a:ext cx="8865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cs typeface="Times New Roman" panose="02020603050405020304" pitchFamily="18" charset="0"/>
              </a:rPr>
              <a:t>p53-WT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5CFB3E8-9916-4A49-9A63-D1F213C59F61}"/>
              </a:ext>
            </a:extLst>
          </p:cNvPr>
          <p:cNvSpPr txBox="1"/>
          <p:nvPr/>
        </p:nvSpPr>
        <p:spPr>
          <a:xfrm rot="18238877">
            <a:off x="6509804" y="3544210"/>
            <a:ext cx="13202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cs typeface="Times New Roman" panose="02020603050405020304" pitchFamily="18" charset="0"/>
              </a:rPr>
              <a:t>CASM203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020AB5D-E554-4BDF-9FC7-C60B299D77AC}"/>
              </a:ext>
            </a:extLst>
          </p:cNvPr>
          <p:cNvSpPr txBox="1"/>
          <p:nvPr/>
        </p:nvSpPr>
        <p:spPr>
          <a:xfrm rot="18147254">
            <a:off x="6291663" y="513464"/>
            <a:ext cx="58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cs typeface="Times New Roman" panose="02020603050405020304" pitchFamily="18" charset="0"/>
              </a:rPr>
              <a:t>NT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D00E3D2-C318-46FF-92D6-1D9CF65D6021}"/>
              </a:ext>
            </a:extLst>
          </p:cNvPr>
          <p:cNvSpPr txBox="1"/>
          <p:nvPr/>
        </p:nvSpPr>
        <p:spPr>
          <a:xfrm rot="18291209">
            <a:off x="6433926" y="401630"/>
            <a:ext cx="8865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cs typeface="Times New Roman" panose="02020603050405020304" pitchFamily="18" charset="0"/>
              </a:rPr>
              <a:t>p53-WT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91BA71EA-88B0-4A63-97DE-7D94FFB7A620}"/>
              </a:ext>
            </a:extLst>
          </p:cNvPr>
          <p:cNvSpPr txBox="1"/>
          <p:nvPr/>
        </p:nvSpPr>
        <p:spPr>
          <a:xfrm rot="18238877">
            <a:off x="6535970" y="246546"/>
            <a:ext cx="13202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cs typeface="Times New Roman" panose="02020603050405020304" pitchFamily="18" charset="0"/>
              </a:rPr>
              <a:t>CASM203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C4E7D59-240E-4FFD-A8F3-4B1E3C7D48F5}"/>
              </a:ext>
            </a:extLst>
          </p:cNvPr>
          <p:cNvSpPr txBox="1"/>
          <p:nvPr/>
        </p:nvSpPr>
        <p:spPr>
          <a:xfrm rot="18147254">
            <a:off x="7556004" y="554031"/>
            <a:ext cx="58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cs typeface="Times New Roman" panose="02020603050405020304" pitchFamily="18" charset="0"/>
              </a:rPr>
              <a:t>NT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50A8D677-27BA-4061-A9FD-36FC51D55362}"/>
              </a:ext>
            </a:extLst>
          </p:cNvPr>
          <p:cNvSpPr txBox="1"/>
          <p:nvPr/>
        </p:nvSpPr>
        <p:spPr>
          <a:xfrm rot="18291209">
            <a:off x="7698267" y="442197"/>
            <a:ext cx="8865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cs typeface="Times New Roman" panose="02020603050405020304" pitchFamily="18" charset="0"/>
              </a:rPr>
              <a:t>p53-WT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6C53D7C-B383-4A3C-A8C8-F12475EF1AAD}"/>
              </a:ext>
            </a:extLst>
          </p:cNvPr>
          <p:cNvSpPr txBox="1"/>
          <p:nvPr/>
        </p:nvSpPr>
        <p:spPr>
          <a:xfrm rot="18238877">
            <a:off x="7800311" y="287113"/>
            <a:ext cx="13202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cs typeface="Times New Roman" panose="02020603050405020304" pitchFamily="18" charset="0"/>
              </a:rPr>
              <a:t>CASM203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AC8E523-ABE2-4FF4-99A3-25DFE6AC68D6}"/>
              </a:ext>
            </a:extLst>
          </p:cNvPr>
          <p:cNvSpPr txBox="1"/>
          <p:nvPr/>
        </p:nvSpPr>
        <p:spPr>
          <a:xfrm>
            <a:off x="6732528" y="95784"/>
            <a:ext cx="13692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u="sng" dirty="0"/>
              <a:t>A375 p53-null cells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DEED6E4F-F09B-4BB7-8141-1217B2753CC4}"/>
              </a:ext>
            </a:extLst>
          </p:cNvPr>
          <p:cNvSpPr txBox="1"/>
          <p:nvPr/>
        </p:nvSpPr>
        <p:spPr>
          <a:xfrm>
            <a:off x="5392455" y="3473715"/>
            <a:ext cx="15335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u="sng" dirty="0"/>
              <a:t>HCT116 p53-null cells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F885A3E-2776-41AC-85D8-72B179FDC6D1}"/>
              </a:ext>
            </a:extLst>
          </p:cNvPr>
          <p:cNvSpPr txBox="1"/>
          <p:nvPr/>
        </p:nvSpPr>
        <p:spPr>
          <a:xfrm>
            <a:off x="3622331" y="217653"/>
            <a:ext cx="1454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u="sng" dirty="0"/>
              <a:t>H1299 p53-null cells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144C363-59E3-46A0-AA1C-C8D7FDE7E161}"/>
              </a:ext>
            </a:extLst>
          </p:cNvPr>
          <p:cNvSpPr txBox="1"/>
          <p:nvPr/>
        </p:nvSpPr>
        <p:spPr>
          <a:xfrm>
            <a:off x="827604" y="250130"/>
            <a:ext cx="1454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u="sng" dirty="0"/>
              <a:t>H1299 p53-null cells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C432AF89-865F-498E-8FBE-B9AE052501CB}"/>
              </a:ext>
            </a:extLst>
          </p:cNvPr>
          <p:cNvSpPr txBox="1"/>
          <p:nvPr/>
        </p:nvSpPr>
        <p:spPr>
          <a:xfrm>
            <a:off x="1141569" y="3509042"/>
            <a:ext cx="1454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u="sng" dirty="0"/>
              <a:t>H1299 p53-null cells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8EBDE41-CB7C-490F-84EA-E878A17275C9}"/>
              </a:ext>
            </a:extLst>
          </p:cNvPr>
          <p:cNvSpPr txBox="1"/>
          <p:nvPr/>
        </p:nvSpPr>
        <p:spPr>
          <a:xfrm>
            <a:off x="3211975" y="3501449"/>
            <a:ext cx="13692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u="sng" dirty="0"/>
              <a:t>A375 p53-null cells</a:t>
            </a:r>
          </a:p>
        </p:txBody>
      </p:sp>
      <p:pic>
        <p:nvPicPr>
          <p:cNvPr id="114" name="Picture 113">
            <a:extLst>
              <a:ext uri="{FF2B5EF4-FFF2-40B4-BE49-F238E27FC236}">
                <a16:creationId xmlns:a16="http://schemas.microsoft.com/office/drawing/2014/main" id="{DB8432A8-922D-46D0-9B92-75E26151C1E0}"/>
              </a:ext>
            </a:extLst>
          </p:cNvPr>
          <p:cNvPicPr>
            <a:picLocks noChangeAspect="1"/>
          </p:cNvPicPr>
          <p:nvPr/>
        </p:nvPicPr>
        <p:blipFill rotWithShape="1"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harpenSoften amount="-25000"/>
                    </a14:imgEffect>
                    <a14:imgEffect>
                      <a14:brightnessContrast bright="2000"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4691" t="21348" r="41330" b="29794"/>
          <a:stretch/>
        </p:blipFill>
        <p:spPr>
          <a:xfrm flipH="1">
            <a:off x="4555453" y="1011537"/>
            <a:ext cx="734647" cy="110183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A2B55BE2-7595-418B-AC90-39C40F01A441}"/>
              </a:ext>
            </a:extLst>
          </p:cNvPr>
          <p:cNvPicPr>
            <a:picLocks noChangeAspect="1"/>
          </p:cNvPicPr>
          <p:nvPr/>
        </p:nvPicPr>
        <p:blipFill rotWithShape="1"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7249" t="26387" r="37859" b="18425"/>
          <a:stretch/>
        </p:blipFill>
        <p:spPr>
          <a:xfrm flipH="1">
            <a:off x="4555453" y="2147930"/>
            <a:ext cx="734505" cy="1060713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116" name="TextBox 115">
            <a:extLst>
              <a:ext uri="{FF2B5EF4-FFF2-40B4-BE49-F238E27FC236}">
                <a16:creationId xmlns:a16="http://schemas.microsoft.com/office/drawing/2014/main" id="{6FB7FA30-B9CE-406E-A81B-3B02107E4BDB}"/>
              </a:ext>
            </a:extLst>
          </p:cNvPr>
          <p:cNvSpPr txBox="1"/>
          <p:nvPr/>
        </p:nvSpPr>
        <p:spPr>
          <a:xfrm flipH="1">
            <a:off x="5216350" y="1388306"/>
            <a:ext cx="41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p53</a:t>
            </a:r>
          </a:p>
          <a:p>
            <a:endParaRPr lang="sv-SE" sz="10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7BE04DD2-7892-41B4-85A0-8C8F251BD77D}"/>
              </a:ext>
            </a:extLst>
          </p:cNvPr>
          <p:cNvSpPr txBox="1"/>
          <p:nvPr/>
        </p:nvSpPr>
        <p:spPr>
          <a:xfrm flipH="1">
            <a:off x="5216350" y="1515618"/>
            <a:ext cx="41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p47</a:t>
            </a:r>
          </a:p>
          <a:p>
            <a:endParaRPr lang="sv-SE" sz="10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6B7C32B5-5783-4900-8F2C-25DAA9CB1F23}"/>
              </a:ext>
            </a:extLst>
          </p:cNvPr>
          <p:cNvSpPr txBox="1"/>
          <p:nvPr/>
        </p:nvSpPr>
        <p:spPr>
          <a:xfrm>
            <a:off x="5228918" y="2527723"/>
            <a:ext cx="639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err="1"/>
              <a:t>Actin</a:t>
            </a:r>
            <a:endParaRPr lang="sv-SE" sz="1000" dirty="0"/>
          </a:p>
          <a:p>
            <a:endParaRPr lang="sv-SE" sz="1000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A555030-F88C-4CBE-A250-135079E76519}"/>
              </a:ext>
            </a:extLst>
          </p:cNvPr>
          <p:cNvSpPr txBox="1"/>
          <p:nvPr/>
        </p:nvSpPr>
        <p:spPr>
          <a:xfrm rot="18147254">
            <a:off x="4596644" y="667128"/>
            <a:ext cx="58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cs typeface="Times New Roman" panose="02020603050405020304" pitchFamily="18" charset="0"/>
              </a:rPr>
              <a:t>NT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298B7FE1-FAAD-41C2-BA4B-DC61CF37D031}"/>
              </a:ext>
            </a:extLst>
          </p:cNvPr>
          <p:cNvSpPr txBox="1"/>
          <p:nvPr/>
        </p:nvSpPr>
        <p:spPr>
          <a:xfrm rot="18238877">
            <a:off x="4604128" y="379206"/>
            <a:ext cx="13202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cs typeface="Times New Roman" panose="02020603050405020304" pitchFamily="18" charset="0"/>
              </a:rPr>
              <a:t>CASM203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A1FE83D-83F6-48B7-B8B6-987A0A9D89F5}"/>
              </a:ext>
            </a:extLst>
          </p:cNvPr>
          <p:cNvSpPr txBox="1"/>
          <p:nvPr/>
        </p:nvSpPr>
        <p:spPr>
          <a:xfrm rot="18238877">
            <a:off x="4794963" y="379206"/>
            <a:ext cx="13202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cs typeface="Times New Roman" panose="02020603050405020304" pitchFamily="18" charset="0"/>
              </a:rPr>
              <a:t>CASM203 +</a:t>
            </a:r>
            <a:r>
              <a:rPr lang="en-IN" sz="1100" dirty="0" err="1">
                <a:cs typeface="Times New Roman" panose="02020603050405020304" pitchFamily="18" charset="0"/>
              </a:rPr>
              <a:t>Thap</a:t>
            </a:r>
            <a:endParaRPr lang="en-IN" sz="1100" dirty="0">
              <a:cs typeface="Times New Roman" panose="02020603050405020304" pitchFamily="18" charset="0"/>
            </a:endParaRPr>
          </a:p>
        </p:txBody>
      </p:sp>
      <p:pic>
        <p:nvPicPr>
          <p:cNvPr id="122" name="Picture 121">
            <a:extLst>
              <a:ext uri="{FF2B5EF4-FFF2-40B4-BE49-F238E27FC236}">
                <a16:creationId xmlns:a16="http://schemas.microsoft.com/office/drawing/2014/main" id="{37EC16FD-BAF4-4C31-A810-4935C3E82FA7}"/>
              </a:ext>
            </a:extLst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rightnessContrast bright="-5000"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7476" t="14926" r="28537" b="-987"/>
          <a:stretch/>
        </p:blipFill>
        <p:spPr>
          <a:xfrm>
            <a:off x="1061327" y="5381779"/>
            <a:ext cx="1225267" cy="13118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27FCDF27-BB99-432B-AA5D-08622AB28217}"/>
              </a:ext>
            </a:extLst>
          </p:cNvPr>
          <p:cNvPicPr>
            <a:picLocks noChangeAspect="1"/>
          </p:cNvPicPr>
          <p:nvPr/>
        </p:nvPicPr>
        <p:blipFill rotWithShape="1">
          <a:blip r:embed="rId31" cstate="print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8543" t="28485" r="26204" b="11970"/>
          <a:stretch/>
        </p:blipFill>
        <p:spPr>
          <a:xfrm>
            <a:off x="1061327" y="4226941"/>
            <a:ext cx="1220520" cy="11222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4" name="TextBox 123">
            <a:extLst>
              <a:ext uri="{FF2B5EF4-FFF2-40B4-BE49-F238E27FC236}">
                <a16:creationId xmlns:a16="http://schemas.microsoft.com/office/drawing/2014/main" id="{94E8D6E8-C698-4270-A5BB-E83C2B7F0A8F}"/>
              </a:ext>
            </a:extLst>
          </p:cNvPr>
          <p:cNvSpPr txBox="1"/>
          <p:nvPr/>
        </p:nvSpPr>
        <p:spPr>
          <a:xfrm>
            <a:off x="2224069" y="5874923"/>
            <a:ext cx="639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err="1"/>
              <a:t>Actin</a:t>
            </a:r>
            <a:endParaRPr lang="sv-SE" sz="1000" dirty="0"/>
          </a:p>
          <a:p>
            <a:endParaRPr lang="sv-SE" sz="1000" dirty="0"/>
          </a:p>
        </p:txBody>
      </p:sp>
    </p:spTree>
    <p:extLst>
      <p:ext uri="{BB962C8B-B14F-4D97-AF65-F5344CB8AC3E}">
        <p14:creationId xmlns:p14="http://schemas.microsoft.com/office/powerpoint/2010/main" val="2076130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</TotalTime>
  <Words>176</Words>
  <Application>Microsoft Office PowerPoint</Application>
  <PresentationFormat>On-screen Show (4:3)</PresentationFormat>
  <Paragraphs>118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Sivakumar Vadivel Gnanasundram</dc:creator>
  <cp:lastModifiedBy>Sivakumar Vadivel Gnanasundram</cp:lastModifiedBy>
  <cp:revision>15</cp:revision>
  <dcterms:created xsi:type="dcterms:W3CDTF">2024-06-03T09:01:57Z</dcterms:created>
  <dcterms:modified xsi:type="dcterms:W3CDTF">2025-06-18T06:28:43Z</dcterms:modified>
</cp:coreProperties>
</file>