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9" r:id="rId2"/>
    <p:sldId id="300" r:id="rId3"/>
  </p:sldIdLst>
  <p:sldSz cx="6858000" cy="9906000" type="A4"/>
  <p:notesSz cx="6797675" cy="9926638"/>
  <p:defaultTextStyle>
    <a:defPPr>
      <a:defRPr lang="fr-FR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derosa" initials="ld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728" autoAdjust="0"/>
  </p:normalViewPr>
  <p:slideViewPr>
    <p:cSldViewPr>
      <p:cViewPr varScale="1">
        <p:scale>
          <a:sx n="60" d="100"/>
          <a:sy n="60" d="100"/>
        </p:scale>
        <p:origin x="2530" y="43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1C314-B8F0-489E-87C5-9A48A7CB80EC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DF1A4-ED9C-4946-8CB0-4C4D7277A1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562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09788" y="744538"/>
            <a:ext cx="2578100" cy="37226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DF1A4-ED9C-4946-8CB0-4C4D7277A18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94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90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4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24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13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9" y="529703"/>
            <a:ext cx="1157289" cy="1126807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8" y="529703"/>
            <a:ext cx="3357564" cy="112680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9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61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93"/>
            <a:ext cx="5829300" cy="2166937"/>
          </a:xfrm>
        </p:spPr>
        <p:txBody>
          <a:bodyPr anchor="b"/>
          <a:lstStyle>
            <a:lvl1pPr marL="0" indent="0">
              <a:buNone/>
              <a:defRPr sz="2299">
                <a:solidFill>
                  <a:schemeClr val="tx1">
                    <a:tint val="75000"/>
                  </a:schemeClr>
                </a:solidFill>
              </a:defRPr>
            </a:lvl1pPr>
            <a:lvl2pPr marL="53636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731" indent="0">
              <a:buNone/>
              <a:defRPr sz="1899">
                <a:solidFill>
                  <a:schemeClr val="tx1">
                    <a:tint val="75000"/>
                  </a:schemeClr>
                </a:solidFill>
              </a:defRPr>
            </a:lvl3pPr>
            <a:lvl4pPr marL="1609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4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18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1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45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09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99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9" y="3081868"/>
            <a:ext cx="2257425" cy="8715905"/>
          </a:xfrm>
        </p:spPr>
        <p:txBody>
          <a:bodyPr/>
          <a:lstStyle>
            <a:lvl1pPr>
              <a:defRPr sz="3300"/>
            </a:lvl1pPr>
            <a:lvl2pPr>
              <a:defRPr sz="2799"/>
            </a:lvl2pPr>
            <a:lvl3pPr>
              <a:defRPr sz="2299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4" y="3081868"/>
            <a:ext cx="2257425" cy="8715905"/>
          </a:xfrm>
        </p:spPr>
        <p:txBody>
          <a:bodyPr/>
          <a:lstStyle>
            <a:lvl1pPr>
              <a:defRPr sz="3300"/>
            </a:lvl1pPr>
            <a:lvl2pPr>
              <a:defRPr sz="2799"/>
            </a:lvl2pPr>
            <a:lvl3pPr>
              <a:defRPr sz="2299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05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701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2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66" indent="0">
              <a:buNone/>
              <a:defRPr sz="2299" b="1"/>
            </a:lvl2pPr>
            <a:lvl3pPr marL="1072731" indent="0">
              <a:buNone/>
              <a:defRPr sz="2100" b="1"/>
            </a:lvl3pPr>
            <a:lvl4pPr marL="1609096" indent="0">
              <a:buNone/>
              <a:defRPr sz="1899" b="1"/>
            </a:lvl4pPr>
            <a:lvl5pPr marL="2145462" indent="0">
              <a:buNone/>
              <a:defRPr sz="1899" b="1"/>
            </a:lvl5pPr>
            <a:lvl6pPr marL="2681826" indent="0">
              <a:buNone/>
              <a:defRPr sz="1899" b="1"/>
            </a:lvl6pPr>
            <a:lvl7pPr marL="3218193" indent="0">
              <a:buNone/>
              <a:defRPr sz="1899" b="1"/>
            </a:lvl7pPr>
            <a:lvl8pPr marL="3754558" indent="0">
              <a:buNone/>
              <a:defRPr sz="1899" b="1"/>
            </a:lvl8pPr>
            <a:lvl9pPr marL="4290922" indent="0">
              <a:buNone/>
              <a:defRPr sz="1899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799"/>
            </a:lvl1pPr>
            <a:lvl2pPr>
              <a:defRPr sz="2299"/>
            </a:lvl2pPr>
            <a:lvl3pPr>
              <a:defRPr sz="2100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2" cy="924102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66" indent="0">
              <a:buNone/>
              <a:defRPr sz="2299" b="1"/>
            </a:lvl2pPr>
            <a:lvl3pPr marL="1072731" indent="0">
              <a:buNone/>
              <a:defRPr sz="2100" b="1"/>
            </a:lvl3pPr>
            <a:lvl4pPr marL="1609096" indent="0">
              <a:buNone/>
              <a:defRPr sz="1899" b="1"/>
            </a:lvl4pPr>
            <a:lvl5pPr marL="2145462" indent="0">
              <a:buNone/>
              <a:defRPr sz="1899" b="1"/>
            </a:lvl5pPr>
            <a:lvl6pPr marL="2681826" indent="0">
              <a:buNone/>
              <a:defRPr sz="1899" b="1"/>
            </a:lvl6pPr>
            <a:lvl7pPr marL="3218193" indent="0">
              <a:buNone/>
              <a:defRPr sz="1899" b="1"/>
            </a:lvl7pPr>
            <a:lvl8pPr marL="3754558" indent="0">
              <a:buNone/>
              <a:defRPr sz="1899" b="1"/>
            </a:lvl8pPr>
            <a:lvl9pPr marL="4290922" indent="0">
              <a:buNone/>
              <a:defRPr sz="1899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2" cy="5707416"/>
          </a:xfrm>
        </p:spPr>
        <p:txBody>
          <a:bodyPr/>
          <a:lstStyle>
            <a:lvl1pPr>
              <a:defRPr sz="2799"/>
            </a:lvl1pPr>
            <a:lvl2pPr>
              <a:defRPr sz="2299"/>
            </a:lvl2pPr>
            <a:lvl3pPr>
              <a:defRPr sz="2100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73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34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61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3" y="394406"/>
            <a:ext cx="2256235" cy="1678518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90" y="394415"/>
            <a:ext cx="3833813" cy="8454497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99"/>
            </a:lvl3pPr>
            <a:lvl4pPr>
              <a:defRPr sz="2299"/>
            </a:lvl4pPr>
            <a:lvl5pPr>
              <a:defRPr sz="2299"/>
            </a:lvl5pPr>
            <a:lvl6pPr>
              <a:defRPr sz="2299"/>
            </a:lvl6pPr>
            <a:lvl7pPr>
              <a:defRPr sz="2299"/>
            </a:lvl7pPr>
            <a:lvl8pPr>
              <a:defRPr sz="2299"/>
            </a:lvl8pPr>
            <a:lvl9pPr>
              <a:defRPr sz="229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3" y="2072927"/>
            <a:ext cx="2256235" cy="6775980"/>
          </a:xfrm>
        </p:spPr>
        <p:txBody>
          <a:bodyPr/>
          <a:lstStyle>
            <a:lvl1pPr marL="0" indent="0">
              <a:buNone/>
              <a:defRPr sz="1600"/>
            </a:lvl1pPr>
            <a:lvl2pPr marL="536366" indent="0">
              <a:buNone/>
              <a:defRPr sz="1400"/>
            </a:lvl2pPr>
            <a:lvl3pPr marL="1072731" indent="0">
              <a:buNone/>
              <a:defRPr sz="1200"/>
            </a:lvl3pPr>
            <a:lvl4pPr marL="1609096" indent="0">
              <a:buNone/>
              <a:defRPr sz="1101"/>
            </a:lvl4pPr>
            <a:lvl5pPr marL="2145462" indent="0">
              <a:buNone/>
              <a:defRPr sz="1101"/>
            </a:lvl5pPr>
            <a:lvl6pPr marL="2681826" indent="0">
              <a:buNone/>
              <a:defRPr sz="1101"/>
            </a:lvl6pPr>
            <a:lvl7pPr marL="3218193" indent="0">
              <a:buNone/>
              <a:defRPr sz="1101"/>
            </a:lvl7pPr>
            <a:lvl8pPr marL="3754558" indent="0">
              <a:buNone/>
              <a:defRPr sz="1101"/>
            </a:lvl8pPr>
            <a:lvl9pPr marL="4290922" indent="0">
              <a:buNone/>
              <a:defRPr sz="110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54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7"/>
            <a:ext cx="4114800" cy="818623"/>
          </a:xfrm>
        </p:spPr>
        <p:txBody>
          <a:bodyPr anchor="b"/>
          <a:lstStyle>
            <a:lvl1pPr algn="l">
              <a:defRPr sz="2299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800"/>
            </a:lvl1pPr>
            <a:lvl2pPr marL="536366" indent="0">
              <a:buNone/>
              <a:defRPr sz="3300"/>
            </a:lvl2pPr>
            <a:lvl3pPr marL="1072731" indent="0">
              <a:buNone/>
              <a:defRPr sz="2799"/>
            </a:lvl3pPr>
            <a:lvl4pPr marL="1609096" indent="0">
              <a:buNone/>
              <a:defRPr sz="2299"/>
            </a:lvl4pPr>
            <a:lvl5pPr marL="2145462" indent="0">
              <a:buNone/>
              <a:defRPr sz="2299"/>
            </a:lvl5pPr>
            <a:lvl6pPr marL="2681826" indent="0">
              <a:buNone/>
              <a:defRPr sz="2299"/>
            </a:lvl6pPr>
            <a:lvl7pPr marL="3218193" indent="0">
              <a:buNone/>
              <a:defRPr sz="2299"/>
            </a:lvl7pPr>
            <a:lvl8pPr marL="3754558" indent="0">
              <a:buNone/>
              <a:defRPr sz="2299"/>
            </a:lvl8pPr>
            <a:lvl9pPr marL="4290922" indent="0">
              <a:buNone/>
              <a:defRPr sz="2299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5"/>
            <a:ext cx="4114800" cy="1162580"/>
          </a:xfrm>
        </p:spPr>
        <p:txBody>
          <a:bodyPr/>
          <a:lstStyle>
            <a:lvl1pPr marL="0" indent="0">
              <a:buNone/>
              <a:defRPr sz="1600"/>
            </a:lvl1pPr>
            <a:lvl2pPr marL="536366" indent="0">
              <a:buNone/>
              <a:defRPr sz="1400"/>
            </a:lvl2pPr>
            <a:lvl3pPr marL="1072731" indent="0">
              <a:buNone/>
              <a:defRPr sz="1200"/>
            </a:lvl3pPr>
            <a:lvl4pPr marL="1609096" indent="0">
              <a:buNone/>
              <a:defRPr sz="1101"/>
            </a:lvl4pPr>
            <a:lvl5pPr marL="2145462" indent="0">
              <a:buNone/>
              <a:defRPr sz="1101"/>
            </a:lvl5pPr>
            <a:lvl6pPr marL="2681826" indent="0">
              <a:buNone/>
              <a:defRPr sz="1101"/>
            </a:lvl6pPr>
            <a:lvl7pPr marL="3218193" indent="0">
              <a:buNone/>
              <a:defRPr sz="1101"/>
            </a:lvl7pPr>
            <a:lvl8pPr marL="3754558" indent="0">
              <a:buNone/>
              <a:defRPr sz="1101"/>
            </a:lvl8pPr>
            <a:lvl9pPr marL="4290922" indent="0">
              <a:buNone/>
              <a:defRPr sz="110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77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701"/>
            <a:ext cx="6172200" cy="1651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402"/>
            <a:ext cx="1600200" cy="527403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C8B0-F81D-459E-ABA8-65BDE9825C0B}" type="datetimeFigureOut">
              <a:rPr lang="fr-FR" smtClean="0"/>
              <a:t>23/01/2021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402"/>
            <a:ext cx="2171700" cy="527403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402"/>
            <a:ext cx="1600200" cy="527403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B2569-D566-4A2B-9AA9-F52D0DAE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6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72731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275" indent="-402275" algn="l" defTabSz="107273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595" indent="-335227" algn="l" defTabSz="1072731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914" indent="-268182" algn="l" defTabSz="1072731" rtl="0" eaLnBrk="1" latinLnBrk="0" hangingPunct="1">
        <a:spcBef>
          <a:spcPct val="20000"/>
        </a:spcBef>
        <a:buFont typeface="Arial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3pPr>
      <a:lvl4pPr marL="1877279" indent="-268182" algn="l" defTabSz="1072731" rtl="0" eaLnBrk="1" latinLnBrk="0" hangingPunct="1">
        <a:spcBef>
          <a:spcPct val="20000"/>
        </a:spcBef>
        <a:buFont typeface="Arial" pitchFamily="34" charset="0"/>
        <a:buChar char="–"/>
        <a:defRPr sz="2299" kern="1200">
          <a:solidFill>
            <a:schemeClr val="tx1"/>
          </a:solidFill>
          <a:latin typeface="+mn-lt"/>
          <a:ea typeface="+mn-ea"/>
          <a:cs typeface="+mn-cs"/>
        </a:defRPr>
      </a:lvl4pPr>
      <a:lvl5pPr marL="2413645" indent="-268182" algn="l" defTabSz="1072731" rtl="0" eaLnBrk="1" latinLnBrk="0" hangingPunct="1">
        <a:spcBef>
          <a:spcPct val="20000"/>
        </a:spcBef>
        <a:buFont typeface="Arial" pitchFamily="34" charset="0"/>
        <a:buChar char="»"/>
        <a:defRPr sz="2299" kern="1200">
          <a:solidFill>
            <a:schemeClr val="tx1"/>
          </a:solidFill>
          <a:latin typeface="+mn-lt"/>
          <a:ea typeface="+mn-ea"/>
          <a:cs typeface="+mn-cs"/>
        </a:defRPr>
      </a:lvl5pPr>
      <a:lvl6pPr marL="2950009" indent="-268182" algn="l" defTabSz="1072731" rtl="0" eaLnBrk="1" latinLnBrk="0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6pPr>
      <a:lvl7pPr marL="3486375" indent="-268182" algn="l" defTabSz="1072731" rtl="0" eaLnBrk="1" latinLnBrk="0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7pPr>
      <a:lvl8pPr marL="4022739" indent="-268182" algn="l" defTabSz="1072731" rtl="0" eaLnBrk="1" latinLnBrk="0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8pPr>
      <a:lvl9pPr marL="4559105" indent="-268182" algn="l" defTabSz="1072731" rtl="0" eaLnBrk="1" latinLnBrk="0" hangingPunct="1">
        <a:spcBef>
          <a:spcPct val="20000"/>
        </a:spcBef>
        <a:buFont typeface="Arial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66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31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096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62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26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193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558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22" algn="l" defTabSz="10727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389213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S1.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Clinical and viral characteristics of patients COVID-19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enrolling in ONCOVID. Clinical and viral characteristics of patients COVID-19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enrolling in three French COVID-19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one Canadian cohort according to the duration of viral shedding (SVS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LVS).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8121352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AZI: </a:t>
            </a:r>
            <a:r>
              <a:rPr lang="fr-FR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Azithromycin</a:t>
            </a:r>
            <a:r>
              <a:rPr lang="fr-F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BMI: Body Mass Index;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CHF: Congestive heart failure;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COPD: Chronic Obstructive Pulmonary Disease; Ct: Cycle threshold; CR: Clinical Research; H: Hematological malignancies; DM: Diabetes mellitus; HCQ: </a:t>
            </a:r>
            <a:r>
              <a:rPr lang="fr-FR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Hydroxychloroquine</a:t>
            </a:r>
            <a:r>
              <a:rPr lang="fr-FR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HT: Hormonal therapy;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ICU: Intensive Care Unit; LVS: Long Viral Shedding;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not applicable; NED: No Evidence of Disease; no: number; PD: Progressive Disease; PS: Performance Status; S: Solid tumors; SD/PR: Stable Disease/Partial Response; SVS: Short Viral Shedding; TR: Translational Research; *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4 weeks before inclusion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Statistical analyses: Mann-Whitney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Chi-Square or Fisher’s exact tests.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44E4FAB1-A73E-473E-9530-BD98A9CCC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838906"/>
              </p:ext>
            </p:extLst>
          </p:nvPr>
        </p:nvGraphicFramePr>
        <p:xfrm>
          <a:off x="22500" y="1043031"/>
          <a:ext cx="6812999" cy="7078321"/>
        </p:xfrm>
        <a:graphic>
          <a:graphicData uri="http://schemas.openxmlformats.org/drawingml/2006/table">
            <a:tbl>
              <a:tblPr/>
              <a:tblGrid>
                <a:gridCol w="115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202">
                  <a:extLst>
                    <a:ext uri="{9D8B030D-6E8A-4147-A177-3AD203B41FA5}">
                      <a16:colId xmlns:a16="http://schemas.microsoft.com/office/drawing/2014/main" val="998469083"/>
                    </a:ext>
                  </a:extLst>
                </a:gridCol>
                <a:gridCol w="802012">
                  <a:extLst>
                    <a:ext uri="{9D8B030D-6E8A-4147-A177-3AD203B41FA5}">
                      <a16:colId xmlns:a16="http://schemas.microsoft.com/office/drawing/2014/main" val="2275575751"/>
                    </a:ext>
                  </a:extLst>
                </a:gridCol>
                <a:gridCol w="567862">
                  <a:extLst>
                    <a:ext uri="{9D8B030D-6E8A-4147-A177-3AD203B41FA5}">
                      <a16:colId xmlns:a16="http://schemas.microsoft.com/office/drawing/2014/main" val="1680577380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2129753739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2198652549"/>
                    </a:ext>
                  </a:extLst>
                </a:gridCol>
                <a:gridCol w="268241">
                  <a:extLst>
                    <a:ext uri="{9D8B030D-6E8A-4147-A177-3AD203B41FA5}">
                      <a16:colId xmlns:a16="http://schemas.microsoft.com/office/drawing/2014/main" val="3915122812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2586140332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1633645137"/>
                    </a:ext>
                  </a:extLst>
                </a:gridCol>
                <a:gridCol w="266673">
                  <a:extLst>
                    <a:ext uri="{9D8B030D-6E8A-4147-A177-3AD203B41FA5}">
                      <a16:colId xmlns:a16="http://schemas.microsoft.com/office/drawing/2014/main" val="2180033436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3487545485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1220913788"/>
                    </a:ext>
                  </a:extLst>
                </a:gridCol>
                <a:gridCol w="266673">
                  <a:extLst>
                    <a:ext uri="{9D8B030D-6E8A-4147-A177-3AD203B41FA5}">
                      <a16:colId xmlns:a16="http://schemas.microsoft.com/office/drawing/2014/main" val="1018707316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959431850"/>
                    </a:ext>
                  </a:extLst>
                </a:gridCol>
                <a:gridCol w="433345">
                  <a:extLst>
                    <a:ext uri="{9D8B030D-6E8A-4147-A177-3AD203B41FA5}">
                      <a16:colId xmlns:a16="http://schemas.microsoft.com/office/drawing/2014/main" val="1340958929"/>
                    </a:ext>
                  </a:extLst>
                </a:gridCol>
                <a:gridCol w="266673">
                  <a:extLst>
                    <a:ext uri="{9D8B030D-6E8A-4147-A177-3AD203B41FA5}">
                      <a16:colId xmlns:a16="http://schemas.microsoft.com/office/drawing/2014/main" val="1536368791"/>
                    </a:ext>
                  </a:extLst>
                </a:gridCol>
              </a:tblGrid>
              <a:tr h="152527">
                <a:tc grid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Cancer_FR1_TR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Cancer_FR1_TR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Cancer_FR2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Cancer_FR1_CR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Cancer_CA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039958"/>
                  </a:ext>
                </a:extLst>
              </a:tr>
              <a:tr h="294094">
                <a:tc grid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Patient’s characteristics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COVID-19</a:t>
                      </a:r>
                      <a:r>
                        <a:rPr lang="en-US" sz="800" b="1" i="0" u="none" strike="noStrike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(n=52)</a:t>
                      </a: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LVS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(n=18)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(n=90)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(n=85)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(n=37)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(n=49)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357318"/>
                  </a:ext>
                </a:extLst>
              </a:tr>
              <a:tr h="241687">
                <a:tc rowSpan="4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</a:t>
                      </a:r>
                      <a:r>
                        <a:rPr lang="en-US" sz="800" b="1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characteristics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Age(year)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(range)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(31-89)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(31-81)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(39-89)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</a:t>
                      </a:r>
                      <a:r>
                        <a:rPr lang="en-US" sz="800" b="0" i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(23-94)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(26-98)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</a:t>
                      </a:r>
                      <a:r>
                        <a:rPr lang="en-US" sz="800" b="0" i="1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(29-90)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(21-67)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</a:t>
                      </a:r>
                      <a:r>
                        <a:rPr lang="en-US" sz="800" b="0" i="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(20-94)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(52-90)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  <a:r>
                        <a:rPr lang="en-US" sz="800" b="0" i="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745699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</a:p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(37)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(47)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 (51)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(54)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(44)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(57)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54267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(63)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(65)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US" sz="8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(67)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(53)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(49)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(46)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(43)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en-US" sz="800" b="0" i="0" u="none" strike="noStrike" baseline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(65)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922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of comorbidities–no(%)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(40)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(36)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(24.5)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(25)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(43)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(78)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65687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(29)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(24.5)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(28)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867591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(21)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(30)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(28)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649885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or more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(10)</a:t>
                      </a: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(21)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(19)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013518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Comorbidities–no(%)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(16)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(24)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(38)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759606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≥ 30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(21)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(23)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(20)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(14)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(16)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405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Hypertension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(58)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(69)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(47)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1503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481492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(52)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 (56)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(38)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038454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 (40)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(27)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(39)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(41)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0780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803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(28)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(21)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(22)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786882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(18)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(53)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95927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cancer–no(%)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(80)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(94)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(67)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(79)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(73)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(81)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(78)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(80)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(65)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93406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(13)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78650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Unknown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929897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spread</a:t>
                      </a: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Localized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(33)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(31)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(41)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4989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Locally advanced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(21)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(47)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2846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Metastatic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(46)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(72)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(12)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(76)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(88)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468038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Unknown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(88)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(91)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008968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status–no(%)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 or NED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(42)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(41)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4314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SD/PR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(39)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49190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(31)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(65)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(67)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52723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Unknown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(41)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73480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(33)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(47)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(43)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(22)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94980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(44)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(41)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(35)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(39)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859117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or more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(39)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(22)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(27)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(53)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95901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286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Unknown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595627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Anticancer therapy–no(%)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None*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(61)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(82)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(67)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(38)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(53)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(47)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22618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(15)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(38)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(44)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(24)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96761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01739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Surgery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(4)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2095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HT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(6)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67772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()</a:t>
                      </a:r>
                    </a:p>
                  </a:txBody>
                  <a:tcPr marL="3563" marR="3563" marT="9151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03746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course–no(%)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hospital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(27)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(59)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(38)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2429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Hospitalization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(61)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(83)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(63)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(90)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(88)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41729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ICU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(11)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9151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(10)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(22)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320412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Death-–no(%)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(5)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(19)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0.97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958256"/>
                  </a:ext>
                </a:extLst>
              </a:tr>
              <a:tr h="436086">
                <a:tc rowSpan="5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Viral characteristics</a:t>
                      </a:r>
                    </a:p>
                  </a:txBody>
                  <a:tcPr marL="21382" marR="3563" marT="3563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Ct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no(%)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Ct (range)</a:t>
                      </a: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0 </a:t>
                      </a:r>
                    </a:p>
                  </a:txBody>
                  <a:tcPr marL="3563" marR="3563" marT="3563" marB="0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(71)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(11-36)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(76)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(20-36)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(67)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19-30)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</a:t>
                      </a:r>
                      <a:r>
                        <a:rPr lang="en-US" sz="800" b="0" i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(76)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(16-34)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(78)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(12-34)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(41)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(19-33)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(56)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(13-31)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  <a:r>
                        <a:rPr lang="en-US" sz="800" b="0" i="1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en-US" sz="800" b="1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Treatment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no(%)</a:t>
                      </a:r>
                    </a:p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HCQ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 (60)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(74)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(94)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(96)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HCQ+AZI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(37)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(39)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(58)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(73)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(13)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(11)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55516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72731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i="0" u="none" strike="noStrike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69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7C427CC-6287-4B76-B53E-90C90DDEDC3C}"/>
              </a:ext>
            </a:extLst>
          </p:cNvPr>
          <p:cNvSpPr txBox="1"/>
          <p:nvPr/>
        </p:nvSpPr>
        <p:spPr>
          <a:xfrm>
            <a:off x="0" y="618063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Table S2.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Clinical characteristics of Cancer_FR1 available for translational research</a:t>
            </a: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B55FFE82-9141-4CCB-99A7-46A1EA861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077307"/>
              </p:ext>
            </p:extLst>
          </p:nvPr>
        </p:nvGraphicFramePr>
        <p:xfrm>
          <a:off x="106091" y="1055857"/>
          <a:ext cx="6633356" cy="5634882"/>
        </p:xfrm>
        <a:graphic>
          <a:graphicData uri="http://schemas.openxmlformats.org/drawingml/2006/table">
            <a:tbl>
              <a:tblPr/>
              <a:tblGrid>
                <a:gridCol w="154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701">
                  <a:extLst>
                    <a:ext uri="{9D8B030D-6E8A-4147-A177-3AD203B41FA5}">
                      <a16:colId xmlns:a16="http://schemas.microsoft.com/office/drawing/2014/main" val="998469083"/>
                    </a:ext>
                  </a:extLst>
                </a:gridCol>
                <a:gridCol w="956440">
                  <a:extLst>
                    <a:ext uri="{9D8B030D-6E8A-4147-A177-3AD203B41FA5}">
                      <a16:colId xmlns:a16="http://schemas.microsoft.com/office/drawing/2014/main" val="2275575751"/>
                    </a:ext>
                  </a:extLst>
                </a:gridCol>
                <a:gridCol w="765153">
                  <a:extLst>
                    <a:ext uri="{9D8B030D-6E8A-4147-A177-3AD203B41FA5}">
                      <a16:colId xmlns:a16="http://schemas.microsoft.com/office/drawing/2014/main" val="2129753739"/>
                    </a:ext>
                  </a:extLst>
                </a:gridCol>
                <a:gridCol w="828916">
                  <a:extLst>
                    <a:ext uri="{9D8B030D-6E8A-4147-A177-3AD203B41FA5}">
                      <a16:colId xmlns:a16="http://schemas.microsoft.com/office/drawing/2014/main" val="3936874366"/>
                    </a:ext>
                  </a:extLst>
                </a:gridCol>
                <a:gridCol w="890788">
                  <a:extLst>
                    <a:ext uri="{9D8B030D-6E8A-4147-A177-3AD203B41FA5}">
                      <a16:colId xmlns:a16="http://schemas.microsoft.com/office/drawing/2014/main" val="2198652549"/>
                    </a:ext>
                  </a:extLst>
                </a:gridCol>
                <a:gridCol w="650969">
                  <a:extLst>
                    <a:ext uri="{9D8B030D-6E8A-4147-A177-3AD203B41FA5}">
                      <a16:colId xmlns:a16="http://schemas.microsoft.com/office/drawing/2014/main" val="3850000648"/>
                    </a:ext>
                  </a:extLst>
                </a:gridCol>
                <a:gridCol w="54939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9398">
                  <a:extLst>
                    <a:ext uri="{9D8B030D-6E8A-4147-A177-3AD203B41FA5}">
                      <a16:colId xmlns:a16="http://schemas.microsoft.com/office/drawing/2014/main" val="723810324"/>
                    </a:ext>
                  </a:extLst>
                </a:gridCol>
              </a:tblGrid>
              <a:tr h="355409">
                <a:tc rowSpan="2" grid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Patient’s characteristics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COVID-19</a:t>
                      </a:r>
                      <a:r>
                        <a:rPr lang="en-US" sz="800" b="1" i="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COVID+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(n=40)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357318"/>
                  </a:ext>
                </a:extLst>
              </a:tr>
              <a:tr h="294094">
                <a:tc gridSpan="3"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SVS+LVS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(n=25)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SVS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LVS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(n=15)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502313"/>
                  </a:ext>
                </a:extLst>
              </a:tr>
              <a:tr h="241687">
                <a:tc rowSpan="37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</a:t>
                      </a:r>
                      <a:r>
                        <a:rPr lang="en-US" sz="800" b="1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characteristics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Age(year)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</a:t>
                      </a:r>
                    </a:p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(range)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(33-82)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(31-89)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(31-62)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(39-89)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62,5 </a:t>
                      </a: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(31-89)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745699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Gender</a:t>
                      </a:r>
                    </a:p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(42)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(36)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(38)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54267"/>
                  </a:ext>
                </a:extLst>
              </a:tr>
              <a:tr h="1781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(58)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(64)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(60)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(67)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(62)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922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of comorbidities–no(%)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(40)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(40)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656873"/>
                  </a:ext>
                </a:extLst>
              </a:tr>
              <a:tr h="790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(39)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(24)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8675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(24)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(20) 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649885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or more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013518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Comorbidities–no(%)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(9)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759606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≥ 30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(16)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(24)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(20)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340574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Hypertension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(46)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(40)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(40)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(42)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150336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078036"/>
                  </a:ext>
                </a:extLst>
              </a:tr>
              <a:tr h="1225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8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8038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cancer–no(%)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(93)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(72)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(60)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(85)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93406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(40)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78650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spread</a:t>
                      </a: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Localized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(35)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(24)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(20)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(35)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49893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Locally advanced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(28)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 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(23)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2846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Metastatic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(37)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(60)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(40)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(73)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(42)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468038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 status–no(%)</a:t>
                      </a:r>
                      <a:endParaRPr lang="en-US" sz="8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Remission or NED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8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(23)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(40)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(53)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4314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SD/PR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(21)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(32)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49190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(56)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52723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4211" marR="34211" marT="17106" marB="171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4212" marR="34212" marT="17107" marB="171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(60)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(32)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(40)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949805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(33)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(40)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859117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or more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(33.3)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959016"/>
                  </a:ext>
                </a:extLst>
              </a:tr>
              <a:tr h="240951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9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Anticancer therapy–no(%)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None*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(65)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(72)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(60)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(85)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226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(19)</a:t>
                      </a: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(20)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(27)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mpd="sng">
                      <a:noFill/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331201"/>
                  </a:ext>
                </a:extLst>
              </a:tr>
              <a:tr h="90541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0173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07565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Surgery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(4)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(6)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2095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Hormonal 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677725"/>
                  </a:ext>
                </a:extLst>
              </a:tr>
              <a:tr h="53783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Immunotherapy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037466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(10)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course–no(%)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hospital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(77)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(28)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(50)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(33)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42429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Hospitalization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(23)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(60)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(30)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(80)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(55)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417291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ICU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731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(7)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320412"/>
                  </a:ext>
                </a:extLst>
              </a:tr>
              <a:tr h="137004">
                <a:tc vMerge="1"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Death-–no(%)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382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8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(12)</a:t>
                      </a:r>
                      <a:endParaRPr lang="en-US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(8)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(13)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</a:t>
                      </a:r>
                    </a:p>
                  </a:txBody>
                  <a:tcPr marL="3563" marR="3563" marT="3563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(2)</a:t>
                      </a:r>
                    </a:p>
                  </a:txBody>
                  <a:tcPr marL="3563" marR="3563" marT="3563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95825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4444329-0CA2-4226-9FA7-83AA7248664C}"/>
              </a:ext>
            </a:extLst>
          </p:cNvPr>
          <p:cNvSpPr txBox="1"/>
          <p:nvPr/>
        </p:nvSpPr>
        <p:spPr>
          <a:xfrm>
            <a:off x="19832" y="6744489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BMI: Body Mass Index;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CHF: Congestive heart failure;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COPD: Chronic Obstructive Pulmonary Disease; H: Hematological malignancies; DM: Diabetes mellitus;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ICU: Intensive Care Unit; LVS: Long Viral Shedding; NED: No Evidence of Disease; no: number; PD: Progressive Disease; PS: Performance Status; S: Solid tumors; SD/PR: Stable Disease/Partial Response; SVS: Short Viral Shedding; *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4 weeks before inclusion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Statistical analyses: Mann-Whitney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Chi-Square or Fisher’s exact tests.</a:t>
            </a:r>
          </a:p>
        </p:txBody>
      </p:sp>
    </p:spTree>
    <p:extLst>
      <p:ext uri="{BB962C8B-B14F-4D97-AF65-F5344CB8AC3E}">
        <p14:creationId xmlns:p14="http://schemas.microsoft.com/office/powerpoint/2010/main" val="41549017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7713</TotalTime>
  <Words>2603</Words>
  <Application>Microsoft Office PowerPoint</Application>
  <PresentationFormat>Format A4 (210 x 297 mm)</PresentationFormat>
  <Paragraphs>795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Company>Institut Gustave ROUSSY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DEROSA Lisa</dc:creator>
  <cp:lastModifiedBy>Anne-Gaelle Goubet</cp:lastModifiedBy>
  <cp:revision>215</cp:revision>
  <cp:lastPrinted>2020-09-08T11:36:10Z</cp:lastPrinted>
  <dcterms:created xsi:type="dcterms:W3CDTF">2020-09-07T14:14:20Z</dcterms:created>
  <dcterms:modified xsi:type="dcterms:W3CDTF">2021-01-23T15:36:00Z</dcterms:modified>
</cp:coreProperties>
</file>