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6F74-D2F9-409C-B1FC-5B569E70C39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AA6E-7738-4FA9-B01A-BB527665C8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444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6F74-D2F9-409C-B1FC-5B569E70C39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AA6E-7738-4FA9-B01A-BB527665C8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153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6F74-D2F9-409C-B1FC-5B569E70C39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AA6E-7738-4FA9-B01A-BB527665C8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309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6F74-D2F9-409C-B1FC-5B569E70C39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AA6E-7738-4FA9-B01A-BB527665C8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914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8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6F74-D2F9-409C-B1FC-5B569E70C39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AA6E-7738-4FA9-B01A-BB527665C8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177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6F74-D2F9-409C-B1FC-5B569E70C39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AA6E-7738-4FA9-B01A-BB527665C8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119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6F74-D2F9-409C-B1FC-5B569E70C39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AA6E-7738-4FA9-B01A-BB527665C8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04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6F74-D2F9-409C-B1FC-5B569E70C39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AA6E-7738-4FA9-B01A-BB527665C8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823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6F74-D2F9-409C-B1FC-5B569E70C39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AA6E-7738-4FA9-B01A-BB527665C8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442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6F74-D2F9-409C-B1FC-5B569E70C39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AA6E-7738-4FA9-B01A-BB527665C8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336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B6F74-D2F9-409C-B1FC-5B569E70C39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2AA6E-7738-4FA9-B01A-BB527665C8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831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B6F74-D2F9-409C-B1FC-5B569E70C393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22/09/2017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2AA6E-7738-4FA9-B01A-BB527665C866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379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28021" y="1150598"/>
            <a:ext cx="5289567" cy="4486902"/>
            <a:chOff x="4597840" y="1143073"/>
            <a:chExt cx="5289567" cy="4486902"/>
          </a:xfrm>
        </p:grpSpPr>
        <p:grpSp>
          <p:nvGrpSpPr>
            <p:cNvPr id="3" name="Group 2"/>
            <p:cNvGrpSpPr/>
            <p:nvPr/>
          </p:nvGrpSpPr>
          <p:grpSpPr>
            <a:xfrm>
              <a:off x="4597840" y="1160105"/>
              <a:ext cx="5289567" cy="4469870"/>
              <a:chOff x="634054" y="-41995"/>
              <a:chExt cx="5289567" cy="4469870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2629440" y="812996"/>
                <a:ext cx="1626795" cy="3614879"/>
                <a:chOff x="1871287" y="453174"/>
                <a:chExt cx="1626795" cy="3614879"/>
              </a:xfrm>
            </p:grpSpPr>
            <p:pic>
              <p:nvPicPr>
                <p:cNvPr id="16" name="Picture 15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157" t="14898" r="46693" b="79457"/>
                <a:stretch/>
              </p:blipFill>
              <p:spPr>
                <a:xfrm>
                  <a:off x="1877480" y="2789979"/>
                  <a:ext cx="1601810" cy="387197"/>
                </a:xfrm>
                <a:prstGeom prst="rect">
                  <a:avLst/>
                </a:prstGeom>
              </p:spPr>
            </p:pic>
            <p:pic>
              <p:nvPicPr>
                <p:cNvPr id="17" name="Picture 16"/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5554" t="85032" r="62078" b="8982"/>
                <a:stretch/>
              </p:blipFill>
              <p:spPr>
                <a:xfrm>
                  <a:off x="1871287" y="3220179"/>
                  <a:ext cx="1614195" cy="410545"/>
                </a:xfrm>
                <a:prstGeom prst="rect">
                  <a:avLst/>
                </a:prstGeom>
              </p:spPr>
            </p:pic>
            <p:pic>
              <p:nvPicPr>
                <p:cNvPr id="18" name="Picture 17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439" t="71515" r="46193" b="23576"/>
                <a:stretch/>
              </p:blipFill>
              <p:spPr>
                <a:xfrm>
                  <a:off x="1885321" y="857531"/>
                  <a:ext cx="1612761" cy="336620"/>
                </a:xfrm>
                <a:prstGeom prst="rect">
                  <a:avLst/>
                </a:prstGeom>
              </p:spPr>
            </p:pic>
            <p:pic>
              <p:nvPicPr>
                <p:cNvPr id="19" name="Picture 18"/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839" t="6500" r="45589" b="88396"/>
                <a:stretch/>
              </p:blipFill>
              <p:spPr>
                <a:xfrm>
                  <a:off x="1886578" y="453174"/>
                  <a:ext cx="1610248" cy="350074"/>
                </a:xfrm>
                <a:prstGeom prst="rect">
                  <a:avLst/>
                </a:prstGeom>
              </p:spPr>
            </p:pic>
            <p:pic>
              <p:nvPicPr>
                <p:cNvPr id="20" name="Picture 19"/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7450" t="32601" r="40142" b="61649"/>
                <a:stretch/>
              </p:blipFill>
              <p:spPr>
                <a:xfrm>
                  <a:off x="1878088" y="3673727"/>
                  <a:ext cx="1614587" cy="394326"/>
                </a:xfrm>
                <a:prstGeom prst="rect">
                  <a:avLst/>
                </a:prstGeom>
              </p:spPr>
            </p:pic>
            <p:pic>
              <p:nvPicPr>
                <p:cNvPr id="21" name="Picture 20"/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1473" t="13731" r="35021" b="79381"/>
                <a:stretch/>
              </p:blipFill>
              <p:spPr>
                <a:xfrm>
                  <a:off x="1878088" y="1240964"/>
                  <a:ext cx="1614588" cy="472408"/>
                </a:xfrm>
                <a:prstGeom prst="rect">
                  <a:avLst/>
                </a:prstGeom>
              </p:spPr>
            </p:pic>
            <p:pic>
              <p:nvPicPr>
                <p:cNvPr id="22" name="Picture 21"/>
                <p:cNvPicPr>
                  <a:picLocks noChangeAspect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444" t="62779" r="37439" b="22777"/>
                <a:stretch/>
              </p:blipFill>
              <p:spPr>
                <a:xfrm>
                  <a:off x="1885282" y="1756375"/>
                  <a:ext cx="1600201" cy="990601"/>
                </a:xfrm>
                <a:prstGeom prst="rect">
                  <a:avLst/>
                </a:prstGeom>
              </p:spPr>
            </p:pic>
          </p:grpSp>
          <p:sp>
            <p:nvSpPr>
              <p:cNvPr id="6" name="TextBox 5"/>
              <p:cNvSpPr txBox="1"/>
              <p:nvPr/>
            </p:nvSpPr>
            <p:spPr>
              <a:xfrm>
                <a:off x="634054" y="-41995"/>
                <a:ext cx="5289567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</a:t>
                </a:r>
              </a:p>
              <a:p>
                <a:pPr>
                  <a:defRPr/>
                </a:pP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100 </a:t>
                </a:r>
                <a:r>
                  <a:rPr lang="en-GB" sz="1100" kern="0" dirty="0" err="1">
                    <a:solidFill>
                      <a:prstClr val="black"/>
                    </a:solidFill>
                    <a:latin typeface="Symbol" panose="05050102010706020507" pitchFamily="18" charset="2"/>
                    <a:cs typeface="Arial" panose="020B0604020202020204" pitchFamily="34" charset="0"/>
                  </a:rPr>
                  <a:t>m</a:t>
                </a:r>
                <a:r>
                  <a:rPr lang="en-GB" sz="1100" kern="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Gemcitabine	     -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 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+  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 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 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 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+</a:t>
                </a:r>
                <a:endPara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/>
                </a:pP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100 ng/ml TRAIL</a:t>
                </a:r>
                <a:r>
                  <a:rPr lang="en-GB" sz="1100" kern="0" dirty="0">
                    <a:solidFill>
                      <a:prstClr val="black"/>
                    </a:solidFill>
                    <a:latin typeface="Symbol" panose="05050102010706020507" pitchFamily="18" charset="2"/>
                  </a:rPr>
                  <a:t>    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 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+  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 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-    -   +  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                   </a:t>
                </a:r>
              </a:p>
              <a:p>
                <a:pPr>
                  <a:defRPr/>
                </a:pP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10</a:t>
                </a:r>
                <a:r>
                  <a:rPr lang="en-GB" sz="1100" kern="0" dirty="0">
                    <a:solidFill>
                      <a:prstClr val="black"/>
                    </a:solidFill>
                    <a:latin typeface="Symbol" panose="05050102010706020507" pitchFamily="18" charset="2"/>
                    <a:cs typeface="Arial" panose="020B0604020202020204" pitchFamily="34" charset="0"/>
                  </a:rPr>
                  <a:t>m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 Z-VAD-FMK	    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     -   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-   +  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 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678477" y="3277636"/>
                <a:ext cx="912071" cy="2184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Total 4E-BP1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976720" y="4062123"/>
                <a:ext cx="612424" cy="2184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GAPDH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731986" y="812996"/>
                <a:ext cx="805055" cy="2184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GB" sz="1100" kern="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mTOR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total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452939" y="1183075"/>
                <a:ext cx="1077592" cy="2184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GB" sz="1100" kern="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mTOR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100" kern="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Ser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2448</a:t>
                </a:r>
                <a:endParaRPr lang="en-GB" sz="1100" kern="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588582" y="3692773"/>
                <a:ext cx="1001966" cy="2184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4E-BP1 </a:t>
                </a:r>
                <a:r>
                  <a:rPr lang="en-GB" sz="1100" kern="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Ser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65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012393" y="1576425"/>
                <a:ext cx="541079" cy="2184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Raptor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028673" y="2241577"/>
                <a:ext cx="492565" cy="2184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GB" sz="1100" kern="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Rictor</a:t>
                </a:r>
                <a:endPara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910974" y="1809529"/>
                <a:ext cx="71846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defRPr/>
                </a:pPr>
                <a:r>
                  <a:rPr lang="en-GB" sz="1000" kern="0" dirty="0">
                    <a:solidFill>
                      <a:prstClr val="black"/>
                    </a:solidFill>
                    <a:latin typeface="Symbol" panose="05050102010706020507" pitchFamily="18" charset="2"/>
                    <a:cs typeface="Arial" panose="020B0604020202020204" pitchFamily="34" charset="0"/>
                  </a:rPr>
                  <a:t>D </a:t>
                </a:r>
                <a:r>
                  <a:rPr lang="en-GB" sz="11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Raptor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953802" y="2850536"/>
                <a:ext cx="66396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1000" kern="0" dirty="0">
                    <a:solidFill>
                      <a:prstClr val="black"/>
                    </a:solidFill>
                    <a:latin typeface="Symbol" panose="05050102010706020507" pitchFamily="18" charset="2"/>
                    <a:cs typeface="Arial" panose="020B0604020202020204" pitchFamily="34" charset="0"/>
                  </a:rPr>
                  <a:t>D </a:t>
                </a:r>
                <a:r>
                  <a:rPr lang="en-GB" sz="1100" kern="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Rictor</a:t>
                </a:r>
                <a:endPara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6950191" y="1143073"/>
              <a:ext cx="10294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GB" sz="12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MIA-PaCa-2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808228" y="1093217"/>
            <a:ext cx="5289567" cy="4527534"/>
            <a:chOff x="7283890" y="1104973"/>
            <a:chExt cx="5289567" cy="4527534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89" t="46592" r="41578" b="47579"/>
            <a:stretch/>
          </p:blipFill>
          <p:spPr>
            <a:xfrm>
              <a:off x="9252684" y="4791486"/>
              <a:ext cx="1635811" cy="399763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07" t="67815" r="43862" b="26362"/>
            <a:stretch/>
          </p:blipFill>
          <p:spPr>
            <a:xfrm>
              <a:off x="9245208" y="5233117"/>
              <a:ext cx="1635810" cy="399390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62" t="17439" r="42581" b="76597"/>
            <a:stretch/>
          </p:blipFill>
          <p:spPr>
            <a:xfrm>
              <a:off x="9258659" y="4331913"/>
              <a:ext cx="1622025" cy="408954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35" t="12443" r="36774" b="82502"/>
            <a:stretch/>
          </p:blipFill>
          <p:spPr>
            <a:xfrm>
              <a:off x="9245361" y="2018591"/>
              <a:ext cx="1623753" cy="346668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035" t="21783" r="34243" b="73018"/>
            <a:stretch/>
          </p:blipFill>
          <p:spPr>
            <a:xfrm>
              <a:off x="9240118" y="2404201"/>
              <a:ext cx="1630175" cy="356839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55" t="72236" r="48782" b="13168"/>
            <a:stretch/>
          </p:blipFill>
          <p:spPr>
            <a:xfrm>
              <a:off x="9259363" y="3307825"/>
              <a:ext cx="1607500" cy="1001073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7283890" y="1160105"/>
              <a:ext cx="528956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          </a:t>
              </a:r>
            </a:p>
            <a:p>
              <a:pPr>
                <a:defRPr/>
              </a:pP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   100 </a:t>
              </a:r>
              <a:r>
                <a:rPr lang="en-GB" sz="1100" kern="0" dirty="0" err="1">
                  <a:solidFill>
                    <a:prstClr val="black"/>
                  </a:solidFill>
                  <a:latin typeface="Symbol" panose="05050102010706020507" pitchFamily="18" charset="2"/>
                  <a:cs typeface="Arial" panose="020B0604020202020204" pitchFamily="34" charset="0"/>
                </a:rPr>
                <a:t>m</a:t>
              </a:r>
              <a:r>
                <a:rPr lang="en-GB" sz="1100" kern="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Gemcitabine	     -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+  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 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en-GB" sz="11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           100 ng/ml TRAIL</a:t>
              </a:r>
              <a:r>
                <a:rPr lang="en-GB" sz="1100" kern="0" dirty="0">
                  <a:solidFill>
                    <a:prstClr val="black"/>
                  </a:solidFill>
                  <a:latin typeface="Symbol" panose="05050102010706020507" pitchFamily="18" charset="2"/>
                </a:rPr>
                <a:t>    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+  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 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-   + 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                   </a:t>
              </a:r>
            </a:p>
            <a:p>
              <a:pPr>
                <a:defRPr/>
              </a:pP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       10</a:t>
              </a:r>
              <a:r>
                <a:rPr lang="en-GB" sz="1100" kern="0" dirty="0">
                  <a:solidFill>
                    <a:prstClr val="black"/>
                  </a:solidFill>
                  <a:latin typeface="Symbol" panose="05050102010706020507" pitchFamily="18" charset="2"/>
                  <a:cs typeface="Arial" panose="020B0604020202020204" pitchFamily="34" charset="0"/>
                </a:rPr>
                <a:t>m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 Z-VAD-FMK	    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    -   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-   +  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+ 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769591" y="1104973"/>
              <a:ext cx="6799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GB" sz="12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BxPc-3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318788" y="4451161"/>
              <a:ext cx="912071" cy="218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Total 4E-BP1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617031" y="5292798"/>
              <a:ext cx="612424" cy="218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GAPDH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372297" y="2034146"/>
              <a:ext cx="805055" cy="218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GB" sz="1100" kern="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mTOR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total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093250" y="2404225"/>
              <a:ext cx="1077592" cy="218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GB" sz="1100" kern="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mTOR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100" kern="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Ser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2448</a:t>
              </a:r>
              <a:endParaRPr lang="en-GB" sz="1100" kern="0" dirty="0">
                <a:solidFill>
                  <a:prstClr val="black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228893" y="4866298"/>
              <a:ext cx="1001966" cy="218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4E-BP1 </a:t>
              </a:r>
              <a:r>
                <a:rPr lang="en-GB" sz="1100" kern="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Ser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65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652704" y="2797575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Raptor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668984" y="3462727"/>
              <a:ext cx="492565" cy="218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GB" sz="1100" kern="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Rictor</a:t>
              </a:r>
              <a:endParaRPr lang="en-GB" sz="11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551285" y="3030679"/>
              <a:ext cx="71846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GB" sz="1000" kern="0" dirty="0">
                  <a:solidFill>
                    <a:prstClr val="black"/>
                  </a:solidFill>
                  <a:latin typeface="Symbol" panose="05050102010706020507" pitchFamily="18" charset="2"/>
                  <a:cs typeface="Arial" panose="020B0604020202020204" pitchFamily="34" charset="0"/>
                </a:rPr>
                <a:t>D </a:t>
              </a:r>
              <a:r>
                <a:rPr lang="en-GB" sz="11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Raptor</a:t>
              </a: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594113" y="4071686"/>
              <a:ext cx="66396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1000" kern="0" dirty="0">
                  <a:solidFill>
                    <a:prstClr val="black"/>
                  </a:solidFill>
                  <a:latin typeface="Symbol" panose="05050102010706020507" pitchFamily="18" charset="2"/>
                  <a:cs typeface="Arial" panose="020B0604020202020204" pitchFamily="34" charset="0"/>
                </a:rPr>
                <a:t>D </a:t>
              </a:r>
              <a:r>
                <a:rPr lang="en-GB" sz="1100" kern="0" dirty="0" err="1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Rictor</a:t>
              </a:r>
              <a:endParaRPr lang="en-GB" sz="110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14"/>
            <a:srcRect r="2680"/>
            <a:stretch/>
          </p:blipFill>
          <p:spPr>
            <a:xfrm>
              <a:off x="9251044" y="2814779"/>
              <a:ext cx="1613806" cy="463336"/>
            </a:xfrm>
            <a:prstGeom prst="rect">
              <a:avLst/>
            </a:prstGeom>
          </p:spPr>
        </p:pic>
      </p:grpSp>
      <p:sp>
        <p:nvSpPr>
          <p:cNvPr id="42" name="Text Box 98"/>
          <p:cNvSpPr txBox="1">
            <a:spLocks noChangeArrowheads="1"/>
          </p:cNvSpPr>
          <p:nvPr/>
        </p:nvSpPr>
        <p:spPr bwMode="auto">
          <a:xfrm>
            <a:off x="11141712" y="102409"/>
            <a:ext cx="105028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sz="1400" b="1" kern="0" dirty="0" smtClean="0">
                <a:solidFill>
                  <a:srgbClr val="000000"/>
                </a:solidFill>
              </a:rPr>
              <a:t>Figure S</a:t>
            </a:r>
            <a:r>
              <a:rPr lang="en-GB" altLang="en-US" sz="1400" b="1" kern="0" dirty="0">
                <a:solidFill>
                  <a:srgbClr val="000000"/>
                </a:solidFill>
              </a:rPr>
              <a:t>2</a:t>
            </a:r>
            <a:r>
              <a:rPr lang="en-GB" altLang="en-US" sz="1400" b="1" kern="0" dirty="0" smtClean="0">
                <a:solidFill>
                  <a:srgbClr val="000000"/>
                </a:solidFill>
              </a:rPr>
              <a:t> </a:t>
            </a:r>
            <a:endParaRPr lang="en-US" altLang="en-US" sz="1400" b="1" kern="0" dirty="0">
              <a:solidFill>
                <a:srgbClr val="000000"/>
              </a:solidFill>
            </a:endParaRPr>
          </a:p>
        </p:txBody>
      </p:sp>
      <p:sp>
        <p:nvSpPr>
          <p:cNvPr id="43" name="Text Box 87"/>
          <p:cNvSpPr txBox="1">
            <a:spLocks noChangeArrowheads="1"/>
          </p:cNvSpPr>
          <p:nvPr/>
        </p:nvSpPr>
        <p:spPr bwMode="auto">
          <a:xfrm>
            <a:off x="1036140" y="841715"/>
            <a:ext cx="70018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sz="1400" b="1" kern="0" dirty="0" smtClean="0">
                <a:solidFill>
                  <a:srgbClr val="000000"/>
                </a:solidFill>
              </a:rPr>
              <a:t>a</a:t>
            </a:r>
            <a:endParaRPr lang="en-US" altLang="en-US" sz="1400" b="1" kern="0" dirty="0">
              <a:solidFill>
                <a:srgbClr val="000000"/>
              </a:solidFill>
            </a:endParaRPr>
          </a:p>
        </p:txBody>
      </p:sp>
      <p:sp>
        <p:nvSpPr>
          <p:cNvPr id="44" name="Text Box 89"/>
          <p:cNvSpPr txBox="1">
            <a:spLocks noChangeArrowheads="1"/>
          </p:cNvSpPr>
          <p:nvPr/>
        </p:nvSpPr>
        <p:spPr bwMode="auto">
          <a:xfrm>
            <a:off x="6560726" y="846863"/>
            <a:ext cx="4082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en-US" sz="1400" b="1" kern="0" dirty="0">
                <a:solidFill>
                  <a:srgbClr val="000000"/>
                </a:solidFill>
              </a:rPr>
              <a:t>b</a:t>
            </a:r>
            <a:endParaRPr lang="en-US" altLang="en-US" sz="1400" b="1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84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Widescreen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Symbol</vt:lpstr>
      <vt:lpstr>1_Office Theme</vt:lpstr>
      <vt:lpstr>PowerPoint Presentation</vt:lpstr>
    </vt:vector>
  </TitlesOfParts>
  <Company>St Georges, University of London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Androulla Elia</dc:creator>
  <cp:lastModifiedBy>Androulla Elia</cp:lastModifiedBy>
  <cp:revision>1</cp:revision>
  <dcterms:created xsi:type="dcterms:W3CDTF">2017-09-22T10:10:08Z</dcterms:created>
  <dcterms:modified xsi:type="dcterms:W3CDTF">2017-09-22T10:10:33Z</dcterms:modified>
</cp:coreProperties>
</file>