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8" r:id="rId2"/>
    <p:sldId id="275" r:id="rId3"/>
    <p:sldId id="276" r:id="rId4"/>
    <p:sldId id="273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1878" y="8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819FD-A569-C64E-B825-65A8D3F0B10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6D925-9542-C64E-92AD-0130186CC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45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36D925-9542-C64E-92AD-0130186CC9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36D925-9542-C64E-92AD-0130186CC9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3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7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7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66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08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29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1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9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8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50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5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AFC17-7319-2245-B253-6F361DF891B5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FF3D5-DFAB-C04B-A764-ECDA921B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5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48584" y="156307"/>
            <a:ext cx="2620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Campbell et al., MCL-1 in breast cancer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21510" y="156307"/>
            <a:ext cx="17876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Supplementary Figure S1. </a:t>
            </a:r>
          </a:p>
        </p:txBody>
      </p:sp>
      <p:pic>
        <p:nvPicPr>
          <p:cNvPr id="6" name="Picture 5" descr="Screen Shot 2017-06-29 at 16.28.06 (2)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6" t="53621" r="39553" b="5226"/>
          <a:stretch/>
        </p:blipFill>
        <p:spPr>
          <a:xfrm>
            <a:off x="1329410" y="554546"/>
            <a:ext cx="3257383" cy="2520000"/>
          </a:xfrm>
          <a:prstGeom prst="rect">
            <a:avLst/>
          </a:prstGeom>
        </p:spPr>
      </p:pic>
      <p:pic>
        <p:nvPicPr>
          <p:cNvPr id="15" name="Picture 14" descr="Screen Shot 2017-06-29 at 16.28.06 (2)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7" t="53621" r="9631" b="5226"/>
          <a:stretch/>
        </p:blipFill>
        <p:spPr>
          <a:xfrm>
            <a:off x="1459988" y="3265046"/>
            <a:ext cx="325738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4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8833" r="24066"/>
          <a:stretch/>
        </p:blipFill>
        <p:spPr>
          <a:xfrm>
            <a:off x="883996" y="1356329"/>
            <a:ext cx="3828517" cy="229571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332368" y="6490695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17</a:t>
            </a:r>
            <a:endParaRPr lang="en-US" sz="800" dirty="0"/>
          </a:p>
        </p:txBody>
      </p:sp>
      <p:sp>
        <p:nvSpPr>
          <p:cNvPr id="20" name="TextBox 19"/>
          <p:cNvSpPr txBox="1"/>
          <p:nvPr/>
        </p:nvSpPr>
        <p:spPr>
          <a:xfrm>
            <a:off x="1324299" y="5975212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28</a:t>
            </a:r>
            <a:endParaRPr lang="en-US" sz="800" dirty="0"/>
          </a:p>
        </p:txBody>
      </p:sp>
      <p:sp>
        <p:nvSpPr>
          <p:cNvPr id="48" name="TextBox 47"/>
          <p:cNvSpPr txBox="1"/>
          <p:nvPr/>
        </p:nvSpPr>
        <p:spPr>
          <a:xfrm>
            <a:off x="221510" y="156307"/>
            <a:ext cx="17876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Supplementary Figure S2. </a:t>
            </a:r>
            <a:endParaRPr lang="en-US" sz="1200" dirty="0"/>
          </a:p>
        </p:txBody>
      </p:sp>
      <p:pic>
        <p:nvPicPr>
          <p:cNvPr id="40" name="Picture 39" descr="10.03.2016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5" t="35632" r="42917" b="59722"/>
          <a:stretch/>
        </p:blipFill>
        <p:spPr>
          <a:xfrm flipH="1">
            <a:off x="1640611" y="6712489"/>
            <a:ext cx="395562" cy="3185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Picture 48" descr="10.03.2016 468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70716" r="42234" b="24341"/>
          <a:stretch/>
        </p:blipFill>
        <p:spPr>
          <a:xfrm flipH="1">
            <a:off x="1656487" y="5923396"/>
            <a:ext cx="376510" cy="33895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5" name="Picture 54" descr="10.03.2016 468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2" t="44976" r="42252" b="50986"/>
          <a:stretch/>
        </p:blipFill>
        <p:spPr>
          <a:xfrm flipH="1">
            <a:off x="1656487" y="6332328"/>
            <a:ext cx="376510" cy="276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6" name="TextBox 55"/>
          <p:cNvSpPr txBox="1"/>
          <p:nvPr/>
        </p:nvSpPr>
        <p:spPr>
          <a:xfrm>
            <a:off x="1986598" y="6754083"/>
            <a:ext cx="5867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HSP70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1986598" y="5923396"/>
            <a:ext cx="437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BAK</a:t>
            </a:r>
            <a:endParaRPr lang="en-US" sz="1200" dirty="0"/>
          </a:p>
        </p:txBody>
      </p:sp>
      <p:sp>
        <p:nvSpPr>
          <p:cNvPr id="58" name="TextBox 57"/>
          <p:cNvSpPr txBox="1"/>
          <p:nvPr/>
        </p:nvSpPr>
        <p:spPr>
          <a:xfrm>
            <a:off x="1986598" y="6332328"/>
            <a:ext cx="437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BAX</a:t>
            </a:r>
            <a:endParaRPr lang="en-US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1560441" y="4892405"/>
            <a:ext cx="369332" cy="103099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200" dirty="0" smtClean="0"/>
              <a:t>CRISPR Control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1730339" y="4775407"/>
            <a:ext cx="369332" cy="113107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200" dirty="0" smtClean="0"/>
              <a:t>CRISPR BAX/BAK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629574" y="4844183"/>
            <a:ext cx="2544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48584" y="156307"/>
            <a:ext cx="2620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Campbell et al., MCL-1 in breast cancer</a:t>
            </a:r>
            <a:endParaRPr lang="en-US" sz="12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38216" y="6089056"/>
            <a:ext cx="1079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538216" y="6006506"/>
            <a:ext cx="1079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322580" y="5873612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36</a:t>
            </a:r>
            <a:endParaRPr lang="en-US" sz="8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1535837" y="6394989"/>
            <a:ext cx="1079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525516" y="6735033"/>
            <a:ext cx="1079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526312" y="6825656"/>
            <a:ext cx="1079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538216" y="6602977"/>
            <a:ext cx="1079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332368" y="6268217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28</a:t>
            </a:r>
            <a:endParaRPr lang="en-US" sz="8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525779" y="6920906"/>
            <a:ext cx="1079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319170" y="6802938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72</a:t>
            </a:r>
            <a:endParaRPr lang="en-US" sz="800" dirty="0"/>
          </a:p>
        </p:txBody>
      </p:sp>
      <p:sp>
        <p:nvSpPr>
          <p:cNvPr id="29" name="TextBox 28"/>
          <p:cNvSpPr txBox="1"/>
          <p:nvPr/>
        </p:nvSpPr>
        <p:spPr>
          <a:xfrm>
            <a:off x="1318108" y="6701566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95</a:t>
            </a:r>
            <a:endParaRPr lang="en-US" sz="800" dirty="0"/>
          </a:p>
        </p:txBody>
      </p:sp>
      <p:sp>
        <p:nvSpPr>
          <p:cNvPr id="30" name="TextBox 29"/>
          <p:cNvSpPr txBox="1"/>
          <p:nvPr/>
        </p:nvSpPr>
        <p:spPr>
          <a:xfrm>
            <a:off x="1275218" y="6612438"/>
            <a:ext cx="3406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130</a:t>
            </a:r>
            <a:endParaRPr lang="en-US" sz="800" dirty="0"/>
          </a:p>
        </p:txBody>
      </p:sp>
      <p:sp>
        <p:nvSpPr>
          <p:cNvPr id="31" name="TextBox 30"/>
          <p:cNvSpPr txBox="1"/>
          <p:nvPr/>
        </p:nvSpPr>
        <p:spPr>
          <a:xfrm rot="10800000" flipV="1">
            <a:off x="443428" y="1149106"/>
            <a:ext cx="635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478502" y="3555951"/>
            <a:ext cx="21170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+mj-lt"/>
              </a:rPr>
              <a:t>UMI-</a:t>
            </a:r>
            <a:r>
              <a:rPr lang="en-US" sz="1400" dirty="0" smtClean="0">
                <a:latin typeface="+mj-lt"/>
              </a:rPr>
              <a:t>77 (</a:t>
            </a:r>
            <a:r>
              <a:rPr lang="en-US" sz="1400" dirty="0" err="1" smtClean="0">
                <a:latin typeface="Symbol" charset="2"/>
                <a:cs typeface="Symbol" charset="2"/>
              </a:rPr>
              <a:t>m</a:t>
            </a:r>
            <a:r>
              <a:rPr lang="en-US" sz="1400" dirty="0" err="1" smtClean="0">
                <a:latin typeface="+mj-lt"/>
              </a:rPr>
              <a:t>M</a:t>
            </a:r>
            <a:r>
              <a:rPr lang="en-US" sz="1400" dirty="0" smtClean="0">
                <a:latin typeface="+mj-lt"/>
              </a:rPr>
              <a:t>)</a:t>
            </a:r>
            <a:endParaRPr lang="en-US" sz="140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9788" y="1315014"/>
            <a:ext cx="72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MCF7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84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357574" y="2266405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52</a:t>
            </a:r>
            <a:endParaRPr lang="en-US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4309306" y="1312332"/>
            <a:ext cx="149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MDA-MB-468 cells</a:t>
            </a:r>
          </a:p>
          <a:p>
            <a:r>
              <a:rPr lang="en-US" sz="1200" dirty="0" smtClean="0"/>
              <a:t>72h </a:t>
            </a:r>
            <a:r>
              <a:rPr lang="en-US" sz="1200" dirty="0" err="1" smtClean="0"/>
              <a:t>siRNA</a:t>
            </a:r>
            <a:r>
              <a:rPr lang="en-US" sz="1200" dirty="0" smtClean="0"/>
              <a:t> treatment</a:t>
            </a:r>
            <a:endParaRPr lang="en-US" sz="1200" dirty="0"/>
          </a:p>
        </p:txBody>
      </p:sp>
      <p:pic>
        <p:nvPicPr>
          <p:cNvPr id="16" name="Picture 15" descr="si cleaved parp.jpg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69" t="89083" r="48871" b="7561"/>
          <a:stretch/>
        </p:blipFill>
        <p:spPr>
          <a:xfrm>
            <a:off x="4666299" y="2354987"/>
            <a:ext cx="491068" cy="317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5209066" y="2381764"/>
            <a:ext cx="5208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MCL-1</a:t>
            </a:r>
            <a:endParaRPr lang="en-US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5224657" y="2785677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ACTIN</a:t>
            </a:r>
            <a:endParaRPr lang="en-US" sz="1000" dirty="0"/>
          </a:p>
        </p:txBody>
      </p:sp>
      <p:pic>
        <p:nvPicPr>
          <p:cNvPr id="21" name="Picture 20" descr="si actin 1.jpg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83" t="50249" r="40349" b="46360"/>
          <a:stretch/>
        </p:blipFill>
        <p:spPr>
          <a:xfrm>
            <a:off x="4658935" y="2780438"/>
            <a:ext cx="498431" cy="32067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602775" y="1823202"/>
            <a:ext cx="338554" cy="56002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000" dirty="0" err="1" smtClean="0"/>
              <a:t>siControl</a:t>
            </a:r>
            <a:endParaRPr lang="en-US" sz="1000" dirty="0"/>
          </a:p>
        </p:txBody>
      </p:sp>
      <p:sp>
        <p:nvSpPr>
          <p:cNvPr id="40" name="TextBox 39"/>
          <p:cNvSpPr txBox="1"/>
          <p:nvPr/>
        </p:nvSpPr>
        <p:spPr>
          <a:xfrm>
            <a:off x="4844075" y="1911626"/>
            <a:ext cx="338554" cy="46885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000" dirty="0" smtClean="0"/>
              <a:t>siMCL1</a:t>
            </a:r>
            <a:endParaRPr lang="en-US" sz="1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7766" t="12323" r="3221"/>
          <a:stretch/>
        </p:blipFill>
        <p:spPr>
          <a:xfrm>
            <a:off x="924181" y="1629832"/>
            <a:ext cx="2788641" cy="1837267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21510" y="289657"/>
            <a:ext cx="4775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Supplementary Figure  S3. </a:t>
            </a:r>
            <a:endParaRPr lang="en-US" sz="1200" dirty="0"/>
          </a:p>
          <a:p>
            <a:r>
              <a:rPr lang="en-US" sz="1200" dirty="0" smtClean="0"/>
              <a:t>Targeting MCL-1 restricts triple negative breast cancer cell growth </a:t>
            </a:r>
            <a:r>
              <a:rPr lang="en-US" sz="1200" i="1" dirty="0" smtClean="0"/>
              <a:t>in vivo</a:t>
            </a:r>
            <a:r>
              <a:rPr lang="en-US" sz="1200" dirty="0" smtClean="0"/>
              <a:t>.</a:t>
            </a:r>
            <a:endParaRPr lang="en-US" sz="1200" i="1" dirty="0"/>
          </a:p>
        </p:txBody>
      </p:sp>
      <p:sp>
        <p:nvSpPr>
          <p:cNvPr id="49" name="TextBox 48"/>
          <p:cNvSpPr txBox="1"/>
          <p:nvPr/>
        </p:nvSpPr>
        <p:spPr>
          <a:xfrm>
            <a:off x="3967246" y="1248489"/>
            <a:ext cx="2544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B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50058" y="1226978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3258" y="1303638"/>
            <a:ext cx="2559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MDA-MB-468 </a:t>
            </a:r>
            <a:r>
              <a:rPr lang="en-US" sz="1200" b="1" u="sng" dirty="0" err="1" smtClean="0"/>
              <a:t>xenograft</a:t>
            </a:r>
            <a:r>
              <a:rPr lang="en-US" sz="1200" b="1" u="sng" dirty="0" smtClean="0"/>
              <a:t> final weights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48584" y="156307"/>
            <a:ext cx="2620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Campbell et al., MCL-1 in breast cancer</a:t>
            </a:r>
            <a:endParaRPr lang="en-US" sz="1200" dirty="0"/>
          </a:p>
        </p:txBody>
      </p:sp>
      <p:cxnSp>
        <p:nvCxnSpPr>
          <p:cNvPr id="4" name="Straight Connector 3"/>
          <p:cNvCxnSpPr>
            <a:stCxn id="17" idx="0"/>
            <a:endCxn id="17" idx="0"/>
          </p:cNvCxnSpPr>
          <p:nvPr/>
        </p:nvCxnSpPr>
        <p:spPr>
          <a:xfrm>
            <a:off x="5469495" y="2381764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54160" y="2381764"/>
            <a:ext cx="101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557335" y="2651639"/>
            <a:ext cx="101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358564" y="2543917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38</a:t>
            </a:r>
            <a:endParaRPr lang="en-US" sz="8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4550985" y="2823089"/>
            <a:ext cx="101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547809" y="3067564"/>
            <a:ext cx="101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356931" y="2696317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52</a:t>
            </a:r>
            <a:endParaRPr lang="en-US" sz="800" dirty="0"/>
          </a:p>
        </p:txBody>
      </p:sp>
      <p:sp>
        <p:nvSpPr>
          <p:cNvPr id="27" name="TextBox 26"/>
          <p:cNvSpPr txBox="1"/>
          <p:nvPr/>
        </p:nvSpPr>
        <p:spPr>
          <a:xfrm>
            <a:off x="4357921" y="2951604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38</a:t>
            </a:r>
            <a:endParaRPr lang="en-US" sz="800" dirty="0"/>
          </a:p>
        </p:txBody>
      </p:sp>
      <p:sp>
        <p:nvSpPr>
          <p:cNvPr id="28" name="TextBox 27"/>
          <p:cNvSpPr txBox="1"/>
          <p:nvPr/>
        </p:nvSpPr>
        <p:spPr>
          <a:xfrm>
            <a:off x="542626" y="4004389"/>
            <a:ext cx="2530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</a:t>
            </a:r>
          </a:p>
        </p:txBody>
      </p:sp>
      <p:pic>
        <p:nvPicPr>
          <p:cNvPr id="29" name="Picture 28" descr="YX3.2d MCL1 IHC x20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9" t="2705" r="23327" b="55494"/>
          <a:stretch/>
        </p:blipFill>
        <p:spPr>
          <a:xfrm>
            <a:off x="775669" y="6861551"/>
            <a:ext cx="2136511" cy="215848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0" name="Straight Connector 29"/>
          <p:cNvCxnSpPr/>
          <p:nvPr/>
        </p:nvCxnSpPr>
        <p:spPr>
          <a:xfrm>
            <a:off x="924182" y="7185263"/>
            <a:ext cx="971550" cy="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YX3.2j MCL1 IHC x20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2333" r="18552" b="25866"/>
          <a:stretch/>
        </p:blipFill>
        <p:spPr>
          <a:xfrm>
            <a:off x="3479001" y="6855715"/>
            <a:ext cx="2156667" cy="215848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4" name="Straight Connector 33"/>
          <p:cNvCxnSpPr/>
          <p:nvPr/>
        </p:nvCxnSpPr>
        <p:spPr>
          <a:xfrm>
            <a:off x="3627514" y="7180228"/>
            <a:ext cx="971550" cy="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6093" y="6455489"/>
            <a:ext cx="263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1668" y="6476999"/>
            <a:ext cx="2056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err="1" smtClean="0"/>
              <a:t>siControl</a:t>
            </a:r>
            <a:r>
              <a:rPr lang="en-US" sz="1200" b="1" u="sng" dirty="0" smtClean="0"/>
              <a:t> </a:t>
            </a:r>
            <a:r>
              <a:rPr lang="en-US" sz="1200" b="1" u="sng" dirty="0" err="1" smtClean="0"/>
              <a:t>tumour</a:t>
            </a:r>
            <a:r>
              <a:rPr lang="en-US" sz="1200" b="1" u="sng" dirty="0" smtClean="0"/>
              <a:t> at endpoint</a:t>
            </a:r>
            <a:endParaRPr lang="en-US" sz="1200" b="1" u="sng" dirty="0"/>
          </a:p>
        </p:txBody>
      </p:sp>
      <p:sp>
        <p:nvSpPr>
          <p:cNvPr id="36" name="TextBox 35"/>
          <p:cNvSpPr txBox="1"/>
          <p:nvPr/>
        </p:nvSpPr>
        <p:spPr>
          <a:xfrm>
            <a:off x="3547559" y="6490899"/>
            <a:ext cx="1941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siMCL1 </a:t>
            </a:r>
            <a:r>
              <a:rPr lang="en-US" sz="1200" b="1" u="sng" dirty="0" err="1" smtClean="0"/>
              <a:t>tumour</a:t>
            </a:r>
            <a:r>
              <a:rPr lang="en-US" sz="1200" b="1" u="sng" dirty="0" smtClean="0"/>
              <a:t> at endpoint</a:t>
            </a:r>
            <a:endParaRPr lang="en-US" sz="1200" b="1" u="sng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0"/>
          <a:srcRect l="6253" r="53212" b="18164"/>
          <a:stretch/>
        </p:blipFill>
        <p:spPr>
          <a:xfrm>
            <a:off x="1573415" y="4559728"/>
            <a:ext cx="1905585" cy="53932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8" name="TextBox 37"/>
          <p:cNvSpPr txBox="1"/>
          <p:nvPr/>
        </p:nvSpPr>
        <p:spPr>
          <a:xfrm>
            <a:off x="1250562" y="4511243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55</a:t>
            </a:r>
            <a:endParaRPr lang="en-US" sz="800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1461681" y="4631665"/>
            <a:ext cx="101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468031" y="5041240"/>
            <a:ext cx="101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245625" y="4920818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36</a:t>
            </a:r>
            <a:endParaRPr lang="en-US" sz="800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11"/>
          <a:srcRect l="6466" t="11127" r="51971" b="18558"/>
          <a:stretch/>
        </p:blipFill>
        <p:spPr>
          <a:xfrm>
            <a:off x="1550580" y="5244212"/>
            <a:ext cx="1928421" cy="33108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4" name="TextBox 43"/>
          <p:cNvSpPr txBox="1"/>
          <p:nvPr/>
        </p:nvSpPr>
        <p:spPr>
          <a:xfrm>
            <a:off x="3524383" y="4726687"/>
            <a:ext cx="5208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MCL-1</a:t>
            </a:r>
            <a:endParaRPr lang="en-US" sz="1000" dirty="0"/>
          </a:p>
        </p:txBody>
      </p:sp>
      <p:sp>
        <p:nvSpPr>
          <p:cNvPr id="45" name="TextBox 44"/>
          <p:cNvSpPr txBox="1"/>
          <p:nvPr/>
        </p:nvSpPr>
        <p:spPr>
          <a:xfrm>
            <a:off x="1237862" y="5133543"/>
            <a:ext cx="288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55</a:t>
            </a:r>
            <a:endParaRPr lang="en-US" sz="8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1448981" y="5253965"/>
            <a:ext cx="101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524383" y="5256913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ACTIN</a:t>
            </a:r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150375" y="2301715"/>
            <a:ext cx="1464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Tumour</a:t>
            </a:r>
            <a:r>
              <a:rPr lang="en-US" sz="1200" dirty="0" smtClean="0"/>
              <a:t> weight (mg)</a:t>
            </a:r>
            <a:endParaRPr lang="en-US" sz="1200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624215" y="4438650"/>
            <a:ext cx="852285" cy="635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2551315" y="4432300"/>
            <a:ext cx="852285" cy="6350"/>
          </a:xfrm>
          <a:prstGeom prst="lin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631485" y="4051696"/>
            <a:ext cx="8839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 smtClean="0"/>
              <a:t>siControl</a:t>
            </a:r>
            <a:r>
              <a:rPr lang="en-US" sz="1100" dirty="0" smtClean="0"/>
              <a:t> </a:t>
            </a:r>
          </a:p>
          <a:p>
            <a:pPr algn="ctr"/>
            <a:r>
              <a:rPr lang="en-US" sz="1100" dirty="0" smtClean="0"/>
              <a:t> at endpoint</a:t>
            </a:r>
            <a:endParaRPr lang="en-US" sz="1100" dirty="0"/>
          </a:p>
        </p:txBody>
      </p:sp>
      <p:sp>
        <p:nvSpPr>
          <p:cNvPr id="53" name="TextBox 52"/>
          <p:cNvSpPr txBox="1"/>
          <p:nvPr/>
        </p:nvSpPr>
        <p:spPr>
          <a:xfrm>
            <a:off x="2548382" y="4051696"/>
            <a:ext cx="8839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/>
              <a:t>siMCL1 </a:t>
            </a:r>
          </a:p>
          <a:p>
            <a:pPr algn="ctr"/>
            <a:r>
              <a:rPr lang="en-US" sz="1100" dirty="0" smtClean="0"/>
              <a:t> at endpoint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7282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3809" y="156307"/>
            <a:ext cx="2620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Campbell et al., MCL-1 in breast cancer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21510" y="156307"/>
            <a:ext cx="3833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Supplementary Figure  S4. </a:t>
            </a:r>
            <a:endParaRPr lang="en-US" sz="1200" dirty="0"/>
          </a:p>
          <a:p>
            <a:r>
              <a:rPr lang="en-US" sz="1200" dirty="0" smtClean="0"/>
              <a:t>Requirement for </a:t>
            </a:r>
            <a:r>
              <a:rPr lang="en-US" sz="1200" i="1" dirty="0" smtClean="0"/>
              <a:t>Mcl1</a:t>
            </a:r>
            <a:r>
              <a:rPr lang="en-US" sz="1200" dirty="0" smtClean="0"/>
              <a:t> in mammary </a:t>
            </a:r>
            <a:r>
              <a:rPr lang="en-US" sz="1200" dirty="0" err="1" smtClean="0"/>
              <a:t>tumourigenesis</a:t>
            </a:r>
            <a:r>
              <a:rPr lang="en-US" sz="1200" dirty="0" smtClean="0"/>
              <a:t> i</a:t>
            </a:r>
            <a:r>
              <a:rPr lang="en-US" sz="1200" i="1" dirty="0" smtClean="0"/>
              <a:t>n vivo</a:t>
            </a:r>
            <a:endParaRPr lang="en-US" sz="1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19100" y="774700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71239" y="3369101"/>
            <a:ext cx="268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10426" y="3342787"/>
            <a:ext cx="266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434283" y="3369101"/>
            <a:ext cx="2056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T</a:t>
            </a:r>
            <a:r>
              <a:rPr lang="en-US" sz="1200" u="sng" dirty="0" smtClean="0"/>
              <a:t>ime until </a:t>
            </a:r>
            <a:r>
              <a:rPr lang="en-US" sz="1200" u="sng" dirty="0" err="1" smtClean="0"/>
              <a:t>tumour</a:t>
            </a:r>
            <a:r>
              <a:rPr lang="en-US" sz="1200" u="sng" dirty="0" smtClean="0"/>
              <a:t> emergence</a:t>
            </a:r>
            <a:endParaRPr lang="en-US" sz="1200" u="sng" dirty="0"/>
          </a:p>
        </p:txBody>
      </p:sp>
      <p:sp>
        <p:nvSpPr>
          <p:cNvPr id="15" name="TextBox 14"/>
          <p:cNvSpPr txBox="1"/>
          <p:nvPr/>
        </p:nvSpPr>
        <p:spPr>
          <a:xfrm>
            <a:off x="3261640" y="3342787"/>
            <a:ext cx="2792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/>
              <a:t>T</a:t>
            </a:r>
            <a:r>
              <a:rPr lang="en-US" sz="1200" u="sng" dirty="0" smtClean="0"/>
              <a:t>ime for </a:t>
            </a:r>
            <a:r>
              <a:rPr lang="en-US" sz="1200" u="sng" dirty="0" err="1" smtClean="0"/>
              <a:t>tumour</a:t>
            </a:r>
            <a:r>
              <a:rPr lang="en-US" sz="1200" u="sng" dirty="0" smtClean="0"/>
              <a:t> progression to end point</a:t>
            </a:r>
            <a:endParaRPr lang="en-US" sz="1200" u="sng" dirty="0"/>
          </a:p>
        </p:txBody>
      </p:sp>
      <p:sp>
        <p:nvSpPr>
          <p:cNvPr id="18" name="TextBox 17"/>
          <p:cNvSpPr txBox="1"/>
          <p:nvPr/>
        </p:nvSpPr>
        <p:spPr>
          <a:xfrm>
            <a:off x="433281" y="5655101"/>
            <a:ext cx="279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0940" y="5655101"/>
            <a:ext cx="2454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 smtClean="0"/>
              <a:t>Number of </a:t>
            </a:r>
            <a:r>
              <a:rPr lang="en-US" sz="1200" u="sng" dirty="0" err="1" smtClean="0"/>
              <a:t>tumour</a:t>
            </a:r>
            <a:r>
              <a:rPr lang="en-US" sz="1200" u="sng" dirty="0" smtClean="0"/>
              <a:t> burdened glands</a:t>
            </a:r>
            <a:endParaRPr lang="en-US" sz="1200" u="sng" dirty="0"/>
          </a:p>
        </p:txBody>
      </p:sp>
      <p:sp>
        <p:nvSpPr>
          <p:cNvPr id="20" name="TextBox 19"/>
          <p:cNvSpPr txBox="1"/>
          <p:nvPr/>
        </p:nvSpPr>
        <p:spPr>
          <a:xfrm>
            <a:off x="3165458" y="5667801"/>
            <a:ext cx="2598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3443117" y="5667801"/>
            <a:ext cx="1468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u="sng" dirty="0" smtClean="0"/>
              <a:t>Total </a:t>
            </a:r>
            <a:r>
              <a:rPr lang="en-US" sz="1200" u="sng" smtClean="0"/>
              <a:t>tumour</a:t>
            </a:r>
            <a:r>
              <a:rPr lang="en-US" sz="1200" u="sng" dirty="0" smtClean="0"/>
              <a:t> weight</a:t>
            </a:r>
            <a:endParaRPr lang="en-US" sz="1200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821638" y="858756"/>
            <a:ext cx="294270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u="sng" dirty="0" smtClean="0"/>
              <a:t>WT</a:t>
            </a:r>
            <a:r>
              <a:rPr lang="en-US" sz="1000" b="1" dirty="0" smtClean="0"/>
              <a:t> n=36</a:t>
            </a:r>
          </a:p>
          <a:p>
            <a:r>
              <a:rPr lang="en-GB" sz="1000" i="1" dirty="0" smtClean="0"/>
              <a:t>MMTV-PyMT;MMTV</a:t>
            </a:r>
            <a:r>
              <a:rPr lang="en-GB" sz="1000" i="1" dirty="0"/>
              <a:t>-cre;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+</a:t>
            </a:r>
            <a:r>
              <a:rPr lang="en-GB" sz="1000" i="1" baseline="30000" dirty="0"/>
              <a:t>/</a:t>
            </a:r>
            <a:r>
              <a:rPr lang="en-GB" sz="1000" baseline="30000" dirty="0" smtClean="0"/>
              <a:t>+</a:t>
            </a:r>
            <a:r>
              <a:rPr lang="en-GB" sz="1000" dirty="0" smtClean="0"/>
              <a:t> n=8 </a:t>
            </a:r>
            <a:endParaRPr lang="en-GB" sz="1000" dirty="0"/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MMTV</a:t>
            </a:r>
            <a:r>
              <a:rPr lang="en-GB" sz="1000" i="1" dirty="0"/>
              <a:t>-cre;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+</a:t>
            </a:r>
            <a:r>
              <a:rPr lang="en-GB" sz="1000" i="1" baseline="30000" dirty="0"/>
              <a:t>/+</a:t>
            </a:r>
            <a:r>
              <a:rPr lang="en-GB" sz="1000" i="1" dirty="0"/>
              <a:t>; </a:t>
            </a:r>
            <a:r>
              <a:rPr lang="en-GB" sz="1000" i="1" dirty="0" smtClean="0"/>
              <a:t>ROSA-</a:t>
            </a:r>
            <a:r>
              <a:rPr lang="en-GB" sz="1000" i="1" dirty="0" err="1" smtClean="0"/>
              <a:t>tdRFP</a:t>
            </a:r>
            <a:r>
              <a:rPr lang="en-GB" sz="1000" dirty="0" smtClean="0"/>
              <a:t> n=9</a:t>
            </a:r>
          </a:p>
          <a:p>
            <a:r>
              <a:rPr lang="en-GB" sz="1000" i="1" dirty="0"/>
              <a:t>MMTV-PyMT</a:t>
            </a:r>
            <a:r>
              <a:rPr lang="en-GB" sz="1000" i="1" dirty="0" smtClean="0"/>
              <a:t>;Mcl1</a:t>
            </a:r>
            <a:r>
              <a:rPr lang="en-GB" sz="1000" i="1" baseline="30000" dirty="0"/>
              <a:t>+/+</a:t>
            </a:r>
            <a:r>
              <a:rPr lang="en-GB" sz="1000" i="1" dirty="0"/>
              <a:t>; ROSA-</a:t>
            </a:r>
            <a:r>
              <a:rPr lang="en-GB" sz="1000" i="1" dirty="0" err="1"/>
              <a:t>tdRFP</a:t>
            </a:r>
            <a:r>
              <a:rPr lang="en-GB" sz="1000" i="1" dirty="0"/>
              <a:t> </a:t>
            </a:r>
            <a:r>
              <a:rPr lang="en-GB" sz="1000" dirty="0"/>
              <a:t>n</a:t>
            </a:r>
            <a:r>
              <a:rPr lang="en-GB" sz="1000" dirty="0" smtClean="0"/>
              <a:t>=4</a:t>
            </a:r>
            <a:endParaRPr lang="en-GB" sz="1000" dirty="0"/>
          </a:p>
          <a:p>
            <a:r>
              <a:rPr lang="en-GB" sz="1000" i="1" dirty="0" smtClean="0"/>
              <a:t>MMTV</a:t>
            </a:r>
            <a:r>
              <a:rPr lang="en-GB" sz="1000" i="1" dirty="0"/>
              <a:t>-PyMT;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+</a:t>
            </a:r>
            <a:r>
              <a:rPr lang="en-GB" sz="1000" i="1" baseline="30000" dirty="0"/>
              <a:t>/+</a:t>
            </a:r>
            <a:r>
              <a:rPr lang="en-GB" sz="1000" i="1" dirty="0"/>
              <a:t> </a:t>
            </a:r>
            <a:r>
              <a:rPr lang="en-GB" sz="1000" dirty="0"/>
              <a:t>n=</a:t>
            </a:r>
            <a:r>
              <a:rPr lang="en-GB" sz="1000" dirty="0" smtClean="0"/>
              <a:t>7</a:t>
            </a:r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fl</a:t>
            </a:r>
            <a:r>
              <a:rPr lang="en-GB" sz="1000" i="1" baseline="30000" dirty="0"/>
              <a:t>/+</a:t>
            </a:r>
            <a:r>
              <a:rPr lang="en-GB" sz="1000" i="1" dirty="0"/>
              <a:t> </a:t>
            </a:r>
            <a:r>
              <a:rPr lang="en-GB" sz="1000" dirty="0"/>
              <a:t>n=4 </a:t>
            </a:r>
            <a:r>
              <a:rPr lang="en-GB" sz="1000" dirty="0" smtClean="0"/>
              <a:t> </a:t>
            </a:r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fl</a:t>
            </a:r>
            <a:r>
              <a:rPr lang="en-GB" sz="1000" i="1" baseline="30000" dirty="0"/>
              <a:t>/+</a:t>
            </a:r>
            <a:r>
              <a:rPr lang="en-GB" sz="1000" i="1" dirty="0" smtClean="0"/>
              <a:t>;ROSA-</a:t>
            </a:r>
            <a:r>
              <a:rPr lang="en-GB" sz="1000" i="1" dirty="0" err="1" smtClean="0"/>
              <a:t>tdRFP</a:t>
            </a:r>
            <a:r>
              <a:rPr lang="en-GB" sz="1000" i="1" dirty="0" smtClean="0"/>
              <a:t> </a:t>
            </a:r>
            <a:r>
              <a:rPr lang="en-GB" sz="1000" dirty="0"/>
              <a:t>n=</a:t>
            </a:r>
            <a:r>
              <a:rPr lang="en-GB" sz="1000" dirty="0" smtClean="0"/>
              <a:t>1</a:t>
            </a:r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fl</a:t>
            </a:r>
            <a:r>
              <a:rPr lang="en-GB" sz="1000" i="1" baseline="30000" dirty="0"/>
              <a:t>/</a:t>
            </a:r>
            <a:r>
              <a:rPr lang="en-GB" sz="1000" i="1" baseline="30000" dirty="0" err="1"/>
              <a:t>fl</a:t>
            </a:r>
            <a:r>
              <a:rPr lang="en-GB" sz="1000" i="1" baseline="30000" dirty="0"/>
              <a:t> </a:t>
            </a:r>
            <a:r>
              <a:rPr lang="en-GB" sz="1000" dirty="0"/>
              <a:t>n=3 </a:t>
            </a:r>
            <a:endParaRPr lang="en-GB" sz="1000" dirty="0" smtClean="0"/>
          </a:p>
          <a:p>
            <a:r>
              <a:rPr lang="en-GB" sz="1000" b="1" u="sng" dirty="0" smtClean="0"/>
              <a:t>HET</a:t>
            </a:r>
            <a:r>
              <a:rPr lang="en-GB" sz="1000" b="1" dirty="0" smtClean="0"/>
              <a:t> n=28</a:t>
            </a:r>
            <a:endParaRPr lang="en-GB" sz="1000" b="1" u="sng" dirty="0" smtClean="0"/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MMTV</a:t>
            </a:r>
            <a:r>
              <a:rPr lang="en-GB" sz="1000" i="1" dirty="0"/>
              <a:t>-cre;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fl</a:t>
            </a:r>
            <a:r>
              <a:rPr lang="en-GB" sz="1000" i="1" baseline="30000" dirty="0"/>
              <a:t>/+</a:t>
            </a:r>
            <a:r>
              <a:rPr lang="en-GB" sz="1000" i="1" dirty="0"/>
              <a:t> </a:t>
            </a:r>
            <a:r>
              <a:rPr lang="en-GB" sz="1000" dirty="0"/>
              <a:t>n=16 </a:t>
            </a:r>
            <a:endParaRPr lang="en-GB" sz="1000" dirty="0" smtClean="0"/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MMTV</a:t>
            </a:r>
            <a:r>
              <a:rPr lang="en-GB" sz="1000" i="1" dirty="0"/>
              <a:t>-cre;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fl</a:t>
            </a:r>
            <a:r>
              <a:rPr lang="en-GB" sz="1000" i="1" baseline="30000" dirty="0"/>
              <a:t>/+</a:t>
            </a:r>
            <a:r>
              <a:rPr lang="en-GB" sz="1000" i="1" dirty="0"/>
              <a:t>; </a:t>
            </a:r>
            <a:r>
              <a:rPr lang="en-GB" sz="1000" i="1" dirty="0" smtClean="0"/>
              <a:t>ROSA-</a:t>
            </a:r>
            <a:r>
              <a:rPr lang="en-GB" sz="1000" i="1" dirty="0" err="1" smtClean="0"/>
              <a:t>tdRFP</a:t>
            </a:r>
            <a:r>
              <a:rPr lang="en-GB" sz="1000" dirty="0" smtClean="0"/>
              <a:t> </a:t>
            </a:r>
            <a:r>
              <a:rPr lang="en-GB" sz="1000" dirty="0"/>
              <a:t>n=</a:t>
            </a:r>
            <a:r>
              <a:rPr lang="en-GB" sz="1000" dirty="0" smtClean="0"/>
              <a:t>12 </a:t>
            </a:r>
          </a:p>
          <a:p>
            <a:r>
              <a:rPr lang="en-GB" sz="1000" b="1" u="sng" dirty="0" smtClean="0"/>
              <a:t>HOM</a:t>
            </a:r>
            <a:r>
              <a:rPr lang="en-GB" sz="1000" b="1" dirty="0" smtClean="0"/>
              <a:t> n=18</a:t>
            </a:r>
            <a:endParaRPr lang="en-GB" sz="1000" b="1" u="sng" dirty="0" smtClean="0"/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MMTV</a:t>
            </a:r>
            <a:r>
              <a:rPr lang="en-GB" sz="1000" i="1" dirty="0"/>
              <a:t>-cre;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fl</a:t>
            </a:r>
            <a:r>
              <a:rPr lang="en-GB" sz="1000" i="1" baseline="30000" dirty="0"/>
              <a:t>/</a:t>
            </a:r>
            <a:r>
              <a:rPr lang="en-GB" sz="1000" i="1" baseline="30000" dirty="0" err="1"/>
              <a:t>fl</a:t>
            </a:r>
            <a:r>
              <a:rPr lang="en-GB" sz="1000" dirty="0"/>
              <a:t> n=10 </a:t>
            </a:r>
            <a:endParaRPr lang="en-GB" sz="1000" dirty="0" smtClean="0"/>
          </a:p>
          <a:p>
            <a:r>
              <a:rPr lang="en-GB" sz="1000" i="1" dirty="0"/>
              <a:t>MMTV-PyMT;</a:t>
            </a:r>
            <a:r>
              <a:rPr lang="en-GB" sz="1000" i="1" dirty="0" smtClean="0"/>
              <a:t>MMTV</a:t>
            </a:r>
            <a:r>
              <a:rPr lang="en-GB" sz="1000" i="1" dirty="0"/>
              <a:t>-cre;</a:t>
            </a:r>
            <a:r>
              <a:rPr lang="en-GB" sz="1000" i="1" dirty="0" smtClean="0"/>
              <a:t>Mcl1</a:t>
            </a:r>
            <a:r>
              <a:rPr lang="en-GB" sz="1000" i="1" baseline="30000" dirty="0" smtClean="0"/>
              <a:t>fl</a:t>
            </a:r>
            <a:r>
              <a:rPr lang="en-GB" sz="1000" i="1" baseline="30000" dirty="0"/>
              <a:t>/</a:t>
            </a:r>
            <a:r>
              <a:rPr lang="en-GB" sz="1000" i="1" baseline="30000" dirty="0" err="1"/>
              <a:t>fl</a:t>
            </a:r>
            <a:r>
              <a:rPr lang="en-GB" sz="1000" i="1" dirty="0"/>
              <a:t>; </a:t>
            </a:r>
            <a:r>
              <a:rPr lang="en-GB" sz="1000" i="1" dirty="0" smtClean="0"/>
              <a:t>ROSA-</a:t>
            </a:r>
            <a:r>
              <a:rPr lang="en-GB" sz="1000" i="1" dirty="0" err="1" smtClean="0"/>
              <a:t>tdRFP</a:t>
            </a:r>
            <a:r>
              <a:rPr lang="en-GB" sz="1000" i="1" dirty="0" smtClean="0"/>
              <a:t> </a:t>
            </a:r>
            <a:r>
              <a:rPr lang="en-GB" sz="1000" dirty="0"/>
              <a:t>n=8 </a:t>
            </a:r>
            <a:endParaRPr lang="en-US" sz="1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651" t="13906" r="5281"/>
          <a:stretch/>
        </p:blipFill>
        <p:spPr>
          <a:xfrm>
            <a:off x="678351" y="3862000"/>
            <a:ext cx="2151266" cy="14995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0140" t="29512" r="5719" b="-3202"/>
          <a:stretch/>
        </p:blipFill>
        <p:spPr>
          <a:xfrm>
            <a:off x="678351" y="6071799"/>
            <a:ext cx="2151266" cy="17260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t="30600" r="566"/>
          <a:stretch/>
        </p:blipFill>
        <p:spPr>
          <a:xfrm>
            <a:off x="3165458" y="6197600"/>
            <a:ext cx="2645725" cy="1579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9046" y="3804913"/>
            <a:ext cx="2448491" cy="15566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9878" y="3720214"/>
            <a:ext cx="353943" cy="147342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100" dirty="0" smtClean="0"/>
              <a:t>Days until </a:t>
            </a:r>
            <a:r>
              <a:rPr lang="en-US" sz="1100" dirty="0" err="1" smtClean="0"/>
              <a:t>tumour</a:t>
            </a:r>
            <a:r>
              <a:rPr lang="en-US" sz="1100" dirty="0" smtClean="0"/>
              <a:t> onset</a:t>
            </a:r>
            <a:endParaRPr lang="en-US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388040" y="5805098"/>
            <a:ext cx="353943" cy="199270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100" dirty="0" smtClean="0"/>
              <a:t>Number of glands with  </a:t>
            </a:r>
            <a:r>
              <a:rPr lang="en-US" sz="1100" dirty="0" err="1" smtClean="0"/>
              <a:t>tumour</a:t>
            </a:r>
            <a:r>
              <a:rPr lang="en-US" sz="1100" dirty="0" smtClean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47362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5175</TotalTime>
  <Words>213</Words>
  <Application>Microsoft Office PowerPoint</Application>
  <PresentationFormat>A4 Paper (210x297 mm)</PresentationFormat>
  <Paragraphs>80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M06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Kirsteen Campbell</dc:creator>
  <cp:lastModifiedBy>Karen Blyth</cp:lastModifiedBy>
  <cp:revision>229</cp:revision>
  <cp:lastPrinted>2017-06-29T15:41:45Z</cp:lastPrinted>
  <dcterms:created xsi:type="dcterms:W3CDTF">2016-06-01T12:32:59Z</dcterms:created>
  <dcterms:modified xsi:type="dcterms:W3CDTF">2017-09-12T12:30:51Z</dcterms:modified>
</cp:coreProperties>
</file>