
<file path=[Content_Types].xml><?xml version="1.0" encoding="utf-8"?>
<Types xmlns="http://schemas.openxmlformats.org/package/2006/content-types">
  <Default Extension="png" ContentType="image/png"/>
  <Default Extension="bmp" ContentType="image/bmp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743" r:id="rId2"/>
    <p:sldId id="741" r:id="rId3"/>
    <p:sldId id="679" r:id="rId4"/>
    <p:sldId id="750" r:id="rId5"/>
    <p:sldId id="745" r:id="rId6"/>
    <p:sldId id="740" r:id="rId7"/>
    <p:sldId id="752" r:id="rId8"/>
    <p:sldId id="751" r:id="rId9"/>
    <p:sldId id="744" r:id="rId10"/>
  </p:sldIdLst>
  <p:sldSz cx="9144000" cy="6858000" type="screen4x3"/>
  <p:notesSz cx="6797675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3300"/>
    <a:srgbClr val="00CCFF"/>
    <a:srgbClr val="FF00FF"/>
    <a:srgbClr val="3210FC"/>
    <a:srgbClr val="C709B9"/>
    <a:srgbClr val="2003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3" autoAdjust="0"/>
    <p:restoredTop sz="91003" autoAdjust="0"/>
  </p:normalViewPr>
  <p:slideViewPr>
    <p:cSldViewPr>
      <p:cViewPr>
        <p:scale>
          <a:sx n="100" d="100"/>
          <a:sy n="100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ko-KR" sz="1200"/>
              <a:t>HCT116</a:t>
            </a:r>
            <a:endParaRPr lang="ko-KR" altLang="en-US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0000FF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'HCT116 (2)'!$L$1:$L$32</c:f>
                <c:numCache>
                  <c:formatCode>General</c:formatCode>
                  <c:ptCount val="32"/>
                  <c:pt idx="0">
                    <c:v>0</c:v>
                  </c:pt>
                  <c:pt idx="1">
                    <c:v>1.9091883092036803</c:v>
                  </c:pt>
                  <c:pt idx="2">
                    <c:v>0.79372539331937708</c:v>
                  </c:pt>
                  <c:pt idx="3">
                    <c:v>1.5534906930308057</c:v>
                  </c:pt>
                  <c:pt idx="4">
                    <c:v>1.4177446878757818</c:v>
                  </c:pt>
                  <c:pt idx="5">
                    <c:v>1.352774925846868</c:v>
                  </c:pt>
                  <c:pt idx="6">
                    <c:v>0.80829037686547733</c:v>
                  </c:pt>
                  <c:pt idx="7">
                    <c:v>0.25166114784235838</c:v>
                  </c:pt>
                  <c:pt idx="8">
                    <c:v>3.3471380810079121</c:v>
                  </c:pt>
                  <c:pt idx="9">
                    <c:v>3.2603680773802211</c:v>
                  </c:pt>
                  <c:pt idx="10">
                    <c:v>0.41633319989322704</c:v>
                  </c:pt>
                  <c:pt idx="11">
                    <c:v>1.9078784028338918</c:v>
                  </c:pt>
                  <c:pt idx="12">
                    <c:v>0.60827625302982247</c:v>
                  </c:pt>
                  <c:pt idx="13">
                    <c:v>3.8109491381194429</c:v>
                  </c:pt>
                  <c:pt idx="14">
                    <c:v>1.6093476939431077</c:v>
                  </c:pt>
                  <c:pt idx="15">
                    <c:v>1.0440306508910553</c:v>
                  </c:pt>
                  <c:pt idx="16">
                    <c:v>2.4193663082165373</c:v>
                  </c:pt>
                  <c:pt idx="17">
                    <c:v>3.6013886210738222</c:v>
                  </c:pt>
                  <c:pt idx="18">
                    <c:v>1.7156145643277017</c:v>
                  </c:pt>
                  <c:pt idx="19">
                    <c:v>4.3714985988788788</c:v>
                  </c:pt>
                  <c:pt idx="20">
                    <c:v>1.9553345834749936</c:v>
                  </c:pt>
                  <c:pt idx="21">
                    <c:v>2.0663978319771834</c:v>
                  </c:pt>
                  <c:pt idx="22">
                    <c:v>2.1733231083604028</c:v>
                  </c:pt>
                  <c:pt idx="23">
                    <c:v>2.4826061575153933</c:v>
                  </c:pt>
                  <c:pt idx="24">
                    <c:v>3.8314488121336043</c:v>
                  </c:pt>
                  <c:pt idx="25">
                    <c:v>0.92376043070340208</c:v>
                  </c:pt>
                  <c:pt idx="26">
                    <c:v>2.4331050121192876</c:v>
                  </c:pt>
                  <c:pt idx="27">
                    <c:v>2.0599352740640509</c:v>
                  </c:pt>
                  <c:pt idx="28">
                    <c:v>0.8962886439832507</c:v>
                  </c:pt>
                  <c:pt idx="29">
                    <c:v>0.78102496759066831</c:v>
                  </c:pt>
                  <c:pt idx="30">
                    <c:v>3.8017539811688645</c:v>
                  </c:pt>
                  <c:pt idx="31">
                    <c:v>3.6909799963334038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'HCT116 (2)'!$J$1:$J$32</c:f>
              <c:strCache>
                <c:ptCount val="32"/>
                <c:pt idx="0">
                  <c:v>cont</c:v>
                </c:pt>
                <c:pt idx="1">
                  <c:v>miR-NC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15</c:v>
                </c:pt>
                <c:pt idx="17">
                  <c:v>16</c:v>
                </c:pt>
                <c:pt idx="18">
                  <c:v>17</c:v>
                </c:pt>
                <c:pt idx="19">
                  <c:v>18</c:v>
                </c:pt>
                <c:pt idx="20">
                  <c:v>19</c:v>
                </c:pt>
                <c:pt idx="21">
                  <c:v>20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24</c:v>
                </c:pt>
                <c:pt idx="26">
                  <c:v>25</c:v>
                </c:pt>
                <c:pt idx="27">
                  <c:v>26</c:v>
                </c:pt>
                <c:pt idx="28">
                  <c:v>27</c:v>
                </c:pt>
                <c:pt idx="29">
                  <c:v>28</c:v>
                </c:pt>
                <c:pt idx="30">
                  <c:v>29</c:v>
                </c:pt>
                <c:pt idx="31">
                  <c:v>30</c:v>
                </c:pt>
              </c:strCache>
            </c:strRef>
          </c:cat>
          <c:val>
            <c:numRef>
              <c:f>'HCT116 (2)'!$K$1:$K$32</c:f>
              <c:numCache>
                <c:formatCode>0.0</c:formatCode>
                <c:ptCount val="32"/>
                <c:pt idx="0">
                  <c:v>100</c:v>
                </c:pt>
                <c:pt idx="1">
                  <c:v>79.650000000000006</c:v>
                </c:pt>
                <c:pt idx="2">
                  <c:v>18.7</c:v>
                </c:pt>
                <c:pt idx="3">
                  <c:v>20.966666666666665</c:v>
                </c:pt>
                <c:pt idx="4">
                  <c:v>26.2</c:v>
                </c:pt>
                <c:pt idx="5">
                  <c:v>26.599999999999998</c:v>
                </c:pt>
                <c:pt idx="6">
                  <c:v>26.833333333333332</c:v>
                </c:pt>
                <c:pt idx="7">
                  <c:v>27.066666666666666</c:v>
                </c:pt>
                <c:pt idx="8">
                  <c:v>30.866666666666664</c:v>
                </c:pt>
                <c:pt idx="9">
                  <c:v>31</c:v>
                </c:pt>
                <c:pt idx="10">
                  <c:v>31.466666666666669</c:v>
                </c:pt>
                <c:pt idx="11">
                  <c:v>31.600000000000005</c:v>
                </c:pt>
                <c:pt idx="12">
                  <c:v>32.199999999999996</c:v>
                </c:pt>
                <c:pt idx="13">
                  <c:v>32.833333333333336</c:v>
                </c:pt>
                <c:pt idx="14">
                  <c:v>33</c:v>
                </c:pt>
                <c:pt idx="15">
                  <c:v>35.1</c:v>
                </c:pt>
                <c:pt idx="16">
                  <c:v>35.43333333333333</c:v>
                </c:pt>
                <c:pt idx="17">
                  <c:v>37.1</c:v>
                </c:pt>
                <c:pt idx="18">
                  <c:v>37.966666666666669</c:v>
                </c:pt>
                <c:pt idx="19">
                  <c:v>38.1</c:v>
                </c:pt>
                <c:pt idx="20">
                  <c:v>38.266666666666659</c:v>
                </c:pt>
                <c:pt idx="21">
                  <c:v>39.699999999999996</c:v>
                </c:pt>
                <c:pt idx="22">
                  <c:v>39.833333333333336</c:v>
                </c:pt>
                <c:pt idx="23">
                  <c:v>40.766666666666666</c:v>
                </c:pt>
                <c:pt idx="24">
                  <c:v>41.800000000000004</c:v>
                </c:pt>
                <c:pt idx="25">
                  <c:v>41.866666666666667</c:v>
                </c:pt>
                <c:pt idx="26">
                  <c:v>43.699999999999996</c:v>
                </c:pt>
                <c:pt idx="27">
                  <c:v>46.266666666666673</c:v>
                </c:pt>
                <c:pt idx="28">
                  <c:v>46.633333333333333</c:v>
                </c:pt>
                <c:pt idx="29">
                  <c:v>46.699999999999996</c:v>
                </c:pt>
                <c:pt idx="30">
                  <c:v>49.433333333333337</c:v>
                </c:pt>
                <c:pt idx="31">
                  <c:v>51.266666666666673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87952000"/>
        <c:axId val="88003328"/>
      </c:barChart>
      <c:catAx>
        <c:axId val="87952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800"/>
            </a:pPr>
            <a:endParaRPr lang="ko-KR"/>
          </a:p>
        </c:txPr>
        <c:crossAx val="88003328"/>
        <c:crosses val="autoZero"/>
        <c:auto val="1"/>
        <c:lblAlgn val="ctr"/>
        <c:lblOffset val="100"/>
        <c:noMultiLvlLbl val="0"/>
      </c:catAx>
      <c:valAx>
        <c:axId val="88003328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ko-KR"/>
                  <a:t>cell viability, %</a:t>
                </a:r>
                <a:endParaRPr lang="ko-KR" altLang="en-US"/>
              </a:p>
            </c:rich>
          </c:tx>
          <c:layout/>
          <c:overlay val="0"/>
        </c:title>
        <c:numFmt formatCode="#,##0_);[Red]\(#,##0\)" sourceLinked="0"/>
        <c:majorTickMark val="out"/>
        <c:minorTickMark val="none"/>
        <c:tickLblPos val="nextTo"/>
        <c:crossAx val="87952000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ko-KR" sz="1200"/>
              <a:t>A549</a:t>
            </a:r>
            <a:endParaRPr lang="ko-KR" altLang="en-US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0000FF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'A549'!$Q$1:$Q$32</c:f>
                <c:numCache>
                  <c:formatCode>General</c:formatCode>
                  <c:ptCount val="32"/>
                  <c:pt idx="0">
                    <c:v>0</c:v>
                  </c:pt>
                  <c:pt idx="1">
                    <c:v>2.6870057685088886</c:v>
                  </c:pt>
                  <c:pt idx="2">
                    <c:v>1.5556349186104066</c:v>
                  </c:pt>
                  <c:pt idx="3">
                    <c:v>1.4849242404917458</c:v>
                  </c:pt>
                  <c:pt idx="4">
                    <c:v>6.5760930650348906</c:v>
                  </c:pt>
                  <c:pt idx="5">
                    <c:v>1.8384776310850246</c:v>
                  </c:pt>
                  <c:pt idx="6">
                    <c:v>6.434671708797584</c:v>
                  </c:pt>
                  <c:pt idx="7">
                    <c:v>3.3234018715767704</c:v>
                  </c:pt>
                  <c:pt idx="8">
                    <c:v>5.7275649276110361</c:v>
                  </c:pt>
                  <c:pt idx="9">
                    <c:v>5.5154328932550687</c:v>
                  </c:pt>
                  <c:pt idx="10">
                    <c:v>2.1213203435596424</c:v>
                  </c:pt>
                  <c:pt idx="11">
                    <c:v>5.3033008588991066</c:v>
                  </c:pt>
                  <c:pt idx="12">
                    <c:v>15.768481220460023</c:v>
                  </c:pt>
                  <c:pt idx="13">
                    <c:v>0.9192388155425123</c:v>
                  </c:pt>
                  <c:pt idx="14">
                    <c:v>5.9396969619669777</c:v>
                  </c:pt>
                  <c:pt idx="15">
                    <c:v>2.2627416997969441</c:v>
                  </c:pt>
                  <c:pt idx="16">
                    <c:v>0.70710678118654757</c:v>
                  </c:pt>
                  <c:pt idx="17">
                    <c:v>1.6263455967290572</c:v>
                  </c:pt>
                  <c:pt idx="18">
                    <c:v>0.49497474683058529</c:v>
                  </c:pt>
                  <c:pt idx="19">
                    <c:v>1.1313708498984771</c:v>
                  </c:pt>
                  <c:pt idx="20">
                    <c:v>11.455129855222042</c:v>
                  </c:pt>
                  <c:pt idx="21">
                    <c:v>0.42426406871192823</c:v>
                  </c:pt>
                  <c:pt idx="22">
                    <c:v>1.3435028842544443</c:v>
                  </c:pt>
                  <c:pt idx="23">
                    <c:v>6.0811183182042727</c:v>
                  </c:pt>
                  <c:pt idx="24">
                    <c:v>2.9698484809834969</c:v>
                  </c:pt>
                  <c:pt idx="25">
                    <c:v>3.6062445840513986</c:v>
                  </c:pt>
                  <c:pt idx="26">
                    <c:v>1.9798989873223309</c:v>
                  </c:pt>
                  <c:pt idx="27">
                    <c:v>8.9802561210691554</c:v>
                  </c:pt>
                  <c:pt idx="28">
                    <c:v>6.1518289963229469</c:v>
                  </c:pt>
                  <c:pt idx="29">
                    <c:v>1.5556349186104066</c:v>
                  </c:pt>
                  <c:pt idx="30">
                    <c:v>1.3435028842544392</c:v>
                  </c:pt>
                  <c:pt idx="31">
                    <c:v>8.2024386617639475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'A549'!$O$1:$O$32</c:f>
              <c:strCache>
                <c:ptCount val="32"/>
                <c:pt idx="0">
                  <c:v>cont</c:v>
                </c:pt>
                <c:pt idx="1">
                  <c:v>miR-NC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15</c:v>
                </c:pt>
                <c:pt idx="17">
                  <c:v>16</c:v>
                </c:pt>
                <c:pt idx="18">
                  <c:v>17</c:v>
                </c:pt>
                <c:pt idx="19">
                  <c:v>18</c:v>
                </c:pt>
                <c:pt idx="20">
                  <c:v>19</c:v>
                </c:pt>
                <c:pt idx="21">
                  <c:v>20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24</c:v>
                </c:pt>
                <c:pt idx="26">
                  <c:v>25</c:v>
                </c:pt>
                <c:pt idx="27">
                  <c:v>26</c:v>
                </c:pt>
                <c:pt idx="28">
                  <c:v>27</c:v>
                </c:pt>
                <c:pt idx="29">
                  <c:v>28</c:v>
                </c:pt>
                <c:pt idx="30">
                  <c:v>29</c:v>
                </c:pt>
                <c:pt idx="31">
                  <c:v>30</c:v>
                </c:pt>
              </c:strCache>
            </c:strRef>
          </c:cat>
          <c:val>
            <c:numRef>
              <c:f>'A549'!$P$1:$P$32</c:f>
              <c:numCache>
                <c:formatCode>0.0</c:formatCode>
                <c:ptCount val="32"/>
                <c:pt idx="0">
                  <c:v>100</c:v>
                </c:pt>
                <c:pt idx="1">
                  <c:v>69.5</c:v>
                </c:pt>
                <c:pt idx="2">
                  <c:v>56.6</c:v>
                </c:pt>
                <c:pt idx="3">
                  <c:v>54.25</c:v>
                </c:pt>
                <c:pt idx="4">
                  <c:v>59.449999999999996</c:v>
                </c:pt>
                <c:pt idx="5">
                  <c:v>60.3</c:v>
                </c:pt>
                <c:pt idx="6">
                  <c:v>63.45</c:v>
                </c:pt>
                <c:pt idx="7">
                  <c:v>58.95</c:v>
                </c:pt>
                <c:pt idx="8">
                  <c:v>56.349999999999994</c:v>
                </c:pt>
                <c:pt idx="9">
                  <c:v>44.4</c:v>
                </c:pt>
                <c:pt idx="10">
                  <c:v>50</c:v>
                </c:pt>
                <c:pt idx="11">
                  <c:v>60.25</c:v>
                </c:pt>
                <c:pt idx="12">
                  <c:v>72.849999999999994</c:v>
                </c:pt>
                <c:pt idx="13">
                  <c:v>31.15</c:v>
                </c:pt>
                <c:pt idx="14">
                  <c:v>41.5</c:v>
                </c:pt>
                <c:pt idx="15">
                  <c:v>76</c:v>
                </c:pt>
                <c:pt idx="16">
                  <c:v>42</c:v>
                </c:pt>
                <c:pt idx="17">
                  <c:v>71.050000000000011</c:v>
                </c:pt>
                <c:pt idx="18">
                  <c:v>54.35</c:v>
                </c:pt>
                <c:pt idx="19">
                  <c:v>43.400000000000006</c:v>
                </c:pt>
                <c:pt idx="20">
                  <c:v>53</c:v>
                </c:pt>
                <c:pt idx="21">
                  <c:v>8.6999999999999993</c:v>
                </c:pt>
                <c:pt idx="22">
                  <c:v>78.55</c:v>
                </c:pt>
                <c:pt idx="23">
                  <c:v>32</c:v>
                </c:pt>
                <c:pt idx="24">
                  <c:v>31.2</c:v>
                </c:pt>
                <c:pt idx="25">
                  <c:v>85.85</c:v>
                </c:pt>
                <c:pt idx="26">
                  <c:v>51.6</c:v>
                </c:pt>
                <c:pt idx="27">
                  <c:v>73.949999999999989</c:v>
                </c:pt>
                <c:pt idx="28">
                  <c:v>26.950000000000003</c:v>
                </c:pt>
                <c:pt idx="29">
                  <c:v>66.199999999999989</c:v>
                </c:pt>
                <c:pt idx="30">
                  <c:v>59.05</c:v>
                </c:pt>
                <c:pt idx="31">
                  <c:v>76.8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2169600"/>
        <c:axId val="54141696"/>
      </c:barChart>
      <c:catAx>
        <c:axId val="10216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600"/>
            </a:pPr>
            <a:endParaRPr lang="ko-KR"/>
          </a:p>
        </c:txPr>
        <c:crossAx val="54141696"/>
        <c:crosses val="autoZero"/>
        <c:auto val="1"/>
        <c:lblAlgn val="ctr"/>
        <c:lblOffset val="100"/>
        <c:noMultiLvlLbl val="0"/>
      </c:catAx>
      <c:valAx>
        <c:axId val="54141696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ko-KR"/>
                  <a:t>cell viability, %</a:t>
                </a:r>
                <a:endParaRPr lang="ko-KR" altLang="en-US"/>
              </a:p>
            </c:rich>
          </c:tx>
          <c:layout/>
          <c:overlay val="0"/>
        </c:title>
        <c:numFmt formatCode="#,##0_);[Red]\(#,##0\)" sourceLinked="0"/>
        <c:majorTickMark val="out"/>
        <c:minorTickMark val="none"/>
        <c:tickLblPos val="nextTo"/>
        <c:crossAx val="102169600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ko-KR" sz="1200"/>
              <a:t>H460</a:t>
            </a:r>
            <a:endParaRPr lang="ko-KR" altLang="en-US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0000FF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'H460'!$M$1:$M$32</c:f>
                <c:numCache>
                  <c:formatCode>General</c:formatCode>
                  <c:ptCount val="32"/>
                  <c:pt idx="0">
                    <c:v>0</c:v>
                  </c:pt>
                  <c:pt idx="1">
                    <c:v>7.0789999999999997</c:v>
                  </c:pt>
                  <c:pt idx="2">
                    <c:v>0.127</c:v>
                  </c:pt>
                  <c:pt idx="3">
                    <c:v>0.23100000000000001</c:v>
                  </c:pt>
                  <c:pt idx="4">
                    <c:v>0.66400000000000003</c:v>
                  </c:pt>
                  <c:pt idx="5">
                    <c:v>0.217</c:v>
                  </c:pt>
                  <c:pt idx="6">
                    <c:v>0.75</c:v>
                  </c:pt>
                  <c:pt idx="7">
                    <c:v>0.623</c:v>
                  </c:pt>
                  <c:pt idx="8">
                    <c:v>0.34100000000000003</c:v>
                  </c:pt>
                  <c:pt idx="9">
                    <c:v>1.117</c:v>
                  </c:pt>
                  <c:pt idx="10">
                    <c:v>2.8109999999999999</c:v>
                  </c:pt>
                  <c:pt idx="11">
                    <c:v>1.51</c:v>
                  </c:pt>
                  <c:pt idx="12">
                    <c:v>5.0190000000000001</c:v>
                  </c:pt>
                  <c:pt idx="13">
                    <c:v>0.53400000000000003</c:v>
                  </c:pt>
                  <c:pt idx="14">
                    <c:v>5.3529999999999998</c:v>
                  </c:pt>
                  <c:pt idx="15">
                    <c:v>1.246</c:v>
                  </c:pt>
                  <c:pt idx="16">
                    <c:v>0.96099999999999997</c:v>
                  </c:pt>
                  <c:pt idx="17">
                    <c:v>2.58</c:v>
                  </c:pt>
                  <c:pt idx="18">
                    <c:v>1.0940000000000001</c:v>
                  </c:pt>
                  <c:pt idx="19">
                    <c:v>1.1559999999999999</c:v>
                  </c:pt>
                  <c:pt idx="20">
                    <c:v>3.3210000000000002</c:v>
                  </c:pt>
                  <c:pt idx="21">
                    <c:v>0.88900000000000001</c:v>
                  </c:pt>
                  <c:pt idx="22">
                    <c:v>2.3540000000000001</c:v>
                  </c:pt>
                  <c:pt idx="23">
                    <c:v>0.38600000000000001</c:v>
                  </c:pt>
                  <c:pt idx="24">
                    <c:v>0.999</c:v>
                  </c:pt>
                  <c:pt idx="25">
                    <c:v>1.8520000000000001</c:v>
                  </c:pt>
                  <c:pt idx="26">
                    <c:v>4.0869999999999997</c:v>
                  </c:pt>
                  <c:pt idx="27">
                    <c:v>1.849</c:v>
                  </c:pt>
                  <c:pt idx="28">
                    <c:v>2.2029999999999998</c:v>
                  </c:pt>
                  <c:pt idx="29">
                    <c:v>0.77900000000000003</c:v>
                  </c:pt>
                  <c:pt idx="30">
                    <c:v>0.66600000000000004</c:v>
                  </c:pt>
                  <c:pt idx="31">
                    <c:v>1.073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'H460'!$K$1:$K$32</c:f>
              <c:strCache>
                <c:ptCount val="32"/>
                <c:pt idx="0">
                  <c:v>cont</c:v>
                </c:pt>
                <c:pt idx="1">
                  <c:v>miR-NC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15</c:v>
                </c:pt>
                <c:pt idx="17">
                  <c:v>16</c:v>
                </c:pt>
                <c:pt idx="18">
                  <c:v>17</c:v>
                </c:pt>
                <c:pt idx="19">
                  <c:v>18</c:v>
                </c:pt>
                <c:pt idx="20">
                  <c:v>19</c:v>
                </c:pt>
                <c:pt idx="21">
                  <c:v>20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24</c:v>
                </c:pt>
                <c:pt idx="26">
                  <c:v>25</c:v>
                </c:pt>
                <c:pt idx="27">
                  <c:v>26</c:v>
                </c:pt>
                <c:pt idx="28">
                  <c:v>27</c:v>
                </c:pt>
                <c:pt idx="29">
                  <c:v>28</c:v>
                </c:pt>
                <c:pt idx="30">
                  <c:v>29</c:v>
                </c:pt>
                <c:pt idx="31">
                  <c:v>30</c:v>
                </c:pt>
              </c:strCache>
            </c:strRef>
          </c:cat>
          <c:val>
            <c:numRef>
              <c:f>'H460'!$L$1:$L$32</c:f>
              <c:numCache>
                <c:formatCode>0.0</c:formatCode>
                <c:ptCount val="32"/>
                <c:pt idx="0">
                  <c:v>100</c:v>
                </c:pt>
                <c:pt idx="1">
                  <c:v>57.4</c:v>
                </c:pt>
                <c:pt idx="2">
                  <c:v>46.2</c:v>
                </c:pt>
                <c:pt idx="3">
                  <c:v>27.3</c:v>
                </c:pt>
                <c:pt idx="4">
                  <c:v>48.5</c:v>
                </c:pt>
                <c:pt idx="5">
                  <c:v>42.8</c:v>
                </c:pt>
                <c:pt idx="6">
                  <c:v>34.799999999999997</c:v>
                </c:pt>
                <c:pt idx="7">
                  <c:v>49.1</c:v>
                </c:pt>
                <c:pt idx="8">
                  <c:v>46.1</c:v>
                </c:pt>
                <c:pt idx="9">
                  <c:v>36.700000000000003</c:v>
                </c:pt>
                <c:pt idx="10">
                  <c:v>44.7</c:v>
                </c:pt>
                <c:pt idx="11">
                  <c:v>49.3</c:v>
                </c:pt>
                <c:pt idx="12">
                  <c:v>53.2</c:v>
                </c:pt>
                <c:pt idx="13">
                  <c:v>37.299999999999997</c:v>
                </c:pt>
                <c:pt idx="14">
                  <c:v>37.6</c:v>
                </c:pt>
                <c:pt idx="15">
                  <c:v>43.9</c:v>
                </c:pt>
                <c:pt idx="16">
                  <c:v>31.3</c:v>
                </c:pt>
                <c:pt idx="17">
                  <c:v>62.5</c:v>
                </c:pt>
                <c:pt idx="18">
                  <c:v>38.6</c:v>
                </c:pt>
                <c:pt idx="19">
                  <c:v>52.4</c:v>
                </c:pt>
                <c:pt idx="20">
                  <c:v>53.4</c:v>
                </c:pt>
                <c:pt idx="21">
                  <c:v>25.5</c:v>
                </c:pt>
                <c:pt idx="22">
                  <c:v>60.9</c:v>
                </c:pt>
                <c:pt idx="23">
                  <c:v>63.8</c:v>
                </c:pt>
                <c:pt idx="24">
                  <c:v>21.3</c:v>
                </c:pt>
                <c:pt idx="25">
                  <c:v>68.400000000000006</c:v>
                </c:pt>
                <c:pt idx="26">
                  <c:v>47.6</c:v>
                </c:pt>
                <c:pt idx="27">
                  <c:v>48.4</c:v>
                </c:pt>
                <c:pt idx="28">
                  <c:v>50.1</c:v>
                </c:pt>
                <c:pt idx="29">
                  <c:v>34.1</c:v>
                </c:pt>
                <c:pt idx="30">
                  <c:v>66.5</c:v>
                </c:pt>
                <c:pt idx="31">
                  <c:v>60.3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638080"/>
        <c:axId val="54639616"/>
      </c:barChart>
      <c:catAx>
        <c:axId val="54638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600"/>
            </a:pPr>
            <a:endParaRPr lang="ko-KR"/>
          </a:p>
        </c:txPr>
        <c:crossAx val="54639616"/>
        <c:crosses val="autoZero"/>
        <c:auto val="1"/>
        <c:lblAlgn val="ctr"/>
        <c:lblOffset val="100"/>
        <c:noMultiLvlLbl val="0"/>
      </c:catAx>
      <c:valAx>
        <c:axId val="54639616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ko-KR"/>
                  <a:t>cell viability, %</a:t>
                </a:r>
                <a:endParaRPr lang="ko-KR" altLang="en-US"/>
              </a:p>
            </c:rich>
          </c:tx>
          <c:layout/>
          <c:overlay val="0"/>
        </c:title>
        <c:numFmt formatCode="#,##0_);[Red]\(#,##0\)" sourceLinked="0"/>
        <c:majorTickMark val="out"/>
        <c:minorTickMark val="none"/>
        <c:tickLblPos val="nextTo"/>
        <c:crossAx val="54638080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ko-KR" sz="1200"/>
              <a:t>MCF7</a:t>
            </a:r>
            <a:endParaRPr lang="ko-KR" altLang="en-US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0000FF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MCF7!$Q$1:$Q$32</c:f>
                <c:numCache>
                  <c:formatCode>General</c:formatCode>
                  <c:ptCount val="32"/>
                  <c:pt idx="0">
                    <c:v>0</c:v>
                  </c:pt>
                  <c:pt idx="1">
                    <c:v>4.8790367901871772</c:v>
                  </c:pt>
                  <c:pt idx="2">
                    <c:v>8.1317279836452965</c:v>
                  </c:pt>
                  <c:pt idx="3">
                    <c:v>2.3334523779156071</c:v>
                  </c:pt>
                  <c:pt idx="4">
                    <c:v>4.7376154339498653</c:v>
                  </c:pt>
                  <c:pt idx="5">
                    <c:v>2.1213203435596424</c:v>
                  </c:pt>
                  <c:pt idx="6">
                    <c:v>9.6166522241369758</c:v>
                  </c:pt>
                  <c:pt idx="7">
                    <c:v>16.970562748477139</c:v>
                  </c:pt>
                  <c:pt idx="8">
                    <c:v>7.8488852711707073</c:v>
                  </c:pt>
                  <c:pt idx="9">
                    <c:v>4.8790367901871816</c:v>
                  </c:pt>
                  <c:pt idx="10">
                    <c:v>7.000357133746828</c:v>
                  </c:pt>
                  <c:pt idx="11">
                    <c:v>2.3334523779156071</c:v>
                  </c:pt>
                  <c:pt idx="12">
                    <c:v>6.08111831820431</c:v>
                  </c:pt>
                  <c:pt idx="13">
                    <c:v>8.0610173055266454</c:v>
                  </c:pt>
                  <c:pt idx="14">
                    <c:v>7.9903066274079748</c:v>
                  </c:pt>
                  <c:pt idx="15">
                    <c:v>3.3941125496954285</c:v>
                  </c:pt>
                  <c:pt idx="16">
                    <c:v>3.040559159102155</c:v>
                  </c:pt>
                  <c:pt idx="17">
                    <c:v>6.7882250993908508</c:v>
                  </c:pt>
                  <c:pt idx="18">
                    <c:v>13.717871555019</c:v>
                  </c:pt>
                  <c:pt idx="19">
                    <c:v>5.5861435713737251</c:v>
                  </c:pt>
                  <c:pt idx="20">
                    <c:v>3.1112698372208079</c:v>
                  </c:pt>
                  <c:pt idx="21">
                    <c:v>5.7275649276110601</c:v>
                  </c:pt>
                  <c:pt idx="22">
                    <c:v>3.2526911934581193</c:v>
                  </c:pt>
                  <c:pt idx="23">
                    <c:v>2.9698484809834991</c:v>
                  </c:pt>
                  <c:pt idx="24">
                    <c:v>5.1618795026617983</c:v>
                  </c:pt>
                  <c:pt idx="25">
                    <c:v>5.4447222151364141</c:v>
                  </c:pt>
                  <c:pt idx="26">
                    <c:v>4.7376154339498706</c:v>
                  </c:pt>
                  <c:pt idx="27">
                    <c:v>3.0405591591021524</c:v>
                  </c:pt>
                  <c:pt idx="28">
                    <c:v>13.010764773832483</c:v>
                  </c:pt>
                  <c:pt idx="29">
                    <c:v>4.8790367901871772</c:v>
                  </c:pt>
                  <c:pt idx="30">
                    <c:v>7.4246212024587486</c:v>
                  </c:pt>
                  <c:pt idx="31">
                    <c:v>1.8384776310850295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MCF7!$O$1:$O$32</c:f>
              <c:strCache>
                <c:ptCount val="32"/>
                <c:pt idx="0">
                  <c:v>cont</c:v>
                </c:pt>
                <c:pt idx="1">
                  <c:v>miR-NC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15</c:v>
                </c:pt>
                <c:pt idx="17">
                  <c:v>16</c:v>
                </c:pt>
                <c:pt idx="18">
                  <c:v>17</c:v>
                </c:pt>
                <c:pt idx="19">
                  <c:v>18</c:v>
                </c:pt>
                <c:pt idx="20">
                  <c:v>19</c:v>
                </c:pt>
                <c:pt idx="21">
                  <c:v>20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24</c:v>
                </c:pt>
                <c:pt idx="26">
                  <c:v>25</c:v>
                </c:pt>
                <c:pt idx="27">
                  <c:v>26</c:v>
                </c:pt>
                <c:pt idx="28">
                  <c:v>27</c:v>
                </c:pt>
                <c:pt idx="29">
                  <c:v>28</c:v>
                </c:pt>
                <c:pt idx="30">
                  <c:v>29</c:v>
                </c:pt>
                <c:pt idx="31">
                  <c:v>30</c:v>
                </c:pt>
              </c:strCache>
            </c:strRef>
          </c:cat>
          <c:val>
            <c:numRef>
              <c:f>MCF7!$P$1:$P$32</c:f>
              <c:numCache>
                <c:formatCode>0.0</c:formatCode>
                <c:ptCount val="32"/>
                <c:pt idx="0">
                  <c:v>100</c:v>
                </c:pt>
                <c:pt idx="1">
                  <c:v>60.849999999999994</c:v>
                </c:pt>
                <c:pt idx="2">
                  <c:v>42.75</c:v>
                </c:pt>
                <c:pt idx="3">
                  <c:v>17.950000000000003</c:v>
                </c:pt>
                <c:pt idx="4">
                  <c:v>65.95</c:v>
                </c:pt>
                <c:pt idx="5">
                  <c:v>29.8</c:v>
                </c:pt>
                <c:pt idx="6">
                  <c:v>59.900000000000006</c:v>
                </c:pt>
                <c:pt idx="7">
                  <c:v>41.5</c:v>
                </c:pt>
                <c:pt idx="8">
                  <c:v>35.549999999999997</c:v>
                </c:pt>
                <c:pt idx="9">
                  <c:v>44.25</c:v>
                </c:pt>
                <c:pt idx="10">
                  <c:v>40.25</c:v>
                </c:pt>
                <c:pt idx="11">
                  <c:v>17.950000000000003</c:v>
                </c:pt>
                <c:pt idx="12">
                  <c:v>24</c:v>
                </c:pt>
                <c:pt idx="13">
                  <c:v>71.7</c:v>
                </c:pt>
                <c:pt idx="14">
                  <c:v>30.950000000000003</c:v>
                </c:pt>
                <c:pt idx="15">
                  <c:v>28.9</c:v>
                </c:pt>
                <c:pt idx="16">
                  <c:v>25.450000000000003</c:v>
                </c:pt>
                <c:pt idx="17">
                  <c:v>35.400000000000006</c:v>
                </c:pt>
                <c:pt idx="18">
                  <c:v>44.2</c:v>
                </c:pt>
                <c:pt idx="19">
                  <c:v>39.849999999999994</c:v>
                </c:pt>
                <c:pt idx="20">
                  <c:v>47.7</c:v>
                </c:pt>
                <c:pt idx="21">
                  <c:v>25.65</c:v>
                </c:pt>
                <c:pt idx="22">
                  <c:v>34.900000000000006</c:v>
                </c:pt>
                <c:pt idx="23">
                  <c:v>33.799999999999997</c:v>
                </c:pt>
                <c:pt idx="24">
                  <c:v>9.15</c:v>
                </c:pt>
                <c:pt idx="25">
                  <c:v>24.35</c:v>
                </c:pt>
                <c:pt idx="26">
                  <c:v>56.15</c:v>
                </c:pt>
                <c:pt idx="27">
                  <c:v>75.050000000000011</c:v>
                </c:pt>
                <c:pt idx="28">
                  <c:v>39.599999999999994</c:v>
                </c:pt>
                <c:pt idx="29">
                  <c:v>35.549999999999997</c:v>
                </c:pt>
                <c:pt idx="30">
                  <c:v>85.65</c:v>
                </c:pt>
                <c:pt idx="31">
                  <c:v>73.400000000000006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554624"/>
        <c:axId val="54556160"/>
      </c:barChart>
      <c:catAx>
        <c:axId val="54554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600"/>
            </a:pPr>
            <a:endParaRPr lang="ko-KR"/>
          </a:p>
        </c:txPr>
        <c:crossAx val="54556160"/>
        <c:crosses val="autoZero"/>
        <c:auto val="1"/>
        <c:lblAlgn val="ctr"/>
        <c:lblOffset val="100"/>
        <c:noMultiLvlLbl val="0"/>
      </c:catAx>
      <c:valAx>
        <c:axId val="54556160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ko-KR"/>
                  <a:t>cell viability, %</a:t>
                </a:r>
                <a:endParaRPr lang="ko-KR" altLang="en-US"/>
              </a:p>
            </c:rich>
          </c:tx>
          <c:layout/>
          <c:overlay val="0"/>
        </c:title>
        <c:numFmt formatCode="#,##0_);[Red]\(#,##0\)" sourceLinked="0"/>
        <c:majorTickMark val="out"/>
        <c:minorTickMark val="none"/>
        <c:tickLblPos val="nextTo"/>
        <c:crossAx val="54554624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ko-KR" sz="1200"/>
              <a:t>HT29</a:t>
            </a:r>
            <a:endParaRPr lang="ko-KR" altLang="en-US" sz="120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0000FF"/>
              </a:solidFill>
              <a:ln>
                <a:solidFill>
                  <a:schemeClr val="tx1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'HT29'!$Q$1:$Q$32</c:f>
                <c:numCache>
                  <c:formatCode>General</c:formatCode>
                  <c:ptCount val="32"/>
                  <c:pt idx="0">
                    <c:v>0</c:v>
                  </c:pt>
                  <c:pt idx="1">
                    <c:v>4.2426406871192848</c:v>
                  </c:pt>
                  <c:pt idx="2">
                    <c:v>1.3435028842544343</c:v>
                  </c:pt>
                  <c:pt idx="3">
                    <c:v>1.4142135623730951</c:v>
                  </c:pt>
                  <c:pt idx="4">
                    <c:v>3.6062445840513933</c:v>
                  </c:pt>
                  <c:pt idx="5">
                    <c:v>9.1216774773064664</c:v>
                  </c:pt>
                  <c:pt idx="6">
                    <c:v>8.4852813742385695</c:v>
                  </c:pt>
                  <c:pt idx="7">
                    <c:v>6.7882250993908526</c:v>
                  </c:pt>
                  <c:pt idx="8">
                    <c:v>4.2426406871192848</c:v>
                  </c:pt>
                  <c:pt idx="9">
                    <c:v>7.4246212024587486</c:v>
                  </c:pt>
                  <c:pt idx="10">
                    <c:v>1.5556349186103966</c:v>
                  </c:pt>
                  <c:pt idx="11">
                    <c:v>1.4142135623730951</c:v>
                  </c:pt>
                  <c:pt idx="12">
                    <c:v>1.4849242404917558</c:v>
                  </c:pt>
                  <c:pt idx="13">
                    <c:v>8.5559920523572206</c:v>
                  </c:pt>
                  <c:pt idx="14">
                    <c:v>7.3539105243400984</c:v>
                  </c:pt>
                  <c:pt idx="15">
                    <c:v>1.5556349186104066</c:v>
                  </c:pt>
                  <c:pt idx="16">
                    <c:v>5.5861435713737295</c:v>
                  </c:pt>
                  <c:pt idx="17">
                    <c:v>6.5053823869162288</c:v>
                  </c:pt>
                  <c:pt idx="18">
                    <c:v>5.7275649276110316</c:v>
                  </c:pt>
                  <c:pt idx="19">
                    <c:v>4.1012193308819738</c:v>
                  </c:pt>
                  <c:pt idx="20">
                    <c:v>2.6162950903902278</c:v>
                  </c:pt>
                  <c:pt idx="21">
                    <c:v>3.3234018715767752</c:v>
                  </c:pt>
                  <c:pt idx="22">
                    <c:v>6.6468037431535514</c:v>
                  </c:pt>
                  <c:pt idx="23">
                    <c:v>2.4041630560342657</c:v>
                  </c:pt>
                  <c:pt idx="24">
                    <c:v>2.1213203435596424</c:v>
                  </c:pt>
                  <c:pt idx="25">
                    <c:v>3.1819805153394638</c:v>
                  </c:pt>
                  <c:pt idx="26">
                    <c:v>7.2124891681027865</c:v>
                  </c:pt>
                  <c:pt idx="27">
                    <c:v>8.4145706961199185</c:v>
                  </c:pt>
                  <c:pt idx="28">
                    <c:v>0.7778174593051983</c:v>
                  </c:pt>
                  <c:pt idx="29">
                    <c:v>1.2020815280171329</c:v>
                  </c:pt>
                  <c:pt idx="30">
                    <c:v>1.7677669529663689</c:v>
                  </c:pt>
                  <c:pt idx="31">
                    <c:v>1.7677669529663689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'HT29'!$O$1:$O$32</c:f>
              <c:strCache>
                <c:ptCount val="32"/>
                <c:pt idx="0">
                  <c:v>cont</c:v>
                </c:pt>
                <c:pt idx="1">
                  <c:v>miR-NC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  <c:pt idx="12">
                  <c:v>11</c:v>
                </c:pt>
                <c:pt idx="13">
                  <c:v>12</c:v>
                </c:pt>
                <c:pt idx="14">
                  <c:v>13</c:v>
                </c:pt>
                <c:pt idx="15">
                  <c:v>14</c:v>
                </c:pt>
                <c:pt idx="16">
                  <c:v>15</c:v>
                </c:pt>
                <c:pt idx="17">
                  <c:v>16</c:v>
                </c:pt>
                <c:pt idx="18">
                  <c:v>17</c:v>
                </c:pt>
                <c:pt idx="19">
                  <c:v>18</c:v>
                </c:pt>
                <c:pt idx="20">
                  <c:v>19</c:v>
                </c:pt>
                <c:pt idx="21">
                  <c:v>20</c:v>
                </c:pt>
                <c:pt idx="22">
                  <c:v>21</c:v>
                </c:pt>
                <c:pt idx="23">
                  <c:v>22</c:v>
                </c:pt>
                <c:pt idx="24">
                  <c:v>23</c:v>
                </c:pt>
                <c:pt idx="25">
                  <c:v>24</c:v>
                </c:pt>
                <c:pt idx="26">
                  <c:v>25</c:v>
                </c:pt>
                <c:pt idx="27">
                  <c:v>26</c:v>
                </c:pt>
                <c:pt idx="28">
                  <c:v>27</c:v>
                </c:pt>
                <c:pt idx="29">
                  <c:v>28</c:v>
                </c:pt>
                <c:pt idx="30">
                  <c:v>29</c:v>
                </c:pt>
                <c:pt idx="31">
                  <c:v>30</c:v>
                </c:pt>
              </c:strCache>
            </c:strRef>
          </c:cat>
          <c:val>
            <c:numRef>
              <c:f>'HT29'!$P$1:$P$32</c:f>
              <c:numCache>
                <c:formatCode>0.0</c:formatCode>
                <c:ptCount val="32"/>
                <c:pt idx="0">
                  <c:v>100</c:v>
                </c:pt>
                <c:pt idx="1">
                  <c:v>89.4</c:v>
                </c:pt>
                <c:pt idx="2">
                  <c:v>98.35</c:v>
                </c:pt>
                <c:pt idx="3">
                  <c:v>59.1</c:v>
                </c:pt>
                <c:pt idx="4">
                  <c:v>63.150000000000006</c:v>
                </c:pt>
                <c:pt idx="5">
                  <c:v>85.25</c:v>
                </c:pt>
                <c:pt idx="6">
                  <c:v>100</c:v>
                </c:pt>
                <c:pt idx="7">
                  <c:v>92.2</c:v>
                </c:pt>
                <c:pt idx="8">
                  <c:v>87.7</c:v>
                </c:pt>
                <c:pt idx="9">
                  <c:v>84.55</c:v>
                </c:pt>
                <c:pt idx="10">
                  <c:v>89.5</c:v>
                </c:pt>
                <c:pt idx="11">
                  <c:v>59.1</c:v>
                </c:pt>
                <c:pt idx="12">
                  <c:v>91.65</c:v>
                </c:pt>
                <c:pt idx="13">
                  <c:v>75.05</c:v>
                </c:pt>
                <c:pt idx="14">
                  <c:v>84.2</c:v>
                </c:pt>
                <c:pt idx="15">
                  <c:v>113.9</c:v>
                </c:pt>
                <c:pt idx="16">
                  <c:v>78.45</c:v>
                </c:pt>
                <c:pt idx="17">
                  <c:v>98</c:v>
                </c:pt>
                <c:pt idx="18">
                  <c:v>106.55</c:v>
                </c:pt>
                <c:pt idx="19">
                  <c:v>94.699999999999989</c:v>
                </c:pt>
                <c:pt idx="20">
                  <c:v>79.449999999999989</c:v>
                </c:pt>
                <c:pt idx="21">
                  <c:v>68.050000000000011</c:v>
                </c:pt>
                <c:pt idx="22">
                  <c:v>99</c:v>
                </c:pt>
                <c:pt idx="23">
                  <c:v>96.3</c:v>
                </c:pt>
                <c:pt idx="24">
                  <c:v>68.599999999999994</c:v>
                </c:pt>
                <c:pt idx="25">
                  <c:v>97.45</c:v>
                </c:pt>
                <c:pt idx="26">
                  <c:v>109.19999999999999</c:v>
                </c:pt>
                <c:pt idx="27">
                  <c:v>94.05</c:v>
                </c:pt>
                <c:pt idx="28">
                  <c:v>83.55</c:v>
                </c:pt>
                <c:pt idx="29">
                  <c:v>83.550000000000011</c:v>
                </c:pt>
                <c:pt idx="30">
                  <c:v>100.05</c:v>
                </c:pt>
                <c:pt idx="31">
                  <c:v>92.65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5052544"/>
        <c:axId val="55054336"/>
      </c:barChart>
      <c:catAx>
        <c:axId val="5505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600"/>
            </a:pPr>
            <a:endParaRPr lang="ko-KR"/>
          </a:p>
        </c:txPr>
        <c:crossAx val="55054336"/>
        <c:crosses val="autoZero"/>
        <c:auto val="1"/>
        <c:lblAlgn val="ctr"/>
        <c:lblOffset val="100"/>
        <c:noMultiLvlLbl val="0"/>
      </c:catAx>
      <c:valAx>
        <c:axId val="55054336"/>
        <c:scaling>
          <c:orientation val="minMax"/>
          <c:max val="12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ko-KR"/>
                  <a:t>cell viability, %</a:t>
                </a:r>
                <a:endParaRPr lang="ko-KR" altLang="en-US"/>
              </a:p>
            </c:rich>
          </c:tx>
          <c:layout/>
          <c:overlay val="0"/>
        </c:title>
        <c:numFmt formatCode="#,##0_);[Red]\(#,##0\)" sourceLinked="0"/>
        <c:majorTickMark val="out"/>
        <c:minorTickMark val="none"/>
        <c:tickLblPos val="nextTo"/>
        <c:crossAx val="55052544"/>
        <c:crosses val="autoZero"/>
        <c:crossBetween val="between"/>
        <c:majorUnit val="20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</c:dPt>
          <c:dPt>
            <c:idx val="3"/>
            <c:invertIfNegative val="0"/>
            <c:bubble3D val="0"/>
            <c:spPr>
              <a:pattFill prst="wdUpDiag">
                <a:fgClr>
                  <a:schemeClr val="tx1"/>
                </a:fgClr>
                <a:bgClr>
                  <a:schemeClr val="bg1"/>
                </a:bgClr>
              </a:pattFill>
              <a:ln>
                <a:solidFill>
                  <a:schemeClr val="tx1"/>
                </a:solidFill>
              </a:ln>
            </c:spPr>
          </c:dPt>
          <c:errBars>
            <c:errBarType val="both"/>
            <c:errValType val="cust"/>
            <c:noEndCap val="0"/>
            <c:plus>
              <c:numRef>
                <c:f>'0113'!$E$28:$E$31</c:f>
                <c:numCache>
                  <c:formatCode>General</c:formatCode>
                  <c:ptCount val="4"/>
                  <c:pt idx="0">
                    <c:v>0.84999999999999964</c:v>
                  </c:pt>
                  <c:pt idx="1">
                    <c:v>1.4000000000000004</c:v>
                  </c:pt>
                  <c:pt idx="2">
                    <c:v>0.20000000000000018</c:v>
                  </c:pt>
                  <c:pt idx="3">
                    <c:v>0.15000000000000036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'0113'!$C$28:$C$31</c:f>
              <c:strCache>
                <c:ptCount val="4"/>
                <c:pt idx="0">
                  <c:v>miR-NC</c:v>
                </c:pt>
                <c:pt idx="1">
                  <c:v>miR-4779</c:v>
                </c:pt>
                <c:pt idx="2">
                  <c:v>miR-NC</c:v>
                </c:pt>
                <c:pt idx="3">
                  <c:v>miR-4779</c:v>
                </c:pt>
              </c:strCache>
            </c:strRef>
          </c:cat>
          <c:val>
            <c:numRef>
              <c:f>'0113'!$D$28:$D$31</c:f>
              <c:numCache>
                <c:formatCode>General</c:formatCode>
                <c:ptCount val="4"/>
                <c:pt idx="0">
                  <c:v>10.75</c:v>
                </c:pt>
                <c:pt idx="1">
                  <c:v>27.1</c:v>
                </c:pt>
                <c:pt idx="2">
                  <c:v>6.8</c:v>
                </c:pt>
                <c:pt idx="3">
                  <c:v>8.15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0900480"/>
        <c:axId val="40902016"/>
      </c:barChart>
      <c:catAx>
        <c:axId val="4090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5400000" vert="horz"/>
          <a:lstStyle/>
          <a:p>
            <a:pPr>
              <a:defRPr sz="900"/>
            </a:pPr>
            <a:endParaRPr lang="ko-KR"/>
          </a:p>
        </c:txPr>
        <c:crossAx val="40902016"/>
        <c:crosses val="autoZero"/>
        <c:auto val="1"/>
        <c:lblAlgn val="ctr"/>
        <c:lblOffset val="100"/>
        <c:noMultiLvlLbl val="0"/>
      </c:catAx>
      <c:valAx>
        <c:axId val="40902016"/>
        <c:scaling>
          <c:orientation val="minMax"/>
          <c:max val="3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Apoptosis, 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ko-KR"/>
          </a:p>
        </c:txPr>
        <c:crossAx val="40900480"/>
        <c:crosses val="autoZero"/>
        <c:crossBetween val="between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en-US" sz="1200"/>
              <a:t>miR-4779</a:t>
            </a:r>
          </a:p>
        </c:rich>
      </c:tx>
      <c:layout>
        <c:manualLayout>
          <c:xMode val="edge"/>
          <c:yMode val="edge"/>
          <c:x val="0.41279375951293762"/>
          <c:y val="3.223726851851851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147766126816739"/>
          <c:y val="0.1672513236665164"/>
          <c:w val="0.38525189202106891"/>
          <c:h val="0.782821671412025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'0308'!$T$7</c:f>
              <c:strCache>
                <c:ptCount val="1"/>
                <c:pt idx="0">
                  <c:v>HCT116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'0308'!$T$9</c:f>
                <c:numCache>
                  <c:formatCode>General</c:formatCode>
                  <c:ptCount val="1"/>
                  <c:pt idx="0">
                    <c:v>7.3807186518571891E-2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'0308'!$T$8</c:f>
              <c:numCache>
                <c:formatCode>0.000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'0308'!$U$7</c:f>
              <c:strCache>
                <c:ptCount val="1"/>
                <c:pt idx="0">
                  <c:v>A549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'0308'!$U$9</c:f>
                <c:numCache>
                  <c:formatCode>General</c:formatCode>
                  <c:ptCount val="1"/>
                  <c:pt idx="0">
                    <c:v>3.7327772492151266E-2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'0308'!$U$8</c:f>
              <c:numCache>
                <c:formatCode>0.000</c:formatCode>
                <c:ptCount val="1"/>
                <c:pt idx="0">
                  <c:v>0.49894021195760846</c:v>
                </c:pt>
              </c:numCache>
            </c:numRef>
          </c:val>
        </c:ser>
        <c:ser>
          <c:idx val="2"/>
          <c:order val="2"/>
          <c:tx>
            <c:strRef>
              <c:f>'0308'!$V$7</c:f>
              <c:strCache>
                <c:ptCount val="1"/>
                <c:pt idx="0">
                  <c:v>H460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'0308'!$V$9</c:f>
                <c:numCache>
                  <c:formatCode>General</c:formatCode>
                  <c:ptCount val="1"/>
                  <c:pt idx="0">
                    <c:v>7.2958828052841151E-2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'0308'!$V$8</c:f>
              <c:numCache>
                <c:formatCode>0.000</c:formatCode>
                <c:ptCount val="1"/>
                <c:pt idx="0">
                  <c:v>0.66666666666666663</c:v>
                </c:pt>
              </c:numCache>
            </c:numRef>
          </c:val>
        </c:ser>
        <c:ser>
          <c:idx val="3"/>
          <c:order val="3"/>
          <c:tx>
            <c:strRef>
              <c:f>'0308'!$W$7</c:f>
              <c:strCache>
                <c:ptCount val="1"/>
                <c:pt idx="0">
                  <c:v>MCF7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'0308'!$W$9</c:f>
                <c:numCache>
                  <c:formatCode>General</c:formatCode>
                  <c:ptCount val="1"/>
                  <c:pt idx="0">
                    <c:v>2.417821627332534E-2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'0308'!$W$8</c:f>
              <c:numCache>
                <c:formatCode>0.000</c:formatCode>
                <c:ptCount val="1"/>
                <c:pt idx="0">
                  <c:v>0.79204159168166366</c:v>
                </c:pt>
              </c:numCache>
            </c:numRef>
          </c:val>
        </c:ser>
        <c:ser>
          <c:idx val="4"/>
          <c:order val="4"/>
          <c:tx>
            <c:strRef>
              <c:f>'0308'!$X$7</c:f>
              <c:strCache>
                <c:ptCount val="1"/>
                <c:pt idx="0">
                  <c:v>HT29</c:v>
                </c:pt>
              </c:strCache>
            </c:strRef>
          </c:tx>
          <c:invertIfNegative val="0"/>
          <c:errBars>
            <c:errBarType val="plus"/>
            <c:errValType val="cust"/>
            <c:noEndCap val="0"/>
            <c:plus>
              <c:numRef>
                <c:f>'0308'!$X$9</c:f>
                <c:numCache>
                  <c:formatCode>General</c:formatCode>
                  <c:ptCount val="1"/>
                  <c:pt idx="0">
                    <c:v>4.8780611779515905E-2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'0308'!$X$8</c:f>
              <c:numCache>
                <c:formatCode>0.000</c:formatCode>
                <c:ptCount val="1"/>
                <c:pt idx="0">
                  <c:v>0.47198560287942404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9053056"/>
        <c:axId val="49063040"/>
      </c:barChart>
      <c:catAx>
        <c:axId val="49053056"/>
        <c:scaling>
          <c:orientation val="minMax"/>
        </c:scaling>
        <c:delete val="0"/>
        <c:axPos val="b"/>
        <c:majorTickMark val="none"/>
        <c:minorTickMark val="none"/>
        <c:tickLblPos val="none"/>
        <c:txPr>
          <a:bodyPr rot="0" vert="horz"/>
          <a:lstStyle/>
          <a:p>
            <a:pPr>
              <a:defRPr/>
            </a:pPr>
            <a:endParaRPr lang="ko-KR"/>
          </a:p>
        </c:txPr>
        <c:crossAx val="49063040"/>
        <c:crosses val="autoZero"/>
        <c:auto val="1"/>
        <c:lblAlgn val="ctr"/>
        <c:lblOffset val="100"/>
        <c:noMultiLvlLbl val="0"/>
      </c:catAx>
      <c:valAx>
        <c:axId val="49063040"/>
        <c:scaling>
          <c:orientation val="minMax"/>
          <c:max val="1.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gene expression , fold</a:t>
                </a:r>
              </a:p>
            </c:rich>
          </c:tx>
          <c:layout>
            <c:manualLayout>
              <c:xMode val="edge"/>
              <c:yMode val="edge"/>
              <c:x val="2.204847923421337E-2"/>
              <c:y val="0.13932666721158127"/>
            </c:manualLayout>
          </c:layout>
          <c:overlay val="0"/>
        </c:title>
        <c:numFmt formatCode="#,##0.0_);[Red]\(#,##0.0\)" sourceLinked="0"/>
        <c:majorTickMark val="out"/>
        <c:minorTickMark val="none"/>
        <c:tickLblPos val="nextTo"/>
        <c:crossAx val="49053056"/>
        <c:crosses val="autoZero"/>
        <c:crossBetween val="between"/>
        <c:majorUnit val="0.5"/>
      </c:valAx>
      <c:spPr>
        <a:noFill/>
      </c:spPr>
    </c:plotArea>
    <c:legend>
      <c:legendPos val="r"/>
      <c:layout>
        <c:manualLayout>
          <c:xMode val="edge"/>
          <c:yMode val="edge"/>
          <c:x val="0.73783264071537635"/>
          <c:y val="0.35919115121582967"/>
          <c:w val="0.23569921067951588"/>
          <c:h val="0.3083348765432099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n-US" altLang="en-US" sz="1200"/>
              <a:t>miR-4779</a:t>
            </a:r>
          </a:p>
        </c:rich>
      </c:tx>
      <c:layout>
        <c:manualLayout>
          <c:xMode val="edge"/>
          <c:yMode val="edge"/>
          <c:x val="0.35963584474885846"/>
          <c:y val="2.733769841269841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697222222222223"/>
          <c:y val="0.1672513236665164"/>
          <c:w val="0.35532914764079154"/>
          <c:h val="0.74965168655228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'0809'!$C$39</c:f>
              <c:strCache>
                <c:ptCount val="1"/>
                <c:pt idx="0">
                  <c:v>HCT116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</c:dPt>
          <c:errBars>
            <c:errBarType val="plus"/>
            <c:errValType val="cust"/>
            <c:noEndCap val="0"/>
            <c:plus>
              <c:numRef>
                <c:f>'0809'!$C$41</c:f>
                <c:numCache>
                  <c:formatCode>General</c:formatCode>
                  <c:ptCount val="1"/>
                  <c:pt idx="0">
                    <c:v>7.3239086305478332E-2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'0809'!$C$40</c:f>
              <c:numCache>
                <c:formatCode>0.0000</c:formatCode>
                <c:ptCount val="1"/>
                <c:pt idx="0">
                  <c:v>0.99995005992808617</c:v>
                </c:pt>
              </c:numCache>
            </c:numRef>
          </c:val>
        </c:ser>
        <c:ser>
          <c:idx val="1"/>
          <c:order val="1"/>
          <c:tx>
            <c:strRef>
              <c:f>'0809'!$D$39</c:f>
              <c:strCache>
                <c:ptCount val="1"/>
                <c:pt idx="0">
                  <c:v>CCD-18Co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'0809'!$D$41</c:f>
                <c:numCache>
                  <c:formatCode>General</c:formatCode>
                  <c:ptCount val="1"/>
                  <c:pt idx="0">
                    <c:v>3.8914885780442221E-2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'0809'!$D$40</c:f>
              <c:numCache>
                <c:formatCode>0.00E+00</c:formatCode>
                <c:ptCount val="1"/>
                <c:pt idx="0">
                  <c:v>2.620854974031162</c:v>
                </c:pt>
              </c:numCache>
            </c:numRef>
          </c:val>
        </c:ser>
        <c:ser>
          <c:idx val="2"/>
          <c:order val="2"/>
          <c:tx>
            <c:strRef>
              <c:f>'0809'!$E$39</c:f>
              <c:strCache>
                <c:ptCount val="1"/>
                <c:pt idx="0">
                  <c:v>A549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'0809'!$E$41</c:f>
                <c:numCache>
                  <c:formatCode>General</c:formatCode>
                  <c:ptCount val="1"/>
                  <c:pt idx="0">
                    <c:v>9.0330560640990237E-2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'0809'!$E$40</c:f>
              <c:numCache>
                <c:formatCode>0.0000</c:formatCode>
                <c:ptCount val="1"/>
                <c:pt idx="0">
                  <c:v>0.46838793447862559</c:v>
                </c:pt>
              </c:numCache>
            </c:numRef>
          </c:val>
        </c:ser>
        <c:ser>
          <c:idx val="3"/>
          <c:order val="3"/>
          <c:tx>
            <c:strRef>
              <c:f>'0809'!$F$39</c:f>
              <c:strCache>
                <c:ptCount val="1"/>
                <c:pt idx="0">
                  <c:v>BEAS-2B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'0809'!$F$41</c:f>
                <c:numCache>
                  <c:formatCode>General</c:formatCode>
                  <c:ptCount val="1"/>
                  <c:pt idx="0">
                    <c:v>4.1457419152667194E-2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val>
            <c:numRef>
              <c:f>'0809'!$F$40</c:f>
              <c:numCache>
                <c:formatCode>0.00E+00</c:formatCode>
                <c:ptCount val="1"/>
                <c:pt idx="0">
                  <c:v>1.041250499400719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49161344"/>
        <c:axId val="49162880"/>
      </c:barChart>
      <c:catAx>
        <c:axId val="49161344"/>
        <c:scaling>
          <c:orientation val="minMax"/>
        </c:scaling>
        <c:delete val="0"/>
        <c:axPos val="b"/>
        <c:majorTickMark val="none"/>
        <c:minorTickMark val="none"/>
        <c:tickLblPos val="none"/>
        <c:txPr>
          <a:bodyPr rot="-5400000" vert="horz"/>
          <a:lstStyle/>
          <a:p>
            <a:pPr>
              <a:defRPr/>
            </a:pPr>
            <a:endParaRPr lang="ko-KR"/>
          </a:p>
        </c:txPr>
        <c:crossAx val="49162880"/>
        <c:crosses val="autoZero"/>
        <c:auto val="0"/>
        <c:lblAlgn val="ctr"/>
        <c:lblOffset val="100"/>
        <c:noMultiLvlLbl val="0"/>
      </c:catAx>
      <c:valAx>
        <c:axId val="49162880"/>
        <c:scaling>
          <c:orientation val="minMax"/>
          <c:max val="3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en-US"/>
                  <a:t>relative</a:t>
                </a:r>
                <a:r>
                  <a:rPr lang="en-US" altLang="en-US" baseline="0"/>
                  <a:t> gene expression</a:t>
                </a:r>
                <a:r>
                  <a:rPr lang="en-US" altLang="en-US"/>
                  <a:t> , fold</a:t>
                </a:r>
              </a:p>
            </c:rich>
          </c:tx>
          <c:layout>
            <c:manualLayout>
              <c:xMode val="edge"/>
              <c:yMode val="edge"/>
              <c:x val="2.2048375418589918E-2"/>
              <c:y val="0.13932669874599007"/>
            </c:manualLayout>
          </c:layout>
          <c:overlay val="0"/>
        </c:title>
        <c:numFmt formatCode="#,##0_);[Red]\(#,##0\)" sourceLinked="0"/>
        <c:majorTickMark val="out"/>
        <c:minorTickMark val="none"/>
        <c:tickLblPos val="nextTo"/>
        <c:crossAx val="49161344"/>
        <c:crosses val="autoZero"/>
        <c:crossBetween val="between"/>
        <c:majorUnit val="1"/>
      </c:valAx>
    </c:plotArea>
    <c:legend>
      <c:legendPos val="r"/>
      <c:layout>
        <c:manualLayout>
          <c:xMode val="edge"/>
          <c:yMode val="edge"/>
          <c:x val="0.65633599695586009"/>
          <c:y val="0.1932516768737241"/>
          <c:w val="0.32641362252663625"/>
          <c:h val="0.26764007936507933"/>
        </c:manualLayout>
      </c:layout>
      <c:overlay val="0"/>
      <c:txPr>
        <a:bodyPr/>
        <a:lstStyle/>
        <a:p>
          <a:pPr>
            <a:defRPr sz="9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F757D77-58B6-44C0-B65C-8FEE2686CABF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0A7C085-E252-42A3-A67D-9F00145FF3A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610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8D623AB-687A-42B6-95E1-5181E4797C3E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BC8FC3E-09D4-4E94-AFC5-8E62B40E478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2940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4DC17-6BB0-4CAC-BF5E-6506B72E6389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77470-ED9D-4B6B-A6CC-87F48E10B0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852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6ED52-0730-4B72-A5BC-0DCB4809B978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58936-1A25-4AAA-A090-438A392024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90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4B9FE-62CD-45E4-9FC2-321837E06175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33D1D-1B22-4F00-89F3-AF11799534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5759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7795E-A29E-4D4B-A198-29D5E506BC1D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5CE75-07D7-43C3-BE72-B1A199F0E71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3347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7C7A1-2CEF-463A-B780-CCAAA1F76D35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9EFED-E65B-4FA4-A9AA-287609D104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648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65E20-0609-4418-A7CF-32486CAE7312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1248C-DBD9-40CE-A3F1-421EDC6C7B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1546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C20B-8D00-4A44-9BA0-33D49388B0A7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DEECF-1783-4A7C-A08D-5B25318E5B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82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F99A8-F14F-400A-937E-9289EFAD0062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56795-558B-4DDD-BE07-8B97C55DB30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955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9497F-C196-4A41-A064-C66941D312E0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50870-A5F2-4165-AC55-B44C4BE7D51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9754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C6A6-DEDC-40EF-817C-61E2DC46B205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3BE1-F0C2-4A7A-A673-8B52E5BEB7D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822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61995-5137-49F9-A304-642E5BAB2A32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3BA79-F71E-4AF4-9996-57B715DA329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67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465650A-51BC-42A1-BC83-763FAB9BDFEA}" type="datetimeFigureOut">
              <a:rPr lang="ko-KR" altLang="en-US"/>
              <a:pPr>
                <a:defRPr/>
              </a:pPr>
              <a:t>2017-10-23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9634B0C-7F11-4573-939D-E9B858C548D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bmp"/><Relationship Id="rId2" Type="http://schemas.openxmlformats.org/officeDocument/2006/relationships/image" Target="../media/image8.b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6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"/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g"/><Relationship Id="rId7" Type="http://schemas.microsoft.com/office/2007/relationships/hdphoto" Target="../media/hdphoto4.wdp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chart" Target="../charts/chart8.xml"/><Relationship Id="rId5" Type="http://schemas.microsoft.com/office/2007/relationships/hdphoto" Target="../media/hdphoto3.wdp"/><Relationship Id="rId10" Type="http://schemas.openxmlformats.org/officeDocument/2006/relationships/image" Target="../media/image29.png"/><Relationship Id="rId4" Type="http://schemas.openxmlformats.org/officeDocument/2006/relationships/image" Target="../media/image25.jpeg"/><Relationship Id="rId9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차트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634094"/>
              </p:ext>
            </p:extLst>
          </p:nvPr>
        </p:nvGraphicFramePr>
        <p:xfrm>
          <a:off x="1691680" y="1196752"/>
          <a:ext cx="5434012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Fig.1</a:t>
            </a:r>
            <a:endParaRPr kumimoji="0"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32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차트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37011"/>
              </p:ext>
            </p:extLst>
          </p:nvPr>
        </p:nvGraphicFramePr>
        <p:xfrm>
          <a:off x="35496" y="800992"/>
          <a:ext cx="45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차트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280888"/>
              </p:ext>
            </p:extLst>
          </p:nvPr>
        </p:nvGraphicFramePr>
        <p:xfrm>
          <a:off x="4499992" y="800992"/>
          <a:ext cx="45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Fig.2</a:t>
            </a:r>
            <a:endParaRPr kumimoji="0"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차트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928080"/>
              </p:ext>
            </p:extLst>
          </p:nvPr>
        </p:nvGraphicFramePr>
        <p:xfrm>
          <a:off x="35496" y="3501008"/>
          <a:ext cx="45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차트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1228033"/>
              </p:ext>
            </p:extLst>
          </p:nvPr>
        </p:nvGraphicFramePr>
        <p:xfrm>
          <a:off x="4499992" y="3501008"/>
          <a:ext cx="450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0814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4176000" cy="6169088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Fig.3</a:t>
            </a:r>
            <a:endParaRPr kumimoji="0"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74"/>
          <p:cNvSpPr txBox="1">
            <a:spLocks noChangeArrowheads="1"/>
          </p:cNvSpPr>
          <p:nvPr/>
        </p:nvSpPr>
        <p:spPr bwMode="auto">
          <a:xfrm>
            <a:off x="35496" y="47667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74"/>
          <p:cNvSpPr txBox="1">
            <a:spLocks noChangeArrowheads="1"/>
          </p:cNvSpPr>
          <p:nvPr/>
        </p:nvSpPr>
        <p:spPr bwMode="auto">
          <a:xfrm>
            <a:off x="5004048" y="47667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932040" y="1120922"/>
            <a:ext cx="4102560" cy="1649126"/>
            <a:chOff x="4932040" y="1120922"/>
            <a:chExt cx="4102560" cy="1649126"/>
          </a:xfrm>
        </p:grpSpPr>
        <p:pic>
          <p:nvPicPr>
            <p:cNvPr id="51" name="그림 50"/>
            <p:cNvPicPr>
              <a:picLocks noChangeAspect="1"/>
            </p:cNvPicPr>
            <p:nvPr/>
          </p:nvPicPr>
          <p:blipFill rotWithShape="1"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41" t="36918" r="53993" b="57530"/>
            <a:stretch/>
          </p:blipFill>
          <p:spPr>
            <a:xfrm>
              <a:off x="5363440" y="2481413"/>
              <a:ext cx="57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2" name="그림 51"/>
            <p:cNvPicPr>
              <a:picLocks noChangeAspect="1"/>
            </p:cNvPicPr>
            <p:nvPr/>
          </p:nvPicPr>
          <p:blipFill rotWithShape="1"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62" t="37098" r="35462" b="57747"/>
            <a:stretch/>
          </p:blipFill>
          <p:spPr>
            <a:xfrm>
              <a:off x="6139730" y="2481413"/>
              <a:ext cx="57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3" name="TextBox 20"/>
            <p:cNvSpPr txBox="1">
              <a:spLocks noChangeArrowheads="1"/>
            </p:cNvSpPr>
            <p:nvPr/>
          </p:nvSpPr>
          <p:spPr bwMode="auto">
            <a:xfrm rot="16200000">
              <a:off x="6985972" y="1620647"/>
              <a:ext cx="756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miR-4779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20"/>
            <p:cNvSpPr txBox="1">
              <a:spLocks noChangeArrowheads="1"/>
            </p:cNvSpPr>
            <p:nvPr/>
          </p:nvSpPr>
          <p:spPr bwMode="auto">
            <a:xfrm rot="16200000">
              <a:off x="6717415" y="1656647"/>
              <a:ext cx="68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5" name="직선 연결선 54"/>
            <p:cNvCxnSpPr/>
            <p:nvPr/>
          </p:nvCxnSpPr>
          <p:spPr bwMode="auto">
            <a:xfrm>
              <a:off x="6944453" y="1405564"/>
              <a:ext cx="57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>
              <a:spLocks noChangeArrowheads="1"/>
            </p:cNvSpPr>
            <p:nvPr/>
          </p:nvSpPr>
          <p:spPr bwMode="auto">
            <a:xfrm>
              <a:off x="6962453" y="1120922"/>
              <a:ext cx="540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MCF7</a:t>
              </a:r>
              <a:endParaRPr kumimoji="0"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7" name="그림 4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62" t="46475" r="35941" b="35040"/>
            <a:stretch>
              <a:fillRect/>
            </a:stretch>
          </p:blipFill>
          <p:spPr bwMode="auto">
            <a:xfrm>
              <a:off x="6944453" y="2481413"/>
              <a:ext cx="576000" cy="288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TextBox 20"/>
            <p:cNvSpPr txBox="1">
              <a:spLocks noChangeArrowheads="1"/>
            </p:cNvSpPr>
            <p:nvPr/>
          </p:nvSpPr>
          <p:spPr bwMode="auto">
            <a:xfrm rot="16200000">
              <a:off x="7791658" y="1620647"/>
              <a:ext cx="756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miR-4779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24"/>
            <p:cNvSpPr txBox="1">
              <a:spLocks noChangeArrowheads="1"/>
            </p:cNvSpPr>
            <p:nvPr/>
          </p:nvSpPr>
          <p:spPr bwMode="auto">
            <a:xfrm rot="16200000">
              <a:off x="7527797" y="1656647"/>
              <a:ext cx="68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직선 연결선 59"/>
            <p:cNvCxnSpPr/>
            <p:nvPr/>
          </p:nvCxnSpPr>
          <p:spPr bwMode="auto">
            <a:xfrm>
              <a:off x="7741027" y="1405564"/>
              <a:ext cx="57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26"/>
            <p:cNvSpPr txBox="1">
              <a:spLocks noChangeArrowheads="1"/>
            </p:cNvSpPr>
            <p:nvPr/>
          </p:nvSpPr>
          <p:spPr bwMode="auto">
            <a:xfrm>
              <a:off x="7777027" y="1122509"/>
              <a:ext cx="540000" cy="24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HT-29</a:t>
              </a:r>
              <a:endParaRPr kumimoji="0"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26"/>
            <p:cNvSpPr txBox="1">
              <a:spLocks noChangeArrowheads="1"/>
            </p:cNvSpPr>
            <p:nvPr/>
          </p:nvSpPr>
          <p:spPr bwMode="auto">
            <a:xfrm>
              <a:off x="8319925" y="2502679"/>
              <a:ext cx="576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l-GR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-actin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" name="그림 4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600" t="46475" r="7649" b="34554"/>
            <a:stretch>
              <a:fillRect/>
            </a:stretch>
          </p:blipFill>
          <p:spPr bwMode="auto">
            <a:xfrm>
              <a:off x="7741027" y="2481413"/>
              <a:ext cx="576000" cy="288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4" name="TextBox 20"/>
            <p:cNvSpPr txBox="1">
              <a:spLocks noChangeArrowheads="1"/>
            </p:cNvSpPr>
            <p:nvPr/>
          </p:nvSpPr>
          <p:spPr bwMode="auto">
            <a:xfrm rot="16200000">
              <a:off x="6196093" y="1620647"/>
              <a:ext cx="756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miR-4779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20"/>
            <p:cNvSpPr txBox="1">
              <a:spLocks noChangeArrowheads="1"/>
            </p:cNvSpPr>
            <p:nvPr/>
          </p:nvSpPr>
          <p:spPr bwMode="auto">
            <a:xfrm rot="16200000">
              <a:off x="5926813" y="1656647"/>
              <a:ext cx="68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6" name="직선 연결선 65"/>
            <p:cNvCxnSpPr/>
            <p:nvPr/>
          </p:nvCxnSpPr>
          <p:spPr bwMode="auto">
            <a:xfrm>
              <a:off x="6139730" y="1405564"/>
              <a:ext cx="57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>
              <a:spLocks noChangeArrowheads="1"/>
            </p:cNvSpPr>
            <p:nvPr/>
          </p:nvSpPr>
          <p:spPr bwMode="auto">
            <a:xfrm>
              <a:off x="6175730" y="1122509"/>
              <a:ext cx="50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H460</a:t>
              </a:r>
              <a:endParaRPr kumimoji="0"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20"/>
            <p:cNvSpPr txBox="1">
              <a:spLocks noChangeArrowheads="1"/>
            </p:cNvSpPr>
            <p:nvPr/>
          </p:nvSpPr>
          <p:spPr bwMode="auto">
            <a:xfrm rot="16200000">
              <a:off x="5406977" y="1620647"/>
              <a:ext cx="756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miR-4779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28"/>
            <p:cNvSpPr txBox="1">
              <a:spLocks noChangeArrowheads="1"/>
            </p:cNvSpPr>
            <p:nvPr/>
          </p:nvSpPr>
          <p:spPr bwMode="auto">
            <a:xfrm rot="16200000">
              <a:off x="5127859" y="1656647"/>
              <a:ext cx="68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miR</a:t>
              </a: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-NC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26"/>
            <p:cNvSpPr txBox="1">
              <a:spLocks noChangeArrowheads="1"/>
            </p:cNvSpPr>
            <p:nvPr/>
          </p:nvSpPr>
          <p:spPr bwMode="auto">
            <a:xfrm>
              <a:off x="5379156" y="1122509"/>
              <a:ext cx="50400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A549</a:t>
              </a:r>
              <a:endParaRPr kumimoji="0" lang="ko-KR" alt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1" name="직선 연결선 70"/>
            <p:cNvCxnSpPr/>
            <p:nvPr/>
          </p:nvCxnSpPr>
          <p:spPr bwMode="auto">
            <a:xfrm>
              <a:off x="5343156" y="1405564"/>
              <a:ext cx="576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그림 5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26" t="39963" r="16067" b="34735"/>
            <a:stretch/>
          </p:blipFill>
          <p:spPr bwMode="auto">
            <a:xfrm>
              <a:off x="7741027" y="2073788"/>
              <a:ext cx="576000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그림 73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09" t="21249" r="19593" b="35710"/>
            <a:stretch/>
          </p:blipFill>
          <p:spPr>
            <a:xfrm>
              <a:off x="6944453" y="2073788"/>
              <a:ext cx="576000" cy="36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5" name="그림 74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30" t="20281" r="17987" b="36471"/>
            <a:stretch/>
          </p:blipFill>
          <p:spPr>
            <a:xfrm>
              <a:off x="6139730" y="2073788"/>
              <a:ext cx="576000" cy="36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6" name="그림 3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54" t="30969" r="40291" b="38614"/>
            <a:stretch/>
          </p:blipFill>
          <p:spPr bwMode="auto">
            <a:xfrm>
              <a:off x="5361812" y="2073788"/>
              <a:ext cx="576000" cy="36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TextBox 26"/>
            <p:cNvSpPr txBox="1">
              <a:spLocks noChangeArrowheads="1"/>
            </p:cNvSpPr>
            <p:nvPr/>
          </p:nvSpPr>
          <p:spPr bwMode="auto">
            <a:xfrm>
              <a:off x="4985205" y="2070249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110  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직선 화살표 연결선 40"/>
            <p:cNvCxnSpPr/>
            <p:nvPr/>
          </p:nvCxnSpPr>
          <p:spPr bwMode="auto">
            <a:xfrm>
              <a:off x="5248976" y="2147193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26"/>
            <p:cNvSpPr txBox="1">
              <a:spLocks noChangeArrowheads="1"/>
            </p:cNvSpPr>
            <p:nvPr/>
          </p:nvSpPr>
          <p:spPr bwMode="auto">
            <a:xfrm>
              <a:off x="4985205" y="2533005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42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3" name="직선 화살표 연결선 42"/>
            <p:cNvCxnSpPr/>
            <p:nvPr/>
          </p:nvCxnSpPr>
          <p:spPr bwMode="auto">
            <a:xfrm>
              <a:off x="5248976" y="2609949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26"/>
            <p:cNvSpPr txBox="1">
              <a:spLocks noChangeArrowheads="1"/>
            </p:cNvSpPr>
            <p:nvPr/>
          </p:nvSpPr>
          <p:spPr bwMode="auto">
            <a:xfrm>
              <a:off x="4985205" y="2276872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89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5" name="직선 화살표 연결선 44"/>
            <p:cNvCxnSpPr/>
            <p:nvPr/>
          </p:nvCxnSpPr>
          <p:spPr bwMode="auto">
            <a:xfrm>
              <a:off x="5248976" y="2353816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26"/>
            <p:cNvSpPr txBox="1">
              <a:spLocks noChangeArrowheads="1"/>
            </p:cNvSpPr>
            <p:nvPr/>
          </p:nvSpPr>
          <p:spPr bwMode="auto">
            <a:xfrm>
              <a:off x="4932040" y="1834952"/>
              <a:ext cx="324000" cy="15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Mw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8346140" y="2130677"/>
              <a:ext cx="688460" cy="400110"/>
              <a:chOff x="8346140" y="2130677"/>
              <a:chExt cx="688460" cy="400110"/>
            </a:xfrm>
          </p:grpSpPr>
          <p:sp>
            <p:nvSpPr>
              <p:cNvPr id="73" name="TextBox 26"/>
              <p:cNvSpPr txBox="1">
                <a:spLocks noChangeArrowheads="1"/>
              </p:cNvSpPr>
              <p:nvPr/>
            </p:nvSpPr>
            <p:spPr bwMode="auto">
              <a:xfrm>
                <a:off x="8386600" y="2130677"/>
                <a:ext cx="64800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ko-KR" sz="1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Cleaved PARP</a:t>
                </a:r>
                <a:endParaRPr kumimoji="0" lang="ko-KR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7" name="직선 화살표 연결선 46"/>
              <p:cNvCxnSpPr/>
              <p:nvPr/>
            </p:nvCxnSpPr>
            <p:spPr bwMode="auto">
              <a:xfrm flipH="1">
                <a:off x="8346140" y="2337693"/>
                <a:ext cx="72000" cy="0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9779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그룹 74"/>
          <p:cNvGrpSpPr/>
          <p:nvPr/>
        </p:nvGrpSpPr>
        <p:grpSpPr>
          <a:xfrm>
            <a:off x="5724128" y="2455521"/>
            <a:ext cx="2567376" cy="1881008"/>
            <a:chOff x="5830758" y="2455521"/>
            <a:chExt cx="2567376" cy="1881008"/>
          </a:xfrm>
        </p:grpSpPr>
        <p:grpSp>
          <p:nvGrpSpPr>
            <p:cNvPr id="73" name="그룹 72"/>
            <p:cNvGrpSpPr/>
            <p:nvPr/>
          </p:nvGrpSpPr>
          <p:grpSpPr>
            <a:xfrm>
              <a:off x="5830758" y="2455521"/>
              <a:ext cx="2567376" cy="1881008"/>
              <a:chOff x="5830758" y="2455521"/>
              <a:chExt cx="2567376" cy="1881008"/>
            </a:xfrm>
          </p:grpSpPr>
          <p:pic>
            <p:nvPicPr>
              <p:cNvPr id="2" name="그림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70" t="14828" r="80680" b="55772"/>
              <a:stretch/>
            </p:blipFill>
            <p:spPr>
              <a:xfrm>
                <a:off x="5830758" y="2455521"/>
                <a:ext cx="1667448" cy="1881008"/>
              </a:xfrm>
              <a:prstGeom prst="rect">
                <a:avLst/>
              </a:prstGeom>
            </p:spPr>
          </p:pic>
          <p:pic>
            <p:nvPicPr>
              <p:cNvPr id="3" name="그림 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748" t="14828" r="38749" b="55772"/>
              <a:stretch/>
            </p:blipFill>
            <p:spPr>
              <a:xfrm>
                <a:off x="7498134" y="2455521"/>
                <a:ext cx="900000" cy="1881008"/>
              </a:xfrm>
              <a:prstGeom prst="rect">
                <a:avLst/>
              </a:prstGeom>
            </p:spPr>
          </p:pic>
        </p:grpSp>
        <p:sp>
          <p:nvSpPr>
            <p:cNvPr id="6" name="직사각형 5"/>
            <p:cNvSpPr/>
            <p:nvPr/>
          </p:nvSpPr>
          <p:spPr>
            <a:xfrm>
              <a:off x="7107628" y="2580779"/>
              <a:ext cx="511200" cy="252000"/>
            </a:xfrm>
            <a:prstGeom prst="rect">
              <a:avLst/>
            </a:prstGeom>
            <a:noFill/>
            <a:ln w="3175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5761514" y="4524712"/>
            <a:ext cx="2520392" cy="1908000"/>
            <a:chOff x="5580000" y="1584000"/>
            <a:chExt cx="2520392" cy="1908000"/>
          </a:xfrm>
        </p:grpSpPr>
        <p:grpSp>
          <p:nvGrpSpPr>
            <p:cNvPr id="12" name="그룹 11"/>
            <p:cNvGrpSpPr/>
            <p:nvPr/>
          </p:nvGrpSpPr>
          <p:grpSpPr>
            <a:xfrm>
              <a:off x="5580000" y="1584000"/>
              <a:ext cx="2520392" cy="1908000"/>
              <a:chOff x="5580000" y="1584000"/>
              <a:chExt cx="2520392" cy="1908000"/>
            </a:xfrm>
          </p:grpSpPr>
          <p:pic>
            <p:nvPicPr>
              <p:cNvPr id="7" name="그림 6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39" t="26520" r="89368" b="44221"/>
              <a:stretch/>
            </p:blipFill>
            <p:spPr>
              <a:xfrm>
                <a:off x="5580000" y="1584000"/>
                <a:ext cx="740424" cy="1908000"/>
              </a:xfrm>
              <a:prstGeom prst="rect">
                <a:avLst/>
              </a:prstGeom>
            </p:spPr>
          </p:pic>
          <p:pic>
            <p:nvPicPr>
              <p:cNvPr id="8" name="그림 7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835" t="26521" r="61023" b="44220"/>
              <a:stretch/>
            </p:blipFill>
            <p:spPr>
              <a:xfrm>
                <a:off x="6314665" y="1584000"/>
                <a:ext cx="1785727" cy="1908000"/>
              </a:xfrm>
              <a:prstGeom prst="rect">
                <a:avLst/>
              </a:prstGeom>
            </p:spPr>
          </p:pic>
        </p:grpSp>
        <p:sp>
          <p:nvSpPr>
            <p:cNvPr id="13" name="직사각형 12"/>
            <p:cNvSpPr/>
            <p:nvPr/>
          </p:nvSpPr>
          <p:spPr>
            <a:xfrm>
              <a:off x="6808664" y="1707632"/>
              <a:ext cx="457200" cy="252000"/>
            </a:xfrm>
            <a:prstGeom prst="rect">
              <a:avLst/>
            </a:prstGeom>
            <a:noFill/>
            <a:ln w="3175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808664" y="2325128"/>
              <a:ext cx="457200" cy="540000"/>
            </a:xfrm>
            <a:prstGeom prst="rect">
              <a:avLst/>
            </a:prstGeom>
            <a:noFill/>
            <a:ln w="3175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683568" y="4513462"/>
            <a:ext cx="4895166" cy="502877"/>
            <a:chOff x="1009010" y="3574195"/>
            <a:chExt cx="4895166" cy="502877"/>
          </a:xfrm>
        </p:grpSpPr>
        <p:sp>
          <p:nvSpPr>
            <p:cNvPr id="28" name="TextBox 27"/>
            <p:cNvSpPr txBox="1"/>
            <p:nvPr/>
          </p:nvSpPr>
          <p:spPr>
            <a:xfrm>
              <a:off x="1009010" y="3574195"/>
              <a:ext cx="2232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ea typeface="+mn-ea"/>
                  <a:cs typeface="Arial" pitchFamily="34" charset="0"/>
                </a:rPr>
                <a:t>Position 795-801 of CCND3 3´UTR: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60176" y="3574195"/>
              <a:ext cx="2844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5´···UGGGGUGGGGUCAUG</a:t>
              </a:r>
              <a:r>
                <a:rPr lang="en-US" altLang="ko-KR" sz="1100" dirty="0" smtClean="0">
                  <a:solidFill>
                    <a:srgbClr val="FF0000"/>
                  </a:solidFill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CCCUCCU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C·· 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060176" y="3815462"/>
              <a:ext cx="2664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3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´    GACGAAAAUGAUAAGGGAGGAU</a:t>
              </a:r>
            </a:p>
          </p:txBody>
        </p:sp>
        <p:grpSp>
          <p:nvGrpSpPr>
            <p:cNvPr id="70" name="그룹 69"/>
            <p:cNvGrpSpPr/>
            <p:nvPr/>
          </p:nvGrpSpPr>
          <p:grpSpPr>
            <a:xfrm>
              <a:off x="4932040" y="3773761"/>
              <a:ext cx="512564" cy="90000"/>
              <a:chOff x="5176966" y="3773761"/>
              <a:chExt cx="512564" cy="90000"/>
            </a:xfrm>
          </p:grpSpPr>
          <p:cxnSp>
            <p:nvCxnSpPr>
              <p:cNvPr id="31" name="직선 연결선 30"/>
              <p:cNvCxnSpPr/>
              <p:nvPr/>
            </p:nvCxnSpPr>
            <p:spPr>
              <a:xfrm>
                <a:off x="5433247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직선 연결선 31"/>
              <p:cNvCxnSpPr/>
              <p:nvPr/>
            </p:nvCxnSpPr>
            <p:spPr>
              <a:xfrm>
                <a:off x="5604101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연결선 32"/>
              <p:cNvCxnSpPr/>
              <p:nvPr/>
            </p:nvCxnSpPr>
            <p:spPr>
              <a:xfrm>
                <a:off x="5347820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>
                <a:off x="5689530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/>
              <p:cNvCxnSpPr/>
              <p:nvPr/>
            </p:nvCxnSpPr>
            <p:spPr>
              <a:xfrm>
                <a:off x="5262393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35"/>
              <p:cNvCxnSpPr/>
              <p:nvPr/>
            </p:nvCxnSpPr>
            <p:spPr>
              <a:xfrm>
                <a:off x="5176966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직선 연결선 36"/>
              <p:cNvCxnSpPr/>
              <p:nvPr/>
            </p:nvCxnSpPr>
            <p:spPr>
              <a:xfrm>
                <a:off x="5518674" y="3773761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extBox 37"/>
            <p:cNvSpPr txBox="1"/>
            <p:nvPr/>
          </p:nvSpPr>
          <p:spPr>
            <a:xfrm>
              <a:off x="1009010" y="3828162"/>
              <a:ext cx="2232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hsa-miR-4779		   :</a:t>
              </a:r>
              <a:endParaRPr lang="ko-KR" altLang="en-US" sz="1000" dirty="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Fig.4</a:t>
            </a:r>
            <a:endParaRPr kumimoji="0" lang="ko-KR" altLang="en-US" sz="1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74"/>
          <p:cNvSpPr txBox="1">
            <a:spLocks noChangeArrowheads="1"/>
          </p:cNvSpPr>
          <p:nvPr/>
        </p:nvSpPr>
        <p:spPr bwMode="auto">
          <a:xfrm>
            <a:off x="251520" y="545281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74"/>
          <p:cNvSpPr txBox="1">
            <a:spLocks noChangeArrowheads="1"/>
          </p:cNvSpPr>
          <p:nvPr/>
        </p:nvSpPr>
        <p:spPr bwMode="auto">
          <a:xfrm>
            <a:off x="251520" y="4479081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3568" y="1300180"/>
            <a:ext cx="4931166" cy="502877"/>
            <a:chOff x="1009010" y="765883"/>
            <a:chExt cx="4931166" cy="502877"/>
          </a:xfrm>
        </p:grpSpPr>
        <p:sp>
          <p:nvSpPr>
            <p:cNvPr id="16" name="TextBox 15"/>
            <p:cNvSpPr txBox="1"/>
            <p:nvPr/>
          </p:nvSpPr>
          <p:spPr>
            <a:xfrm>
              <a:off x="1009010" y="765883"/>
              <a:ext cx="2232000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ea typeface="+mn-ea"/>
                  <a:cs typeface="Arial" pitchFamily="34" charset="0"/>
                </a:rPr>
                <a:t>Position 2106-2113 of PAK2 3´UTR: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60176" y="765883"/>
              <a:ext cx="2880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5´···UACUCAGAGGCACUU</a:t>
              </a:r>
              <a:r>
                <a:rPr lang="en-US" altLang="ko-KR" sz="1100" dirty="0" smtClean="0">
                  <a:solidFill>
                    <a:srgbClr val="FF0000"/>
                  </a:solidFill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CCCUCCUA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··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60176" y="1007150"/>
              <a:ext cx="2700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3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´    GACGAAAAUGAUAAGGGAGGAU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09010" y="1019850"/>
              <a:ext cx="2232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hsa-miR-4779		     :</a:t>
              </a:r>
              <a:endParaRPr lang="ko-KR" altLang="en-US" sz="1000" dirty="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10" name="그룹 9"/>
            <p:cNvGrpSpPr/>
            <p:nvPr/>
          </p:nvGrpSpPr>
          <p:grpSpPr>
            <a:xfrm>
              <a:off x="4932040" y="965449"/>
              <a:ext cx="594787" cy="90000"/>
              <a:chOff x="4932040" y="965449"/>
              <a:chExt cx="594787" cy="90000"/>
            </a:xfrm>
          </p:grpSpPr>
          <p:cxnSp>
            <p:nvCxnSpPr>
              <p:cNvPr id="20" name="직선 연결선 19"/>
              <p:cNvCxnSpPr/>
              <p:nvPr/>
            </p:nvCxnSpPr>
            <p:spPr>
              <a:xfrm>
                <a:off x="5188321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직선 연결선 20"/>
              <p:cNvCxnSpPr/>
              <p:nvPr/>
            </p:nvCxnSpPr>
            <p:spPr>
              <a:xfrm>
                <a:off x="5359175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직선 연결선 21"/>
              <p:cNvCxnSpPr/>
              <p:nvPr/>
            </p:nvCxnSpPr>
            <p:spPr>
              <a:xfrm>
                <a:off x="5102894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연결선 22"/>
              <p:cNvCxnSpPr/>
              <p:nvPr/>
            </p:nvCxnSpPr>
            <p:spPr>
              <a:xfrm>
                <a:off x="5444604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23"/>
              <p:cNvCxnSpPr/>
              <p:nvPr/>
            </p:nvCxnSpPr>
            <p:spPr>
              <a:xfrm>
                <a:off x="5017467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직선 연결선 24"/>
              <p:cNvCxnSpPr/>
              <p:nvPr/>
            </p:nvCxnSpPr>
            <p:spPr>
              <a:xfrm>
                <a:off x="4932040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직선 연결선 25"/>
              <p:cNvCxnSpPr/>
              <p:nvPr/>
            </p:nvCxnSpPr>
            <p:spPr>
              <a:xfrm>
                <a:off x="5273748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연결선 45"/>
              <p:cNvCxnSpPr/>
              <p:nvPr/>
            </p:nvCxnSpPr>
            <p:spPr>
              <a:xfrm>
                <a:off x="5526827" y="965449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그룹 18"/>
          <p:cNvGrpSpPr/>
          <p:nvPr/>
        </p:nvGrpSpPr>
        <p:grpSpPr>
          <a:xfrm>
            <a:off x="683568" y="620688"/>
            <a:ext cx="4905288" cy="502877"/>
            <a:chOff x="6092576" y="684241"/>
            <a:chExt cx="4905288" cy="502877"/>
          </a:xfrm>
        </p:grpSpPr>
        <p:sp>
          <p:nvSpPr>
            <p:cNvPr id="55" name="TextBox 54"/>
            <p:cNvSpPr txBox="1"/>
            <p:nvPr/>
          </p:nvSpPr>
          <p:spPr>
            <a:xfrm>
              <a:off x="6092576" y="684241"/>
              <a:ext cx="2232000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ea typeface="+mn-ea"/>
                  <a:cs typeface="Arial" pitchFamily="34" charset="0"/>
                </a:rPr>
                <a:t>Position 894-900 of PAK2 3´UTR: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117864" y="684241"/>
              <a:ext cx="2880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5´···UGCCACUACCUUCUU</a:t>
              </a:r>
              <a:r>
                <a:rPr lang="en-US" altLang="ko-KR" sz="1100" dirty="0" smtClean="0">
                  <a:solidFill>
                    <a:srgbClr val="FF0000"/>
                  </a:solidFill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CCCUCCU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U·· 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126490" y="925508"/>
              <a:ext cx="26640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3</a:t>
              </a:r>
              <a:r>
                <a:rPr lang="en-US" altLang="ko-KR" sz="1100" dirty="0" smtClean="0">
                  <a:latin typeface="Courier New" pitchFamily="49" charset="0"/>
                  <a:ea typeface="굴림체" pitchFamily="49" charset="-127"/>
                  <a:cs typeface="Courier New" pitchFamily="49" charset="0"/>
                </a:rPr>
                <a:t>´    GACGAAAAUGAUAAGGGAGGAU</a:t>
              </a: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9987230" y="883807"/>
              <a:ext cx="512564" cy="90000"/>
              <a:chOff x="10231272" y="883807"/>
              <a:chExt cx="512564" cy="90000"/>
            </a:xfrm>
          </p:grpSpPr>
          <p:cxnSp>
            <p:nvCxnSpPr>
              <p:cNvPr id="58" name="직선 연결선 57"/>
              <p:cNvCxnSpPr/>
              <p:nvPr/>
            </p:nvCxnSpPr>
            <p:spPr>
              <a:xfrm>
                <a:off x="10487553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/>
              <p:cNvCxnSpPr/>
              <p:nvPr/>
            </p:nvCxnSpPr>
            <p:spPr>
              <a:xfrm>
                <a:off x="10658407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59"/>
              <p:cNvCxnSpPr/>
              <p:nvPr/>
            </p:nvCxnSpPr>
            <p:spPr>
              <a:xfrm>
                <a:off x="10402126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60"/>
              <p:cNvCxnSpPr/>
              <p:nvPr/>
            </p:nvCxnSpPr>
            <p:spPr>
              <a:xfrm>
                <a:off x="10743836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/>
              <p:cNvCxnSpPr/>
              <p:nvPr/>
            </p:nvCxnSpPr>
            <p:spPr>
              <a:xfrm>
                <a:off x="10316699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62"/>
              <p:cNvCxnSpPr/>
              <p:nvPr/>
            </p:nvCxnSpPr>
            <p:spPr>
              <a:xfrm>
                <a:off x="10231272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/>
              <p:cNvCxnSpPr/>
              <p:nvPr/>
            </p:nvCxnSpPr>
            <p:spPr>
              <a:xfrm>
                <a:off x="10572980" y="883807"/>
                <a:ext cx="0" cy="90000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6092576" y="938208"/>
              <a:ext cx="22320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hsa-miR-477                               :</a:t>
              </a:r>
              <a:endParaRPr lang="ko-KR" altLang="en-US" sz="1000" dirty="0"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5724128" y="548680"/>
            <a:ext cx="2539192" cy="1871850"/>
            <a:chOff x="5830758" y="548680"/>
            <a:chExt cx="2539192" cy="1871850"/>
          </a:xfrm>
        </p:grpSpPr>
        <p:grpSp>
          <p:nvGrpSpPr>
            <p:cNvPr id="72" name="그룹 71"/>
            <p:cNvGrpSpPr/>
            <p:nvPr/>
          </p:nvGrpSpPr>
          <p:grpSpPr>
            <a:xfrm>
              <a:off x="5830758" y="548680"/>
              <a:ext cx="2539192" cy="1871850"/>
              <a:chOff x="5830758" y="548680"/>
              <a:chExt cx="2539192" cy="1871850"/>
            </a:xfrm>
          </p:grpSpPr>
          <p:pic>
            <p:nvPicPr>
              <p:cNvPr id="48" name="그림 4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97" t="-1" r="85556" b="60667"/>
              <a:stretch/>
            </p:blipFill>
            <p:spPr>
              <a:xfrm>
                <a:off x="5830758" y="548680"/>
                <a:ext cx="712094" cy="1871850"/>
              </a:xfrm>
              <a:prstGeom prst="rect">
                <a:avLst/>
              </a:prstGeom>
            </p:spPr>
          </p:pic>
          <p:pic>
            <p:nvPicPr>
              <p:cNvPr id="49" name="그림 48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45" t="1" r="41225" b="60668"/>
              <a:stretch/>
            </p:blipFill>
            <p:spPr>
              <a:xfrm>
                <a:off x="6533950" y="548680"/>
                <a:ext cx="1836000" cy="1871850"/>
              </a:xfrm>
              <a:prstGeom prst="rect">
                <a:avLst/>
              </a:prstGeom>
            </p:spPr>
          </p:pic>
        </p:grpSp>
        <p:sp>
          <p:nvSpPr>
            <p:cNvPr id="67" name="직사각형 66"/>
            <p:cNvSpPr/>
            <p:nvPr/>
          </p:nvSpPr>
          <p:spPr>
            <a:xfrm>
              <a:off x="7047365" y="638052"/>
              <a:ext cx="972000" cy="252000"/>
            </a:xfrm>
            <a:prstGeom prst="rect">
              <a:avLst/>
            </a:prstGeom>
            <a:noFill/>
            <a:ln w="3175"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715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/>
          <p:cNvGrpSpPr/>
          <p:nvPr/>
        </p:nvGrpSpPr>
        <p:grpSpPr>
          <a:xfrm>
            <a:off x="1355047" y="3956417"/>
            <a:ext cx="2609539" cy="2329017"/>
            <a:chOff x="4021814" y="1144489"/>
            <a:chExt cx="2609539" cy="2329017"/>
          </a:xfrm>
        </p:grpSpPr>
        <p:grpSp>
          <p:nvGrpSpPr>
            <p:cNvPr id="24" name="그룹 23"/>
            <p:cNvGrpSpPr/>
            <p:nvPr/>
          </p:nvGrpSpPr>
          <p:grpSpPr>
            <a:xfrm>
              <a:off x="4885694" y="1144489"/>
              <a:ext cx="1745659" cy="2313261"/>
              <a:chOff x="4885694" y="1144489"/>
              <a:chExt cx="1745659" cy="2313261"/>
            </a:xfrm>
          </p:grpSpPr>
          <p:pic>
            <p:nvPicPr>
              <p:cNvPr id="64" name="그림 6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65" t="3384" r="12076" b="52974"/>
              <a:stretch/>
            </p:blipFill>
            <p:spPr>
              <a:xfrm>
                <a:off x="4885694" y="1144489"/>
                <a:ext cx="1745659" cy="1158764"/>
              </a:xfrm>
              <a:prstGeom prst="rect">
                <a:avLst/>
              </a:prstGeom>
            </p:spPr>
          </p:pic>
          <p:pic>
            <p:nvPicPr>
              <p:cNvPr id="73" name="그림 7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365" t="51800" r="12076" b="4813"/>
              <a:stretch/>
            </p:blipFill>
            <p:spPr>
              <a:xfrm>
                <a:off x="4885694" y="2305750"/>
                <a:ext cx="1745659" cy="1152000"/>
              </a:xfrm>
              <a:prstGeom prst="rect">
                <a:avLst/>
              </a:prstGeom>
            </p:spPr>
          </p:pic>
        </p:grpSp>
        <p:grpSp>
          <p:nvGrpSpPr>
            <p:cNvPr id="15" name="그룹 14"/>
            <p:cNvGrpSpPr/>
            <p:nvPr/>
          </p:nvGrpSpPr>
          <p:grpSpPr>
            <a:xfrm>
              <a:off x="4021814" y="1176500"/>
              <a:ext cx="927398" cy="2297006"/>
              <a:chOff x="4021814" y="1176500"/>
              <a:chExt cx="927398" cy="2297006"/>
            </a:xfrm>
          </p:grpSpPr>
          <p:sp>
            <p:nvSpPr>
              <p:cNvPr id="67" name="TextBox 66"/>
              <p:cNvSpPr txBox="1">
                <a:spLocks noChangeArrowheads="1"/>
              </p:cNvSpPr>
              <p:nvPr/>
            </p:nvSpPr>
            <p:spPr bwMode="auto">
              <a:xfrm>
                <a:off x="4291838" y="1239882"/>
                <a:ext cx="61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</a:t>
                </a: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</a:p>
            </p:txBody>
          </p:sp>
          <p:sp>
            <p:nvSpPr>
              <p:cNvPr id="70" name="TextBox 24"/>
              <p:cNvSpPr txBox="1">
                <a:spLocks noChangeArrowheads="1"/>
              </p:cNvSpPr>
              <p:nvPr/>
            </p:nvSpPr>
            <p:spPr bwMode="auto">
              <a:xfrm>
                <a:off x="4229212" y="1813869"/>
                <a:ext cx="720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miR-4779</a:t>
                </a:r>
              </a:p>
            </p:txBody>
          </p:sp>
          <p:sp>
            <p:nvSpPr>
              <p:cNvPr id="75" name="TextBox 24"/>
              <p:cNvSpPr txBox="1">
                <a:spLocks noChangeArrowheads="1"/>
              </p:cNvSpPr>
              <p:nvPr/>
            </p:nvSpPr>
            <p:spPr bwMode="auto">
              <a:xfrm rot="16200000">
                <a:off x="3928925" y="1505666"/>
                <a:ext cx="43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mimic</a:t>
                </a:r>
                <a:endParaRPr kumimoji="0" lang="ko-KR" alt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TextBox 75"/>
              <p:cNvSpPr txBox="1">
                <a:spLocks noChangeArrowheads="1"/>
              </p:cNvSpPr>
              <p:nvPr/>
            </p:nvSpPr>
            <p:spPr bwMode="auto">
              <a:xfrm rot="16200000">
                <a:off x="3876843" y="2755735"/>
                <a:ext cx="576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inhibitor</a:t>
                </a:r>
                <a:endParaRPr kumimoji="0" lang="ko-KR" alt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TextBox 76"/>
              <p:cNvSpPr txBox="1">
                <a:spLocks noChangeArrowheads="1"/>
              </p:cNvSpPr>
              <p:nvPr/>
            </p:nvSpPr>
            <p:spPr bwMode="auto">
              <a:xfrm>
                <a:off x="4283212" y="2466425"/>
                <a:ext cx="61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</a:t>
                </a: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</a:p>
            </p:txBody>
          </p:sp>
          <p:sp>
            <p:nvSpPr>
              <p:cNvPr id="78" name="TextBox 24"/>
              <p:cNvSpPr txBox="1">
                <a:spLocks noChangeArrowheads="1"/>
              </p:cNvSpPr>
              <p:nvPr/>
            </p:nvSpPr>
            <p:spPr bwMode="auto">
              <a:xfrm>
                <a:off x="4229212" y="3049038"/>
                <a:ext cx="720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miR-4779</a:t>
                </a:r>
              </a:p>
            </p:txBody>
          </p:sp>
          <p:cxnSp>
            <p:nvCxnSpPr>
              <p:cNvPr id="10" name="직선 연결선 9"/>
              <p:cNvCxnSpPr/>
              <p:nvPr/>
            </p:nvCxnSpPr>
            <p:spPr>
              <a:xfrm>
                <a:off x="4246464" y="1176500"/>
                <a:ext cx="0" cy="111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연결선 78"/>
              <p:cNvCxnSpPr/>
              <p:nvPr/>
            </p:nvCxnSpPr>
            <p:spPr>
              <a:xfrm>
                <a:off x="4246464" y="2357506"/>
                <a:ext cx="0" cy="111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" name="그룹 46"/>
          <p:cNvGrpSpPr/>
          <p:nvPr/>
        </p:nvGrpSpPr>
        <p:grpSpPr>
          <a:xfrm>
            <a:off x="4585949" y="3855678"/>
            <a:ext cx="2575336" cy="2336147"/>
            <a:chOff x="6311818" y="1144489"/>
            <a:chExt cx="2575336" cy="2336147"/>
          </a:xfrm>
        </p:grpSpPr>
        <p:pic>
          <p:nvPicPr>
            <p:cNvPr id="81" name="그림 8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4289" y="1144489"/>
              <a:ext cx="1722865" cy="2304000"/>
            </a:xfrm>
            <a:prstGeom prst="rect">
              <a:avLst/>
            </a:prstGeom>
          </p:spPr>
        </p:pic>
        <p:grpSp>
          <p:nvGrpSpPr>
            <p:cNvPr id="82" name="그룹 81"/>
            <p:cNvGrpSpPr/>
            <p:nvPr/>
          </p:nvGrpSpPr>
          <p:grpSpPr>
            <a:xfrm>
              <a:off x="6311818" y="1219630"/>
              <a:ext cx="927398" cy="2261006"/>
              <a:chOff x="4021814" y="1176500"/>
              <a:chExt cx="927398" cy="2261006"/>
            </a:xfrm>
          </p:grpSpPr>
          <p:sp>
            <p:nvSpPr>
              <p:cNvPr id="83" name="TextBox 82"/>
              <p:cNvSpPr txBox="1">
                <a:spLocks noChangeArrowheads="1"/>
              </p:cNvSpPr>
              <p:nvPr/>
            </p:nvSpPr>
            <p:spPr bwMode="auto">
              <a:xfrm>
                <a:off x="4291838" y="1239882"/>
                <a:ext cx="61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</a:t>
                </a: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</a:p>
            </p:txBody>
          </p:sp>
          <p:sp>
            <p:nvSpPr>
              <p:cNvPr id="84" name="TextBox 24"/>
              <p:cNvSpPr txBox="1">
                <a:spLocks noChangeArrowheads="1"/>
              </p:cNvSpPr>
              <p:nvPr/>
            </p:nvSpPr>
            <p:spPr bwMode="auto">
              <a:xfrm>
                <a:off x="4229212" y="1813869"/>
                <a:ext cx="720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miR-4779</a:t>
                </a:r>
              </a:p>
            </p:txBody>
          </p:sp>
          <p:sp>
            <p:nvSpPr>
              <p:cNvPr id="85" name="TextBox 24"/>
              <p:cNvSpPr txBox="1">
                <a:spLocks noChangeArrowheads="1"/>
              </p:cNvSpPr>
              <p:nvPr/>
            </p:nvSpPr>
            <p:spPr bwMode="auto">
              <a:xfrm rot="16200000">
                <a:off x="3928925" y="1505666"/>
                <a:ext cx="43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mimic</a:t>
                </a:r>
                <a:endParaRPr kumimoji="0" lang="ko-KR" alt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85"/>
              <p:cNvSpPr txBox="1">
                <a:spLocks noChangeArrowheads="1"/>
              </p:cNvSpPr>
              <p:nvPr/>
            </p:nvSpPr>
            <p:spPr bwMode="auto">
              <a:xfrm rot="16200000">
                <a:off x="3876843" y="2755735"/>
                <a:ext cx="576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inhibitor</a:t>
                </a:r>
                <a:endParaRPr kumimoji="0" lang="ko-KR" altLang="en-US" sz="1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TextBox 86"/>
              <p:cNvSpPr txBox="1">
                <a:spLocks noChangeArrowheads="1"/>
              </p:cNvSpPr>
              <p:nvPr/>
            </p:nvSpPr>
            <p:spPr bwMode="auto">
              <a:xfrm>
                <a:off x="4283212" y="2449173"/>
                <a:ext cx="612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</a:t>
                </a: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</a:p>
            </p:txBody>
          </p:sp>
          <p:sp>
            <p:nvSpPr>
              <p:cNvPr id="88" name="TextBox 24"/>
              <p:cNvSpPr txBox="1">
                <a:spLocks noChangeArrowheads="1"/>
              </p:cNvSpPr>
              <p:nvPr/>
            </p:nvSpPr>
            <p:spPr bwMode="auto">
              <a:xfrm>
                <a:off x="4229212" y="3031786"/>
                <a:ext cx="72000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fontAlgn="base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  <a:defRPr/>
                </a:pPr>
                <a:r>
                  <a:rPr kumimoji="0" lang="en-US" altLang="ko-KR" sz="1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miR-4779</a:t>
                </a:r>
              </a:p>
            </p:txBody>
          </p:sp>
          <p:cxnSp>
            <p:nvCxnSpPr>
              <p:cNvPr id="89" name="직선 연결선 88"/>
              <p:cNvCxnSpPr/>
              <p:nvPr/>
            </p:nvCxnSpPr>
            <p:spPr>
              <a:xfrm>
                <a:off x="4246464" y="1176500"/>
                <a:ext cx="0" cy="111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직선 연결선 89"/>
              <p:cNvCxnSpPr/>
              <p:nvPr/>
            </p:nvCxnSpPr>
            <p:spPr>
              <a:xfrm>
                <a:off x="4246464" y="2357506"/>
                <a:ext cx="0" cy="1080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3" name="TextBox 74"/>
          <p:cNvSpPr txBox="1">
            <a:spLocks noChangeArrowheads="1"/>
          </p:cNvSpPr>
          <p:nvPr/>
        </p:nvSpPr>
        <p:spPr bwMode="auto">
          <a:xfrm>
            <a:off x="1448259" y="590649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74"/>
          <p:cNvSpPr txBox="1">
            <a:spLocks noChangeArrowheads="1"/>
          </p:cNvSpPr>
          <p:nvPr/>
        </p:nvSpPr>
        <p:spPr bwMode="auto">
          <a:xfrm>
            <a:off x="1259632" y="3552695"/>
            <a:ext cx="323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그룹 26"/>
          <p:cNvGrpSpPr/>
          <p:nvPr/>
        </p:nvGrpSpPr>
        <p:grpSpPr>
          <a:xfrm>
            <a:off x="1654098" y="802674"/>
            <a:ext cx="2848595" cy="2554318"/>
            <a:chOff x="1996207" y="3337559"/>
            <a:chExt cx="2848595" cy="2554318"/>
          </a:xfrm>
        </p:grpSpPr>
        <p:sp>
          <p:nvSpPr>
            <p:cNvPr id="132" name="TextBox 12"/>
            <p:cNvSpPr txBox="1">
              <a:spLocks noChangeArrowheads="1"/>
            </p:cNvSpPr>
            <p:nvPr/>
          </p:nvSpPr>
          <p:spPr bwMode="auto">
            <a:xfrm rot="16200000">
              <a:off x="4443507" y="4003198"/>
              <a:ext cx="576000" cy="22659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kumimoji="0" lang="en-US" altLang="ko-KR" sz="1000" b="1" dirty="0" smtClean="0">
                  <a:latin typeface="Arial" panose="020B0604020202020204" pitchFamily="34" charset="0"/>
                  <a:ea typeface="맑은 고딕" pitchFamily="50" charset="-127"/>
                  <a:cs typeface="Arial" panose="020B0604020202020204" pitchFamily="34" charset="0"/>
                </a:rPr>
                <a:t>mimic</a:t>
              </a:r>
              <a:endParaRPr kumimoji="0" lang="ko-KR" altLang="en-US" sz="1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33" name="TextBox 12"/>
            <p:cNvSpPr txBox="1">
              <a:spLocks noChangeArrowheads="1"/>
            </p:cNvSpPr>
            <p:nvPr/>
          </p:nvSpPr>
          <p:spPr bwMode="auto">
            <a:xfrm rot="16200000">
              <a:off x="4362359" y="5032063"/>
              <a:ext cx="738296" cy="22659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algn="ctr" eaLnBrk="1" hangingPunct="1"/>
              <a:r>
                <a:rPr kumimoji="0" lang="en-US" altLang="ko-KR" sz="1000" b="1" dirty="0" smtClean="0">
                  <a:latin typeface="Arial" panose="020B0604020202020204" pitchFamily="34" charset="0"/>
                  <a:ea typeface="맑은 고딕" pitchFamily="50" charset="-127"/>
                  <a:cs typeface="Arial" panose="020B0604020202020204" pitchFamily="34" charset="0"/>
                </a:rPr>
                <a:t>inhibitor</a:t>
              </a:r>
              <a:endParaRPr kumimoji="0" lang="ko-KR" altLang="en-US" sz="1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34" name="TextBox 12"/>
            <p:cNvSpPr txBox="1">
              <a:spLocks noChangeArrowheads="1"/>
            </p:cNvSpPr>
            <p:nvPr/>
          </p:nvSpPr>
          <p:spPr bwMode="auto">
            <a:xfrm>
              <a:off x="2530614" y="3337559"/>
              <a:ext cx="576000" cy="22659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kumimoji="0" lang="en-US" altLang="ko-KR" sz="1000" b="1" dirty="0" err="1" smtClean="0">
                  <a:latin typeface="Arial" panose="020B0604020202020204" pitchFamily="34" charset="0"/>
                  <a:ea typeface="맑은 고딕" pitchFamily="50" charset="-127"/>
                  <a:cs typeface="Arial" panose="020B0604020202020204" pitchFamily="34" charset="0"/>
                </a:rPr>
                <a:t>miR</a:t>
              </a:r>
              <a:r>
                <a:rPr kumimoji="0" lang="en-US" altLang="ko-KR" sz="1000" b="1" dirty="0" smtClean="0">
                  <a:latin typeface="Arial" panose="020B0604020202020204" pitchFamily="34" charset="0"/>
                  <a:ea typeface="맑은 고딕" pitchFamily="50" charset="-127"/>
                  <a:cs typeface="Arial" panose="020B0604020202020204" pitchFamily="34" charset="0"/>
                </a:rPr>
                <a:t>-NC</a:t>
              </a:r>
              <a:endParaRPr kumimoji="0" lang="ko-KR" altLang="en-US" sz="1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endParaRPr>
            </a:p>
          </p:txBody>
        </p:sp>
        <p:sp>
          <p:nvSpPr>
            <p:cNvPr id="135" name="TextBox 12"/>
            <p:cNvSpPr txBox="1">
              <a:spLocks noChangeArrowheads="1"/>
            </p:cNvSpPr>
            <p:nvPr/>
          </p:nvSpPr>
          <p:spPr bwMode="auto">
            <a:xfrm>
              <a:off x="3714489" y="3337559"/>
              <a:ext cx="684000" cy="22659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36000" tIns="36000" rIns="36000" bIns="36000" anchor="ctr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kumimoji="0" lang="en-US" altLang="ko-KR" sz="1000" b="1" dirty="0" smtClean="0">
                  <a:latin typeface="Arial" panose="020B0604020202020204" pitchFamily="34" charset="0"/>
                  <a:ea typeface="맑은 고딕" pitchFamily="50" charset="-127"/>
                  <a:cs typeface="Arial" panose="020B0604020202020204" pitchFamily="34" charset="0"/>
                </a:rPr>
                <a:t>miR-4779</a:t>
              </a:r>
              <a:endParaRPr kumimoji="0" lang="ko-KR" altLang="en-US" sz="1000" b="1" dirty="0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136" name="그룹 135"/>
            <p:cNvGrpSpPr/>
            <p:nvPr/>
          </p:nvGrpSpPr>
          <p:grpSpPr>
            <a:xfrm>
              <a:off x="2011723" y="4674553"/>
              <a:ext cx="152610" cy="972000"/>
              <a:chOff x="3394895" y="1398738"/>
              <a:chExt cx="152610" cy="972000"/>
            </a:xfrm>
          </p:grpSpPr>
          <p:cxnSp>
            <p:nvCxnSpPr>
              <p:cNvPr id="154" name="직선 연결선 153"/>
              <p:cNvCxnSpPr/>
              <p:nvPr/>
            </p:nvCxnSpPr>
            <p:spPr>
              <a:xfrm>
                <a:off x="3547505" y="1398738"/>
                <a:ext cx="0" cy="97200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5" name="TextBox 154"/>
              <p:cNvSpPr txBox="1"/>
              <p:nvPr/>
            </p:nvSpPr>
            <p:spPr>
              <a:xfrm>
                <a:off x="3394895" y="1807794"/>
                <a:ext cx="144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PI</a:t>
                </a:r>
                <a:endParaRPr lang="ko-KR" altLang="en-US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그룹 136"/>
            <p:cNvGrpSpPr/>
            <p:nvPr/>
          </p:nvGrpSpPr>
          <p:grpSpPr>
            <a:xfrm>
              <a:off x="2215619" y="5737989"/>
              <a:ext cx="1224000" cy="153888"/>
              <a:chOff x="529180" y="4465687"/>
              <a:chExt cx="1224000" cy="153888"/>
            </a:xfrm>
          </p:grpSpPr>
          <p:cxnSp>
            <p:nvCxnSpPr>
              <p:cNvPr id="152" name="직선 연결선 151"/>
              <p:cNvCxnSpPr/>
              <p:nvPr/>
            </p:nvCxnSpPr>
            <p:spPr>
              <a:xfrm rot="5400000">
                <a:off x="1141180" y="3853782"/>
                <a:ext cx="0" cy="122400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3" name="TextBox 152"/>
              <p:cNvSpPr txBox="1"/>
              <p:nvPr/>
            </p:nvSpPr>
            <p:spPr>
              <a:xfrm>
                <a:off x="673180" y="4465687"/>
                <a:ext cx="936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1000" dirty="0" err="1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Annexin</a:t>
                </a:r>
                <a:r>
                  <a:rPr lang="en-US" altLang="ko-KR" sz="10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V-FITC</a:t>
                </a:r>
                <a:endParaRPr lang="ko-KR" altLang="en-US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그룹 137"/>
            <p:cNvGrpSpPr/>
            <p:nvPr/>
          </p:nvGrpSpPr>
          <p:grpSpPr>
            <a:xfrm>
              <a:off x="3433293" y="5737989"/>
              <a:ext cx="1224000" cy="153888"/>
              <a:chOff x="1804004" y="4465687"/>
              <a:chExt cx="1224000" cy="153888"/>
            </a:xfrm>
          </p:grpSpPr>
          <p:cxnSp>
            <p:nvCxnSpPr>
              <p:cNvPr id="150" name="직선 연결선 149"/>
              <p:cNvCxnSpPr/>
              <p:nvPr/>
            </p:nvCxnSpPr>
            <p:spPr>
              <a:xfrm rot="5400000">
                <a:off x="2416004" y="3853782"/>
                <a:ext cx="0" cy="122400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1" name="TextBox 150"/>
              <p:cNvSpPr txBox="1"/>
              <p:nvPr/>
            </p:nvSpPr>
            <p:spPr>
              <a:xfrm>
                <a:off x="1948004" y="4465687"/>
                <a:ext cx="936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1000" dirty="0" err="1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Annexin</a:t>
                </a:r>
                <a:r>
                  <a:rPr lang="en-US" altLang="ko-KR" sz="10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V-FITC</a:t>
                </a:r>
                <a:endParaRPr lang="ko-KR" altLang="en-US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9" name="그룹 138"/>
            <p:cNvGrpSpPr/>
            <p:nvPr/>
          </p:nvGrpSpPr>
          <p:grpSpPr>
            <a:xfrm>
              <a:off x="1996207" y="3574565"/>
              <a:ext cx="152610" cy="972000"/>
              <a:chOff x="3379379" y="290124"/>
              <a:chExt cx="152610" cy="972000"/>
            </a:xfrm>
          </p:grpSpPr>
          <p:cxnSp>
            <p:nvCxnSpPr>
              <p:cNvPr id="148" name="직선 연결선 147"/>
              <p:cNvCxnSpPr/>
              <p:nvPr/>
            </p:nvCxnSpPr>
            <p:spPr>
              <a:xfrm>
                <a:off x="3531989" y="290124"/>
                <a:ext cx="0" cy="97200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TextBox 148"/>
              <p:cNvSpPr txBox="1"/>
              <p:nvPr/>
            </p:nvSpPr>
            <p:spPr>
              <a:xfrm>
                <a:off x="3379379" y="699180"/>
                <a:ext cx="144000" cy="1538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0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PI</a:t>
                </a:r>
                <a:endParaRPr lang="ko-KR" altLang="en-US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2180716" y="3536441"/>
              <a:ext cx="1275796" cy="1044876"/>
              <a:chOff x="436029" y="3641004"/>
              <a:chExt cx="1275796" cy="1044876"/>
            </a:xfrm>
          </p:grpSpPr>
          <p:pic>
            <p:nvPicPr>
              <p:cNvPr id="128" name="Picture 5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15" t="6198" r="44900" b="83023"/>
              <a:stretch/>
            </p:blipFill>
            <p:spPr bwMode="auto">
              <a:xfrm>
                <a:off x="436029" y="3641004"/>
                <a:ext cx="1260000" cy="1044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0" name="TextBox 139"/>
              <p:cNvSpPr txBox="1"/>
              <p:nvPr/>
            </p:nvSpPr>
            <p:spPr>
              <a:xfrm>
                <a:off x="1423825" y="3969428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5.51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1423825" y="4499069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6.14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9" name="그룹 18"/>
            <p:cNvGrpSpPr/>
            <p:nvPr/>
          </p:nvGrpSpPr>
          <p:grpSpPr>
            <a:xfrm>
              <a:off x="2180716" y="4619876"/>
              <a:ext cx="1260000" cy="1044876"/>
              <a:chOff x="1750104" y="3641004"/>
              <a:chExt cx="1260000" cy="1044876"/>
            </a:xfrm>
          </p:grpSpPr>
          <p:pic>
            <p:nvPicPr>
              <p:cNvPr id="130" name="Picture 5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13" t="39577" r="44904" b="49644"/>
              <a:stretch/>
            </p:blipFill>
            <p:spPr bwMode="auto">
              <a:xfrm>
                <a:off x="1750104" y="3641004"/>
                <a:ext cx="1260000" cy="1044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2" name="TextBox 141"/>
              <p:cNvSpPr txBox="1"/>
              <p:nvPr/>
            </p:nvSpPr>
            <p:spPr>
              <a:xfrm>
                <a:off x="2714406" y="3969428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2.93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2714406" y="4499069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3.66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그룹 20"/>
            <p:cNvGrpSpPr/>
            <p:nvPr/>
          </p:nvGrpSpPr>
          <p:grpSpPr>
            <a:xfrm>
              <a:off x="3418591" y="3536441"/>
              <a:ext cx="1275796" cy="1044876"/>
              <a:chOff x="436029" y="4724439"/>
              <a:chExt cx="1275796" cy="1044876"/>
            </a:xfrm>
          </p:grpSpPr>
          <p:pic>
            <p:nvPicPr>
              <p:cNvPr id="129" name="Picture 5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828" t="22774" r="45090" b="66446"/>
              <a:stretch/>
            </p:blipFill>
            <p:spPr bwMode="auto">
              <a:xfrm>
                <a:off x="436029" y="4724439"/>
                <a:ext cx="1260000" cy="1044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4" name="TextBox 143"/>
              <p:cNvSpPr txBox="1"/>
              <p:nvPr/>
            </p:nvSpPr>
            <p:spPr>
              <a:xfrm>
                <a:off x="1423825" y="5058071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9.53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1423825" y="5587712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16.2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2" name="그룹 21"/>
            <p:cNvGrpSpPr/>
            <p:nvPr/>
          </p:nvGrpSpPr>
          <p:grpSpPr>
            <a:xfrm>
              <a:off x="3418591" y="4619876"/>
              <a:ext cx="1260000" cy="1044876"/>
              <a:chOff x="1750104" y="4724439"/>
              <a:chExt cx="1260000" cy="1044876"/>
            </a:xfrm>
          </p:grpSpPr>
          <p:pic>
            <p:nvPicPr>
              <p:cNvPr id="131" name="Picture 5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016" t="56119" r="44901" b="33102"/>
              <a:stretch/>
            </p:blipFill>
            <p:spPr bwMode="auto">
              <a:xfrm>
                <a:off x="1750104" y="4724439"/>
                <a:ext cx="1260000" cy="1044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6" name="TextBox 145"/>
              <p:cNvSpPr txBox="1"/>
              <p:nvPr/>
            </p:nvSpPr>
            <p:spPr>
              <a:xfrm>
                <a:off x="2714406" y="5058071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3.86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2714406" y="5587712"/>
                <a:ext cx="28800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800" dirty="0" smtClean="0"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4.41</a:t>
                </a:r>
                <a:endParaRPr lang="ko-KR" altLang="en-US" sz="8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4" name="TextBox 74"/>
          <p:cNvSpPr txBox="1">
            <a:spLocks noChangeArrowheads="1"/>
          </p:cNvSpPr>
          <p:nvPr/>
        </p:nvSpPr>
        <p:spPr bwMode="auto">
          <a:xfrm>
            <a:off x="4536182" y="3552695"/>
            <a:ext cx="3238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C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4373907" y="1071217"/>
            <a:ext cx="1638253" cy="2045621"/>
            <a:chOff x="4716016" y="3606102"/>
            <a:chExt cx="1638253" cy="2045621"/>
          </a:xfrm>
        </p:grpSpPr>
        <p:grpSp>
          <p:nvGrpSpPr>
            <p:cNvPr id="26" name="그룹 25"/>
            <p:cNvGrpSpPr/>
            <p:nvPr/>
          </p:nvGrpSpPr>
          <p:grpSpPr>
            <a:xfrm>
              <a:off x="4716016" y="3645024"/>
              <a:ext cx="1638253" cy="2006699"/>
              <a:chOff x="4877963" y="3645024"/>
              <a:chExt cx="1638253" cy="2006699"/>
            </a:xfrm>
          </p:grpSpPr>
          <p:graphicFrame>
            <p:nvGraphicFramePr>
              <p:cNvPr id="157" name="차트 15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71892073"/>
                  </p:ext>
                </p:extLst>
              </p:nvPr>
            </p:nvGraphicFramePr>
            <p:xfrm>
              <a:off x="4877963" y="3645024"/>
              <a:ext cx="1584000" cy="1872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158" name="그룹 157"/>
              <p:cNvGrpSpPr/>
              <p:nvPr/>
            </p:nvGrpSpPr>
            <p:grpSpPr>
              <a:xfrm>
                <a:off x="5508057" y="5483149"/>
                <a:ext cx="432000" cy="168574"/>
                <a:chOff x="5508057" y="5411050"/>
                <a:chExt cx="432000" cy="168574"/>
              </a:xfrm>
            </p:grpSpPr>
            <p:cxnSp>
              <p:nvCxnSpPr>
                <p:cNvPr id="162" name="직선 연결선 161"/>
                <p:cNvCxnSpPr/>
                <p:nvPr/>
              </p:nvCxnSpPr>
              <p:spPr>
                <a:xfrm>
                  <a:off x="5526057" y="5411050"/>
                  <a:ext cx="396000" cy="0"/>
                </a:xfrm>
                <a:prstGeom prst="line">
                  <a:avLst/>
                </a:prstGeom>
                <a:ln w="190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3" name="TextBox 162"/>
                <p:cNvSpPr txBox="1">
                  <a:spLocks noChangeArrowheads="1"/>
                </p:cNvSpPr>
                <p:nvPr/>
              </p:nvSpPr>
              <p:spPr bwMode="auto">
                <a:xfrm>
                  <a:off x="5508057" y="5441125"/>
                  <a:ext cx="43200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ko-KR" sz="9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mimic</a:t>
                  </a:r>
                  <a:endParaRPr kumimoji="0" lang="ko-KR" altLang="en-US" sz="9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9" name="그룹 158"/>
              <p:cNvGrpSpPr/>
              <p:nvPr/>
            </p:nvGrpSpPr>
            <p:grpSpPr>
              <a:xfrm>
                <a:off x="5940216" y="5483149"/>
                <a:ext cx="576000" cy="168574"/>
                <a:chOff x="5940216" y="5411050"/>
                <a:chExt cx="576000" cy="168574"/>
              </a:xfrm>
            </p:grpSpPr>
            <p:sp>
              <p:nvSpPr>
                <p:cNvPr id="160" name="TextBox 159"/>
                <p:cNvSpPr txBox="1">
                  <a:spLocks noChangeArrowheads="1"/>
                </p:cNvSpPr>
                <p:nvPr/>
              </p:nvSpPr>
              <p:spPr bwMode="auto">
                <a:xfrm>
                  <a:off x="5940216" y="5441125"/>
                  <a:ext cx="576000" cy="1384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맑은 고딕" pitchFamily="50" charset="-127"/>
                      <a:ea typeface="맑은 고딕" pitchFamily="50" charset="-127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ko-KR" sz="9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inhibitor</a:t>
                  </a:r>
                  <a:endParaRPr kumimoji="0" lang="ko-KR" altLang="en-US" sz="9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61" name="직선 연결선 160"/>
                <p:cNvCxnSpPr/>
                <p:nvPr/>
              </p:nvCxnSpPr>
              <p:spPr>
                <a:xfrm>
                  <a:off x="5993040" y="5411050"/>
                  <a:ext cx="396000" cy="0"/>
                </a:xfrm>
                <a:prstGeom prst="line">
                  <a:avLst/>
                </a:prstGeom>
                <a:ln w="19050" cmpd="sng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6" name="그룹 165"/>
            <p:cNvGrpSpPr/>
            <p:nvPr/>
          </p:nvGrpSpPr>
          <p:grpSpPr>
            <a:xfrm>
              <a:off x="5457363" y="3606102"/>
              <a:ext cx="203211" cy="689869"/>
              <a:chOff x="9828584" y="4501872"/>
              <a:chExt cx="396000" cy="689869"/>
            </a:xfrm>
          </p:grpSpPr>
          <p:sp>
            <p:nvSpPr>
              <p:cNvPr id="167" name="TextBox 166"/>
              <p:cNvSpPr txBox="1"/>
              <p:nvPr/>
            </p:nvSpPr>
            <p:spPr>
              <a:xfrm>
                <a:off x="9867687" y="4501872"/>
                <a:ext cx="350768" cy="108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1000" dirty="0" smtClean="0">
                    <a:latin typeface="+mn-ea"/>
                    <a:ea typeface="+mn-ea"/>
                  </a:rPr>
                  <a:t>**</a:t>
                </a:r>
                <a:endParaRPr lang="ko-KR" altLang="en-US" sz="1000" dirty="0">
                  <a:latin typeface="+mn-ea"/>
                  <a:ea typeface="+mn-ea"/>
                </a:endParaRPr>
              </a:p>
            </p:txBody>
          </p:sp>
          <p:grpSp>
            <p:nvGrpSpPr>
              <p:cNvPr id="168" name="그룹 167"/>
              <p:cNvGrpSpPr/>
              <p:nvPr/>
            </p:nvGrpSpPr>
            <p:grpSpPr>
              <a:xfrm>
                <a:off x="9828584" y="4615741"/>
                <a:ext cx="396000" cy="576000"/>
                <a:chOff x="7872533" y="260641"/>
                <a:chExt cx="529200" cy="719613"/>
              </a:xfrm>
            </p:grpSpPr>
            <p:cxnSp>
              <p:nvCxnSpPr>
                <p:cNvPr id="169" name="직선 연결선 168"/>
                <p:cNvCxnSpPr/>
                <p:nvPr/>
              </p:nvCxnSpPr>
              <p:spPr>
                <a:xfrm>
                  <a:off x="7872533" y="260648"/>
                  <a:ext cx="5292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직선 연결선 169"/>
                <p:cNvCxnSpPr/>
                <p:nvPr/>
              </p:nvCxnSpPr>
              <p:spPr>
                <a:xfrm rot="5400000">
                  <a:off x="8356757" y="305624"/>
                  <a:ext cx="89951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직선 연결선 170"/>
                <p:cNvCxnSpPr/>
                <p:nvPr/>
              </p:nvCxnSpPr>
              <p:spPr>
                <a:xfrm rot="5400000">
                  <a:off x="7512727" y="620448"/>
                  <a:ext cx="719613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72" name="그룹 171"/>
            <p:cNvGrpSpPr/>
            <p:nvPr/>
          </p:nvGrpSpPr>
          <p:grpSpPr>
            <a:xfrm>
              <a:off x="5693618" y="3606102"/>
              <a:ext cx="359998" cy="833876"/>
              <a:chOff x="2480638" y="6077154"/>
              <a:chExt cx="395998" cy="833876"/>
            </a:xfrm>
          </p:grpSpPr>
          <p:sp>
            <p:nvSpPr>
              <p:cNvPr id="173" name="TextBox 172"/>
              <p:cNvSpPr txBox="1"/>
              <p:nvPr/>
            </p:nvSpPr>
            <p:spPr>
              <a:xfrm>
                <a:off x="2566367" y="6077154"/>
                <a:ext cx="245931" cy="14496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altLang="ko-KR" sz="1000" dirty="0" smtClean="0">
                    <a:latin typeface="+mn-ea"/>
                    <a:ea typeface="+mn-ea"/>
                  </a:rPr>
                  <a:t>***</a:t>
                </a:r>
                <a:endParaRPr lang="ko-KR" altLang="en-US" sz="1000" dirty="0">
                  <a:latin typeface="+mn-ea"/>
                  <a:ea typeface="+mn-ea"/>
                </a:endParaRPr>
              </a:p>
            </p:txBody>
          </p:sp>
          <p:grpSp>
            <p:nvGrpSpPr>
              <p:cNvPr id="174" name="그룹 173"/>
              <p:cNvGrpSpPr/>
              <p:nvPr/>
            </p:nvGrpSpPr>
            <p:grpSpPr>
              <a:xfrm flipH="1">
                <a:off x="2480638" y="6191031"/>
                <a:ext cx="395998" cy="719999"/>
                <a:chOff x="7872535" y="260648"/>
                <a:chExt cx="468000" cy="874997"/>
              </a:xfrm>
            </p:grpSpPr>
            <p:cxnSp>
              <p:nvCxnSpPr>
                <p:cNvPr id="175" name="직선 연결선 174"/>
                <p:cNvCxnSpPr/>
                <p:nvPr/>
              </p:nvCxnSpPr>
              <p:spPr>
                <a:xfrm>
                  <a:off x="7872535" y="260648"/>
                  <a:ext cx="468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직선 연결선 175"/>
                <p:cNvCxnSpPr/>
                <p:nvPr/>
              </p:nvCxnSpPr>
              <p:spPr>
                <a:xfrm rot="5400000">
                  <a:off x="8296784" y="304399"/>
                  <a:ext cx="875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직선 연결선 176"/>
                <p:cNvCxnSpPr/>
                <p:nvPr/>
              </p:nvCxnSpPr>
              <p:spPr>
                <a:xfrm rot="5400000">
                  <a:off x="7435039" y="698147"/>
                  <a:ext cx="874997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28" name="TextBox 227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Fig.5</a:t>
            </a:r>
            <a:endParaRPr kumimoji="0" lang="ko-KR" altLang="en-US" sz="1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38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Fig.6</a:t>
            </a:r>
            <a:endParaRPr kumimoji="0"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430603" y="1527034"/>
            <a:ext cx="2819902" cy="1907857"/>
            <a:chOff x="2430603" y="1527034"/>
            <a:chExt cx="2819902" cy="1907857"/>
          </a:xfrm>
        </p:grpSpPr>
        <p:sp>
          <p:nvSpPr>
            <p:cNvPr id="4" name="TextBox 3"/>
            <p:cNvSpPr txBox="1"/>
            <p:nvPr/>
          </p:nvSpPr>
          <p:spPr>
            <a:xfrm>
              <a:off x="4422505" y="2849768"/>
              <a:ext cx="792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p-Bad (S136)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22505" y="2527398"/>
              <a:ext cx="828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p-Bad (S112)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26"/>
            <p:cNvSpPr txBox="1">
              <a:spLocks noChangeArrowheads="1"/>
            </p:cNvSpPr>
            <p:nvPr/>
          </p:nvSpPr>
          <p:spPr bwMode="auto">
            <a:xfrm>
              <a:off x="4422505" y="2182366"/>
              <a:ext cx="396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Bad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26"/>
            <p:cNvSpPr txBox="1">
              <a:spLocks noChangeArrowheads="1"/>
            </p:cNvSpPr>
            <p:nvPr/>
          </p:nvSpPr>
          <p:spPr bwMode="auto">
            <a:xfrm>
              <a:off x="4422505" y="3182089"/>
              <a:ext cx="504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 anchor="ctr" anchorCtr="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l-GR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kumimoji="0" lang="en-US" altLang="ko-KR" sz="1000" dirty="0">
                  <a:latin typeface="Arial" panose="020B0604020202020204" pitchFamily="34" charset="0"/>
                  <a:cs typeface="Arial" panose="020B0604020202020204" pitchFamily="34" charset="0"/>
                </a:rPr>
                <a:t>-actin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2837306" y="1527034"/>
              <a:ext cx="576000" cy="1907857"/>
              <a:chOff x="1530739" y="1671034"/>
              <a:chExt cx="576000" cy="1907857"/>
            </a:xfrm>
          </p:grpSpPr>
          <p:pic>
            <p:nvPicPr>
              <p:cNvPr id="3" name="그림 2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640" t="40278" r="74497" b="48982"/>
              <a:stretch/>
            </p:blipFill>
            <p:spPr>
              <a:xfrm>
                <a:off x="1530739" y="2958186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" name="그림 4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52" t="37344" r="62743" b="38822"/>
              <a:stretch/>
            </p:blipFill>
            <p:spPr>
              <a:xfrm>
                <a:off x="1530739" y="2625480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" name="그림 7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169" t="26353" r="75325" b="32086"/>
              <a:stretch/>
            </p:blipFill>
            <p:spPr>
              <a:xfrm>
                <a:off x="1530739" y="2292774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0" name="그림 9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206" t="7391" r="23430" b="31294"/>
              <a:stretch/>
            </p:blipFill>
            <p:spPr>
              <a:xfrm>
                <a:off x="1530739" y="3290891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5" name="TextBox 20"/>
              <p:cNvSpPr txBox="1">
                <a:spLocks noChangeArrowheads="1"/>
              </p:cNvSpPr>
              <p:nvPr/>
            </p:nvSpPr>
            <p:spPr bwMode="auto">
              <a:xfrm rot="16200000">
                <a:off x="1387617" y="1863738"/>
                <a:ext cx="540000" cy="226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3600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ko-K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miR</a:t>
                </a:r>
                <a:r>
                  <a:rPr kumimoji="0" lang="en-US" altLang="ko-K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  <a:endParaRPr kumimoji="0" lang="ko-KR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20"/>
              <p:cNvSpPr txBox="1">
                <a:spLocks noChangeArrowheads="1"/>
              </p:cNvSpPr>
              <p:nvPr/>
            </p:nvSpPr>
            <p:spPr bwMode="auto">
              <a:xfrm rot="16200000">
                <a:off x="1679803" y="1845738"/>
                <a:ext cx="576000" cy="2265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3600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ko-K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miR-4779</a:t>
                </a:r>
                <a:endParaRPr kumimoji="0" lang="ko-KR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" name="그룹 10"/>
            <p:cNvGrpSpPr/>
            <p:nvPr/>
          </p:nvGrpSpPr>
          <p:grpSpPr>
            <a:xfrm>
              <a:off x="3718327" y="1563034"/>
              <a:ext cx="576000" cy="1871857"/>
              <a:chOff x="2411760" y="1707034"/>
              <a:chExt cx="576000" cy="1871857"/>
            </a:xfrm>
          </p:grpSpPr>
          <p:sp>
            <p:nvSpPr>
              <p:cNvPr id="18" name="TextBox 20"/>
              <p:cNvSpPr txBox="1">
                <a:spLocks noChangeArrowheads="1"/>
              </p:cNvSpPr>
              <p:nvPr/>
            </p:nvSpPr>
            <p:spPr bwMode="auto">
              <a:xfrm rot="16200000">
                <a:off x="2330683" y="1941034"/>
                <a:ext cx="396000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ko-KR" sz="1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</a:t>
                </a:r>
                <a:r>
                  <a:rPr kumimoji="0" lang="en-US" altLang="ko-K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-NC</a:t>
                </a:r>
                <a:endParaRPr kumimoji="0" lang="ko-KR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20"/>
              <p:cNvSpPr txBox="1">
                <a:spLocks noChangeArrowheads="1"/>
              </p:cNvSpPr>
              <p:nvPr/>
            </p:nvSpPr>
            <p:spPr bwMode="auto">
              <a:xfrm rot="16200000">
                <a:off x="2567138" y="1869034"/>
                <a:ext cx="540000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3600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kumimoji="0" lang="en-US" altLang="ko-KR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si-PAK2</a:t>
                </a:r>
                <a:endParaRPr kumimoji="0" lang="ko-KR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2" name="그림 21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004" t="41208" r="35508" b="49235"/>
              <a:stretch/>
            </p:blipFill>
            <p:spPr>
              <a:xfrm>
                <a:off x="2411760" y="2958186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4" name="그림 23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084" t="38705" r="36549" b="37656"/>
              <a:stretch/>
            </p:blipFill>
            <p:spPr>
              <a:xfrm>
                <a:off x="2411760" y="2625480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7" name="그림 26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36" t="7962" r="27971" b="29540"/>
              <a:stretch/>
            </p:blipFill>
            <p:spPr>
              <a:xfrm>
                <a:off x="2411760" y="2292774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8" name="그림 27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504" t="33266" r="37050" b="35235"/>
              <a:stretch/>
            </p:blipFill>
            <p:spPr>
              <a:xfrm>
                <a:off x="2411760" y="3290891"/>
                <a:ext cx="576000" cy="28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23" name="TextBox 26"/>
            <p:cNvSpPr txBox="1">
              <a:spLocks noChangeArrowheads="1"/>
            </p:cNvSpPr>
            <p:nvPr/>
          </p:nvSpPr>
          <p:spPr bwMode="auto">
            <a:xfrm>
              <a:off x="2483768" y="2861907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23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5" name="직선 화살표 연결선 24"/>
            <p:cNvCxnSpPr/>
            <p:nvPr/>
          </p:nvCxnSpPr>
          <p:spPr bwMode="auto">
            <a:xfrm>
              <a:off x="2747539" y="2938851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6"/>
            <p:cNvSpPr txBox="1">
              <a:spLocks noChangeArrowheads="1"/>
            </p:cNvSpPr>
            <p:nvPr/>
          </p:nvSpPr>
          <p:spPr bwMode="auto">
            <a:xfrm>
              <a:off x="2483768" y="2214265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23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직선 화살표 연결선 29"/>
            <p:cNvCxnSpPr/>
            <p:nvPr/>
          </p:nvCxnSpPr>
          <p:spPr bwMode="auto">
            <a:xfrm>
              <a:off x="2747539" y="2291209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26"/>
            <p:cNvSpPr txBox="1">
              <a:spLocks noChangeArrowheads="1"/>
            </p:cNvSpPr>
            <p:nvPr/>
          </p:nvSpPr>
          <p:spPr bwMode="auto">
            <a:xfrm>
              <a:off x="2483768" y="3203104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42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2" name="직선 화살표 연결선 31"/>
            <p:cNvCxnSpPr/>
            <p:nvPr/>
          </p:nvCxnSpPr>
          <p:spPr bwMode="auto">
            <a:xfrm>
              <a:off x="2747539" y="3280048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26"/>
            <p:cNvSpPr txBox="1">
              <a:spLocks noChangeArrowheads="1"/>
            </p:cNvSpPr>
            <p:nvPr/>
          </p:nvSpPr>
          <p:spPr bwMode="auto">
            <a:xfrm>
              <a:off x="2483768" y="2554271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23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4" name="직선 화살표 연결선 33"/>
            <p:cNvCxnSpPr/>
            <p:nvPr/>
          </p:nvCxnSpPr>
          <p:spPr bwMode="auto">
            <a:xfrm>
              <a:off x="2747539" y="2631215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26"/>
            <p:cNvSpPr txBox="1">
              <a:spLocks noChangeArrowheads="1"/>
            </p:cNvSpPr>
            <p:nvPr/>
          </p:nvSpPr>
          <p:spPr bwMode="auto">
            <a:xfrm>
              <a:off x="2430603" y="1978968"/>
              <a:ext cx="324000" cy="15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Mw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843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Fig.7</a:t>
            </a:r>
            <a:endParaRPr kumimoji="0" lang="ko-KR" altLang="en-US" sz="1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591458" y="794164"/>
            <a:ext cx="2480089" cy="2403323"/>
            <a:chOff x="5843642" y="747517"/>
            <a:chExt cx="2480089" cy="2403323"/>
          </a:xfrm>
        </p:grpSpPr>
        <p:sp>
          <p:nvSpPr>
            <p:cNvPr id="4" name="TextBox 3"/>
            <p:cNvSpPr txBox="1"/>
            <p:nvPr/>
          </p:nvSpPr>
          <p:spPr>
            <a:xfrm>
              <a:off x="6002938" y="1625768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0.6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002938" y="1963246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0.4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02938" y="2300724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0.2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02938" y="2638201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0.0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002938" y="950812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1.0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002938" y="1288290"/>
              <a:ext cx="239876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0.8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33360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20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05303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30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77246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40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549189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50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76453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>
                  <a:latin typeface="Arial" pitchFamily="34" charset="0"/>
                  <a:cs typeface="Arial" pitchFamily="34" charset="0"/>
                </a:rPr>
                <a:t>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61417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10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21132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60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93077" y="2829747"/>
              <a:ext cx="180000" cy="1384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900" dirty="0" smtClean="0">
                  <a:latin typeface="Arial" pitchFamily="34" charset="0"/>
                  <a:cs typeface="Arial" pitchFamily="34" charset="0"/>
                </a:rPr>
                <a:t>70</a:t>
              </a:r>
              <a:endParaRPr lang="ko-KR" altLang="en-US" sz="9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890886" y="2996952"/>
              <a:ext cx="1066912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Time in (months)</a:t>
              </a:r>
              <a:endParaRPr lang="ko-KR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5387130" y="1637853"/>
              <a:ext cx="1066912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Overall Survival</a:t>
              </a:r>
              <a:endParaRPr lang="ko-KR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077650" y="747517"/>
              <a:ext cx="612000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1">
              <a:spAutoFit/>
            </a:bodyPr>
            <a:lstStyle/>
            <a:p>
              <a:pPr algn="ctr"/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miR-4779</a:t>
              </a:r>
              <a:endParaRPr lang="ko-KR" altLang="en-US" sz="10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93" t="11211" r="5518" b="12635"/>
            <a:stretch/>
          </p:blipFill>
          <p:spPr bwMode="auto">
            <a:xfrm>
              <a:off x="6199731" y="924950"/>
              <a:ext cx="2124000" cy="18987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89845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3745992" cy="360273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472" y="1412776"/>
            <a:ext cx="3745992" cy="3602736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ko-KR" sz="1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Fig.8</a:t>
            </a:r>
            <a:endParaRPr kumimoji="0" lang="ko-KR" altLang="en-US" sz="1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74"/>
          <p:cNvSpPr txBox="1">
            <a:spLocks noChangeArrowheads="1"/>
          </p:cNvSpPr>
          <p:nvPr/>
        </p:nvSpPr>
        <p:spPr bwMode="auto">
          <a:xfrm>
            <a:off x="648320" y="102268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74"/>
          <p:cNvSpPr txBox="1">
            <a:spLocks noChangeArrowheads="1"/>
          </p:cNvSpPr>
          <p:nvPr/>
        </p:nvSpPr>
        <p:spPr bwMode="auto">
          <a:xfrm>
            <a:off x="5040808" y="102268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7806" y="2885508"/>
            <a:ext cx="1392962" cy="305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altLang="ko-KR" sz="10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=0.02234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4208" y="2889052"/>
            <a:ext cx="1392962" cy="33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altLang="ko-KR" sz="1000" b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=0.00107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8927" y="1700808"/>
            <a:ext cx="1553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Pearson r = -0.03278</a:t>
            </a:r>
          </a:p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P value = 0.8909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19335" y="1700808"/>
            <a:ext cx="13929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Pearson r = -0.1495</a:t>
            </a:r>
          </a:p>
          <a:p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P value = 0.5294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90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590084"/>
              </p:ext>
            </p:extLst>
          </p:nvPr>
        </p:nvGraphicFramePr>
        <p:xfrm>
          <a:off x="1331640" y="908720"/>
          <a:ext cx="2628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74"/>
          <p:cNvSpPr txBox="1">
            <a:spLocks noChangeArrowheads="1"/>
          </p:cNvSpPr>
          <p:nvPr/>
        </p:nvSpPr>
        <p:spPr bwMode="auto">
          <a:xfrm>
            <a:off x="648320" y="102268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>
                <a:latin typeface="Arial" pitchFamily="34" charset="0"/>
                <a:cs typeface="Arial" pitchFamily="34" charset="0"/>
              </a:rPr>
              <a:t>A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74"/>
          <p:cNvSpPr txBox="1">
            <a:spLocks noChangeArrowheads="1"/>
          </p:cNvSpPr>
          <p:nvPr/>
        </p:nvSpPr>
        <p:spPr bwMode="auto">
          <a:xfrm>
            <a:off x="5040808" y="1022682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latin typeface="Arial" pitchFamily="34" charset="0"/>
                <a:cs typeface="Arial" pitchFamily="34" charset="0"/>
              </a:rPr>
              <a:t>B</a:t>
            </a:r>
            <a:endParaRPr lang="ko-KR" alt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0" y="0"/>
            <a:ext cx="29158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kumimoji="0" lang="en-US" altLang="ko-K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Fig.9</a:t>
            </a:r>
            <a:endParaRPr kumimoji="0"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5616658" y="1417514"/>
            <a:ext cx="2267710" cy="1547204"/>
            <a:chOff x="5616658" y="1417514"/>
            <a:chExt cx="2267710" cy="1547204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3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69" t="72978" r="56536" b="20392"/>
            <a:stretch/>
          </p:blipFill>
          <p:spPr>
            <a:xfrm>
              <a:off x="6038130" y="2343157"/>
              <a:ext cx="1188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7308368" y="2377477"/>
              <a:ext cx="576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CyclinD3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" name="TextBox 20"/>
            <p:cNvSpPr txBox="1">
              <a:spLocks noChangeArrowheads="1"/>
            </p:cNvSpPr>
            <p:nvPr/>
          </p:nvSpPr>
          <p:spPr bwMode="auto">
            <a:xfrm rot="16200000">
              <a:off x="6650003" y="1628218"/>
              <a:ext cx="432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MCF7</a:t>
              </a:r>
              <a:endParaRPr kumimoji="0"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" name="TextBox 20"/>
            <p:cNvSpPr txBox="1">
              <a:spLocks noChangeArrowheads="1"/>
            </p:cNvSpPr>
            <p:nvPr/>
          </p:nvSpPr>
          <p:spPr bwMode="auto">
            <a:xfrm rot="16200000">
              <a:off x="6434049" y="1646219"/>
              <a:ext cx="396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H460</a:t>
              </a:r>
              <a:endParaRPr kumimoji="0"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20"/>
            <p:cNvSpPr txBox="1">
              <a:spLocks noChangeArrowheads="1"/>
            </p:cNvSpPr>
            <p:nvPr/>
          </p:nvSpPr>
          <p:spPr bwMode="auto">
            <a:xfrm rot="16200000">
              <a:off x="6170412" y="1628218"/>
              <a:ext cx="432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A549</a:t>
              </a:r>
              <a:endParaRPr kumimoji="0"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9" name="TextBox 28"/>
            <p:cNvSpPr txBox="1">
              <a:spLocks noChangeArrowheads="1"/>
            </p:cNvSpPr>
            <p:nvPr/>
          </p:nvSpPr>
          <p:spPr bwMode="auto">
            <a:xfrm rot="16200000">
              <a:off x="5873014" y="1574218"/>
              <a:ext cx="540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HCT116</a:t>
              </a:r>
              <a:endParaRPr kumimoji="0"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 rot="16200000">
              <a:off x="6910922" y="1646218"/>
              <a:ext cx="396000" cy="226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36000" rIns="0" bIns="3600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HT29</a:t>
              </a:r>
              <a:endParaRPr kumimoji="0"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1" name="그림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98" t="28815" r="53718" b="65265"/>
            <a:stretch/>
          </p:blipFill>
          <p:spPr>
            <a:xfrm>
              <a:off x="6038130" y="2009596"/>
              <a:ext cx="1188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7308368" y="2041717"/>
              <a:ext cx="432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PAK2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08368" y="2705293"/>
              <a:ext cx="504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l-GR" altLang="ko-KR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β</a:t>
              </a:r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-actin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51" t="35019" r="7942" b="16236"/>
            <a:stretch/>
          </p:blipFill>
          <p:spPr>
            <a:xfrm>
              <a:off x="6038130" y="2676718"/>
              <a:ext cx="1188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TextBox 26"/>
            <p:cNvSpPr txBox="1">
              <a:spLocks noChangeArrowheads="1"/>
            </p:cNvSpPr>
            <p:nvPr/>
          </p:nvSpPr>
          <p:spPr bwMode="auto">
            <a:xfrm>
              <a:off x="5669823" y="2717876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42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직선 화살표 연결선 19"/>
            <p:cNvCxnSpPr/>
            <p:nvPr/>
          </p:nvCxnSpPr>
          <p:spPr bwMode="auto">
            <a:xfrm>
              <a:off x="5933594" y="2794820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6"/>
            <p:cNvSpPr txBox="1">
              <a:spLocks noChangeArrowheads="1"/>
            </p:cNvSpPr>
            <p:nvPr/>
          </p:nvSpPr>
          <p:spPr bwMode="auto">
            <a:xfrm>
              <a:off x="5669823" y="2102133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61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직선 화살표 연결선 21"/>
            <p:cNvCxnSpPr/>
            <p:nvPr/>
          </p:nvCxnSpPr>
          <p:spPr bwMode="auto">
            <a:xfrm>
              <a:off x="5933594" y="2179077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6"/>
            <p:cNvSpPr txBox="1">
              <a:spLocks noChangeArrowheads="1"/>
            </p:cNvSpPr>
            <p:nvPr/>
          </p:nvSpPr>
          <p:spPr bwMode="auto">
            <a:xfrm>
              <a:off x="5669823" y="2388974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31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직선 화살표 연결선 25"/>
            <p:cNvCxnSpPr/>
            <p:nvPr/>
          </p:nvCxnSpPr>
          <p:spPr bwMode="auto">
            <a:xfrm>
              <a:off x="5933594" y="2465918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>
              <a:spLocks noChangeArrowheads="1"/>
            </p:cNvSpPr>
            <p:nvPr/>
          </p:nvSpPr>
          <p:spPr bwMode="auto">
            <a:xfrm>
              <a:off x="5616658" y="1866836"/>
              <a:ext cx="324000" cy="15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Mw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5616658" y="4128377"/>
            <a:ext cx="2199769" cy="1784107"/>
            <a:chOff x="6271296" y="4314362"/>
            <a:chExt cx="2199769" cy="1784107"/>
          </a:xfrm>
        </p:grpSpPr>
        <p:sp>
          <p:nvSpPr>
            <p:cNvPr id="33" name="TextBox 20"/>
            <p:cNvSpPr txBox="1">
              <a:spLocks noChangeArrowheads="1"/>
            </p:cNvSpPr>
            <p:nvPr/>
          </p:nvSpPr>
          <p:spPr bwMode="auto">
            <a:xfrm rot="16200000">
              <a:off x="7322998" y="4695962"/>
              <a:ext cx="720000" cy="24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BEAS-2B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20"/>
            <p:cNvSpPr txBox="1">
              <a:spLocks noChangeArrowheads="1"/>
            </p:cNvSpPr>
            <p:nvPr/>
          </p:nvSpPr>
          <p:spPr bwMode="auto">
            <a:xfrm rot="16200000">
              <a:off x="7120055" y="4767962"/>
              <a:ext cx="576000" cy="24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A549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20"/>
            <p:cNvSpPr txBox="1">
              <a:spLocks noChangeArrowheads="1"/>
            </p:cNvSpPr>
            <p:nvPr/>
          </p:nvSpPr>
          <p:spPr bwMode="auto">
            <a:xfrm rot="16200000">
              <a:off x="6701112" y="4623962"/>
              <a:ext cx="864000" cy="24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CCD-18Co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20"/>
            <p:cNvSpPr txBox="1">
              <a:spLocks noChangeArrowheads="1"/>
            </p:cNvSpPr>
            <p:nvPr/>
          </p:nvSpPr>
          <p:spPr bwMode="auto">
            <a:xfrm rot="16200000">
              <a:off x="6498169" y="4695962"/>
              <a:ext cx="720000" cy="24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HCT116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9" name="그림 38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1" t="6847" r="4822" b="7329"/>
            <a:stretch/>
          </p:blipFill>
          <p:spPr>
            <a:xfrm>
              <a:off x="6715577" y="5114698"/>
              <a:ext cx="111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0" name="그림 39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3" t="46911" r="14785" b="30261"/>
            <a:stretch/>
          </p:blipFill>
          <p:spPr>
            <a:xfrm>
              <a:off x="6715577" y="5462583"/>
              <a:ext cx="111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3" name="그림 42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900" b="4018"/>
            <a:stretch/>
          </p:blipFill>
          <p:spPr>
            <a:xfrm>
              <a:off x="6710006" y="5810469"/>
              <a:ext cx="1121571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6" name="TextBox 45"/>
            <p:cNvSpPr txBox="1"/>
            <p:nvPr/>
          </p:nvSpPr>
          <p:spPr>
            <a:xfrm>
              <a:off x="7895065" y="5514218"/>
              <a:ext cx="576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CyclinD3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895065" y="5146559"/>
              <a:ext cx="432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PAK2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895065" y="5831401"/>
              <a:ext cx="504000" cy="226591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spAutoFit/>
            </a:bodyPr>
            <a:lstStyle/>
            <a:p>
              <a:r>
                <a:rPr lang="el-GR" altLang="ko-KR" sz="1000" dirty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β</a:t>
              </a:r>
              <a:r>
                <a:rPr lang="en-US" altLang="ko-KR" sz="1000" dirty="0" smtClean="0"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-actin</a:t>
              </a:r>
              <a:endParaRPr lang="ko-KR" altLang="en-US" sz="1000" dirty="0"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9" name="TextBox 26"/>
            <p:cNvSpPr txBox="1">
              <a:spLocks noChangeArrowheads="1"/>
            </p:cNvSpPr>
            <p:nvPr/>
          </p:nvSpPr>
          <p:spPr bwMode="auto">
            <a:xfrm>
              <a:off x="6324461" y="5856006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42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0" name="직선 화살표 연결선 49"/>
            <p:cNvCxnSpPr/>
            <p:nvPr/>
          </p:nvCxnSpPr>
          <p:spPr bwMode="auto">
            <a:xfrm>
              <a:off x="6588232" y="5932950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26"/>
            <p:cNvSpPr txBox="1">
              <a:spLocks noChangeArrowheads="1"/>
            </p:cNvSpPr>
            <p:nvPr/>
          </p:nvSpPr>
          <p:spPr bwMode="auto">
            <a:xfrm>
              <a:off x="6324461" y="5187098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61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2" name="직선 화살표 연결선 51"/>
            <p:cNvCxnSpPr/>
            <p:nvPr/>
          </p:nvCxnSpPr>
          <p:spPr bwMode="auto">
            <a:xfrm>
              <a:off x="6588232" y="5264042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26"/>
            <p:cNvSpPr txBox="1">
              <a:spLocks noChangeArrowheads="1"/>
            </p:cNvSpPr>
            <p:nvPr/>
          </p:nvSpPr>
          <p:spPr bwMode="auto">
            <a:xfrm>
              <a:off x="6324461" y="5548370"/>
              <a:ext cx="25200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31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4" name="직선 화살표 연결선 53"/>
            <p:cNvCxnSpPr/>
            <p:nvPr/>
          </p:nvCxnSpPr>
          <p:spPr bwMode="auto">
            <a:xfrm>
              <a:off x="6588232" y="5625314"/>
              <a:ext cx="7200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>
              <a:spLocks noChangeArrowheads="1"/>
            </p:cNvSpPr>
            <p:nvPr/>
          </p:nvSpPr>
          <p:spPr bwMode="auto">
            <a:xfrm>
              <a:off x="6271296" y="4951801"/>
              <a:ext cx="324000" cy="15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ko-KR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Mw</a:t>
              </a:r>
              <a:endParaRPr kumimoji="0" lang="ko-KR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TextBox 74"/>
          <p:cNvSpPr txBox="1">
            <a:spLocks noChangeArrowheads="1"/>
          </p:cNvSpPr>
          <p:nvPr/>
        </p:nvSpPr>
        <p:spPr bwMode="auto">
          <a:xfrm>
            <a:off x="648320" y="3789040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endParaRPr lang="ko-KR" altLang="en-US" sz="1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74"/>
          <p:cNvSpPr txBox="1">
            <a:spLocks noChangeArrowheads="1"/>
          </p:cNvSpPr>
          <p:nvPr/>
        </p:nvSpPr>
        <p:spPr bwMode="auto">
          <a:xfrm>
            <a:off x="5040808" y="3789040"/>
            <a:ext cx="3952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1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ko-KR" altLang="en-US" sz="1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0" name="차트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841433"/>
              </p:ext>
            </p:extLst>
          </p:nvPr>
        </p:nvGraphicFramePr>
        <p:xfrm>
          <a:off x="1601816" y="3895001"/>
          <a:ext cx="2628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946723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37614</TotalTime>
  <Words>271</Words>
  <Application>Microsoft Office PowerPoint</Application>
  <PresentationFormat>화면 슬라이드 쇼(4:3)</PresentationFormat>
  <Paragraphs>158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user2</dc:creator>
  <cp:lastModifiedBy>user2</cp:lastModifiedBy>
  <cp:revision>1701</cp:revision>
  <cp:lastPrinted>2017-07-25T01:26:58Z</cp:lastPrinted>
  <dcterms:created xsi:type="dcterms:W3CDTF">2014-04-15T00:15:54Z</dcterms:created>
  <dcterms:modified xsi:type="dcterms:W3CDTF">2017-10-23T02:14:21Z</dcterms:modified>
</cp:coreProperties>
</file>