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10" d="100"/>
          <a:sy n="110" d="100"/>
        </p:scale>
        <p:origin x="2352" y="-78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4E8E-3C69-45AC-A3F4-95974DC8AC47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0D788-D36F-48FF-AA57-006C9AC4E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246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4E8E-3C69-45AC-A3F4-95974DC8AC47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0D788-D36F-48FF-AA57-006C9AC4E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579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4E8E-3C69-45AC-A3F4-95974DC8AC47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0D788-D36F-48FF-AA57-006C9AC4E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946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4E8E-3C69-45AC-A3F4-95974DC8AC47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0D788-D36F-48FF-AA57-006C9AC4E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547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4E8E-3C69-45AC-A3F4-95974DC8AC47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0D788-D36F-48FF-AA57-006C9AC4E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587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4E8E-3C69-45AC-A3F4-95974DC8AC47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0D788-D36F-48FF-AA57-006C9AC4E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843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4E8E-3C69-45AC-A3F4-95974DC8AC47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0D788-D36F-48FF-AA57-006C9AC4E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814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4E8E-3C69-45AC-A3F4-95974DC8AC47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0D788-D36F-48FF-AA57-006C9AC4E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31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4E8E-3C69-45AC-A3F4-95974DC8AC47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0D788-D36F-48FF-AA57-006C9AC4E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408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4E8E-3C69-45AC-A3F4-95974DC8AC47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0D788-D36F-48FF-AA57-006C9AC4E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89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4E8E-3C69-45AC-A3F4-95974DC8AC47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0D788-D36F-48FF-AA57-006C9AC4E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804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E04E8E-3C69-45AC-A3F4-95974DC8AC47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60D788-D36F-48FF-AA57-006C9AC4E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826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aulasri\Downloads\grp78 dbdb db+ epc 2014-06-11 15hr 52min_Exposure_61.9sec (Chemi Hi Resolution)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1" y="3632162"/>
            <a:ext cx="2057400" cy="98932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aulasri\Downloads\ATF6 dbdb db+ epc 2014-06-11 16hr 04min_Exposure_106.6sec (Chemi Hi Resolution)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1" y="4775161"/>
            <a:ext cx="2057400" cy="120015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97914" y="4218745"/>
            <a:ext cx="7447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cs typeface="Arial" panose="020B0604020202020204" pitchFamily="34" charset="0"/>
              </a:rPr>
              <a:t>GRP78</a:t>
            </a:r>
          </a:p>
          <a:p>
            <a:r>
              <a:rPr lang="en-US" sz="1200" dirty="0" smtClean="0">
                <a:cs typeface="Arial" panose="020B0604020202020204" pitchFamily="34" charset="0"/>
              </a:rPr>
              <a:t>78KDa</a:t>
            </a:r>
            <a:endParaRPr lang="en-US" sz="1200" dirty="0"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68644" y="4984711"/>
            <a:ext cx="596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cs typeface="Arial" panose="020B0604020202020204" pitchFamily="34" charset="0"/>
              </a:rPr>
              <a:t>ATF6</a:t>
            </a:r>
          </a:p>
          <a:p>
            <a:r>
              <a:rPr lang="en-US" sz="1200" dirty="0" smtClean="0">
                <a:cs typeface="Arial" panose="020B0604020202020204" pitchFamily="34" charset="0"/>
              </a:rPr>
              <a:t>36KDa</a:t>
            </a:r>
            <a:endParaRPr lang="en-US" sz="1200" dirty="0"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81376" y="3380978"/>
            <a:ext cx="5516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cs typeface="Arial" panose="020B0604020202020204" pitchFamily="34" charset="0"/>
              </a:rPr>
              <a:t>TM </a:t>
            </a:r>
            <a:endParaRPr lang="en-US" sz="1200" dirty="0"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8495969">
            <a:off x="2032039" y="3272043"/>
            <a:ext cx="8049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err="1">
                <a:cs typeface="Arial" panose="020B0604020202020204" pitchFamily="34" charset="0"/>
              </a:rPr>
              <a:t>d</a:t>
            </a:r>
            <a:r>
              <a:rPr lang="en-US" sz="1200" i="1" dirty="0" err="1" smtClean="0">
                <a:cs typeface="Arial" panose="020B0604020202020204" pitchFamily="34" charset="0"/>
              </a:rPr>
              <a:t>b</a:t>
            </a:r>
            <a:r>
              <a:rPr lang="en-US" sz="1200" i="1" dirty="0" smtClean="0">
                <a:cs typeface="Arial" panose="020B0604020202020204" pitchFamily="34" charset="0"/>
              </a:rPr>
              <a:t>/+ </a:t>
            </a:r>
            <a:endParaRPr lang="en-US" sz="1200" i="1" dirty="0"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8495969">
            <a:off x="2679738" y="3280293"/>
            <a:ext cx="8049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err="1">
                <a:cs typeface="Arial" panose="020B0604020202020204" pitchFamily="34" charset="0"/>
              </a:rPr>
              <a:t>d</a:t>
            </a:r>
            <a:r>
              <a:rPr lang="en-US" sz="1200" i="1" dirty="0" err="1" smtClean="0">
                <a:cs typeface="Arial" panose="020B0604020202020204" pitchFamily="34" charset="0"/>
              </a:rPr>
              <a:t>b</a:t>
            </a:r>
            <a:r>
              <a:rPr lang="en-US" sz="1200" i="1" dirty="0" smtClean="0">
                <a:cs typeface="Arial" panose="020B0604020202020204" pitchFamily="34" charset="0"/>
              </a:rPr>
              <a:t>/+ </a:t>
            </a:r>
            <a:endParaRPr lang="en-US" sz="1200" i="1" dirty="0"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8495969">
            <a:off x="2333809" y="3260587"/>
            <a:ext cx="8049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err="1" smtClean="0">
                <a:cs typeface="Arial" panose="020B0604020202020204" pitchFamily="34" charset="0"/>
              </a:rPr>
              <a:t>db</a:t>
            </a:r>
            <a:r>
              <a:rPr lang="en-US" sz="1200" i="1" dirty="0" smtClean="0">
                <a:cs typeface="Arial" panose="020B0604020202020204" pitchFamily="34" charset="0"/>
              </a:rPr>
              <a:t>/</a:t>
            </a:r>
            <a:r>
              <a:rPr lang="en-US" sz="1200" i="1" dirty="0" err="1" smtClean="0">
                <a:cs typeface="Arial" panose="020B0604020202020204" pitchFamily="34" charset="0"/>
              </a:rPr>
              <a:t>db</a:t>
            </a:r>
            <a:r>
              <a:rPr lang="en-US" sz="1200" i="1" dirty="0" smtClean="0">
                <a:cs typeface="Arial" panose="020B0604020202020204" pitchFamily="34" charset="0"/>
              </a:rPr>
              <a:t> </a:t>
            </a:r>
            <a:endParaRPr lang="en-US" sz="1200" i="1" dirty="0"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8495969">
            <a:off x="2994829" y="3261065"/>
            <a:ext cx="8049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err="1" smtClean="0">
                <a:cs typeface="Arial" panose="020B0604020202020204" pitchFamily="34" charset="0"/>
              </a:rPr>
              <a:t>db</a:t>
            </a:r>
            <a:r>
              <a:rPr lang="en-US" sz="1200" i="1" dirty="0" smtClean="0">
                <a:cs typeface="Arial" panose="020B0604020202020204" pitchFamily="34" charset="0"/>
              </a:rPr>
              <a:t>/</a:t>
            </a:r>
            <a:r>
              <a:rPr lang="en-US" sz="1200" i="1" dirty="0" err="1" smtClean="0">
                <a:cs typeface="Arial" panose="020B0604020202020204" pitchFamily="34" charset="0"/>
              </a:rPr>
              <a:t>db</a:t>
            </a:r>
            <a:r>
              <a:rPr lang="en-US" sz="1200" i="1" dirty="0" smtClean="0">
                <a:cs typeface="Arial" panose="020B0604020202020204" pitchFamily="34" charset="0"/>
              </a:rPr>
              <a:t> </a:t>
            </a:r>
            <a:endParaRPr lang="en-US" sz="1200" i="1" dirty="0"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20166" y="3427171"/>
            <a:ext cx="5028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cs typeface="Arial" panose="020B0604020202020204" pitchFamily="34" charset="0"/>
              </a:rPr>
              <a:t>EOCs</a:t>
            </a:r>
            <a:endParaRPr lang="en-US" sz="1200" dirty="0"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80691" y="4989830"/>
            <a:ext cx="5902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40KDa</a:t>
            </a:r>
            <a:endParaRPr lang="en-US" sz="1200" dirty="0"/>
          </a:p>
        </p:txBody>
      </p:sp>
      <p:sp>
        <p:nvSpPr>
          <p:cNvPr id="13" name="TextBox 12"/>
          <p:cNvSpPr txBox="1"/>
          <p:nvPr/>
        </p:nvSpPr>
        <p:spPr>
          <a:xfrm>
            <a:off x="3980691" y="4211754"/>
            <a:ext cx="5902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80KDa</a:t>
            </a:r>
            <a:endParaRPr lang="en-US" sz="1200" dirty="0"/>
          </a:p>
        </p:txBody>
      </p:sp>
      <p:sp>
        <p:nvSpPr>
          <p:cNvPr id="6" name="Rectangle 5"/>
          <p:cNvSpPr/>
          <p:nvPr/>
        </p:nvSpPr>
        <p:spPr>
          <a:xfrm>
            <a:off x="636016" y="6437376"/>
            <a:ext cx="5588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Suppl. Figure 1. 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(A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Protein levels of ER stress markers in BMNCs measured by western blot analysis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(B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EOCs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from </a:t>
            </a:r>
            <a:r>
              <a:rPr lang="en-U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db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/+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db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db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mice were cultured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along with a positive control treated with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tunicamycin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(TM). Protein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levels of ER stress markers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GRP78 and ATF6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were determined by Western blot analysis.</a:t>
            </a:r>
          </a:p>
        </p:txBody>
      </p:sp>
      <p:pic>
        <p:nvPicPr>
          <p:cNvPr id="15" name="Picture 4" descr="C:\Users\maulasri\Documents\bmncs 3 6 9 month\atf6 9 month 2015-11-01 21hr 20min_Exposure_37.5sec (Chemi Hi Resolution).t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3" t="28967" r="21093" b="35516"/>
          <a:stretch/>
        </p:blipFill>
        <p:spPr bwMode="auto">
          <a:xfrm>
            <a:off x="1524000" y="1371600"/>
            <a:ext cx="3657600" cy="130263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 rot="18398499">
            <a:off x="3853894" y="1052888"/>
            <a:ext cx="5102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NDM </a:t>
            </a:r>
            <a:endParaRPr lang="en-US" sz="1200" dirty="0"/>
          </a:p>
        </p:txBody>
      </p:sp>
      <p:sp>
        <p:nvSpPr>
          <p:cNvPr id="18" name="TextBox 17"/>
          <p:cNvSpPr txBox="1"/>
          <p:nvPr/>
        </p:nvSpPr>
        <p:spPr>
          <a:xfrm rot="18398499">
            <a:off x="4113486" y="1086099"/>
            <a:ext cx="4109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DM</a:t>
            </a:r>
            <a:endParaRPr lang="en-US" sz="1200" dirty="0"/>
          </a:p>
        </p:txBody>
      </p:sp>
      <p:sp>
        <p:nvSpPr>
          <p:cNvPr id="19" name="TextBox 18"/>
          <p:cNvSpPr txBox="1"/>
          <p:nvPr/>
        </p:nvSpPr>
        <p:spPr>
          <a:xfrm>
            <a:off x="923233" y="1331067"/>
            <a:ext cx="5361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ATF6</a:t>
            </a:r>
            <a:endParaRPr lang="en-US" sz="1400" dirty="0"/>
          </a:p>
        </p:txBody>
      </p:sp>
      <p:sp>
        <p:nvSpPr>
          <p:cNvPr id="28" name="TextBox 27"/>
          <p:cNvSpPr txBox="1"/>
          <p:nvPr/>
        </p:nvSpPr>
        <p:spPr>
          <a:xfrm>
            <a:off x="3352800" y="762000"/>
            <a:ext cx="1608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9</a:t>
            </a:r>
            <a:r>
              <a:rPr lang="en-US" sz="1200" dirty="0" smtClean="0"/>
              <a:t> </a:t>
            </a:r>
            <a:r>
              <a:rPr lang="en-US" sz="1200" dirty="0" err="1" smtClean="0"/>
              <a:t>mon</a:t>
            </a:r>
            <a:r>
              <a:rPr lang="en-US" sz="1200" dirty="0" smtClean="0"/>
              <a:t> BMNCs</a:t>
            </a:r>
            <a:endParaRPr lang="en-US" sz="1200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3962400" y="990600"/>
            <a:ext cx="3657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3924300" y="1371600"/>
            <a:ext cx="586357" cy="304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 rot="18398499">
            <a:off x="4320507" y="833440"/>
            <a:ext cx="10393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magic marker</a:t>
            </a:r>
            <a:endParaRPr lang="en-US" sz="1200" dirty="0"/>
          </a:p>
        </p:txBody>
      </p:sp>
      <p:sp>
        <p:nvSpPr>
          <p:cNvPr id="36" name="TextBox 35"/>
          <p:cNvSpPr txBox="1"/>
          <p:nvPr/>
        </p:nvSpPr>
        <p:spPr>
          <a:xfrm rot="18398499">
            <a:off x="4651373" y="570959"/>
            <a:ext cx="13439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Positive control treated with TM</a:t>
            </a:r>
            <a:endParaRPr lang="en-US" sz="1200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4775200" y="1422400"/>
            <a:ext cx="7493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5453140" y="999887"/>
            <a:ext cx="4283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kDa</a:t>
            </a:r>
            <a:endParaRPr lang="en-US" sz="1200" dirty="0"/>
          </a:p>
        </p:txBody>
      </p:sp>
      <p:sp>
        <p:nvSpPr>
          <p:cNvPr id="40" name="TextBox 39"/>
          <p:cNvSpPr txBox="1"/>
          <p:nvPr/>
        </p:nvSpPr>
        <p:spPr>
          <a:xfrm>
            <a:off x="5491240" y="1266587"/>
            <a:ext cx="3406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40</a:t>
            </a:r>
            <a:endParaRPr lang="en-US" sz="1200" dirty="0"/>
          </a:p>
        </p:txBody>
      </p:sp>
      <p:cxnSp>
        <p:nvCxnSpPr>
          <p:cNvPr id="41" name="Straight Connector 40"/>
          <p:cNvCxnSpPr/>
          <p:nvPr/>
        </p:nvCxnSpPr>
        <p:spPr>
          <a:xfrm>
            <a:off x="4737100" y="1803400"/>
            <a:ext cx="7493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478540" y="1647587"/>
            <a:ext cx="3406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30</a:t>
            </a:r>
            <a:endParaRPr lang="en-US" sz="1200" dirty="0"/>
          </a:p>
        </p:txBody>
      </p:sp>
      <p:cxnSp>
        <p:nvCxnSpPr>
          <p:cNvPr id="43" name="Straight Connector 42"/>
          <p:cNvCxnSpPr/>
          <p:nvPr/>
        </p:nvCxnSpPr>
        <p:spPr>
          <a:xfrm>
            <a:off x="4775200" y="2311400"/>
            <a:ext cx="7493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491240" y="2155587"/>
            <a:ext cx="3406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20</a:t>
            </a:r>
            <a:endParaRPr lang="en-US" sz="1200" dirty="0"/>
          </a:p>
        </p:txBody>
      </p:sp>
      <p:sp>
        <p:nvSpPr>
          <p:cNvPr id="37" name="TextBox 36"/>
          <p:cNvSpPr txBox="1"/>
          <p:nvPr/>
        </p:nvSpPr>
        <p:spPr>
          <a:xfrm>
            <a:off x="740788" y="74930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</a:t>
            </a:r>
            <a:endParaRPr lang="en-US" b="1" dirty="0"/>
          </a:p>
        </p:txBody>
      </p:sp>
      <p:sp>
        <p:nvSpPr>
          <p:cNvPr id="47" name="TextBox 46"/>
          <p:cNvSpPr txBox="1"/>
          <p:nvPr/>
        </p:nvSpPr>
        <p:spPr>
          <a:xfrm>
            <a:off x="787350" y="335394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</a:t>
            </a:r>
          </a:p>
        </p:txBody>
      </p:sp>
      <p:sp>
        <p:nvSpPr>
          <p:cNvPr id="33" name="TextBox 32"/>
          <p:cNvSpPr txBox="1"/>
          <p:nvPr/>
        </p:nvSpPr>
        <p:spPr>
          <a:xfrm rot="18398499">
            <a:off x="1386463" y="577162"/>
            <a:ext cx="13439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Positive control treated with TM</a:t>
            </a:r>
            <a:endParaRPr lang="en-US" sz="1200" dirty="0"/>
          </a:p>
        </p:txBody>
      </p:sp>
      <p:sp>
        <p:nvSpPr>
          <p:cNvPr id="34" name="TextBox 33"/>
          <p:cNvSpPr txBox="1"/>
          <p:nvPr/>
        </p:nvSpPr>
        <p:spPr>
          <a:xfrm rot="18398499">
            <a:off x="3631659" y="3082864"/>
            <a:ext cx="10393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magic marker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5054179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100</Words>
  <Application>Microsoft Office PowerPoint</Application>
  <PresentationFormat>On-screen Show (4:3)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UB</dc:creator>
  <cp:lastModifiedBy>Zhang, Xin</cp:lastModifiedBy>
  <cp:revision>8</cp:revision>
  <dcterms:created xsi:type="dcterms:W3CDTF">2018-01-16T19:19:44Z</dcterms:created>
  <dcterms:modified xsi:type="dcterms:W3CDTF">2018-02-08T16:37:28Z</dcterms:modified>
</cp:coreProperties>
</file>