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>
        <p:scale>
          <a:sx n="110" d="100"/>
          <a:sy n="110" d="100"/>
        </p:scale>
        <p:origin x="2292" y="-210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dPt>
            <c:idx val="1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CF0-4EE5-BBAB-F409E8585DC5}"/>
              </c:ext>
            </c:extLst>
          </c:dPt>
          <c:cat>
            <c:strRef>
              <c:f>Sheet1!$H$3:$I$3</c:f>
              <c:strCache>
                <c:ptCount val="2"/>
                <c:pt idx="0">
                  <c:v>Ctrl</c:v>
                </c:pt>
                <c:pt idx="1">
                  <c:v>TM</c:v>
                </c:pt>
              </c:strCache>
            </c:strRef>
          </c:cat>
          <c:val>
            <c:numRef>
              <c:f>Sheet1!$H$4:$I$4</c:f>
              <c:numCache>
                <c:formatCode>General</c:formatCode>
                <c:ptCount val="2"/>
                <c:pt idx="0">
                  <c:v>868.71</c:v>
                </c:pt>
                <c:pt idx="1">
                  <c:v>1938.07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F0-4EE5-BBAB-F409E8585D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3394432"/>
        <c:axId val="93395968"/>
      </c:barChart>
      <c:catAx>
        <c:axId val="933944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93395968"/>
        <c:crosses val="autoZero"/>
        <c:auto val="1"/>
        <c:lblAlgn val="ctr"/>
        <c:lblOffset val="100"/>
        <c:noMultiLvlLbl val="0"/>
      </c:catAx>
      <c:valAx>
        <c:axId val="9339596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Median-MFI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933944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F35-459B-8A1C-FA8CE126F537}"/>
              </c:ext>
            </c:extLst>
          </c:dPt>
          <c:cat>
            <c:strRef>
              <c:f>Sheet1!$O$3:$P$3</c:f>
              <c:strCache>
                <c:ptCount val="2"/>
                <c:pt idx="0">
                  <c:v>Ctrl</c:v>
                </c:pt>
                <c:pt idx="1">
                  <c:v>TM</c:v>
                </c:pt>
              </c:strCache>
            </c:strRef>
          </c:cat>
          <c:val>
            <c:numRef>
              <c:f>Sheet1!$O$4:$P$4</c:f>
              <c:numCache>
                <c:formatCode>General</c:formatCode>
                <c:ptCount val="2"/>
                <c:pt idx="0">
                  <c:v>517.15</c:v>
                </c:pt>
                <c:pt idx="1">
                  <c:v>1862.11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35-459B-8A1C-FA8CE126F5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4120960"/>
        <c:axId val="94135040"/>
      </c:barChart>
      <c:catAx>
        <c:axId val="941209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94135040"/>
        <c:crosses val="autoZero"/>
        <c:auto val="1"/>
        <c:lblAlgn val="ctr"/>
        <c:lblOffset val="100"/>
        <c:noMultiLvlLbl val="0"/>
      </c:catAx>
      <c:valAx>
        <c:axId val="9413504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Median MFI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94120960"/>
        <c:crosses val="autoZero"/>
        <c:crossBetween val="between"/>
        <c:majorUnit val="500"/>
      </c:valAx>
    </c:plotArea>
    <c:plotVisOnly val="1"/>
    <c:dispBlanksAs val="gap"/>
    <c:showDLblsOverMax val="0"/>
  </c:chart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dPt>
            <c:idx val="1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88A-4CC3-A89D-4707F8A62AC2}"/>
              </c:ext>
            </c:extLst>
          </c:dPt>
          <c:cat>
            <c:strRef>
              <c:f>Sheet1!$AA$3:$AB$3</c:f>
              <c:strCache>
                <c:ptCount val="2"/>
                <c:pt idx="0">
                  <c:v>Ctrl</c:v>
                </c:pt>
                <c:pt idx="1">
                  <c:v>TM</c:v>
                </c:pt>
              </c:strCache>
            </c:strRef>
          </c:cat>
          <c:val>
            <c:numRef>
              <c:f>Sheet1!$AA$4:$AB$4</c:f>
              <c:numCache>
                <c:formatCode>General</c:formatCode>
                <c:ptCount val="2"/>
                <c:pt idx="0">
                  <c:v>309.25</c:v>
                </c:pt>
                <c:pt idx="1">
                  <c:v>618.24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88A-4CC3-A89D-4707F8A62A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4167808"/>
        <c:axId val="94169344"/>
      </c:barChart>
      <c:catAx>
        <c:axId val="941678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94169344"/>
        <c:crosses val="autoZero"/>
        <c:auto val="1"/>
        <c:lblAlgn val="ctr"/>
        <c:lblOffset val="100"/>
        <c:noMultiLvlLbl val="0"/>
      </c:catAx>
      <c:valAx>
        <c:axId val="9416934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 dirty="0" smtClean="0"/>
                  <a:t>Median MFI</a:t>
                </a:r>
                <a:endParaRPr lang="en-US" b="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94167808"/>
        <c:crosses val="autoZero"/>
        <c:crossBetween val="between"/>
        <c:majorUnit val="200"/>
      </c:valAx>
    </c:plotArea>
    <c:plotVisOnly val="1"/>
    <c:dispBlanksAs val="gap"/>
    <c:showDLblsOverMax val="0"/>
  </c:chart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1995312"/>
            <a:ext cx="5143500" cy="424462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C2EBF-3D5B-4F01-95A8-19AF22180D5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72B7F-5AB5-4CAB-A35C-0EBEC3771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314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C2EBF-3D5B-4F01-95A8-19AF22180D5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72B7F-5AB5-4CAB-A35C-0EBEC3771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143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6" y="649111"/>
            <a:ext cx="1478756" cy="1033215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7" y="649111"/>
            <a:ext cx="4350544" cy="1033215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C2EBF-3D5B-4F01-95A8-19AF22180D5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72B7F-5AB5-4CAB-A35C-0EBEC3771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203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C2EBF-3D5B-4F01-95A8-19AF22180D5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72B7F-5AB5-4CAB-A35C-0EBEC3771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277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5"/>
            <a:ext cx="5915025" cy="507153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6"/>
            <a:ext cx="5915025" cy="26669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C2EBF-3D5B-4F01-95A8-19AF22180D5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72B7F-5AB5-4CAB-A35C-0EBEC3771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964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C2EBF-3D5B-4F01-95A8-19AF22180D5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72B7F-5AB5-4CAB-A35C-0EBEC3771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75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2"/>
            <a:ext cx="5915025" cy="23565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C2EBF-3D5B-4F01-95A8-19AF22180D5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72B7F-5AB5-4CAB-A35C-0EBEC3771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378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C2EBF-3D5B-4F01-95A8-19AF22180D5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72B7F-5AB5-4CAB-A35C-0EBEC3771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305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C2EBF-3D5B-4F01-95A8-19AF22180D5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72B7F-5AB5-4CAB-A35C-0EBEC3771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411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3"/>
            <a:ext cx="3471863" cy="866422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C2EBF-3D5B-4F01-95A8-19AF22180D5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72B7F-5AB5-4CAB-A35C-0EBEC3771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992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15543" y="1755423"/>
            <a:ext cx="3471863" cy="866422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C2EBF-3D5B-4F01-95A8-19AF22180D5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72B7F-5AB5-4CAB-A35C-0EBEC3771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911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2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C2EBF-3D5B-4F01-95A8-19AF22180D54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79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72B7F-5AB5-4CAB-A35C-0EBEC3771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254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6886" t="5551" r="54850" b="17612"/>
          <a:stretch/>
        </p:blipFill>
        <p:spPr>
          <a:xfrm>
            <a:off x="2482687" y="623815"/>
            <a:ext cx="2293708" cy="18798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8354" t="4805" r="49679" b="15622"/>
          <a:stretch/>
        </p:blipFill>
        <p:spPr>
          <a:xfrm>
            <a:off x="416773" y="623815"/>
            <a:ext cx="2107365" cy="19468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8907" t="5303" r="49233" b="16118"/>
          <a:stretch/>
        </p:blipFill>
        <p:spPr>
          <a:xfrm>
            <a:off x="4695644" y="609729"/>
            <a:ext cx="2002867" cy="192247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16200000">
            <a:off x="-299664" y="1282273"/>
            <a:ext cx="15072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cs typeface="Arial" pitchFamily="34" charset="0"/>
              </a:rPr>
              <a:t># c-Kit+ cells</a:t>
            </a:r>
            <a:endParaRPr lang="en-US" sz="1400" dirty="0"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02747" y="731329"/>
            <a:ext cx="132565" cy="6813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28904" y="2629019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cs typeface="Arial" pitchFamily="34" charset="0"/>
              </a:rPr>
              <a:t>GRP78</a:t>
            </a:r>
            <a:endParaRPr lang="en-US" sz="1400" dirty="0"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94656" y="2642589"/>
            <a:ext cx="5597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cs typeface="Arial" pitchFamily="34" charset="0"/>
              </a:rPr>
              <a:t>XBP1</a:t>
            </a:r>
            <a:endParaRPr lang="en-US" sz="1400" dirty="0"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00148" y="2646113"/>
            <a:ext cx="5361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cs typeface="Arial" pitchFamily="34" charset="0"/>
              </a:rPr>
              <a:t>ATF6</a:t>
            </a:r>
            <a:endParaRPr lang="en-US" sz="1400" dirty="0">
              <a:cs typeface="Arial" pitchFamily="34" charset="0"/>
            </a:endParaRP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7754243"/>
              </p:ext>
            </p:extLst>
          </p:nvPr>
        </p:nvGraphicFramePr>
        <p:xfrm>
          <a:off x="300089" y="2842790"/>
          <a:ext cx="1991483" cy="1676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5446655"/>
              </p:ext>
            </p:extLst>
          </p:nvPr>
        </p:nvGraphicFramePr>
        <p:xfrm>
          <a:off x="2456121" y="2835556"/>
          <a:ext cx="2105121" cy="1739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1258900"/>
              </p:ext>
            </p:extLst>
          </p:nvPr>
        </p:nvGraphicFramePr>
        <p:xfrm>
          <a:off x="4480058" y="2835556"/>
          <a:ext cx="2040180" cy="1761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3" name="Rectangle 12"/>
          <p:cNvSpPr/>
          <p:nvPr/>
        </p:nvSpPr>
        <p:spPr>
          <a:xfrm>
            <a:off x="457199" y="4941838"/>
            <a:ext cx="62179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Suppl. Figure 2.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(A)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Flow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cytometric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analysis of ER stress in c-Kit expressing BM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cells treated with TM (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1µg/ml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) for 16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hours. This </a:t>
            </a:r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cell population represents 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the hematopoietic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progenitor cell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fraction.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(B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Quantification of quantified Median Fluorescence intensity (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MFI)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0143" y="37263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42695" y="2495774"/>
            <a:ext cx="270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597395" y="773180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cs typeface="Arial" pitchFamily="34" charset="0"/>
              </a:rPr>
              <a:t>GRP78</a:t>
            </a:r>
            <a:endParaRPr lang="en-US" sz="1200" dirty="0"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63147" y="786750"/>
            <a:ext cx="5068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cs typeface="Arial" pitchFamily="34" charset="0"/>
              </a:rPr>
              <a:t>XBP1</a:t>
            </a:r>
            <a:endParaRPr lang="en-US" sz="1200" dirty="0"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68639" y="790274"/>
            <a:ext cx="4868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cs typeface="Arial" pitchFamily="34" charset="0"/>
              </a:rPr>
              <a:t>ATF6</a:t>
            </a:r>
            <a:endParaRPr lang="en-US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34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68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Shenoy, Gautam</dc:creator>
  <cp:lastModifiedBy>Zhang, Xin</cp:lastModifiedBy>
  <cp:revision>8</cp:revision>
  <dcterms:created xsi:type="dcterms:W3CDTF">2018-02-02T15:31:31Z</dcterms:created>
  <dcterms:modified xsi:type="dcterms:W3CDTF">2018-02-08T17:49:39Z</dcterms:modified>
</cp:coreProperties>
</file>